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7" r:id="rId4"/>
    <p:sldId id="279" r:id="rId5"/>
    <p:sldId id="285" r:id="rId6"/>
    <p:sldId id="277" r:id="rId7"/>
    <p:sldId id="282" r:id="rId8"/>
    <p:sldId id="281" r:id="rId9"/>
    <p:sldId id="286" r:id="rId10"/>
    <p:sldId id="284"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1175BC"/>
    <a:srgbClr val="6D6B6B"/>
    <a:srgbClr val="009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5" d="100"/>
          <a:sy n="75" d="100"/>
        </p:scale>
        <p:origin x="28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1EFBC3-DB44-4A73-A8C6-16E3983FFA25}"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FA02-44CA-4CF1-B264-EC184F132F26}" type="slidenum">
              <a:rPr lang="en-US" smtClean="0"/>
              <a:t>‹#›</a:t>
            </a:fld>
            <a:endParaRPr lang="en-US"/>
          </a:p>
        </p:txBody>
      </p:sp>
      <p:sp>
        <p:nvSpPr>
          <p:cNvPr id="7" name="Shape 8"/>
          <p:cNvSpPr/>
          <p:nvPr userDrawn="1"/>
        </p:nvSpPr>
        <p:spPr>
          <a:xfrm>
            <a:off x="0" y="6174375"/>
            <a:ext cx="9144000" cy="683699"/>
          </a:xfrm>
          <a:prstGeom prst="rect">
            <a:avLst/>
          </a:prstGeom>
          <a:solidFill>
            <a:srgbClr val="1B75BC"/>
          </a:solidFill>
          <a:ln>
            <a:noFill/>
          </a:ln>
        </p:spPr>
        <p:txBody>
          <a:bodyPr lIns="91425" tIns="91425" rIns="91425" bIns="91425" anchor="ctr" anchorCtr="0">
            <a:noAutofit/>
          </a:bodyPr>
          <a:lstStyle/>
          <a:p>
            <a:pPr>
              <a:spcBef>
                <a:spcPts val="0"/>
              </a:spcBef>
              <a:buNone/>
            </a:pPr>
            <a:endParaRPr/>
          </a:p>
        </p:txBody>
      </p:sp>
      <p:cxnSp>
        <p:nvCxnSpPr>
          <p:cNvPr id="8" name="Shape 9"/>
          <p:cNvCxnSpPr/>
          <p:nvPr userDrawn="1"/>
        </p:nvCxnSpPr>
        <p:spPr>
          <a:xfrm>
            <a:off x="455700" y="3864025"/>
            <a:ext cx="8301300" cy="0"/>
          </a:xfrm>
          <a:prstGeom prst="straightConnector1">
            <a:avLst/>
          </a:prstGeom>
          <a:noFill/>
          <a:ln w="19050" cap="flat">
            <a:solidFill>
              <a:srgbClr val="1175BC"/>
            </a:solidFill>
            <a:prstDash val="solid"/>
            <a:round/>
            <a:headEnd type="none" w="lg" len="lg"/>
            <a:tailEnd type="none" w="lg" len="lg"/>
          </a:ln>
        </p:spPr>
      </p:cxnSp>
      <p:sp>
        <p:nvSpPr>
          <p:cNvPr id="9" name="Shape 10"/>
          <p:cNvSpPr txBox="1">
            <a:spLocks noGrp="1"/>
          </p:cNvSpPr>
          <p:nvPr>
            <p:ph type="title"/>
          </p:nvPr>
        </p:nvSpPr>
        <p:spPr>
          <a:xfrm>
            <a:off x="322922" y="3339545"/>
            <a:ext cx="8677175" cy="537331"/>
          </a:xfrm>
          <a:prstGeom prst="rect">
            <a:avLst/>
          </a:prstGeom>
        </p:spPr>
        <p:txBody>
          <a:bodyPr lIns="91425" tIns="91425" rIns="91425" bIns="91425" anchor="t" anchorCtr="0"/>
          <a:lstStyle>
            <a:lvl1pPr algn="l" rtl="0">
              <a:spcBef>
                <a:spcPts val="0"/>
              </a:spcBef>
              <a:buNone/>
              <a:defRPr sz="30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0" name="Shape 11"/>
          <p:cNvSpPr txBox="1">
            <a:spLocks noGrp="1"/>
          </p:cNvSpPr>
          <p:nvPr>
            <p:ph type="subTitle" idx="1"/>
          </p:nvPr>
        </p:nvSpPr>
        <p:spPr>
          <a:xfrm>
            <a:off x="322922" y="3864025"/>
            <a:ext cx="8677175" cy="572699"/>
          </a:xfrm>
          <a:prstGeom prst="rect">
            <a:avLst/>
          </a:prstGeom>
        </p:spPr>
        <p:txBody>
          <a:bodyPr lIns="91425" tIns="91425" rIns="91425" bIns="91425" anchor="t" anchorCtr="0"/>
          <a:lstStyle>
            <a:lvl1pPr rtl="0">
              <a:spcBef>
                <a:spcPts val="0"/>
              </a:spcBef>
              <a:buNone/>
              <a:defRPr sz="16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1" name="Shape 12"/>
          <p:cNvSpPr txBox="1"/>
          <p:nvPr userDrawn="1"/>
        </p:nvSpPr>
        <p:spPr>
          <a:xfrm>
            <a:off x="1948875" y="6369200"/>
            <a:ext cx="5166900" cy="216900"/>
          </a:xfrm>
          <a:prstGeom prst="rect">
            <a:avLst/>
          </a:prstGeom>
          <a:noFill/>
          <a:ln>
            <a:noFill/>
          </a:ln>
        </p:spPr>
        <p:txBody>
          <a:bodyPr lIns="91425" tIns="91425" rIns="91425" bIns="91425" anchor="t" anchorCtr="0">
            <a:noAutofit/>
          </a:bodyPr>
          <a:lstStyle/>
          <a:p>
            <a:pPr lvl="0" algn="ctr" rtl="0">
              <a:spcBef>
                <a:spcPts val="0"/>
              </a:spcBef>
              <a:buNone/>
            </a:pPr>
            <a:endParaRPr lang="en" sz="1000" dirty="0">
              <a:solidFill>
                <a:srgbClr val="FFFFFF"/>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28" y="457200"/>
            <a:ext cx="5742770" cy="1022436"/>
          </a:xfrm>
          <a:prstGeom prst="rect">
            <a:avLst/>
          </a:prstGeom>
        </p:spPr>
      </p:pic>
    </p:spTree>
    <p:extLst>
      <p:ext uri="{BB962C8B-B14F-4D97-AF65-F5344CB8AC3E}">
        <p14:creationId xmlns:p14="http://schemas.microsoft.com/office/powerpoint/2010/main" val="1521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hape 21"/>
          <p:cNvSpPr txBox="1">
            <a:spLocks noGrp="1"/>
          </p:cNvSpPr>
          <p:nvPr>
            <p:ph type="title"/>
          </p:nvPr>
        </p:nvSpPr>
        <p:spPr>
          <a:xfrm>
            <a:off x="123075" y="-48139"/>
            <a:ext cx="8818424" cy="688363"/>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123075" y="640225"/>
            <a:ext cx="8818500" cy="0"/>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sp>
        <p:nvSpPr>
          <p:cNvPr id="13" name="Content Placeholder 2"/>
          <p:cNvSpPr>
            <a:spLocks noGrp="1"/>
          </p:cNvSpPr>
          <p:nvPr>
            <p:ph sz="half" idx="1"/>
          </p:nvPr>
        </p:nvSpPr>
        <p:spPr>
          <a:xfrm>
            <a:off x="123075" y="762000"/>
            <a:ext cx="88185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1167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hape 21"/>
          <p:cNvSpPr txBox="1">
            <a:spLocks noGrp="1"/>
          </p:cNvSpPr>
          <p:nvPr>
            <p:ph type="title"/>
          </p:nvPr>
        </p:nvSpPr>
        <p:spPr>
          <a:xfrm>
            <a:off x="304800" y="-30600"/>
            <a:ext cx="8636699"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304800" y="609600"/>
            <a:ext cx="8636775" cy="30625"/>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2" name="Picture 11"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80019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762000"/>
            <a:ext cx="42672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32325" y="762000"/>
            <a:ext cx="4383075"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hape 21"/>
          <p:cNvSpPr txBox="1">
            <a:spLocks noGrp="1"/>
          </p:cNvSpPr>
          <p:nvPr>
            <p:ph type="title"/>
          </p:nvPr>
        </p:nvSpPr>
        <p:spPr>
          <a:xfrm>
            <a:off x="123075" y="-30600"/>
            <a:ext cx="8818424"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10" name="Shape 22"/>
          <p:cNvCxnSpPr/>
          <p:nvPr userDrawn="1"/>
        </p:nvCxnSpPr>
        <p:spPr>
          <a:xfrm>
            <a:off x="123075" y="685800"/>
            <a:ext cx="8818500" cy="0"/>
          </a:xfrm>
          <a:prstGeom prst="straightConnector1">
            <a:avLst/>
          </a:prstGeom>
          <a:noFill/>
          <a:ln w="19050" cap="flat">
            <a:solidFill>
              <a:srgbClr val="1B75BC"/>
            </a:solidFill>
            <a:prstDash val="solid"/>
            <a:round/>
            <a:headEnd type="none" w="lg" len="lg"/>
            <a:tailEnd type="none" w="lg" len="lg"/>
          </a:ln>
        </p:spPr>
      </p:cxnSp>
      <p:cxnSp>
        <p:nvCxnSpPr>
          <p:cNvPr id="11"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2"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3" name="Picture 1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70789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hape 49"/>
          <p:cNvSpPr txBox="1"/>
          <p:nvPr userDrawn="1"/>
        </p:nvSpPr>
        <p:spPr>
          <a:xfrm>
            <a:off x="1728912" y="1855575"/>
            <a:ext cx="5686200" cy="1313100"/>
          </a:xfrm>
          <a:prstGeom prst="rect">
            <a:avLst/>
          </a:prstGeom>
          <a:noFill/>
          <a:ln>
            <a:noFill/>
          </a:ln>
        </p:spPr>
        <p:txBody>
          <a:bodyPr lIns="91425" tIns="91425" rIns="91425" bIns="91425" anchor="ctr" anchorCtr="0">
            <a:noAutofit/>
          </a:bodyPr>
          <a:lstStyle/>
          <a:p>
            <a:pPr algn="ctr">
              <a:spcBef>
                <a:spcPts val="0"/>
              </a:spcBef>
              <a:buNone/>
            </a:pPr>
            <a:r>
              <a:rPr lang="en" sz="4800" b="1" dirty="0">
                <a:solidFill>
                  <a:srgbClr val="666666"/>
                </a:solidFill>
                <a:latin typeface="Arial" panose="020B0604020202020204" pitchFamily="34" charset="0"/>
                <a:cs typeface="Arial" panose="020B0604020202020204" pitchFamily="34" charset="0"/>
              </a:rPr>
              <a:t>Questions?</a:t>
            </a:r>
          </a:p>
        </p:txBody>
      </p:sp>
      <p:cxnSp>
        <p:nvCxnSpPr>
          <p:cNvPr id="7" name="Shape 50"/>
          <p:cNvCxnSpPr/>
          <p:nvPr userDrawn="1"/>
        </p:nvCxnSpPr>
        <p:spPr>
          <a:xfrm>
            <a:off x="162750" y="3060050"/>
            <a:ext cx="8818500" cy="0"/>
          </a:xfrm>
          <a:prstGeom prst="straightConnector1">
            <a:avLst/>
          </a:prstGeom>
          <a:noFill/>
          <a:ln w="19050" cap="flat">
            <a:solidFill>
              <a:srgbClr val="1B75BC"/>
            </a:solidFill>
            <a:prstDash val="solid"/>
            <a:round/>
            <a:headEnd type="none" w="lg" len="lg"/>
            <a:tailEnd type="none" w="lg" len="lg"/>
          </a:ln>
        </p:spPr>
      </p:cxnSp>
      <p:pic>
        <p:nvPicPr>
          <p:cNvPr id="2" name="Picture 1"/>
          <p:cNvPicPr>
            <a:picLocks noChangeAspect="1"/>
          </p:cNvPicPr>
          <p:nvPr userDrawn="1"/>
        </p:nvPicPr>
        <p:blipFill>
          <a:blip r:embed="rId2"/>
          <a:stretch>
            <a:fillRect/>
          </a:stretch>
        </p:blipFill>
        <p:spPr>
          <a:xfrm>
            <a:off x="1208063" y="3768475"/>
            <a:ext cx="6727873" cy="1209349"/>
          </a:xfrm>
          <a:prstGeom prst="rect">
            <a:avLst/>
          </a:prstGeom>
        </p:spPr>
      </p:pic>
    </p:spTree>
    <p:extLst>
      <p:ext uri="{BB962C8B-B14F-4D97-AF65-F5344CB8AC3E}">
        <p14:creationId xmlns:p14="http://schemas.microsoft.com/office/powerpoint/2010/main" val="604860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FBC3-DB44-4A73-A8C6-16E3983FFA25}" type="datetimeFigureOut">
              <a:rPr lang="en-US" smtClean="0"/>
              <a:t>3/8/2019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FA02-44CA-4CF1-B264-EC184F132F26}" type="slidenum">
              <a:rPr lang="en-US" smtClean="0"/>
              <a:t>‹#›</a:t>
            </a:fld>
            <a:endParaRPr lang="en-US"/>
          </a:p>
        </p:txBody>
      </p:sp>
    </p:spTree>
    <p:extLst>
      <p:ext uri="{BB962C8B-B14F-4D97-AF65-F5344CB8AC3E}">
        <p14:creationId xmlns:p14="http://schemas.microsoft.com/office/powerpoint/2010/main" val="186741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ap.nwcg.gov/NA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IA-HelpDesk@fs.fed.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amit.nwcg.gov/sites/default/files/ROSS_QRC_Requesting%20a%20NAP%20User%20Account_122617_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sites.google.com/a/firenet.gov/firenet/home/access-to-firenet-environ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oo.gl/forms/ohSHH484bYme3HNF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forms/d/e/1FAIpQLSdC63ryF-g1uBb95RwYcORDq6dTrBd4MqbxP1q9v1vr5oDumg/viewfo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solidFill>
                  <a:schemeClr val="bg1"/>
                </a:solidFill>
                <a:latin typeface="Georgia" pitchFamily="18" charset="0"/>
              </a:rPr>
              <a:t>System Access Needed by an ITSS</a:t>
            </a:r>
            <a:br>
              <a:rPr lang="en-US" dirty="0">
                <a:latin typeface="Georgia" pitchFamily="18" charset="0"/>
              </a:rPr>
            </a:br>
            <a:r>
              <a:rPr lang="en-US" dirty="0">
                <a:solidFill>
                  <a:schemeClr val="bg1"/>
                </a:solidFill>
                <a:latin typeface="Georgia" pitchFamily="18" charset="0"/>
              </a:rPr>
              <a:t>System Access Needed by an ITSS</a:t>
            </a:r>
            <a:br>
              <a:rPr lang="en-US" dirty="0">
                <a:latin typeface="Georgia" pitchFamily="18" charset="0"/>
              </a:rPr>
            </a:br>
            <a:endParaRPr lang="en-US" dirty="0"/>
          </a:p>
        </p:txBody>
      </p:sp>
      <p:sp>
        <p:nvSpPr>
          <p:cNvPr id="4" name="Title 1">
            <a:extLst>
              <a:ext uri="{FF2B5EF4-FFF2-40B4-BE49-F238E27FC236}">
                <a16:creationId xmlns:a16="http://schemas.microsoft.com/office/drawing/2014/main" id="{50DBAA93-DB9D-4136-BA1B-BEC158AC24C4}"/>
              </a:ext>
            </a:extLst>
          </p:cNvPr>
          <p:cNvSpPr txBox="1">
            <a:spLocks/>
          </p:cNvSpPr>
          <p:nvPr/>
        </p:nvSpPr>
        <p:spPr>
          <a:xfrm>
            <a:off x="735685" y="2314776"/>
            <a:ext cx="7851648" cy="3124200"/>
          </a:xfrm>
          <a:prstGeom prst="rect">
            <a:avLst/>
          </a:prstGeom>
        </p:spPr>
        <p:txBody>
          <a:bodyPr vert="horz" lIns="91425" tIns="91425" rIns="91425" bIns="91425" rtlCol="0" anchor="t" anchorCtr="0">
            <a:normAutofit/>
          </a:bodyPr>
          <a:lstStyle>
            <a:lvl1pPr algn="l" defTabSz="914400" rtl="0" eaLnBrk="1" latinLnBrk="0" hangingPunct="1">
              <a:spcBef>
                <a:spcPts val="0"/>
              </a:spcBef>
              <a:buNone/>
              <a:defRPr sz="3000" kern="1200">
                <a:solidFill>
                  <a:srgbClr val="666666"/>
                </a:solidFill>
                <a:latin typeface="+mj-lt"/>
                <a:ea typeface="+mj-ea"/>
                <a:cs typeface="+mj-cs"/>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pPr algn="ctr"/>
            <a:r>
              <a:rPr lang="en-US" dirty="0">
                <a:solidFill>
                  <a:schemeClr val="bg1"/>
                </a:solidFill>
                <a:latin typeface="Georgia" pitchFamily="18" charset="0"/>
              </a:rPr>
              <a:t>System Access Needed by an ITSS</a:t>
            </a:r>
            <a:br>
              <a:rPr lang="en-US" dirty="0">
                <a:latin typeface="Georgia" pitchFamily="18" charset="0"/>
              </a:rPr>
            </a:br>
            <a:endParaRPr lang="en-US" dirty="0">
              <a:latin typeface="Georgia" pitchFamily="18" charset="0"/>
            </a:endParaRPr>
          </a:p>
        </p:txBody>
      </p:sp>
      <p:sp>
        <p:nvSpPr>
          <p:cNvPr id="5" name="Title 1">
            <a:extLst>
              <a:ext uri="{FF2B5EF4-FFF2-40B4-BE49-F238E27FC236}">
                <a16:creationId xmlns:a16="http://schemas.microsoft.com/office/drawing/2014/main" id="{578D3884-D07C-4182-B619-8DA6C59B79D9}"/>
              </a:ext>
            </a:extLst>
          </p:cNvPr>
          <p:cNvSpPr txBox="1">
            <a:spLocks/>
          </p:cNvSpPr>
          <p:nvPr/>
        </p:nvSpPr>
        <p:spPr>
          <a:xfrm>
            <a:off x="646176" y="1600200"/>
            <a:ext cx="7851648" cy="3124200"/>
          </a:xfrm>
          <a:prstGeom prst="rect">
            <a:avLst/>
          </a:prstGeom>
          <a:noFill/>
          <a:ln>
            <a:noFill/>
          </a:ln>
        </p:spPr>
        <p:txBody>
          <a:bodyPr vert="horz" lIns="91425" tIns="0" rIns="18288" bIns="0" anchor="b" anchorCtr="0">
            <a:normAutofit/>
            <a:scene3d>
              <a:camera prst="orthographicFront"/>
              <a:lightRig rig="freezing" dir="t">
                <a:rot lat="0" lon="0" rev="5640000"/>
              </a:lightRig>
            </a:scene3d>
            <a:sp3d prstMaterial="flat">
              <a:bevelT w="38100" h="38100"/>
              <a:contourClr>
                <a:schemeClr val="tx2"/>
              </a:contourClr>
            </a:sp3d>
          </a:bodyPr>
          <a:lstStyle>
            <a:defPPr marR="0" algn="l" rtl="0">
              <a:lnSpc>
                <a:spcPct val="100000"/>
              </a:lnSpc>
              <a:spcBef>
                <a:spcPts val="0"/>
              </a:spcBef>
              <a:spcAft>
                <a:spcPts val="0"/>
              </a:spcAft>
            </a:defPPr>
            <a:lvl1pPr marL="0" marR="0" indent="0" algn="r" rtl="0" eaLnBrk="1" hangingPunct="1">
              <a:lnSpc>
                <a:spcPct val="100000"/>
              </a:lnSpc>
              <a:spcBef>
                <a:spcPct val="0"/>
              </a:spcBef>
              <a:spcAft>
                <a:spcPts val="0"/>
              </a:spcAft>
              <a:buClr>
                <a:srgbClr val="7B9899"/>
              </a:buClr>
              <a:buFont typeface="Georgia"/>
              <a:buNone/>
              <a:defRPr sz="5600" b="1" i="0" u="none" strike="noStrike" cap="none" baseline="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sym typeface="Arial"/>
                <a:rtl val="0"/>
              </a:defRPr>
            </a:lvl1pPr>
            <a:lvl2pPr marL="0" marR="0" indent="0" algn="l" rtl="0" eaLnBrk="1" hangingPunct="1">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marL="0" marR="0" lvl="0" indent="0" algn="ctr" defTabSz="914400" rtl="0" eaLnBrk="1" fontAlgn="auto" latinLnBrk="0" hangingPunct="1">
              <a:lnSpc>
                <a:spcPct val="100000"/>
              </a:lnSpc>
              <a:spcBef>
                <a:spcPct val="0"/>
              </a:spcBef>
              <a:spcAft>
                <a:spcPts val="0"/>
              </a:spcAft>
              <a:buClr>
                <a:srgbClr val="7B9899"/>
              </a:buClr>
              <a:buSzTx/>
              <a:buFont typeface="Georgia"/>
              <a:buNone/>
              <a:tabLst/>
              <a:defRPr/>
            </a:pPr>
            <a:r>
              <a:rPr lang="en-US" sz="4800" dirty="0">
                <a:solidFill>
                  <a:srgbClr val="1B75BC"/>
                </a:solidFill>
                <a:effectLst/>
                <a:latin typeface="Arial" panose="020B0604020202020204" pitchFamily="34" charset="0"/>
                <a:ea typeface="+mn-ea"/>
                <a:cs typeface="Arial" panose="020B0604020202020204" pitchFamily="34" charset="0"/>
              </a:rPr>
              <a:t>System Access Needed by an ITSS</a:t>
            </a:r>
            <a:br>
              <a:rPr kumimoji="0" lang="en-US" sz="5600" b="1" i="0" u="none" strike="noStrike" kern="0" cap="none" spc="0" normalizeH="0" baseline="0" noProof="0" dirty="0">
                <a:ln>
                  <a:noFill/>
                </a:ln>
                <a:solidFill>
                  <a:srgbClr val="8CADAE">
                    <a:tint val="90000"/>
                    <a:satMod val="120000"/>
                  </a:srgbClr>
                </a:solidFill>
                <a:effectLst/>
                <a:uLnTx/>
                <a:uFillTx/>
                <a:latin typeface="Georgia" pitchFamily="18" charset="0"/>
                <a:ea typeface="+mj-ea"/>
                <a:cs typeface="+mj-cs"/>
                <a:sym typeface="Arial"/>
                <a:rtl val="0"/>
              </a:rPr>
            </a:br>
            <a:endParaRPr kumimoji="0" lang="en-US" sz="5600" b="1" i="0" u="none" strike="noStrike" kern="0" cap="none" spc="0" normalizeH="0" baseline="0" noProof="0" dirty="0">
              <a:ln>
                <a:noFill/>
              </a:ln>
              <a:solidFill>
                <a:srgbClr val="8CADAE">
                  <a:tint val="90000"/>
                  <a:satMod val="120000"/>
                </a:srgbClr>
              </a:solidFill>
              <a:effectLst/>
              <a:uLnTx/>
              <a:uFillTx/>
              <a:latin typeface="Georgia" pitchFamily="18" charset="0"/>
              <a:ea typeface="+mj-ea"/>
              <a:cs typeface="+mj-cs"/>
              <a:sym typeface="Arial"/>
              <a:rtl val="0"/>
            </a:endParaRPr>
          </a:p>
        </p:txBody>
      </p:sp>
    </p:spTree>
    <p:extLst>
      <p:ext uri="{BB962C8B-B14F-4D97-AF65-F5344CB8AC3E}">
        <p14:creationId xmlns:p14="http://schemas.microsoft.com/office/powerpoint/2010/main" val="163858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5" y="-48139"/>
            <a:ext cx="8818424" cy="688363"/>
          </a:xfrm>
        </p:spPr>
        <p:txBody>
          <a:bodyPr/>
          <a:lstStyle/>
          <a:p>
            <a:pPr algn="ctr"/>
            <a:r>
              <a:rPr lang="en-US" sz="2000" dirty="0">
                <a:sym typeface="Georgia"/>
              </a:rPr>
              <a:t>Stay Informed  at the IT Support </a:t>
            </a:r>
            <a:r>
              <a:rPr lang="en-US" sz="2000" dirty="0" err="1">
                <a:sym typeface="Georgia"/>
              </a:rPr>
              <a:t>Workgoup</a:t>
            </a:r>
            <a:r>
              <a:rPr lang="en-US" sz="2000" dirty="0">
                <a:sym typeface="Georgia"/>
              </a:rPr>
              <a:t> Page - www.firenet.gov</a:t>
            </a:r>
            <a:endParaRPr lang="en-US" sz="2000" dirty="0"/>
          </a:p>
        </p:txBody>
      </p:sp>
      <p:pic>
        <p:nvPicPr>
          <p:cNvPr id="6" name="Picture 5"/>
          <p:cNvPicPr>
            <a:picLocks noChangeAspect="1"/>
          </p:cNvPicPr>
          <p:nvPr/>
        </p:nvPicPr>
        <p:blipFill>
          <a:blip r:embed="rId2"/>
          <a:stretch>
            <a:fillRect/>
          </a:stretch>
        </p:blipFill>
        <p:spPr>
          <a:xfrm>
            <a:off x="533400" y="1066799"/>
            <a:ext cx="4191000" cy="2367995"/>
          </a:xfrm>
          <a:prstGeom prst="rect">
            <a:avLst/>
          </a:prstGeom>
          <a:noFill/>
          <a:ln>
            <a:solidFill>
              <a:schemeClr val="accent1"/>
            </a:solidFill>
          </a:ln>
        </p:spPr>
      </p:pic>
      <p:pic>
        <p:nvPicPr>
          <p:cNvPr id="7" name="Picture 6"/>
          <p:cNvPicPr>
            <a:picLocks noChangeAspect="1"/>
          </p:cNvPicPr>
          <p:nvPr/>
        </p:nvPicPr>
        <p:blipFill>
          <a:blip r:embed="rId3"/>
          <a:stretch>
            <a:fillRect/>
          </a:stretch>
        </p:blipFill>
        <p:spPr>
          <a:xfrm>
            <a:off x="609600" y="3807185"/>
            <a:ext cx="4550591" cy="2144613"/>
          </a:xfrm>
          <a:prstGeom prst="rect">
            <a:avLst/>
          </a:prstGeom>
          <a:ln>
            <a:solidFill>
              <a:schemeClr val="accent1"/>
            </a:solidFill>
          </a:ln>
        </p:spPr>
      </p:pic>
      <p:pic>
        <p:nvPicPr>
          <p:cNvPr id="9" name="Picture 8"/>
          <p:cNvPicPr>
            <a:picLocks noChangeAspect="1"/>
          </p:cNvPicPr>
          <p:nvPr/>
        </p:nvPicPr>
        <p:blipFill>
          <a:blip r:embed="rId4"/>
          <a:stretch>
            <a:fillRect/>
          </a:stretch>
        </p:blipFill>
        <p:spPr>
          <a:xfrm>
            <a:off x="4152145" y="1368785"/>
            <a:ext cx="4789354" cy="3208721"/>
          </a:xfrm>
          <a:prstGeom prst="rect">
            <a:avLst/>
          </a:prstGeom>
          <a:ln>
            <a:solidFill>
              <a:schemeClr val="accent1"/>
            </a:solidFill>
          </a:ln>
        </p:spPr>
      </p:pic>
    </p:spTree>
    <p:extLst>
      <p:ext uri="{BB962C8B-B14F-4D97-AF65-F5344CB8AC3E}">
        <p14:creationId xmlns:p14="http://schemas.microsoft.com/office/powerpoint/2010/main" val="23836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3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a:bodyPr>
          <a:lstStyle/>
          <a:p>
            <a:pPr algn="ctr"/>
            <a:r>
              <a:rPr lang="en-US" sz="3200" dirty="0"/>
              <a:t>You Will Need These Credentials:</a:t>
            </a:r>
          </a:p>
        </p:txBody>
      </p:sp>
      <p:sp>
        <p:nvSpPr>
          <p:cNvPr id="3" name="Content Placeholder 2"/>
          <p:cNvSpPr>
            <a:spLocks noGrp="1"/>
          </p:cNvSpPr>
          <p:nvPr>
            <p:ph sz="half" idx="1"/>
          </p:nvPr>
        </p:nvSpPr>
        <p:spPr>
          <a:xfrm>
            <a:off x="162750" y="1166018"/>
            <a:ext cx="8818500" cy="4525963"/>
          </a:xfrm>
        </p:spPr>
        <p:txBody>
          <a:bodyPr/>
          <a:lstStyle/>
          <a:p>
            <a:r>
              <a:rPr lang="en-US" dirty="0"/>
              <a:t>NAP – NESS Application Portal </a:t>
            </a:r>
          </a:p>
          <a:p>
            <a:pPr marL="0" indent="0">
              <a:buNone/>
            </a:pPr>
            <a:r>
              <a:rPr lang="en-US" dirty="0"/>
              <a:t>	      An Authentication Tool</a:t>
            </a:r>
          </a:p>
          <a:p>
            <a:r>
              <a:rPr lang="en-US" dirty="0"/>
              <a:t>Secure ftp Site</a:t>
            </a:r>
          </a:p>
          <a:p>
            <a:r>
              <a:rPr lang="en-US" dirty="0"/>
              <a:t>FireNet Email Account</a:t>
            </a:r>
          </a:p>
          <a:p>
            <a:r>
              <a:rPr lang="en-US" dirty="0"/>
              <a:t>ITSS Email List Membership</a:t>
            </a:r>
          </a:p>
          <a:p>
            <a:r>
              <a:rPr lang="en-US" dirty="0"/>
              <a:t>e-</a:t>
            </a:r>
            <a:r>
              <a:rPr lang="en-US" dirty="0" err="1"/>
              <a:t>Isuite</a:t>
            </a:r>
            <a:r>
              <a:rPr lang="en-US" dirty="0"/>
              <a:t> Email List Membership</a:t>
            </a:r>
          </a:p>
        </p:txBody>
      </p:sp>
    </p:spTree>
    <p:extLst>
      <p:ext uri="{BB962C8B-B14F-4D97-AF65-F5344CB8AC3E}">
        <p14:creationId xmlns:p14="http://schemas.microsoft.com/office/powerpoint/2010/main" val="271140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a:t>
            </a:r>
          </a:p>
        </p:txBody>
      </p:sp>
      <p:sp>
        <p:nvSpPr>
          <p:cNvPr id="8" name="Subtitle 2">
            <a:extLst>
              <a:ext uri="{FF2B5EF4-FFF2-40B4-BE49-F238E27FC236}">
                <a16:creationId xmlns:a16="http://schemas.microsoft.com/office/drawing/2014/main" id="{A29F9F00-C73F-4848-AE83-367F43492734}"/>
              </a:ext>
            </a:extLst>
          </p:cNvPr>
          <p:cNvSpPr txBox="1">
            <a:spLocks/>
          </p:cNvSpPr>
          <p:nvPr/>
        </p:nvSpPr>
        <p:spPr>
          <a:xfrm>
            <a:off x="527304" y="1219200"/>
            <a:ext cx="8007096" cy="3429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1B75B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sz="1800" dirty="0">
                <a:sym typeface="Arial"/>
              </a:rPr>
              <a:t>Use </a:t>
            </a:r>
            <a:r>
              <a:rPr lang="en-US" sz="1800" b="1" dirty="0">
                <a:sym typeface="Arial"/>
              </a:rPr>
              <a:t>Internet Explorer</a:t>
            </a:r>
          </a:p>
          <a:p>
            <a:endParaRPr lang="en-US" sz="1800" dirty="0">
              <a:hlinkClick r:id="rId2"/>
            </a:endParaRPr>
          </a:p>
          <a:p>
            <a:r>
              <a:rPr lang="en-US" sz="1800" dirty="0">
                <a:hlinkClick r:id="rId2"/>
              </a:rPr>
              <a:t>https://nap.nwcg.gov/NAP/</a:t>
            </a:r>
            <a:r>
              <a:rPr lang="en-US" sz="1800" dirty="0"/>
              <a:t>  Request a Standard Account</a:t>
            </a:r>
          </a:p>
          <a:p>
            <a:pPr marL="0" indent="0">
              <a:buNone/>
            </a:pPr>
            <a:r>
              <a:rPr lang="en-US" sz="1800" dirty="0"/>
              <a:t> </a:t>
            </a:r>
          </a:p>
          <a:p>
            <a:pPr marL="0" indent="0">
              <a:buNone/>
            </a:pPr>
            <a:r>
              <a:rPr lang="en-US" sz="1800" dirty="0">
                <a:sym typeface="Arial"/>
              </a:rPr>
              <a:t>     Under Application Access, request:</a:t>
            </a:r>
          </a:p>
          <a:p>
            <a:pPr marL="0" indent="0">
              <a:buNone/>
            </a:pPr>
            <a:r>
              <a:rPr lang="en-US" sz="1800" dirty="0">
                <a:sym typeface="Arial"/>
              </a:rPr>
              <a:t>	 F&amp;AM-EISUPL</a:t>
            </a:r>
          </a:p>
          <a:p>
            <a:pPr marL="0" indent="0">
              <a:buNone/>
            </a:pPr>
            <a:r>
              <a:rPr lang="en-US" sz="1800" dirty="0">
                <a:sym typeface="Arial"/>
              </a:rPr>
              <a:t>    </a:t>
            </a:r>
          </a:p>
          <a:p>
            <a:r>
              <a:rPr lang="en-US" sz="1800" dirty="0">
                <a:sym typeface="Arial"/>
              </a:rPr>
              <a:t> Add these Applications, press the “+”  for:</a:t>
            </a:r>
          </a:p>
          <a:p>
            <a:pPr marL="0" indent="0">
              <a:buNone/>
            </a:pPr>
            <a:r>
              <a:rPr lang="en-US" sz="1800" dirty="0">
                <a:sym typeface="Arial"/>
              </a:rPr>
              <a:t>	 EIS-PROD  </a:t>
            </a:r>
          </a:p>
          <a:p>
            <a:pPr marL="0" indent="0">
              <a:buNone/>
            </a:pPr>
            <a:r>
              <a:rPr lang="en-US" sz="1800" dirty="0">
                <a:sym typeface="Arial"/>
              </a:rPr>
              <a:t>     	 F&amp;AM-FTP, and </a:t>
            </a:r>
          </a:p>
          <a:p>
            <a:pPr marL="0" indent="0">
              <a:buNone/>
            </a:pPr>
            <a:r>
              <a:rPr lang="en-US" sz="1800" dirty="0">
                <a:sym typeface="Arial"/>
              </a:rPr>
              <a:t>	 WSR-Web Status (ROSS)  - some agencies do not allow this</a:t>
            </a:r>
          </a:p>
          <a:p>
            <a:pPr marL="0" indent="0">
              <a:buNone/>
            </a:pPr>
            <a:endParaRPr lang="en-US" sz="1800" dirty="0">
              <a:sym typeface="Arial"/>
            </a:endParaRPr>
          </a:p>
          <a:p>
            <a:pPr marR="45720" lvl="0">
              <a:buClr>
                <a:schemeClr val="accent1"/>
              </a:buClr>
            </a:pPr>
            <a:endParaRPr lang="en-US" sz="1800" dirty="0">
              <a:sym typeface="Arial"/>
            </a:endParaRPr>
          </a:p>
        </p:txBody>
      </p:sp>
    </p:spTree>
    <p:extLst>
      <p:ext uri="{BB962C8B-B14F-4D97-AF65-F5344CB8AC3E}">
        <p14:creationId xmlns:p14="http://schemas.microsoft.com/office/powerpoint/2010/main" val="190824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a:t>
            </a:r>
          </a:p>
        </p:txBody>
      </p:sp>
      <p:sp>
        <p:nvSpPr>
          <p:cNvPr id="4" name="Title 1">
            <a:extLst>
              <a:ext uri="{FF2B5EF4-FFF2-40B4-BE49-F238E27FC236}">
                <a16:creationId xmlns:a16="http://schemas.microsoft.com/office/drawing/2014/main" id="{A1C6D6EB-A43B-4682-AC8B-843D135F36C1}"/>
              </a:ext>
            </a:extLst>
          </p:cNvPr>
          <p:cNvSpPr txBox="1">
            <a:spLocks/>
          </p:cNvSpPr>
          <p:nvPr/>
        </p:nvSpPr>
        <p:spPr>
          <a:xfrm>
            <a:off x="609600" y="685800"/>
            <a:ext cx="7851648" cy="1066800"/>
          </a:xfrm>
          <a:prstGeom prst="rect">
            <a:avLst/>
          </a:prstGeom>
        </p:spPr>
        <p:txBody>
          <a:bodyPr vert="horz" lIns="91425" tIns="91425" rIns="91425" bIns="91425" rtlCol="0" anchor="t" anchorCtr="0">
            <a:normAutofit fontScale="82500" lnSpcReduction="20000"/>
          </a:bodyPr>
          <a:lstStyle>
            <a:lvl1pPr algn="l" defTabSz="914400" rtl="0" eaLnBrk="1" latinLnBrk="0" hangingPunct="1">
              <a:spcBef>
                <a:spcPts val="0"/>
              </a:spcBef>
              <a:buNone/>
              <a:defRPr sz="4000" b="1" kern="1200">
                <a:solidFill>
                  <a:srgbClr val="666666"/>
                </a:solidFill>
                <a:latin typeface="Arial" panose="020B0604020202020204" pitchFamily="34" charset="0"/>
                <a:ea typeface="+mj-ea"/>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pPr algn="ctr"/>
            <a:r>
              <a:rPr lang="en-US" sz="4400" dirty="0">
                <a:solidFill>
                  <a:schemeClr val="bg1"/>
                </a:solidFill>
                <a:latin typeface="Georgia" pitchFamily="18" charset="0"/>
              </a:rPr>
              <a:t>Request Your NAP Account </a:t>
            </a:r>
            <a:br>
              <a:rPr lang="en-US" dirty="0">
                <a:latin typeface="Georgia" pitchFamily="18" charset="0"/>
              </a:rPr>
            </a:br>
            <a:endParaRPr lang="en-US" dirty="0">
              <a:latin typeface="Georgia" pitchFamily="18" charset="0"/>
            </a:endParaRPr>
          </a:p>
        </p:txBody>
      </p:sp>
      <p:sp>
        <p:nvSpPr>
          <p:cNvPr id="8" name="Subtitle 2">
            <a:extLst>
              <a:ext uri="{FF2B5EF4-FFF2-40B4-BE49-F238E27FC236}">
                <a16:creationId xmlns:a16="http://schemas.microsoft.com/office/drawing/2014/main" id="{A29F9F00-C73F-4848-AE83-367F43492734}"/>
              </a:ext>
            </a:extLst>
          </p:cNvPr>
          <p:cNvSpPr txBox="1">
            <a:spLocks/>
          </p:cNvSpPr>
          <p:nvPr/>
        </p:nvSpPr>
        <p:spPr>
          <a:xfrm>
            <a:off x="457200" y="685800"/>
            <a:ext cx="8563724" cy="3429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1B75B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R="45720" lvl="0">
              <a:buClr>
                <a:schemeClr val="accent1"/>
              </a:buClr>
            </a:pPr>
            <a:r>
              <a:rPr lang="en-US" sz="1800" dirty="0">
                <a:sym typeface="Arial"/>
              </a:rPr>
              <a:t>EISUPL and EIS-PROD Access are 2 Step Processes</a:t>
            </a:r>
          </a:p>
          <a:p>
            <a:pPr marR="45720" lvl="0">
              <a:buClr>
                <a:schemeClr val="accent1"/>
              </a:buClr>
            </a:pPr>
            <a:endParaRPr lang="en-US" sz="1800" dirty="0">
              <a:sym typeface="Arial"/>
            </a:endParaRPr>
          </a:p>
          <a:p>
            <a:pPr marR="45720" lvl="1">
              <a:buClr>
                <a:schemeClr val="accent1"/>
              </a:buClr>
            </a:pPr>
            <a:r>
              <a:rPr lang="en-US" sz="1400" dirty="0">
                <a:sym typeface="Arial"/>
              </a:rPr>
              <a:t>When you receive notice that you have been granted an account and access to EISUPL, forward that email to the IAA help desk,</a:t>
            </a:r>
          </a:p>
          <a:p>
            <a:pPr marL="0" marR="45720" lvl="0" indent="0">
              <a:buClr>
                <a:schemeClr val="accent1"/>
              </a:buClr>
              <a:buNone/>
            </a:pPr>
            <a:r>
              <a:rPr lang="en-US" sz="1800" dirty="0">
                <a:sym typeface="Arial"/>
              </a:rPr>
              <a:t>	     </a:t>
            </a:r>
            <a:r>
              <a:rPr lang="en-US" sz="1800" dirty="0">
                <a:sym typeface="Arial"/>
                <a:hlinkClick r:id="rId2"/>
              </a:rPr>
              <a:t>IIA-HelpDesk@fs.fed.us</a:t>
            </a:r>
            <a:r>
              <a:rPr lang="en-US" sz="1800" dirty="0">
                <a:sym typeface="Arial"/>
              </a:rPr>
              <a:t> </a:t>
            </a:r>
          </a:p>
          <a:p>
            <a:pPr marL="0" marR="45720" lvl="0" indent="0">
              <a:buClr>
                <a:schemeClr val="accent1"/>
              </a:buClr>
              <a:buNone/>
            </a:pPr>
            <a:r>
              <a:rPr lang="en-US" sz="1800" dirty="0">
                <a:sym typeface="Arial"/>
              </a:rPr>
              <a:t> 	     with this message:    </a:t>
            </a:r>
          </a:p>
          <a:p>
            <a:pPr marL="0" marR="45720" lvl="0" indent="0" algn="ctr">
              <a:buClr>
                <a:schemeClr val="accent1"/>
              </a:buClr>
              <a:buNone/>
            </a:pPr>
            <a:r>
              <a:rPr lang="en-US" sz="1400" b="1" dirty="0">
                <a:sym typeface="Arial"/>
              </a:rPr>
              <a:t>     </a:t>
            </a:r>
            <a:r>
              <a:rPr lang="en-US" sz="1600" b="1" dirty="0">
                <a:sym typeface="Arial"/>
              </a:rPr>
              <a:t>“Please add my NAP account to the EISUPL for uploads to the Data Repository”</a:t>
            </a:r>
          </a:p>
          <a:p>
            <a:pPr marR="45720" lvl="1">
              <a:buClr>
                <a:schemeClr val="accent1"/>
              </a:buClr>
            </a:pPr>
            <a:endParaRPr lang="en-US" sz="1400" dirty="0">
              <a:sym typeface="Arial"/>
            </a:endParaRPr>
          </a:p>
          <a:p>
            <a:pPr marR="45720" lvl="1">
              <a:buClr>
                <a:schemeClr val="accent1"/>
              </a:buClr>
            </a:pPr>
            <a:r>
              <a:rPr lang="en-US" sz="1400" dirty="0">
                <a:sym typeface="Arial"/>
              </a:rPr>
              <a:t>When you receive notice that you have been granted an account and access to EIS-PROD, you need to contact your Account Manager to have Roles assigned.   The IIA </a:t>
            </a:r>
            <a:r>
              <a:rPr lang="en-US" sz="1400" dirty="0" err="1">
                <a:sym typeface="Arial"/>
              </a:rPr>
              <a:t>HelpDesk</a:t>
            </a:r>
            <a:r>
              <a:rPr lang="en-US" sz="1400" dirty="0">
                <a:sym typeface="Arial"/>
              </a:rPr>
              <a:t> can give you that contact information.</a:t>
            </a:r>
          </a:p>
          <a:p>
            <a:pPr marR="45720">
              <a:buClr>
                <a:schemeClr val="accent1"/>
              </a:buClr>
            </a:pPr>
            <a:endParaRPr lang="en-US" sz="1800" dirty="0">
              <a:sym typeface="Arial"/>
            </a:endParaRPr>
          </a:p>
          <a:p>
            <a:pPr marR="45720">
              <a:buClr>
                <a:schemeClr val="accent1"/>
              </a:buClr>
            </a:pPr>
            <a:r>
              <a:rPr lang="en-US" sz="1800" dirty="0">
                <a:sym typeface="Arial"/>
              </a:rPr>
              <a:t>NAP Password</a:t>
            </a:r>
          </a:p>
          <a:p>
            <a:pPr marR="45720" lvl="1">
              <a:buClr>
                <a:schemeClr val="accent1"/>
              </a:buClr>
            </a:pPr>
            <a:r>
              <a:rPr lang="en-US" sz="1400" dirty="0">
                <a:sym typeface="Arial"/>
              </a:rPr>
              <a:t>Standard NAP Passwords expire every 60 Days</a:t>
            </a:r>
          </a:p>
          <a:p>
            <a:pPr marR="45720" lvl="1">
              <a:buClr>
                <a:schemeClr val="accent1"/>
              </a:buClr>
            </a:pPr>
            <a:r>
              <a:rPr lang="en-US" sz="1400" dirty="0">
                <a:sym typeface="Arial"/>
              </a:rPr>
              <a:t>Privileged NAP Passwords expire every 30 Days</a:t>
            </a:r>
          </a:p>
          <a:p>
            <a:pPr marR="45720" lvl="1">
              <a:buClr>
                <a:schemeClr val="accent1"/>
              </a:buClr>
            </a:pPr>
            <a:r>
              <a:rPr lang="en-US" sz="1400" dirty="0">
                <a:sym typeface="Arial"/>
              </a:rPr>
              <a:t>Don’t let it expire, your account will be locked</a:t>
            </a:r>
          </a:p>
        </p:txBody>
      </p:sp>
    </p:spTree>
    <p:extLst>
      <p:ext uri="{BB962C8B-B14F-4D97-AF65-F5344CB8AC3E}">
        <p14:creationId xmlns:p14="http://schemas.microsoft.com/office/powerpoint/2010/main" val="210261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 - QRC</a:t>
            </a:r>
          </a:p>
        </p:txBody>
      </p:sp>
      <p:sp>
        <p:nvSpPr>
          <p:cNvPr id="4" name="Title 1">
            <a:extLst>
              <a:ext uri="{FF2B5EF4-FFF2-40B4-BE49-F238E27FC236}">
                <a16:creationId xmlns:a16="http://schemas.microsoft.com/office/drawing/2014/main" id="{A1C6D6EB-A43B-4682-AC8B-843D135F36C1}"/>
              </a:ext>
            </a:extLst>
          </p:cNvPr>
          <p:cNvSpPr txBox="1">
            <a:spLocks/>
          </p:cNvSpPr>
          <p:nvPr/>
        </p:nvSpPr>
        <p:spPr>
          <a:xfrm>
            <a:off x="457200" y="914400"/>
            <a:ext cx="7851648" cy="1066800"/>
          </a:xfrm>
          <a:prstGeom prst="rect">
            <a:avLst/>
          </a:prstGeom>
        </p:spPr>
        <p:txBody>
          <a:bodyPr vert="horz" lIns="91425" tIns="91425" rIns="91425" bIns="91425" rtlCol="0" anchor="t" anchorCtr="0">
            <a:normAutofit fontScale="82500" lnSpcReduction="20000"/>
          </a:bodyPr>
          <a:lstStyle>
            <a:lvl1pPr algn="l" defTabSz="914400" rtl="0" eaLnBrk="1" latinLnBrk="0" hangingPunct="1">
              <a:spcBef>
                <a:spcPts val="0"/>
              </a:spcBef>
              <a:buNone/>
              <a:defRPr sz="4000" b="1" kern="1200">
                <a:solidFill>
                  <a:srgbClr val="666666"/>
                </a:solidFill>
                <a:latin typeface="Arial" panose="020B0604020202020204" pitchFamily="34" charset="0"/>
                <a:ea typeface="+mj-ea"/>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pPr algn="ctr"/>
            <a:r>
              <a:rPr lang="en-US" sz="4400" dirty="0">
                <a:solidFill>
                  <a:schemeClr val="bg1"/>
                </a:solidFill>
                <a:latin typeface="Georgia" pitchFamily="18" charset="0"/>
              </a:rPr>
              <a:t>Request Your NAP Account </a:t>
            </a:r>
            <a:br>
              <a:rPr lang="en-US" dirty="0">
                <a:latin typeface="Georgia" pitchFamily="18" charset="0"/>
              </a:rPr>
            </a:br>
            <a:endParaRPr lang="en-US" dirty="0">
              <a:latin typeface="Georgia" pitchFamily="18" charset="0"/>
            </a:endParaRPr>
          </a:p>
        </p:txBody>
      </p:sp>
      <p:sp>
        <p:nvSpPr>
          <p:cNvPr id="3" name="Rectangle 2">
            <a:extLst>
              <a:ext uri="{FF2B5EF4-FFF2-40B4-BE49-F238E27FC236}">
                <a16:creationId xmlns:a16="http://schemas.microsoft.com/office/drawing/2014/main" id="{3171B081-7EB9-4ED7-A7D1-FEBDB1A7B962}"/>
              </a:ext>
            </a:extLst>
          </p:cNvPr>
          <p:cNvSpPr/>
          <p:nvPr/>
        </p:nvSpPr>
        <p:spPr>
          <a:xfrm>
            <a:off x="268224" y="1066800"/>
            <a:ext cx="8229600" cy="1477328"/>
          </a:xfrm>
          <a:prstGeom prst="rect">
            <a:avLst/>
          </a:prstGeom>
        </p:spPr>
        <p:txBody>
          <a:bodyPr wrap="square">
            <a:spAutoFit/>
          </a:bodyPr>
          <a:lstStyle/>
          <a:p>
            <a:endParaRPr lang="en-US" dirty="0">
              <a:hlinkClick r:id="rId2"/>
            </a:endParaRPr>
          </a:p>
          <a:p>
            <a:endParaRPr lang="en-US" dirty="0">
              <a:hlinkClick r:id="rId2"/>
            </a:endParaRPr>
          </a:p>
          <a:p>
            <a:r>
              <a:rPr lang="en-US" dirty="0">
                <a:hlinkClick r:id="rId2"/>
              </a:rPr>
              <a:t>https://famit.nwcg.gov/sites/default/files/ROSS_QRC_Requesting%20a%20NAP%20User%20Account_122617_0.pdf</a:t>
            </a:r>
            <a:endParaRPr lang="en-US" dirty="0"/>
          </a:p>
          <a:p>
            <a:endParaRPr lang="en-US" dirty="0"/>
          </a:p>
        </p:txBody>
      </p:sp>
    </p:spTree>
    <p:extLst>
      <p:ext uri="{BB962C8B-B14F-4D97-AF65-F5344CB8AC3E}">
        <p14:creationId xmlns:p14="http://schemas.microsoft.com/office/powerpoint/2010/main" val="228569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D3CB43D-6095-46EB-BDB5-F16F979CA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9" y="838200"/>
            <a:ext cx="8809634"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04C1995-7460-4F21-942F-A5F25D550AEA}"/>
              </a:ext>
            </a:extLst>
          </p:cNvPr>
          <p:cNvSpPr txBox="1"/>
          <p:nvPr/>
        </p:nvSpPr>
        <p:spPr>
          <a:xfrm>
            <a:off x="762000" y="152400"/>
            <a:ext cx="6705600" cy="584775"/>
          </a:xfrm>
          <a:prstGeom prst="rect">
            <a:avLst/>
          </a:prstGeom>
          <a:noFill/>
        </p:spPr>
        <p:txBody>
          <a:bodyPr wrap="square" rtlCol="0">
            <a:spAutoFit/>
          </a:bodyPr>
          <a:lstStyle/>
          <a:p>
            <a:pPr algn="ctr"/>
            <a:r>
              <a:rPr lang="en-US" sz="3200" b="1" dirty="0">
                <a:solidFill>
                  <a:srgbClr val="666666"/>
                </a:solidFill>
                <a:latin typeface="Arial" panose="020B0604020202020204" pitchFamily="34" charset="0"/>
                <a:ea typeface="+mj-ea"/>
                <a:cs typeface="Arial" panose="020B0604020202020204" pitchFamily="34" charset="0"/>
              </a:rPr>
              <a:t>NAP – NESS Application Portal</a:t>
            </a:r>
          </a:p>
        </p:txBody>
      </p:sp>
    </p:spTree>
    <p:extLst>
      <p:ext uri="{BB962C8B-B14F-4D97-AF65-F5344CB8AC3E}">
        <p14:creationId xmlns:p14="http://schemas.microsoft.com/office/powerpoint/2010/main" val="85274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23" y="0"/>
            <a:ext cx="8802954" cy="688363"/>
          </a:xfrm>
        </p:spPr>
        <p:txBody>
          <a:bodyPr>
            <a:normAutofit/>
          </a:bodyPr>
          <a:lstStyle/>
          <a:p>
            <a:pPr algn="ctr"/>
            <a:r>
              <a:rPr lang="en-US" sz="3200" dirty="0"/>
              <a:t>Request Your FireNet Account</a:t>
            </a:r>
          </a:p>
        </p:txBody>
      </p:sp>
      <p:sp>
        <p:nvSpPr>
          <p:cNvPr id="3" name="Content Placeholder 2"/>
          <p:cNvSpPr>
            <a:spLocks noGrp="1"/>
          </p:cNvSpPr>
          <p:nvPr>
            <p:ph sz="half" idx="1"/>
          </p:nvPr>
        </p:nvSpPr>
        <p:spPr>
          <a:xfrm>
            <a:off x="152400" y="1219200"/>
            <a:ext cx="8802954" cy="4291455"/>
          </a:xfrm>
        </p:spPr>
        <p:txBody>
          <a:bodyPr>
            <a:normAutofit/>
          </a:bodyPr>
          <a:lstStyle/>
          <a:p>
            <a:r>
              <a:rPr lang="en-US" dirty="0">
                <a:hlinkClick r:id="rId2"/>
              </a:rPr>
              <a:t>https://sites.google.com/a/firenet.gov/firenet/home/access-to-firenet-environment</a:t>
            </a:r>
            <a:endParaRPr lang="en-US" dirty="0"/>
          </a:p>
          <a:p>
            <a:endParaRPr lang="en-US" dirty="0"/>
          </a:p>
          <a:p>
            <a:endParaRPr lang="en-US" dirty="0"/>
          </a:p>
        </p:txBody>
      </p:sp>
    </p:spTree>
    <p:extLst>
      <p:ext uri="{BB962C8B-B14F-4D97-AF65-F5344CB8AC3E}">
        <p14:creationId xmlns:p14="http://schemas.microsoft.com/office/powerpoint/2010/main" val="143121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709"/>
            <a:ext cx="8802954" cy="688363"/>
          </a:xfrm>
        </p:spPr>
        <p:txBody>
          <a:bodyPr>
            <a:normAutofit/>
          </a:bodyPr>
          <a:lstStyle/>
          <a:p>
            <a:pPr algn="ctr"/>
            <a:r>
              <a:rPr lang="en-US" sz="3200" dirty="0"/>
              <a:t>ITSS Email List</a:t>
            </a:r>
          </a:p>
        </p:txBody>
      </p:sp>
      <p:sp>
        <p:nvSpPr>
          <p:cNvPr id="3" name="Content Placeholder 2"/>
          <p:cNvSpPr>
            <a:spLocks noGrp="1"/>
          </p:cNvSpPr>
          <p:nvPr>
            <p:ph sz="half" idx="1"/>
          </p:nvPr>
        </p:nvSpPr>
        <p:spPr>
          <a:xfrm>
            <a:off x="236561" y="533400"/>
            <a:ext cx="8763000" cy="3733800"/>
          </a:xfrm>
        </p:spPr>
        <p:txBody>
          <a:bodyPr>
            <a:normAutofit fontScale="25000" lnSpcReduction="20000"/>
          </a:bodyPr>
          <a:lstStyle/>
          <a:p>
            <a:br>
              <a:rPr lang="en-US" sz="1800" b="1" kern="0" dirty="0">
                <a:solidFill>
                  <a:srgbClr val="000000"/>
                </a:solidFill>
                <a:latin typeface="Arial"/>
                <a:ea typeface="+mj-ea"/>
                <a:cs typeface="+mj-cs"/>
                <a:sym typeface="Arial"/>
                <a:rtl val="0"/>
              </a:rPr>
            </a:br>
            <a:r>
              <a:rPr lang="en-US" sz="1800" b="1" kern="0" dirty="0">
                <a:solidFill>
                  <a:srgbClr val="000000"/>
                </a:solidFill>
                <a:latin typeface="Arial"/>
                <a:ea typeface="+mj-ea"/>
                <a:cs typeface="+mj-cs"/>
                <a:sym typeface="Arial"/>
                <a:rtl val="0"/>
              </a:rPr>
              <a:t> </a:t>
            </a: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1200" i="1" dirty="0">
                <a:sym typeface="Arial"/>
              </a:rPr>
            </a:br>
            <a:r>
              <a:rPr lang="en-US" sz="11200" i="1" dirty="0">
                <a:sym typeface="Arial"/>
              </a:rPr>
              <a:t>Your responses will assist with other current ITSS initiatives. These include the development of GACC ITSS subgroups and the use of the new mailing list to authenticate ITSS participation in preparation for the provisioning of FireNet accounts.</a:t>
            </a:r>
            <a:br>
              <a:rPr lang="en-US" sz="11200" i="1" dirty="0">
                <a:sym typeface="Arial"/>
              </a:rPr>
            </a:br>
            <a:br>
              <a:rPr lang="en-US" sz="11200" i="1" dirty="0">
                <a:sym typeface="Arial"/>
              </a:rPr>
            </a:br>
            <a:r>
              <a:rPr lang="en-US" sz="11200" dirty="0">
                <a:sym typeface="Arial"/>
              </a:rPr>
              <a:t>link: </a:t>
            </a:r>
            <a:r>
              <a:rPr lang="en-US" sz="11200" dirty="0">
                <a:sym typeface="Arial"/>
                <a:hlinkClick r:id="rId2"/>
              </a:rPr>
              <a:t>https://goo.gl/forms/ohSHH484bYme3HNF3</a:t>
            </a:r>
            <a:br>
              <a:rPr lang="en-US" sz="11200" dirty="0">
                <a:sym typeface="Arial"/>
              </a:rPr>
            </a:br>
            <a:br>
              <a:rPr lang="en-US" sz="11200" dirty="0">
                <a:sym typeface="Arial"/>
              </a:rPr>
            </a:br>
            <a:r>
              <a:rPr lang="en-US" sz="11200" dirty="0">
                <a:sym typeface="Arial"/>
              </a:rPr>
              <a:t>Populate the form and submit your request.</a:t>
            </a:r>
            <a:br>
              <a:rPr lang="en-US" sz="11200" dirty="0">
                <a:sym typeface="Arial"/>
              </a:rPr>
            </a:br>
            <a:br>
              <a:rPr lang="en-US" sz="11200" dirty="0">
                <a:sym typeface="Arial"/>
              </a:rPr>
            </a:br>
            <a:br>
              <a:rPr lang="en-US" sz="8000" b="1" u="sng" kern="0" dirty="0">
                <a:solidFill>
                  <a:srgbClr val="8CADAE">
                    <a:tint val="90000"/>
                    <a:satMod val="120000"/>
                  </a:srgbClr>
                </a:solidFill>
                <a:ea typeface="+mj-ea"/>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kern="0" dirty="0">
                <a:solidFill>
                  <a:srgbClr val="8CADAE">
                    <a:tint val="90000"/>
                    <a:satMod val="120000"/>
                  </a:srgbClr>
                </a:solidFill>
                <a:latin typeface="Arial"/>
                <a:ea typeface="+mj-ea"/>
                <a:cs typeface="+mj-cs"/>
                <a:sym typeface="Arial"/>
                <a:rtl val="0"/>
              </a:rPr>
            </a:br>
            <a:endParaRPr lang="en-US" dirty="0"/>
          </a:p>
        </p:txBody>
      </p:sp>
    </p:spTree>
    <p:extLst>
      <p:ext uri="{BB962C8B-B14F-4D97-AF65-F5344CB8AC3E}">
        <p14:creationId xmlns:p14="http://schemas.microsoft.com/office/powerpoint/2010/main" val="99416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709"/>
            <a:ext cx="8802954" cy="688363"/>
          </a:xfrm>
        </p:spPr>
        <p:txBody>
          <a:bodyPr>
            <a:normAutofit/>
          </a:bodyPr>
          <a:lstStyle/>
          <a:p>
            <a:pPr algn="ctr"/>
            <a:r>
              <a:rPr lang="en-US" sz="3200" dirty="0"/>
              <a:t>E-</a:t>
            </a:r>
            <a:r>
              <a:rPr lang="en-US" sz="3200" dirty="0" err="1"/>
              <a:t>ISuite</a:t>
            </a:r>
            <a:r>
              <a:rPr lang="en-US" sz="3200" dirty="0"/>
              <a:t> Email List</a:t>
            </a:r>
          </a:p>
        </p:txBody>
      </p:sp>
      <p:sp>
        <p:nvSpPr>
          <p:cNvPr id="3" name="Content Placeholder 2"/>
          <p:cNvSpPr>
            <a:spLocks noGrp="1"/>
          </p:cNvSpPr>
          <p:nvPr>
            <p:ph sz="half" idx="1"/>
          </p:nvPr>
        </p:nvSpPr>
        <p:spPr>
          <a:xfrm>
            <a:off x="236561" y="533400"/>
            <a:ext cx="8763000" cy="3733800"/>
          </a:xfrm>
        </p:spPr>
        <p:txBody>
          <a:bodyPr>
            <a:normAutofit fontScale="25000" lnSpcReduction="20000"/>
          </a:bodyPr>
          <a:lstStyle/>
          <a:p>
            <a:pPr marL="0" indent="0">
              <a:buNone/>
            </a:pPr>
            <a:br>
              <a:rPr lang="en-US" sz="11200" i="1" dirty="0">
                <a:sym typeface="Arial"/>
              </a:rPr>
            </a:br>
            <a:r>
              <a:rPr lang="en-US" sz="11200" i="1" dirty="0">
                <a:sym typeface="Arial"/>
              </a:rPr>
              <a:t>Receive important information and interact with the </a:t>
            </a:r>
          </a:p>
          <a:p>
            <a:pPr marL="0" indent="0">
              <a:buNone/>
            </a:pPr>
            <a:r>
              <a:rPr lang="en-US" sz="11200" i="1" dirty="0">
                <a:sym typeface="Arial"/>
              </a:rPr>
              <a:t>e-</a:t>
            </a:r>
            <a:r>
              <a:rPr lang="en-US" sz="11200" i="1" dirty="0" err="1">
                <a:sym typeface="Arial"/>
              </a:rPr>
              <a:t>Isuite</a:t>
            </a:r>
            <a:r>
              <a:rPr lang="en-US" sz="11200" i="1" dirty="0">
                <a:sym typeface="Arial"/>
              </a:rPr>
              <a:t> team:</a:t>
            </a:r>
            <a:br>
              <a:rPr lang="en-US" sz="11200" i="1" dirty="0">
                <a:sym typeface="Arial"/>
              </a:rPr>
            </a:br>
            <a:br>
              <a:rPr lang="en-US" sz="11200" i="1" dirty="0">
                <a:sym typeface="Arial"/>
              </a:rPr>
            </a:br>
            <a:r>
              <a:rPr lang="en-US" sz="11200" dirty="0">
                <a:sym typeface="Arial"/>
                <a:hlinkClick r:id="rId2"/>
              </a:rPr>
              <a:t>https://docs.google.com/forms/d/e/1FAIpQLSdC63ryF-g1uBb95RwYcORDq6dTrBd4MqbxP1q9v1vr5oDumg/viewform</a:t>
            </a:r>
            <a:endParaRPr lang="en-US" sz="11200" dirty="0">
              <a:sym typeface="Arial"/>
            </a:endParaRPr>
          </a:p>
          <a:p>
            <a:pPr marL="0" indent="0">
              <a:buNone/>
            </a:pPr>
            <a:r>
              <a:rPr lang="en-US" sz="11200" dirty="0">
                <a:sym typeface="Arial"/>
              </a:rPr>
              <a:t> </a:t>
            </a:r>
          </a:p>
          <a:p>
            <a:endParaRPr lang="en-US" sz="11200" dirty="0">
              <a:sym typeface="Arial"/>
            </a:endParaRPr>
          </a:p>
          <a:p>
            <a:pPr marL="0" indent="0">
              <a:buNone/>
            </a:pPr>
            <a:endParaRPr lang="en-US" sz="11200" dirty="0">
              <a:sym typeface="Arial"/>
            </a:endParaRPr>
          </a:p>
          <a:p>
            <a:pPr marL="0" indent="0" algn="ctr">
              <a:buNone/>
            </a:pPr>
            <a:r>
              <a:rPr lang="en-US" sz="11200" dirty="0">
                <a:sym typeface="Arial"/>
              </a:rPr>
              <a:t>Populate the form and submit your request.</a:t>
            </a:r>
            <a:br>
              <a:rPr lang="en-US" sz="11200" dirty="0">
                <a:sym typeface="Arial"/>
              </a:rPr>
            </a:br>
            <a:br>
              <a:rPr lang="en-US" sz="11200" dirty="0">
                <a:sym typeface="Arial"/>
              </a:rPr>
            </a:br>
            <a:br>
              <a:rPr lang="en-US" sz="8000" b="1" u="sng" kern="0" dirty="0">
                <a:solidFill>
                  <a:srgbClr val="8CADAE">
                    <a:tint val="90000"/>
                    <a:satMod val="120000"/>
                  </a:srgbClr>
                </a:solidFill>
                <a:ea typeface="+mj-ea"/>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kern="0" dirty="0">
                <a:solidFill>
                  <a:srgbClr val="8CADAE">
                    <a:tint val="90000"/>
                    <a:satMod val="120000"/>
                  </a:srgbClr>
                </a:solidFill>
                <a:latin typeface="Arial"/>
                <a:ea typeface="+mj-ea"/>
                <a:cs typeface="+mj-cs"/>
                <a:sym typeface="Arial"/>
                <a:rtl val="0"/>
              </a:rPr>
            </a:br>
            <a:endParaRPr lang="en-US" dirty="0"/>
          </a:p>
        </p:txBody>
      </p:sp>
    </p:spTree>
    <p:extLst>
      <p:ext uri="{BB962C8B-B14F-4D97-AF65-F5344CB8AC3E}">
        <p14:creationId xmlns:p14="http://schemas.microsoft.com/office/powerpoint/2010/main" val="719332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TotalTime>
  <Words>188</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Office Theme</vt:lpstr>
      <vt:lpstr>System Access Needed by an ITSS System Access Needed by an ITSS </vt:lpstr>
      <vt:lpstr>You Will Need These Credentials:</vt:lpstr>
      <vt:lpstr>Request Your NAP Account</vt:lpstr>
      <vt:lpstr>Request Your NAP Account</vt:lpstr>
      <vt:lpstr>Request Your NAP Account - QRC</vt:lpstr>
      <vt:lpstr>PowerPoint Presentation</vt:lpstr>
      <vt:lpstr>Request Your FireNet Account</vt:lpstr>
      <vt:lpstr>ITSS Email List</vt:lpstr>
      <vt:lpstr>E-ISuite Email List</vt:lpstr>
      <vt:lpstr>Stay Informed  at the IT Support Workgoup Page - www.firenet.gov</vt:lpstr>
      <vt:lpstr>PowerPoint Presentation</vt:lpstr>
    </vt:vector>
  </TitlesOfParts>
  <Company>DOI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Taylor</dc:creator>
  <cp:lastModifiedBy>Paul</cp:lastModifiedBy>
  <cp:revision>73</cp:revision>
  <dcterms:created xsi:type="dcterms:W3CDTF">2014-10-29T14:11:27Z</dcterms:created>
  <dcterms:modified xsi:type="dcterms:W3CDTF">2019-03-08T17:44:03Z</dcterms:modified>
</cp:coreProperties>
</file>