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5" r:id="rId3"/>
    <p:sldId id="286" r:id="rId4"/>
    <p:sldId id="281" r:id="rId5"/>
    <p:sldId id="283" r:id="rId6"/>
    <p:sldId id="287" r:id="rId7"/>
    <p:sldId id="288" r:id="rId8"/>
    <p:sldId id="289" r:id="rId9"/>
    <p:sldId id="290" r:id="rId10"/>
    <p:sldId id="291" r:id="rId11"/>
    <p:sldId id="292" r:id="rId12"/>
    <p:sldId id="27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70" d="100"/>
          <a:sy n="70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791D45-D9B3-4C98-927E-0120AD8AA4B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42D4DF-DD5F-4B71-ABFE-DD649637E3CA}">
      <dgm:prSet phldrT="[Text]" custT="1"/>
      <dgm:spPr>
        <a:solidFill>
          <a:schemeClr val="bg2">
            <a:lumMod val="90000"/>
          </a:schemeClr>
        </a:solidFill>
        <a:ln>
          <a:solidFill>
            <a:srgbClr val="C00000"/>
          </a:solidFill>
        </a:ln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gm:t>
    </dgm:pt>
    <dgm:pt modelId="{E0C9915E-CAB8-4218-8E80-BDED44A24EE0}" type="parTrans" cxnId="{7ED1C3A8-A86E-4158-A2E0-A7E0E871B22B}">
      <dgm:prSet/>
      <dgm:spPr/>
      <dgm:t>
        <a:bodyPr/>
        <a:lstStyle/>
        <a:p>
          <a:endParaRPr lang="en-US"/>
        </a:p>
      </dgm:t>
    </dgm:pt>
    <dgm:pt modelId="{0C895141-90C3-420D-AF98-733BC041A875}" type="sibTrans" cxnId="{7ED1C3A8-A86E-4158-A2E0-A7E0E871B22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C218D8EB-103B-4B19-AD4B-5A68F36E87EA}">
      <dgm:prSet phldrT="[Text]" custT="1"/>
      <dgm:spPr>
        <a:solidFill>
          <a:srgbClr val="EF898E"/>
        </a:solidFill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400" b="1" dirty="0">
              <a:solidFill>
                <a:sysClr val="windowText" lastClr="000000"/>
              </a:solidFill>
            </a:rPr>
            <a:t>Enterprise transistions to Site </a:t>
          </a:r>
        </a:p>
      </dgm:t>
    </dgm:pt>
    <dgm:pt modelId="{9DB31028-1BF6-42A1-AA3C-E7BD12F613E7}" type="parTrans" cxnId="{2BCBA7AD-3BB1-495E-81F6-6AF993018204}">
      <dgm:prSet/>
      <dgm:spPr/>
      <dgm:t>
        <a:bodyPr/>
        <a:lstStyle/>
        <a:p>
          <a:endParaRPr lang="en-US"/>
        </a:p>
      </dgm:t>
    </dgm:pt>
    <dgm:pt modelId="{A7B5828B-3B37-42DB-ACFE-791F84C676C9}" type="sibTrans" cxnId="{2BCBA7AD-3BB1-495E-81F6-6AF993018204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55969A9B-C912-4DDA-B265-E0777201AD02}">
      <dgm:prSet phldrT="[Text]" custT="1"/>
      <dgm:spPr>
        <a:solidFill>
          <a:srgbClr val="EF898E"/>
        </a:solidFill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gm:spPr>
      <dgm:t>
        <a:bodyPr/>
        <a:lstStyle/>
        <a:p>
          <a:r>
            <a:rPr lang="en-US" sz="1200" b="1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dirty="0">
              <a:solidFill>
                <a:sysClr val="windowText" lastClr="000000"/>
              </a:solidFill>
            </a:rPr>
            <a:t>Enterprise</a:t>
          </a:r>
        </a:p>
      </dgm:t>
    </dgm:pt>
    <dgm:pt modelId="{5D32D989-904C-4957-A431-136FCF0ECA7B}" type="parTrans" cxnId="{F69D6C60-95CB-436F-A362-6E3626D83AC0}">
      <dgm:prSet/>
      <dgm:spPr/>
      <dgm:t>
        <a:bodyPr/>
        <a:lstStyle/>
        <a:p>
          <a:endParaRPr lang="en-US"/>
        </a:p>
      </dgm:t>
    </dgm:pt>
    <dgm:pt modelId="{BF7B98DC-FCD6-44BB-9929-5BA8CF10D376}" type="sibTrans" cxnId="{F69D6C60-95CB-436F-A362-6E3626D83AC0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B162FC22-6A2C-4991-A3A1-FC414AE4031A}">
      <dgm:prSet custT="1"/>
      <dgm:spPr>
        <a:solidFill>
          <a:srgbClr val="00B0F0"/>
        </a:solidFill>
        <a:ln>
          <a:solidFill>
            <a:srgbClr val="C00000"/>
          </a:solidFill>
        </a:ln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gm:spPr>
      <dgm:t>
        <a:bodyPr/>
        <a:lstStyle/>
        <a:p>
          <a:r>
            <a:rPr lang="en-US" sz="1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r>
            <a:rPr lang="en-US" sz="2800" b="1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gm:t>
    </dgm:pt>
    <dgm:pt modelId="{33E5F3A8-925D-46FD-AF23-857776DCFF24}" type="sibTrans" cxnId="{F44F9005-CC99-42B5-B7ED-6865BD473E4B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4B1B0CE7-F10E-490F-9CD4-E1A7E2CD494D}" type="parTrans" cxnId="{F44F9005-CC99-42B5-B7ED-6865BD473E4B}">
      <dgm:prSet/>
      <dgm:spPr/>
      <dgm:t>
        <a:bodyPr/>
        <a:lstStyle/>
        <a:p>
          <a:endParaRPr lang="en-US"/>
        </a:p>
      </dgm:t>
    </dgm:pt>
    <dgm:pt modelId="{CBF60280-C385-4EE9-A43E-E9E0DD6774EA}" type="pres">
      <dgm:prSet presAssocID="{7F791D45-D9B3-4C98-927E-0120AD8AA4B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3745F5-DAA1-4992-9139-CE25699FF16D}" type="pres">
      <dgm:prSet presAssocID="{4542D4DF-DD5F-4B71-ABFE-DD649637E3CA}" presName="node" presStyleLbl="node1" presStyleIdx="0" presStyleCnt="4" custScaleX="155811" custScaleY="96536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E881F12C-1AC1-448D-AE9B-19A0FC80FC18}" type="pres">
      <dgm:prSet presAssocID="{0C895141-90C3-420D-AF98-733BC041A875}" presName="sibTrans" presStyleLbl="sibTrans2D1" presStyleIdx="0" presStyleCnt="4" custLinFactNeighborX="94171" custLinFactNeighborY="-86485"/>
      <dgm:spPr/>
      <dgm:t>
        <a:bodyPr/>
        <a:lstStyle/>
        <a:p>
          <a:endParaRPr lang="en-US"/>
        </a:p>
      </dgm:t>
    </dgm:pt>
    <dgm:pt modelId="{D8FD9819-E56C-492B-A4D5-E4BF5AFCD6BF}" type="pres">
      <dgm:prSet presAssocID="{0C895141-90C3-420D-AF98-733BC041A875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7E089406-3E1C-4E89-B9C9-DB66A69198DE}" type="pres">
      <dgm:prSet presAssocID="{C218D8EB-103B-4B19-AD4B-5A68F36E87EA}" presName="node" presStyleLbl="node1" presStyleIdx="1" presStyleCnt="4" custScaleX="128449" custRadScaleRad="146578" custRadScaleInc="-123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5ED64B-2715-40F7-90AA-4E8984931D0E}" type="pres">
      <dgm:prSet presAssocID="{A7B5828B-3B37-42DB-ACFE-791F84C676C9}" presName="sibTrans" presStyleLbl="sibTrans2D1" presStyleIdx="1" presStyleCnt="4" custLinFactNeighborX="71265" custLinFactNeighborY="68744"/>
      <dgm:spPr/>
      <dgm:t>
        <a:bodyPr/>
        <a:lstStyle/>
        <a:p>
          <a:endParaRPr lang="en-US"/>
        </a:p>
      </dgm:t>
    </dgm:pt>
    <dgm:pt modelId="{ACCBFD81-E745-4D7F-97CA-F2C4718545FE}" type="pres">
      <dgm:prSet presAssocID="{A7B5828B-3B37-42DB-ACFE-791F84C676C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428FB3E4-E53A-4375-9BC1-2B4B3A46EA8C}" type="pres">
      <dgm:prSet presAssocID="{B162FC22-6A2C-4991-A3A1-FC414AE4031A}" presName="node" presStyleLbl="node1" presStyleIdx="2" presStyleCnt="4" custScaleX="155811" custScaleY="100520" custRadScaleRad="99432" custRadScaleInc="-935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01A11753-8541-4AF4-8E9B-07857F42D73D}" type="pres">
      <dgm:prSet presAssocID="{33E5F3A8-925D-46FD-AF23-857776DCFF24}" presName="sibTrans" presStyleLbl="sibTrans2D1" presStyleIdx="2" presStyleCnt="4" custLinFactNeighborX="-70313" custLinFactNeighborY="53038"/>
      <dgm:spPr/>
      <dgm:t>
        <a:bodyPr/>
        <a:lstStyle/>
        <a:p>
          <a:endParaRPr lang="en-US"/>
        </a:p>
      </dgm:t>
    </dgm:pt>
    <dgm:pt modelId="{61F141B4-8C0E-4D3E-917B-90FB5D035449}" type="pres">
      <dgm:prSet presAssocID="{33E5F3A8-925D-46FD-AF23-857776DCFF24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1F5B6F7-C385-49C2-B2A9-9C22AEE61652}" type="pres">
      <dgm:prSet presAssocID="{55969A9B-C912-4DDA-B265-E0777201AD02}" presName="node" presStyleLbl="node1" presStyleIdx="3" presStyleCnt="4" custScaleX="129753" custRadScaleRad="158520" custRadScaleInc="7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F8428D-AABC-45D3-8D68-7ECBCBE8D767}" type="pres">
      <dgm:prSet presAssocID="{BF7B98DC-FCD6-44BB-9929-5BA8CF10D376}" presName="sibTrans" presStyleLbl="sibTrans2D1" presStyleIdx="3" presStyleCnt="4" custLinFactNeighborX="-70362" custLinFactNeighborY="-92077"/>
      <dgm:spPr/>
      <dgm:t>
        <a:bodyPr/>
        <a:lstStyle/>
        <a:p>
          <a:endParaRPr lang="en-US"/>
        </a:p>
      </dgm:t>
    </dgm:pt>
    <dgm:pt modelId="{A3C87C89-08E9-43E8-AEEB-4908821F82D0}" type="pres">
      <dgm:prSet presAssocID="{BF7B98DC-FCD6-44BB-9929-5BA8CF10D376}" presName="connectorText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E51A310-F471-47BC-B609-CB36B8AF0009}" type="presOf" srcId="{33E5F3A8-925D-46FD-AF23-857776DCFF24}" destId="{01A11753-8541-4AF4-8E9B-07857F42D73D}" srcOrd="0" destOrd="0" presId="urn:microsoft.com/office/officeart/2005/8/layout/cycle2"/>
    <dgm:cxn modelId="{F69D6C60-95CB-436F-A362-6E3626D83AC0}" srcId="{7F791D45-D9B3-4C98-927E-0120AD8AA4B8}" destId="{55969A9B-C912-4DDA-B265-E0777201AD02}" srcOrd="3" destOrd="0" parTransId="{5D32D989-904C-4957-A431-136FCF0ECA7B}" sibTransId="{BF7B98DC-FCD6-44BB-9929-5BA8CF10D376}"/>
    <dgm:cxn modelId="{7FFC9DF2-C70D-4C2F-BE7E-5B80C4D90C18}" type="presOf" srcId="{0C895141-90C3-420D-AF98-733BC041A875}" destId="{D8FD9819-E56C-492B-A4D5-E4BF5AFCD6BF}" srcOrd="1" destOrd="0" presId="urn:microsoft.com/office/officeart/2005/8/layout/cycle2"/>
    <dgm:cxn modelId="{2BCBA7AD-3BB1-495E-81F6-6AF993018204}" srcId="{7F791D45-D9B3-4C98-927E-0120AD8AA4B8}" destId="{C218D8EB-103B-4B19-AD4B-5A68F36E87EA}" srcOrd="1" destOrd="0" parTransId="{9DB31028-1BF6-42A1-AA3C-E7BD12F613E7}" sibTransId="{A7B5828B-3B37-42DB-ACFE-791F84C676C9}"/>
    <dgm:cxn modelId="{05EB3900-E914-4DA9-AC90-DB1FCD6F5B62}" type="presOf" srcId="{BF7B98DC-FCD6-44BB-9929-5BA8CF10D376}" destId="{1BF8428D-AABC-45D3-8D68-7ECBCBE8D767}" srcOrd="0" destOrd="0" presId="urn:microsoft.com/office/officeart/2005/8/layout/cycle2"/>
    <dgm:cxn modelId="{F2538652-361A-4814-8CB0-F28683345612}" type="presOf" srcId="{BF7B98DC-FCD6-44BB-9929-5BA8CF10D376}" destId="{A3C87C89-08E9-43E8-AEEB-4908821F82D0}" srcOrd="1" destOrd="0" presId="urn:microsoft.com/office/officeart/2005/8/layout/cycle2"/>
    <dgm:cxn modelId="{F44F9005-CC99-42B5-B7ED-6865BD473E4B}" srcId="{7F791D45-D9B3-4C98-927E-0120AD8AA4B8}" destId="{B162FC22-6A2C-4991-A3A1-FC414AE4031A}" srcOrd="2" destOrd="0" parTransId="{4B1B0CE7-F10E-490F-9CD4-E1A7E2CD494D}" sibTransId="{33E5F3A8-925D-46FD-AF23-857776DCFF24}"/>
    <dgm:cxn modelId="{F4F75C59-7701-4A33-9D0C-F22E6D40FF97}" type="presOf" srcId="{A7B5828B-3B37-42DB-ACFE-791F84C676C9}" destId="{C05ED64B-2715-40F7-90AA-4E8984931D0E}" srcOrd="0" destOrd="0" presId="urn:microsoft.com/office/officeart/2005/8/layout/cycle2"/>
    <dgm:cxn modelId="{4E19F4D5-D8CD-4BB9-B694-49CFBFB05888}" type="presOf" srcId="{B162FC22-6A2C-4991-A3A1-FC414AE4031A}" destId="{428FB3E4-E53A-4375-9BC1-2B4B3A46EA8C}" srcOrd="0" destOrd="0" presId="urn:microsoft.com/office/officeart/2005/8/layout/cycle2"/>
    <dgm:cxn modelId="{6BC22355-8E50-4A4D-A507-5BEE2471A43C}" type="presOf" srcId="{55969A9B-C912-4DDA-B265-E0777201AD02}" destId="{11F5B6F7-C385-49C2-B2A9-9C22AEE61652}" srcOrd="0" destOrd="0" presId="urn:microsoft.com/office/officeart/2005/8/layout/cycle2"/>
    <dgm:cxn modelId="{FE170275-726B-452E-9DE5-FA0158B4BACA}" type="presOf" srcId="{4542D4DF-DD5F-4B71-ABFE-DD649637E3CA}" destId="{823745F5-DAA1-4992-9139-CE25699FF16D}" srcOrd="0" destOrd="0" presId="urn:microsoft.com/office/officeart/2005/8/layout/cycle2"/>
    <dgm:cxn modelId="{508DE077-714C-4F5D-8F2F-74CFD28F17F7}" type="presOf" srcId="{A7B5828B-3B37-42DB-ACFE-791F84C676C9}" destId="{ACCBFD81-E745-4D7F-97CA-F2C4718545FE}" srcOrd="1" destOrd="0" presId="urn:microsoft.com/office/officeart/2005/8/layout/cycle2"/>
    <dgm:cxn modelId="{D637E831-FBC2-455E-9500-69A681D8D0F9}" type="presOf" srcId="{C218D8EB-103B-4B19-AD4B-5A68F36E87EA}" destId="{7E089406-3E1C-4E89-B9C9-DB66A69198DE}" srcOrd="0" destOrd="0" presId="urn:microsoft.com/office/officeart/2005/8/layout/cycle2"/>
    <dgm:cxn modelId="{39780FFC-1CD6-4E02-821D-AFD407BEA937}" type="presOf" srcId="{7F791D45-D9B3-4C98-927E-0120AD8AA4B8}" destId="{CBF60280-C385-4EE9-A43E-E9E0DD6774EA}" srcOrd="0" destOrd="0" presId="urn:microsoft.com/office/officeart/2005/8/layout/cycle2"/>
    <dgm:cxn modelId="{0D8915BC-2EE3-419B-91AC-D882F6F606D0}" type="presOf" srcId="{33E5F3A8-925D-46FD-AF23-857776DCFF24}" destId="{61F141B4-8C0E-4D3E-917B-90FB5D035449}" srcOrd="1" destOrd="0" presId="urn:microsoft.com/office/officeart/2005/8/layout/cycle2"/>
    <dgm:cxn modelId="{7ED1C3A8-A86E-4158-A2E0-A7E0E871B22B}" srcId="{7F791D45-D9B3-4C98-927E-0120AD8AA4B8}" destId="{4542D4DF-DD5F-4B71-ABFE-DD649637E3CA}" srcOrd="0" destOrd="0" parTransId="{E0C9915E-CAB8-4218-8E80-BDED44A24EE0}" sibTransId="{0C895141-90C3-420D-AF98-733BC041A875}"/>
    <dgm:cxn modelId="{3251EEA1-18EF-4642-90D4-3A29D312592A}" type="presOf" srcId="{0C895141-90C3-420D-AF98-733BC041A875}" destId="{E881F12C-1AC1-448D-AE9B-19A0FC80FC18}" srcOrd="0" destOrd="0" presId="urn:microsoft.com/office/officeart/2005/8/layout/cycle2"/>
    <dgm:cxn modelId="{D849B606-AA78-4BC2-8DD0-89649D84BCD9}" type="presParOf" srcId="{CBF60280-C385-4EE9-A43E-E9E0DD6774EA}" destId="{823745F5-DAA1-4992-9139-CE25699FF16D}" srcOrd="0" destOrd="0" presId="urn:microsoft.com/office/officeart/2005/8/layout/cycle2"/>
    <dgm:cxn modelId="{CE8D02FB-C6B7-4553-AB56-C44EC4FB48C7}" type="presParOf" srcId="{CBF60280-C385-4EE9-A43E-E9E0DD6774EA}" destId="{E881F12C-1AC1-448D-AE9B-19A0FC80FC18}" srcOrd="1" destOrd="0" presId="urn:microsoft.com/office/officeart/2005/8/layout/cycle2"/>
    <dgm:cxn modelId="{5D167A17-13FC-4622-A371-4364B2143396}" type="presParOf" srcId="{E881F12C-1AC1-448D-AE9B-19A0FC80FC18}" destId="{D8FD9819-E56C-492B-A4D5-E4BF5AFCD6BF}" srcOrd="0" destOrd="0" presId="urn:microsoft.com/office/officeart/2005/8/layout/cycle2"/>
    <dgm:cxn modelId="{2C149CF7-BB3E-40FB-B194-B4E5F93AB7F1}" type="presParOf" srcId="{CBF60280-C385-4EE9-A43E-E9E0DD6774EA}" destId="{7E089406-3E1C-4E89-B9C9-DB66A69198DE}" srcOrd="2" destOrd="0" presId="urn:microsoft.com/office/officeart/2005/8/layout/cycle2"/>
    <dgm:cxn modelId="{81A9EDF7-5033-45CA-AB55-F19B962FF569}" type="presParOf" srcId="{CBF60280-C385-4EE9-A43E-E9E0DD6774EA}" destId="{C05ED64B-2715-40F7-90AA-4E8984931D0E}" srcOrd="3" destOrd="0" presId="urn:microsoft.com/office/officeart/2005/8/layout/cycle2"/>
    <dgm:cxn modelId="{7764ECC6-C046-40F0-94BA-692C82E2050B}" type="presParOf" srcId="{C05ED64B-2715-40F7-90AA-4E8984931D0E}" destId="{ACCBFD81-E745-4D7F-97CA-F2C4718545FE}" srcOrd="0" destOrd="0" presId="urn:microsoft.com/office/officeart/2005/8/layout/cycle2"/>
    <dgm:cxn modelId="{AB992CD8-1620-477B-BEC4-BE0C80939075}" type="presParOf" srcId="{CBF60280-C385-4EE9-A43E-E9E0DD6774EA}" destId="{428FB3E4-E53A-4375-9BC1-2B4B3A46EA8C}" srcOrd="4" destOrd="0" presId="urn:microsoft.com/office/officeart/2005/8/layout/cycle2"/>
    <dgm:cxn modelId="{E1AECE6C-3021-46E6-AA35-39931A6E465D}" type="presParOf" srcId="{CBF60280-C385-4EE9-A43E-E9E0DD6774EA}" destId="{01A11753-8541-4AF4-8E9B-07857F42D73D}" srcOrd="5" destOrd="0" presId="urn:microsoft.com/office/officeart/2005/8/layout/cycle2"/>
    <dgm:cxn modelId="{208E8B3A-E254-4087-AA98-BFD66344FF4E}" type="presParOf" srcId="{01A11753-8541-4AF4-8E9B-07857F42D73D}" destId="{61F141B4-8C0E-4D3E-917B-90FB5D035449}" srcOrd="0" destOrd="0" presId="urn:microsoft.com/office/officeart/2005/8/layout/cycle2"/>
    <dgm:cxn modelId="{CF3CD370-E9AB-46F7-B95E-54F71C29D8B1}" type="presParOf" srcId="{CBF60280-C385-4EE9-A43E-E9E0DD6774EA}" destId="{11F5B6F7-C385-49C2-B2A9-9C22AEE61652}" srcOrd="6" destOrd="0" presId="urn:microsoft.com/office/officeart/2005/8/layout/cycle2"/>
    <dgm:cxn modelId="{0C9C217F-D3AE-4B7C-94C6-66DCA63D9ED5}" type="presParOf" srcId="{CBF60280-C385-4EE9-A43E-E9E0DD6774EA}" destId="{1BF8428D-AABC-45D3-8D68-7ECBCBE8D767}" srcOrd="7" destOrd="0" presId="urn:microsoft.com/office/officeart/2005/8/layout/cycle2"/>
    <dgm:cxn modelId="{00EC3E8C-E923-4A44-8B0E-AB14207458F3}" type="presParOf" srcId="{1BF8428D-AABC-45D3-8D68-7ECBCBE8D767}" destId="{A3C87C89-08E9-43E8-AEEB-4908821F82D0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745F5-DAA1-4992-9139-CE25699FF16D}">
      <dsp:nvSpPr>
        <dsp:cNvPr id="0" name=""/>
        <dsp:cNvSpPr/>
      </dsp:nvSpPr>
      <dsp:spPr>
        <a:xfrm>
          <a:off x="2945766" y="24782"/>
          <a:ext cx="2347892" cy="1454686"/>
        </a:xfrm>
        <a:prstGeom prst="roundRect">
          <a:avLst/>
        </a:prstGeom>
        <a:solidFill>
          <a:schemeClr val="bg2">
            <a:lumMod val="90000"/>
          </a:schemeClr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699996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e-ISuite</a:t>
          </a:r>
          <a:r>
            <a:rPr lang="en-US" sz="16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 </a:t>
          </a:r>
          <a:r>
            <a:rPr lang="en-US" sz="20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chemeClr val="accent5"/>
              </a:solidFill>
              <a:effectLst/>
            </a:rPr>
            <a:t>Enterprise</a:t>
          </a:r>
        </a:p>
      </dsp:txBody>
      <dsp:txXfrm>
        <a:off x="3016778" y="95794"/>
        <a:ext cx="2205868" cy="1312662"/>
      </dsp:txXfrm>
    </dsp:sp>
    <dsp:sp modelId="{E881F12C-1AC1-448D-AE9B-19A0FC80FC18}">
      <dsp:nvSpPr>
        <dsp:cNvPr id="0" name=""/>
        <dsp:cNvSpPr/>
      </dsp:nvSpPr>
      <dsp:spPr>
        <a:xfrm rot="1827603">
          <a:off x="5508948" y="761483"/>
          <a:ext cx="437049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5517996" y="829964"/>
        <a:ext cx="305934" cy="305143"/>
      </dsp:txXfrm>
    </dsp:sp>
    <dsp:sp modelId="{7E089406-3E1C-4E89-B9C9-DB66A69198DE}">
      <dsp:nvSpPr>
        <dsp:cNvPr id="0" name=""/>
        <dsp:cNvSpPr/>
      </dsp:nvSpPr>
      <dsp:spPr>
        <a:xfrm>
          <a:off x="5486396" y="1371601"/>
          <a:ext cx="193557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399994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</a:rPr>
            <a:t>Enterprise transistions to Site </a:t>
          </a:r>
        </a:p>
      </dsp:txBody>
      <dsp:txXfrm>
        <a:off x="5769855" y="1592279"/>
        <a:ext cx="1368660" cy="1065528"/>
      </dsp:txXfrm>
    </dsp:sp>
    <dsp:sp modelId="{C05ED64B-2715-40F7-90AA-4E8984931D0E}">
      <dsp:nvSpPr>
        <dsp:cNvPr id="0" name=""/>
        <dsp:cNvSpPr/>
      </dsp:nvSpPr>
      <dsp:spPr>
        <a:xfrm rot="8443012">
          <a:off x="5507495" y="3092846"/>
          <a:ext cx="56387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5642828" y="3146260"/>
        <a:ext cx="411298" cy="305143"/>
      </dsp:txXfrm>
    </dsp:sp>
    <dsp:sp modelId="{428FB3E4-E53A-4375-9BC1-2B4B3A46EA8C}">
      <dsp:nvSpPr>
        <dsp:cNvPr id="0" name=""/>
        <dsp:cNvSpPr/>
      </dsp:nvSpPr>
      <dsp:spPr>
        <a:xfrm>
          <a:off x="3062564" y="3181739"/>
          <a:ext cx="2347892" cy="151472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rgbClr val="C00000"/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 w="165100" prst="coolSlant"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e-ISuite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cap="none" spc="0" dirty="0">
              <a:ln w="5270" cmpd="sng">
                <a:solidFill>
                  <a:schemeClr val="accent5"/>
                </a:solidFill>
                <a:prstDash val="solid"/>
              </a:ln>
              <a:solidFill>
                <a:srgbClr val="7030A0"/>
              </a:solidFill>
              <a:effectLst/>
            </a:rPr>
            <a:t>Site</a:t>
          </a:r>
        </a:p>
      </dsp:txBody>
      <dsp:txXfrm>
        <a:off x="3136507" y="3255682"/>
        <a:ext cx="2200006" cy="1366834"/>
      </dsp:txXfrm>
    </dsp:sp>
    <dsp:sp modelId="{01A11753-8541-4AF4-8E9B-07857F42D73D}">
      <dsp:nvSpPr>
        <dsp:cNvPr id="0" name=""/>
        <dsp:cNvSpPr/>
      </dsp:nvSpPr>
      <dsp:spPr>
        <a:xfrm rot="12789624">
          <a:off x="2066758" y="3073756"/>
          <a:ext cx="68299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10800000">
        <a:off x="2206906" y="3217198"/>
        <a:ext cx="530418" cy="305143"/>
      </dsp:txXfrm>
    </dsp:sp>
    <dsp:sp modelId="{11F5B6F7-C385-49C2-B2A9-9C22AEE61652}">
      <dsp:nvSpPr>
        <dsp:cNvPr id="0" name=""/>
        <dsp:cNvSpPr/>
      </dsp:nvSpPr>
      <dsp:spPr>
        <a:xfrm>
          <a:off x="609600" y="1454620"/>
          <a:ext cx="1955228" cy="1506884"/>
        </a:xfrm>
        <a:prstGeom prst="ellipse">
          <a:avLst/>
        </a:prstGeom>
        <a:solidFill>
          <a:srgbClr val="EF89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20099993" rev="0"/>
          </a:camera>
          <a:lightRig rig="threePt" dir="t"/>
        </a:scene3d>
        <a:sp3d>
          <a:bevelT/>
          <a:bevelB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>
              <a:solidFill>
                <a:sysClr val="windowText" lastClr="000000"/>
              </a:solidFill>
            </a:rPr>
            <a:t>Site Transitions  back to </a:t>
          </a:r>
          <a:r>
            <a:rPr lang="en-US" sz="1400" b="1" kern="1200" dirty="0">
              <a:solidFill>
                <a:sysClr val="windowText" lastClr="000000"/>
              </a:solidFill>
            </a:rPr>
            <a:t>Enterprise</a:t>
          </a:r>
        </a:p>
      </dsp:txBody>
      <dsp:txXfrm>
        <a:off x="895937" y="1675298"/>
        <a:ext cx="1382554" cy="1065528"/>
      </dsp:txXfrm>
    </dsp:sp>
    <dsp:sp modelId="{1BF8428D-AABC-45D3-8D68-7ECBCBE8D767}">
      <dsp:nvSpPr>
        <dsp:cNvPr id="0" name=""/>
        <dsp:cNvSpPr/>
      </dsp:nvSpPr>
      <dsp:spPr>
        <a:xfrm rot="19806319">
          <a:off x="2148007" y="787304"/>
          <a:ext cx="543080" cy="508573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2158157" y="927040"/>
        <a:ext cx="390508" cy="305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00A9F-534E-4A0C-9C6E-4B9408E27DFD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A7DBA-9B5D-4EBD-907C-6983B5439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14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Separation</a:t>
            </a:r>
            <a:r>
              <a:rPr lang="en-US" baseline="0" dirty="0"/>
              <a:t> of duties requires that users are given only the roles necessary to perform their duties.  Multiple roles can be assigned.  Privileged user accounts have access to assign/remove roles for user accounts.  Non-privileged accounts cannot add or remove roles for any user account.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8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IMT presentations, this slide can be reviewed briefly or left out, as the IMT will more than likely</a:t>
            </a:r>
            <a:r>
              <a:rPr lang="en-US" baseline="0" dirty="0"/>
              <a:t> be using Site.  It’s included for presentations to groups other than IMTs.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12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EE602-CC51-4FB6-BE9F-C3C3E855DEF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1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amit.nwcg.gov/applications/eISuit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77AB3524-493A-4124-BC51-2ABA8A135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412" y="2879159"/>
            <a:ext cx="8677175" cy="537331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2018 ITSS e-ISuite Overview</a:t>
            </a:r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NESS Application Portal (NAP)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228600" y="1600200"/>
            <a:ext cx="8458200" cy="4709160"/>
          </a:xfrm>
          <a:noFill/>
        </p:spPr>
        <p:txBody>
          <a:bodyPr>
            <a:noAutofit/>
          </a:bodyPr>
          <a:lstStyle/>
          <a:p>
            <a:pPr marL="407988" indent="-179388"/>
            <a:r>
              <a:rPr lang="en-US" sz="2800" dirty="0"/>
              <a:t>e-ISuite Enterprise is hosted at NITC in Kansas City, MO</a:t>
            </a:r>
          </a:p>
          <a:p>
            <a:pPr marL="407988" indent="-179388"/>
            <a:r>
              <a:rPr lang="en-US" sz="2800" dirty="0"/>
              <a:t>NAP accounts are requested and created through the NAP webpage</a:t>
            </a:r>
          </a:p>
          <a:p>
            <a:pPr marL="407988" indent="-179388"/>
            <a:r>
              <a:rPr lang="en-US" sz="2800" dirty="0"/>
              <a:t>Site does not require NAP accounts but a NAP account will be required to transition data to Enterprise</a:t>
            </a:r>
          </a:p>
          <a:p>
            <a:pPr marL="407988" indent="-179388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628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Resources Available for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33400" y="1066800"/>
            <a:ext cx="8077200" cy="4953000"/>
          </a:xfrm>
          <a:noFill/>
        </p:spPr>
        <p:txBody>
          <a:bodyPr>
            <a:normAutofit/>
          </a:bodyPr>
          <a:lstStyle/>
          <a:p>
            <a:r>
              <a:rPr lang="en-US" sz="3200" dirty="0"/>
              <a:t>Webpage: 			</a:t>
            </a:r>
            <a:r>
              <a:rPr lang="en-US" sz="2400" u="sng" dirty="0">
                <a:hlinkClick r:id="rId3"/>
              </a:rPr>
              <a:t>http://famit.nwcg.gov/applications/eISuite</a:t>
            </a:r>
            <a:endParaRPr lang="en-US" sz="2400" dirty="0"/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User Guide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On-line training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modules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Link to YouTube Videos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Quick Reference Cards (QRCs) 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Release Notes</a:t>
            </a:r>
          </a:p>
          <a:p>
            <a:pPr lvl="1"/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Known Issues</a:t>
            </a:r>
          </a:p>
          <a:p>
            <a:r>
              <a:rPr lang="en-US" sz="3200" dirty="0"/>
              <a:t>Within-application Help</a:t>
            </a:r>
          </a:p>
          <a:p>
            <a:r>
              <a:rPr lang="en-US" sz="3200" dirty="0"/>
              <a:t>24/7 Helpdesk</a:t>
            </a:r>
          </a:p>
        </p:txBody>
      </p:sp>
    </p:spTree>
    <p:extLst>
      <p:ext uri="{BB962C8B-B14F-4D97-AF65-F5344CB8AC3E}">
        <p14:creationId xmlns:p14="http://schemas.microsoft.com/office/powerpoint/2010/main" val="312056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624" y="1090814"/>
            <a:ext cx="88185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C98E61F-9F70-42A8-8864-3A94F1DB142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8022" y="1583872"/>
            <a:ext cx="4495800" cy="3429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7231BE58-E1C6-41F2-985C-92A138B000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410200"/>
            <a:ext cx="829059" cy="685800"/>
          </a:xfrm>
          <a:prstGeom prst="rect">
            <a:avLst/>
          </a:prstGeom>
        </p:spPr>
      </p:pic>
      <p:pic>
        <p:nvPicPr>
          <p:cNvPr id="6" name="Picture 3" descr="C:\Documents and Settings\sshirts\My Documents\Incident Business Automation\Newsletters_Brochure\Pictures\hurricanekatrina_small.jpg">
            <a:extLst>
              <a:ext uri="{FF2B5EF4-FFF2-40B4-BE49-F238E27FC236}">
                <a16:creationId xmlns:a16="http://schemas.microsoft.com/office/drawing/2014/main" xmlns="" id="{597D7FE5-3491-492D-AE1E-F95F1625F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616529"/>
            <a:ext cx="17526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4" descr="C:\Documents and Settings\sshirts\My Documents\Incident Business Automation\Newsletters_Brochure\Pictures\flood.jpg">
            <a:extLst>
              <a:ext uri="{FF2B5EF4-FFF2-40B4-BE49-F238E27FC236}">
                <a16:creationId xmlns:a16="http://schemas.microsoft.com/office/drawing/2014/main" xmlns="" id="{B2E60BEC-8B8F-4251-870B-4D168D6A5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2971800"/>
            <a:ext cx="1834921" cy="121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tornado05">
            <a:extLst>
              <a:ext uri="{FF2B5EF4-FFF2-40B4-BE49-F238E27FC236}">
                <a16:creationId xmlns:a16="http://schemas.microsoft.com/office/drawing/2014/main" xmlns="" id="{668F1BAC-2B26-4540-A8DF-8E421CE78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33600" y="4408967"/>
            <a:ext cx="1730603" cy="1207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2" descr="C:\Documents and Settings\sshirts\My Documents\Incident Based Automation\e-ISuite\Logo\eISuite Logo transparent bckgrnd cropped.png">
            <a:extLst>
              <a:ext uri="{FF2B5EF4-FFF2-40B4-BE49-F238E27FC236}">
                <a16:creationId xmlns:a16="http://schemas.microsoft.com/office/drawing/2014/main" xmlns="" id="{FD808894-791C-4579-BB16-89F52DD16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52400" y="15220"/>
            <a:ext cx="1371600" cy="835353"/>
          </a:xfrm>
          <a:prstGeom prst="rect">
            <a:avLst/>
          </a:prstGeom>
          <a:noFill/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57A2B63-7C1C-4121-932D-13ECB22E4EBF}"/>
              </a:ext>
            </a:extLst>
          </p:cNvPr>
          <p:cNvSpPr txBox="1">
            <a:spLocks/>
          </p:cNvSpPr>
          <p:nvPr/>
        </p:nvSpPr>
        <p:spPr>
          <a:xfrm>
            <a:off x="316191" y="-14512"/>
            <a:ext cx="8534399" cy="75895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4000" b="1" kern="120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pPr algn="ctr"/>
            <a:r>
              <a:rPr lang="en-US" sz="3200" dirty="0"/>
              <a:t>2018 ITSS e-</a:t>
            </a:r>
            <a:r>
              <a:rPr lang="en-US" sz="3200" dirty="0" err="1"/>
              <a:t>ISuite</a:t>
            </a:r>
            <a:r>
              <a:rPr lang="en-US" sz="3200" dirty="0"/>
              <a:t> Overview</a:t>
            </a: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xmlns="" id="{8F42D9E1-99CD-4AE6-94E3-5F3A2F43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54592"/>
            <a:ext cx="8534399" cy="758950"/>
          </a:xfrm>
        </p:spPr>
        <p:txBody>
          <a:bodyPr/>
          <a:lstStyle/>
          <a:p>
            <a:pPr algn="ctr"/>
            <a:r>
              <a:rPr lang="en-US" sz="3200" dirty="0"/>
              <a:t>What is e-ISuite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xmlns="" id="{44C6C146-23DE-432D-B232-1C39FA87C408}"/>
              </a:ext>
            </a:extLst>
          </p:cNvPr>
          <p:cNvSpPr txBox="1">
            <a:spLocks/>
          </p:cNvSpPr>
          <p:nvPr/>
        </p:nvSpPr>
        <p:spPr>
          <a:xfrm>
            <a:off x="205291" y="1219200"/>
            <a:ext cx="8503920" cy="457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e-</a:t>
            </a:r>
            <a:r>
              <a:rPr lang="en-US" sz="2200" dirty="0" err="1"/>
              <a:t>ISuite</a:t>
            </a:r>
            <a:r>
              <a:rPr lang="en-US" sz="2200" dirty="0"/>
              <a:t> system is a web browser (e.g. Internet Explorer) enabled application for use at the Incident Command Post (ICP) and in agency offices to manage resources assigned to emergency incidents and planned events. </a:t>
            </a:r>
            <a:r>
              <a:rPr lang="en-US" altLang="en-US" sz="2200" dirty="0"/>
              <a:t>e-</a:t>
            </a:r>
            <a:r>
              <a:rPr lang="en-US" altLang="en-US" sz="2200" dirty="0" err="1"/>
              <a:t>ISuite</a:t>
            </a:r>
            <a:r>
              <a:rPr lang="en-US" altLang="en-US" sz="2200" dirty="0"/>
              <a:t> manages the Resources once they arrive at the incident</a:t>
            </a:r>
            <a:r>
              <a:rPr lang="en-US" altLang="en-US" sz="2200" dirty="0" smtClean="0"/>
              <a:t>.</a:t>
            </a:r>
          </a:p>
          <a:p>
            <a:r>
              <a:rPr lang="en-US" sz="2200" dirty="0"/>
              <a:t>No software licenses are required to use e-</a:t>
            </a:r>
            <a:r>
              <a:rPr lang="en-US" sz="2200" dirty="0" err="1"/>
              <a:t>ISuite</a:t>
            </a:r>
            <a:r>
              <a:rPr lang="en-US" sz="2200" dirty="0"/>
              <a:t>. A web browser is all each user will need to run the application</a:t>
            </a:r>
            <a:r>
              <a:rPr lang="en-US" sz="2200" dirty="0" smtClean="0"/>
              <a:t>.</a:t>
            </a:r>
            <a:endParaRPr lang="en-US" altLang="en-US" sz="2200" dirty="0"/>
          </a:p>
          <a:p>
            <a:r>
              <a:rPr lang="en-US" altLang="en-US" sz="2200" dirty="0"/>
              <a:t>The e-</a:t>
            </a:r>
            <a:r>
              <a:rPr lang="en-US" altLang="en-US" sz="2200" dirty="0" err="1"/>
              <a:t>ISuite</a:t>
            </a:r>
            <a:r>
              <a:rPr lang="en-US" altLang="en-US" sz="2200" dirty="0"/>
              <a:t> application consists of  7 Modules – Check-in, </a:t>
            </a:r>
            <a:r>
              <a:rPr lang="en-US" altLang="en-US" sz="2200" dirty="0" err="1"/>
              <a:t>Demob</a:t>
            </a:r>
            <a:r>
              <a:rPr lang="en-US" altLang="en-US" sz="2200" dirty="0"/>
              <a:t>, Incident Action Plan (IAP), Time, Cost and Training Specialist. </a:t>
            </a:r>
          </a:p>
          <a:p>
            <a:pPr lvl="1"/>
            <a:r>
              <a:rPr lang="en-US" altLang="en-US" sz="2200" dirty="0"/>
              <a:t>These units are integrated, which means they have a similar user interface, and share a common database. </a:t>
            </a:r>
          </a:p>
          <a:p>
            <a:pPr lvl="1"/>
            <a:r>
              <a:rPr lang="en-US" altLang="en-US" sz="2200" dirty="0"/>
              <a:t>Data only needs to be entered once to be available to all of the different areas</a:t>
            </a:r>
            <a:r>
              <a:rPr lang="en-US" altLang="en-US" sz="2200" dirty="0" smtClean="0"/>
              <a:t>.</a:t>
            </a:r>
            <a:endParaRPr lang="en-US" sz="2200" dirty="0"/>
          </a:p>
          <a:p>
            <a:pPr marL="457200" indent="-228600"/>
            <a:r>
              <a:rPr lang="en-US" sz="2200" dirty="0" smtClean="0"/>
              <a:t>Managing </a:t>
            </a:r>
            <a:r>
              <a:rPr lang="en-US" sz="2200" dirty="0"/>
              <a:t>e-</a:t>
            </a:r>
            <a:r>
              <a:rPr lang="en-US" sz="2200" dirty="0" err="1"/>
              <a:t>ISuite</a:t>
            </a:r>
            <a:r>
              <a:rPr lang="en-US" sz="2200" dirty="0"/>
              <a:t> will be one of the many rewarding jobs will have as an Incident Technology Support Specialist ITSS.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8044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44D859-945A-401A-8B85-A827B476A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-18138"/>
            <a:ext cx="8534399" cy="758950"/>
          </a:xfrm>
        </p:spPr>
        <p:txBody>
          <a:bodyPr/>
          <a:lstStyle/>
          <a:p>
            <a:pPr algn="ctr"/>
            <a:r>
              <a:rPr lang="en-US" sz="3200" dirty="0"/>
              <a:t>Types</a:t>
            </a:r>
            <a:r>
              <a:rPr lang="en-US" sz="3600" dirty="0"/>
              <a:t> of e-ISuite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60EA9-7921-42DC-B691-78FEBAD174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/>
              <a:t>e-ISuite Enterprise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415E07-5F36-419C-A581-95AFF4C45DBD}"/>
              </a:ext>
            </a:extLst>
          </p:cNvPr>
          <p:cNvSpPr txBox="1">
            <a:spLocks/>
          </p:cNvSpPr>
          <p:nvPr/>
        </p:nvSpPr>
        <p:spPr>
          <a:xfrm>
            <a:off x="4648199" y="1600200"/>
            <a:ext cx="4187951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en-US" sz="2800" dirty="0" err="1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ISuite</a:t>
            </a:r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i="1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Remote”</a:t>
            </a:r>
            <a:r>
              <a:rPr lang="en-US" sz="2800" dirty="0" smtClean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</a:t>
            </a:r>
          </a:p>
        </p:txBody>
      </p:sp>
      <p:pic>
        <p:nvPicPr>
          <p:cNvPr id="5" name="Picture 8" descr="ygp195_dispatch_vi7w">
            <a:extLst>
              <a:ext uri="{FF2B5EF4-FFF2-40B4-BE49-F238E27FC236}">
                <a16:creationId xmlns:a16="http://schemas.microsoft.com/office/drawing/2014/main" xmlns="" id="{AFC218D5-8251-48C0-A067-548A760DB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1" y="2419350"/>
            <a:ext cx="35052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Site">
            <a:extLst>
              <a:ext uri="{FF2B5EF4-FFF2-40B4-BE49-F238E27FC236}">
                <a16:creationId xmlns:a16="http://schemas.microsoft.com/office/drawing/2014/main" xmlns="" id="{27FB4855-388B-4CE2-91AD-976A90F947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1" y="2420938"/>
            <a:ext cx="3733800" cy="283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930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A0F1ED-A61C-4A2C-8C15-6B0A54D8F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507" y="68946"/>
            <a:ext cx="8229600" cy="808038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200" dirty="0"/>
              <a:t>e-ISuite Enterprise and Site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ECEBCD4-BDB8-442A-AE21-872672C0EE54}"/>
              </a:ext>
            </a:extLst>
          </p:cNvPr>
          <p:cNvGrpSpPr/>
          <p:nvPr/>
        </p:nvGrpSpPr>
        <p:grpSpPr>
          <a:xfrm>
            <a:off x="1205245" y="1237344"/>
            <a:ext cx="6795755" cy="4800600"/>
            <a:chOff x="1586245" y="1600200"/>
            <a:chExt cx="6795755" cy="4876800"/>
          </a:xfrm>
        </p:grpSpPr>
        <p:pic>
          <p:nvPicPr>
            <p:cNvPr id="4" name="Picture 3" descr="C:\Program Files (x86)\Microsoft Office\MEDIA\OFFICE14\AutoShap\BD18185_.wmf">
              <a:extLst>
                <a:ext uri="{FF2B5EF4-FFF2-40B4-BE49-F238E27FC236}">
                  <a16:creationId xmlns:a16="http://schemas.microsoft.com/office/drawing/2014/main" xmlns="" id="{0475B119-72C0-4C2D-AB7F-2C78F6BE75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4471" y="1600200"/>
              <a:ext cx="2624301" cy="182428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682B3CB7-CCB3-423B-8B67-12C8D40493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8906481">
              <a:off x="1586245" y="3243862"/>
              <a:ext cx="2339702" cy="602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REQUIRED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xmlns="" id="{2552F0F2-21CF-4903-B283-FCA35033168F}"/>
                </a:ext>
              </a:extLst>
            </p:cNvPr>
            <p:cNvCxnSpPr/>
            <p:nvPr/>
          </p:nvCxnSpPr>
          <p:spPr>
            <a:xfrm flipV="1">
              <a:off x="2348245" y="2990992"/>
              <a:ext cx="1407692" cy="136821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7" name="Picture 6" descr="C:\Users\dltate\AppData\Local\Microsoft\Windows\Temporary Internet Files\Content.IE5\4Q8KZ5IK\MC900441335[1].png">
              <a:extLst>
                <a:ext uri="{FF2B5EF4-FFF2-40B4-BE49-F238E27FC236}">
                  <a16:creationId xmlns:a16="http://schemas.microsoft.com/office/drawing/2014/main" xmlns="" id="{3CECC755-7A64-4546-A62A-A2CD0E1B2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523" y="4194951"/>
              <a:ext cx="1285189" cy="129144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E26A4583-3384-46E9-A1E0-25C96BD80D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1939" y="1835009"/>
              <a:ext cx="1860378" cy="113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e-ISuite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effectLst/>
                  <a:latin typeface="Calibri"/>
                  <a:ea typeface="Calibri"/>
                  <a:cs typeface="Times New Roman"/>
                </a:rPr>
                <a:t>Enterprise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xmlns="" id="{01397053-B936-4A8D-AF2F-499FE1950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4226" y="5486400"/>
              <a:ext cx="1860378" cy="415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>
                  <a:effectLst/>
                  <a:latin typeface="Calibri"/>
                  <a:ea typeface="Calibri"/>
                  <a:cs typeface="Times New Roman"/>
                </a:rPr>
                <a:t>Agency Office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0" name="Picture 9" descr="C:\Users\dltate\AppData\Local\Microsoft\Windows\Temporary Internet Files\Content.IE5\ZSNP6IC7\MP900316436[1].jpg">
              <a:extLst>
                <a:ext uri="{FF2B5EF4-FFF2-40B4-BE49-F238E27FC236}">
                  <a16:creationId xmlns:a16="http://schemas.microsoft.com/office/drawing/2014/main" xmlns="" id="{48118879-D8ED-4955-B04A-6BCB93611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8394" y="3894102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 descr="C:\Users\dltate\AppData\Local\Microsoft\Windows\Temporary Internet Files\Content.IE5\ZSNP6IC7\MP900316436[1].jpg">
              <a:extLst>
                <a:ext uri="{FF2B5EF4-FFF2-40B4-BE49-F238E27FC236}">
                  <a16:creationId xmlns:a16="http://schemas.microsoft.com/office/drawing/2014/main" xmlns="" id="{CF34F8C8-B3EC-44BF-8C08-1F5EF1BA4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2190" y="3930227"/>
              <a:ext cx="1995188" cy="13366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xmlns="" id="{C20E836E-3D78-4382-A30A-474B04CBA7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20094" y="4940017"/>
              <a:ext cx="1661906" cy="8910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effectLst/>
                  <a:latin typeface="Calibri"/>
                  <a:ea typeface="Calibri"/>
                  <a:cs typeface="Times New Roman"/>
                </a:rPr>
                <a:t>Remote Site Server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xmlns="" id="{E4AF1429-7583-46D9-A023-67C915DC23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9787" y="4733996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4" name="Text Box 2">
              <a:extLst>
                <a:ext uri="{FF2B5EF4-FFF2-40B4-BE49-F238E27FC236}">
                  <a16:creationId xmlns:a16="http://schemas.microsoft.com/office/drawing/2014/main" xmlns="" id="{E36A639C-696E-4AE9-A26C-64558EAB7C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555388">
              <a:off x="5253077" y="3280545"/>
              <a:ext cx="2309745" cy="504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dirty="0">
                  <a:effectLst/>
                  <a:latin typeface="Calibri"/>
                  <a:ea typeface="Calibri"/>
                  <a:cs typeface="Times New Roman"/>
                </a:rPr>
                <a:t>Internet Connection 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 b="1" dirty="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OPTIONAL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xmlns="" id="{4E185A32-2F1B-437F-B9E1-49A28B007019}"/>
                </a:ext>
              </a:extLst>
            </p:cNvPr>
            <p:cNvCxnSpPr/>
            <p:nvPr/>
          </p:nvCxnSpPr>
          <p:spPr>
            <a:xfrm flipH="1" flipV="1">
              <a:off x="5576621" y="3117427"/>
              <a:ext cx="1017815" cy="1016753"/>
            </a:xfrm>
            <a:prstGeom prst="straightConnector1">
              <a:avLst/>
            </a:prstGeom>
            <a:ln w="25400"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 descr="C:\Users\dltate\AppData\Local\Microsoft\Windows\Temporary Internet Files\Content.IE5\ZSNP6IC7\MP900316436[1].jpg">
              <a:extLst>
                <a:ext uri="{FF2B5EF4-FFF2-40B4-BE49-F238E27FC236}">
                  <a16:creationId xmlns:a16="http://schemas.microsoft.com/office/drawing/2014/main" xmlns="" id="{0C2ADFBC-826B-40E0-8C1C-C50A7853D1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9912" y="5158458"/>
              <a:ext cx="1384049" cy="93020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Text Box 2">
              <a:extLst>
                <a:ext uri="{FF2B5EF4-FFF2-40B4-BE49-F238E27FC236}">
                  <a16:creationId xmlns:a16="http://schemas.microsoft.com/office/drawing/2014/main" xmlns="" id="{C57923B6-7068-422E-8513-FF63945650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4976" y="5935133"/>
              <a:ext cx="1864872" cy="5418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e-ISuite 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000">
                  <a:effectLst/>
                  <a:latin typeface="Calibri"/>
                  <a:ea typeface="Calibri"/>
                  <a:cs typeface="Times New Roman"/>
                </a:rPr>
                <a:t>Client Machine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18" name="Elbow Connector 20">
              <a:extLst>
                <a:ext uri="{FF2B5EF4-FFF2-40B4-BE49-F238E27FC236}">
                  <a16:creationId xmlns:a16="http://schemas.microsoft.com/office/drawing/2014/main" xmlns="" id="{53CBAFBB-E69F-4F9F-AE55-B8F472A66D03}"/>
                </a:ext>
              </a:extLst>
            </p:cNvPr>
            <p:cNvCxnSpPr/>
            <p:nvPr/>
          </p:nvCxnSpPr>
          <p:spPr>
            <a:xfrm>
              <a:off x="5423836" y="4417907"/>
              <a:ext cx="947313" cy="41006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lbow Connector 21">
              <a:extLst>
                <a:ext uri="{FF2B5EF4-FFF2-40B4-BE49-F238E27FC236}">
                  <a16:creationId xmlns:a16="http://schemas.microsoft.com/office/drawing/2014/main" xmlns="" id="{47374E10-76B9-4A34-897B-3E24B025065A}"/>
                </a:ext>
              </a:extLst>
            </p:cNvPr>
            <p:cNvCxnSpPr/>
            <p:nvPr/>
          </p:nvCxnSpPr>
          <p:spPr>
            <a:xfrm flipV="1">
              <a:off x="6367506" y="4950742"/>
              <a:ext cx="153675" cy="65902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C4950557-2B64-4F99-A2DD-0CB4701A77A8}"/>
              </a:ext>
            </a:extLst>
          </p:cNvPr>
          <p:cNvSpPr txBox="1"/>
          <p:nvPr/>
        </p:nvSpPr>
        <p:spPr>
          <a:xfrm>
            <a:off x="6280489" y="2114326"/>
            <a:ext cx="2286000" cy="1005840"/>
          </a:xfrm>
          <a:prstGeom prst="round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Data can be exchanged between Enterprise and Site via portable media device or internet connection if available</a:t>
            </a:r>
          </a:p>
        </p:txBody>
      </p:sp>
    </p:spTree>
    <p:extLst>
      <p:ext uri="{BB962C8B-B14F-4D97-AF65-F5344CB8AC3E}">
        <p14:creationId xmlns:p14="http://schemas.microsoft.com/office/powerpoint/2010/main" val="609477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e-ISuite Enterprise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23075" y="914400"/>
            <a:ext cx="8818500" cy="5105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200" dirty="0"/>
              <a:t>Typically Used For: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Initial Attack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ABCD Miscellaneous, Type 3, 4 and 5 Incidents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Search &amp; Rescue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Training Support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Dispatch and Cache Support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Housed at Central Location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Internet Connection Required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Accessible Through Browser</a:t>
            </a:r>
          </a:p>
          <a:p>
            <a:pPr>
              <a:lnSpc>
                <a:spcPct val="110000"/>
              </a:lnSpc>
              <a:defRPr/>
            </a:pPr>
            <a:r>
              <a:rPr lang="en-US" sz="2200" dirty="0"/>
              <a:t>Interface to Other Systems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ROSS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IRWIN (Integrated Reporting of Wildland-Fire Information)</a:t>
            </a:r>
          </a:p>
          <a:p>
            <a:pPr marL="228600" indent="0">
              <a:lnSpc>
                <a:spcPct val="110000"/>
              </a:lnSpc>
              <a:buClr>
                <a:schemeClr val="hlink"/>
              </a:buClr>
              <a:buNone/>
              <a:defRPr/>
            </a:pPr>
            <a:endParaRPr lang="en-US" sz="2000" dirty="0"/>
          </a:p>
          <a:p>
            <a:pPr marL="444500" lvl="1" indent="0">
              <a:lnSpc>
                <a:spcPct val="110000"/>
              </a:lnSpc>
              <a:buNone/>
            </a:pPr>
            <a:endParaRPr lang="en-US" sz="20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60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e-ISuite Remote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01395" y="838200"/>
            <a:ext cx="8141210" cy="472135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/>
              <a:t>Typically Used For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Type 1 and Type 2 Incidents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Any Incidents With Incident Management Team at the Site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sz="2400" dirty="0"/>
              <a:t>Installed on Incident Server</a:t>
            </a:r>
          </a:p>
          <a:p>
            <a:pPr>
              <a:defRPr/>
            </a:pPr>
            <a:r>
              <a:rPr lang="en-US" sz="2400" dirty="0"/>
              <a:t>Internet Connection Not Required</a:t>
            </a:r>
          </a:p>
          <a:p>
            <a:pPr>
              <a:defRPr/>
            </a:pPr>
            <a:r>
              <a:rPr lang="en-US" sz="2400" dirty="0"/>
              <a:t>Accessible Through a Browser</a:t>
            </a:r>
          </a:p>
          <a:p>
            <a:pPr>
              <a:defRPr/>
            </a:pPr>
            <a:r>
              <a:rPr lang="en-US" sz="2400" dirty="0"/>
              <a:t>Database Resides Locally</a:t>
            </a:r>
          </a:p>
          <a:p>
            <a:pPr>
              <a:defRPr/>
            </a:pPr>
            <a:r>
              <a:rPr lang="en-US" sz="2400" dirty="0"/>
              <a:t>No Need to Install on Client Computers</a:t>
            </a:r>
          </a:p>
          <a:p>
            <a:pPr>
              <a:defRPr/>
            </a:pPr>
            <a:r>
              <a:rPr lang="en-US" sz="2400" dirty="0"/>
              <a:t>Synchronizes With Enterprise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Receives Data from Enterprise</a:t>
            </a:r>
          </a:p>
          <a:p>
            <a:pPr lvl="1">
              <a:defRPr/>
            </a:pPr>
            <a:r>
              <a:rPr lang="en-US" sz="2200" dirty="0">
                <a:solidFill>
                  <a:schemeClr val="tx2">
                    <a:lumMod val="50000"/>
                  </a:schemeClr>
                </a:solidFill>
              </a:rPr>
              <a:t>Sends Data to Enterprise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137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pPr algn="ctr"/>
            <a:r>
              <a:rPr lang="en-US" sz="3200" dirty="0"/>
              <a:t>e-ISuite Incident Life Cycle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09802409"/>
              </p:ext>
            </p:extLst>
          </p:nvPr>
        </p:nvGraphicFramePr>
        <p:xfrm>
          <a:off x="485698" y="1150937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57702" y="3043534"/>
            <a:ext cx="1428596" cy="92333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e-ISuite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Life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</a:t>
            </a:r>
          </a:p>
        </p:txBody>
      </p:sp>
    </p:spTree>
    <p:extLst>
      <p:ext uri="{BB962C8B-B14F-4D97-AF65-F5344CB8AC3E}">
        <p14:creationId xmlns:p14="http://schemas.microsoft.com/office/powerpoint/2010/main" val="3754297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/>
              <a:t>e-</a:t>
            </a:r>
            <a:r>
              <a:rPr lang="en-US" sz="3200" dirty="0" err="1"/>
              <a:t>ISuite</a:t>
            </a:r>
            <a:r>
              <a:rPr lang="en-US" sz="3200" dirty="0"/>
              <a:t>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62750" y="990600"/>
            <a:ext cx="8371650" cy="5059363"/>
          </a:xfrm>
          <a:noFill/>
        </p:spPr>
        <p:txBody>
          <a:bodyPr>
            <a:normAutofit/>
          </a:bodyPr>
          <a:lstStyle/>
          <a:p>
            <a:r>
              <a:rPr lang="en-US" sz="3200" dirty="0"/>
              <a:t>Enterprise </a:t>
            </a:r>
            <a:endParaRPr lang="en-US" sz="3200" dirty="0" smtClean="0"/>
          </a:p>
          <a:p>
            <a:pPr lvl="1"/>
            <a:r>
              <a:rPr lang="en-US" sz="2800" dirty="0" smtClean="0"/>
              <a:t>User </a:t>
            </a:r>
            <a:r>
              <a:rPr lang="en-US" sz="2800" dirty="0"/>
              <a:t>Accounts are set up through NAP and brought into e-</a:t>
            </a:r>
            <a:r>
              <a:rPr lang="en-US" sz="2800" dirty="0" err="1"/>
              <a:t>ISuite</a:t>
            </a:r>
            <a:r>
              <a:rPr lang="en-US" sz="2800" dirty="0"/>
              <a:t> by an Account Manager, who then assigns roles</a:t>
            </a:r>
          </a:p>
          <a:p>
            <a:r>
              <a:rPr lang="en-US" sz="3200" dirty="0"/>
              <a:t>Site </a:t>
            </a:r>
            <a:endParaRPr lang="en-US" sz="3200" dirty="0" smtClean="0"/>
          </a:p>
          <a:p>
            <a:pPr lvl="1"/>
            <a:r>
              <a:rPr lang="en-US" sz="2800" dirty="0" smtClean="0"/>
              <a:t>User </a:t>
            </a:r>
            <a:r>
              <a:rPr lang="en-US" sz="2800" dirty="0"/>
              <a:t>Accounts are established by the Account Manager during the initial set-up of the database (not associated with NAP) – roles are assigned at that time</a:t>
            </a:r>
          </a:p>
          <a:p>
            <a:pPr marL="22860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485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475</Words>
  <Application>Microsoft Office PowerPoint</Application>
  <PresentationFormat>On-screen Show (4:3)</PresentationFormat>
  <Paragraphs>87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Office Theme</vt:lpstr>
      <vt:lpstr>2018 ITSS e-ISuite Overview</vt:lpstr>
      <vt:lpstr>PowerPoint Presentation</vt:lpstr>
      <vt:lpstr>What is e-ISuite</vt:lpstr>
      <vt:lpstr>Types of e-ISuite</vt:lpstr>
      <vt:lpstr>e-ISuite Enterprise and Site</vt:lpstr>
      <vt:lpstr>e-ISuite Enterprise</vt:lpstr>
      <vt:lpstr>e-ISuite Remote Site</vt:lpstr>
      <vt:lpstr>e-ISuite Incident Life Cycle</vt:lpstr>
      <vt:lpstr>e-ISuite Access</vt:lpstr>
      <vt:lpstr>NESS Application Portal (NAP)</vt:lpstr>
      <vt:lpstr>Resources Available for Help</vt:lpstr>
      <vt:lpstr>PowerPoint Presentation</vt:lpstr>
    </vt:vector>
  </TitlesOfParts>
  <Company>DOI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Tate, Donna L -FS</cp:lastModifiedBy>
  <cp:revision>31</cp:revision>
  <dcterms:created xsi:type="dcterms:W3CDTF">2014-10-29T14:11:27Z</dcterms:created>
  <dcterms:modified xsi:type="dcterms:W3CDTF">2019-03-18T20:40:20Z</dcterms:modified>
</cp:coreProperties>
</file>