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8" r:id="rId24"/>
    <p:sldId id="297" r:id="rId25"/>
    <p:sldId id="304" r:id="rId26"/>
    <p:sldId id="299" r:id="rId27"/>
    <p:sldId id="300" r:id="rId28"/>
    <p:sldId id="305" r:id="rId29"/>
    <p:sldId id="306" r:id="rId30"/>
    <p:sldId id="301" r:id="rId31"/>
    <p:sldId id="307" r:id="rId32"/>
    <p:sldId id="302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C"/>
    <a:srgbClr val="1175BC"/>
    <a:srgbClr val="6D6B6B"/>
    <a:srgbClr val="00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89" d="100"/>
          <a:sy n="89" d="100"/>
        </p:scale>
        <p:origin x="6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EFD22-3C11-47EE-8EF2-60F76FE94BB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4B045-C77D-4B14-9D8B-0710F132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FBC3-DB44-4A73-A8C6-16E3983FFA2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8"/>
          <p:cNvSpPr/>
          <p:nvPr userDrawn="1"/>
        </p:nvSpPr>
        <p:spPr>
          <a:xfrm>
            <a:off x="0" y="6174375"/>
            <a:ext cx="9144000" cy="683699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" name="Shape 9"/>
          <p:cNvCxnSpPr/>
          <p:nvPr userDrawn="1"/>
        </p:nvCxnSpPr>
        <p:spPr>
          <a:xfrm>
            <a:off x="455700" y="3864025"/>
            <a:ext cx="8301300" cy="0"/>
          </a:xfrm>
          <a:prstGeom prst="straightConnector1">
            <a:avLst/>
          </a:prstGeom>
          <a:noFill/>
          <a:ln w="19050" cap="flat">
            <a:solidFill>
              <a:srgbClr val="11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10"/>
          <p:cNvSpPr txBox="1">
            <a:spLocks noGrp="1"/>
          </p:cNvSpPr>
          <p:nvPr>
            <p:ph type="title"/>
          </p:nvPr>
        </p:nvSpPr>
        <p:spPr>
          <a:xfrm>
            <a:off x="322922" y="3339545"/>
            <a:ext cx="8677175" cy="53733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None/>
              <a:defRPr sz="30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0" name="Shape 11"/>
          <p:cNvSpPr txBox="1">
            <a:spLocks noGrp="1"/>
          </p:cNvSpPr>
          <p:nvPr>
            <p:ph type="subTitle" idx="1"/>
          </p:nvPr>
        </p:nvSpPr>
        <p:spPr>
          <a:xfrm>
            <a:off x="322922" y="3864025"/>
            <a:ext cx="8677175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1" name="Shape 12"/>
          <p:cNvSpPr txBox="1"/>
          <p:nvPr userDrawn="1"/>
        </p:nvSpPr>
        <p:spPr>
          <a:xfrm>
            <a:off x="1948875" y="6369200"/>
            <a:ext cx="5166900" cy="2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8" y="457200"/>
            <a:ext cx="5742770" cy="1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123075" y="-48139"/>
            <a:ext cx="8818424" cy="688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123075" y="640225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185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304800" y="-30600"/>
            <a:ext cx="8636699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304800" y="609600"/>
            <a:ext cx="8636775" cy="30625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9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2672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325" y="762000"/>
            <a:ext cx="4383075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hape 21"/>
          <p:cNvSpPr txBox="1">
            <a:spLocks noGrp="1"/>
          </p:cNvSpPr>
          <p:nvPr>
            <p:ph type="title"/>
          </p:nvPr>
        </p:nvSpPr>
        <p:spPr>
          <a:xfrm>
            <a:off x="123075" y="-30600"/>
            <a:ext cx="8818424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10" name="Shape 22"/>
          <p:cNvCxnSpPr/>
          <p:nvPr userDrawn="1"/>
        </p:nvCxnSpPr>
        <p:spPr>
          <a:xfrm>
            <a:off x="123075" y="68580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9"/>
          <p:cNvSpPr txBox="1"/>
          <p:nvPr userDrawn="1"/>
        </p:nvSpPr>
        <p:spPr>
          <a:xfrm>
            <a:off x="1728912" y="1855575"/>
            <a:ext cx="5686200" cy="13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7" name="Shape 50"/>
          <p:cNvCxnSpPr/>
          <p:nvPr userDrawn="1"/>
        </p:nvCxnSpPr>
        <p:spPr>
          <a:xfrm>
            <a:off x="162750" y="306005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8063" y="3768475"/>
            <a:ext cx="6727873" cy="12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FBC3-DB44-4A73-A8C6-16E3983FFA25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firecommunity.ne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nwccweb.us/ctsp/MGascon_GeoRef_McClella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gacc.nifc.gov/nwcc/ctsp/index.asp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ime.com/money/3896219/internet-users-worldwide/" TargetMode="External"/><Relationship Id="rId2" Type="http://schemas.openxmlformats.org/officeDocument/2006/relationships/hyperlink" Target="http://blog.appannie.com/mwc-2016-top-stats-show-growth-mobile-mark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sinessofapps.com/app-usage-statistics-2015/" TargetMode="External"/><Relationship Id="rId5" Type="http://schemas.openxmlformats.org/officeDocument/2006/relationships/hyperlink" Target="https://mobilebusinessinsights.com/2016/06/why-is-the-ios-platform-attractive-to-developers/" TargetMode="External"/><Relationship Id="rId4" Type="http://schemas.openxmlformats.org/officeDocument/2006/relationships/hyperlink" Target="http://www.smartinsights.com/mobile-marketing/mobile-marketing-analytics/mobile-marketing-statistics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3412" y="2891669"/>
            <a:ext cx="8677175" cy="53733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80000"/>
              </a:lnSpc>
            </a:pPr>
            <a: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MOBILE </a:t>
            </a:r>
            <a: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TECHNOLOGIES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SMART DEVICES IN THE FIELD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/>
            </a:r>
            <a:b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</a:br>
            <a: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/>
            </a:r>
            <a:br>
              <a:rPr lang="en-US" sz="3600" b="1" dirty="0">
                <a:solidFill>
                  <a:srgbClr val="646B86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</a:br>
            <a:r>
              <a:rPr lang="en-US" sz="2400" b="1" dirty="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APRIL </a:t>
            </a:r>
            <a:r>
              <a:rPr lang="en-US" sz="2400" b="1" dirty="0" smtClean="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2019</a:t>
            </a:r>
            <a:r>
              <a:rPr lang="en-US" sz="2400" b="1" dirty="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2400" b="1" dirty="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8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Common Websites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2D56F0-7CC9-479E-A844-27F642456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50" y="1371600"/>
            <a:ext cx="8818500" cy="4525963"/>
          </a:xfrm>
        </p:spPr>
        <p:txBody>
          <a:bodyPr/>
          <a:lstStyle/>
          <a:p>
            <a:pPr marL="0" lvl="0" indent="0" algn="ctr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GEOSPATIAL</a:t>
            </a:r>
            <a:br>
              <a:rPr lang="en-US" sz="1600" b="1" u="sng" dirty="0">
                <a:sym typeface="Georgia"/>
              </a:rPr>
            </a:br>
            <a:r>
              <a:rPr lang="en-US" sz="1600" dirty="0">
                <a:sym typeface="Georgia"/>
              </a:rPr>
              <a:t>Mobile Technologies in Fire and Aviation Management at Lessons Learned Center</a:t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GETA Group (Geospatial Equipment and Technology Application Group)</a:t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Prescribed Fire Smoke Management Pocket Guide </a:t>
            </a:r>
            <a:endParaRPr lang="en-US" sz="1600" dirty="0"/>
          </a:p>
          <a:p>
            <a:pPr marL="0" lvl="0" indent="0" algn="ctr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Weather</a:t>
            </a:r>
            <a:br>
              <a:rPr lang="en-US" sz="1600" b="1" u="sng" dirty="0">
                <a:sym typeface="Georgia"/>
              </a:rPr>
            </a:br>
            <a:r>
              <a:rPr lang="en-US" sz="1600" dirty="0">
                <a:sym typeface="Georgia"/>
              </a:rPr>
              <a:t>NOAA Fire Weather</a:t>
            </a:r>
            <a:endParaRPr lang="en-US" sz="1600" dirty="0"/>
          </a:p>
          <a:p>
            <a:pPr marL="0" lvl="0" indent="0" algn="ctr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Aviation</a:t>
            </a:r>
            <a:br>
              <a:rPr lang="en-US" sz="1600" b="1" u="sng" dirty="0">
                <a:sym typeface="Georgia"/>
              </a:rPr>
            </a:br>
            <a:r>
              <a:rPr lang="en-US" sz="1600" dirty="0">
                <a:sym typeface="Georgia"/>
              </a:rPr>
              <a:t>NOAA Aviation Weather Center</a:t>
            </a:r>
            <a:endParaRPr lang="en-US" sz="1600" dirty="0"/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1600" b="1" u="sng" dirty="0"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7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rgbClr val="646B86"/>
                </a:solidFill>
                <a:sym typeface="Cambria"/>
              </a:rPr>
              <a:t>How can a mobile device be used at an incident?</a:t>
            </a:r>
            <a:br>
              <a:rPr lang="en-US" sz="3100" dirty="0">
                <a:solidFill>
                  <a:srgbClr val="646B86"/>
                </a:solidFill>
                <a:sym typeface="Cambria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7ADF11-2C7A-4D51-B583-A222C0E66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3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50" y="0"/>
            <a:ext cx="8818500" cy="68836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646B86"/>
                </a:solidFill>
                <a:sym typeface="Cambria"/>
              </a:rPr>
              <a:t>The better question is what can it not do at an incident? </a:t>
            </a:r>
            <a:r>
              <a:rPr lang="en-US" sz="2400" dirty="0">
                <a:solidFill>
                  <a:srgbClr val="646B86"/>
                </a:solidFill>
              </a:rPr>
              <a:t/>
            </a:r>
            <a:br>
              <a:rPr lang="en-US" sz="2400" dirty="0">
                <a:solidFill>
                  <a:srgbClr val="646B86"/>
                </a:solidFill>
              </a:rPr>
            </a:br>
            <a:endParaRPr lang="en-US" sz="2400" dirty="0">
              <a:solidFill>
                <a:srgbClr val="646B86"/>
              </a:solidFill>
            </a:endParaRPr>
          </a:p>
        </p:txBody>
      </p:sp>
      <p:sp>
        <p:nvSpPr>
          <p:cNvPr id="6" name="Shape 155">
            <a:extLst>
              <a:ext uri="{FF2B5EF4-FFF2-40B4-BE49-F238E27FC236}">
                <a16:creationId xmlns:a16="http://schemas.microsoft.com/office/drawing/2014/main" id="{B15DF534-C07E-44FA-A218-FB4B9CD9FC2B}"/>
              </a:ext>
            </a:extLst>
          </p:cNvPr>
          <p:cNvSpPr txBox="1">
            <a:spLocks/>
          </p:cNvSpPr>
          <p:nvPr/>
        </p:nvSpPr>
        <p:spPr>
          <a:xfrm>
            <a:off x="588742" y="1735257"/>
            <a:ext cx="3490889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1800" dirty="0">
                <a:sym typeface="Georgia"/>
              </a:rPr>
              <a:t>Mapping / Safety / Inventory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Fire line / perimeter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Escape routes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Safety zones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Landing area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Hazard areas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Hose Lay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Pump Location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Tree stand locations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Arial pictures</a:t>
            </a:r>
            <a:endParaRPr lang="en-US" sz="18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TFR’s</a:t>
            </a:r>
            <a:endParaRPr lang="en-US" sz="18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8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800" dirty="0">
              <a:solidFill>
                <a:srgbClr val="000000"/>
              </a:solidFill>
              <a:ea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800" dirty="0">
              <a:solidFill>
                <a:srgbClr val="000000"/>
              </a:solidFill>
              <a:ea typeface="Georgia"/>
              <a:sym typeface="Georgia"/>
            </a:endParaRPr>
          </a:p>
        </p:txBody>
      </p:sp>
      <p:sp>
        <p:nvSpPr>
          <p:cNvPr id="7" name="Shape 156">
            <a:extLst>
              <a:ext uri="{FF2B5EF4-FFF2-40B4-BE49-F238E27FC236}">
                <a16:creationId xmlns:a16="http://schemas.microsoft.com/office/drawing/2014/main" id="{84C2CEEF-63AE-48DA-A082-6354B3E8469D}"/>
              </a:ext>
            </a:extLst>
          </p:cNvPr>
          <p:cNvSpPr txBox="1"/>
          <p:nvPr/>
        </p:nvSpPr>
        <p:spPr>
          <a:xfrm>
            <a:off x="4235194" y="1735256"/>
            <a:ext cx="3490889" cy="417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Document sharing/editing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Sharing documents / maps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Editing documents online and offline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Mailing documents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812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Weather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Current and forecasted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45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Warnings /alerts</a:t>
            </a: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153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Informational Sites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28CB83-1B2C-4674-8274-543990CF64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800" dirty="0">
                <a:sym typeface="Georgia"/>
                <a:hlinkClick r:id="rId2"/>
              </a:rPr>
              <a:t>http://www.myfirecommunity.net</a:t>
            </a:r>
            <a:r>
              <a:rPr lang="en-US" sz="1800" dirty="0">
                <a:sym typeface="Georgia"/>
              </a:rPr>
              <a:t> </a:t>
            </a: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800" dirty="0"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800" dirty="0">
                <a:sym typeface="Georgia"/>
              </a:rPr>
              <a:t>Search Mobile Tech in Fire to find it.  Community forum for anything about apps, devices, mobile technology in fire</a:t>
            </a:r>
            <a:endParaRPr lang="en-US" sz="1800" dirty="0"/>
          </a:p>
          <a:p>
            <a:pPr marL="0" lvl="1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800" dirty="0">
              <a:solidFill>
                <a:srgbClr val="1B75BC"/>
              </a:solidFill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800" dirty="0"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800" dirty="0"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709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What’s a QR Code?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5AD56-A428-47A7-B6DD-D8C289484E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lvl="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Wikipedia definition:</a:t>
            </a:r>
            <a:br>
              <a:rPr lang="en-US" sz="1800" dirty="0">
                <a:sym typeface="Georgia"/>
              </a:rPr>
            </a:br>
            <a:r>
              <a:rPr lang="en-US" sz="1800" dirty="0">
                <a:sym typeface="Georgia"/>
              </a:rPr>
              <a:t>A QR Code is a matrix barcode (or two-dimensional code), readable by QR scanners, mobile phones with a camera, and smartphones. The code...</a:t>
            </a:r>
          </a:p>
          <a:p>
            <a:pPr marL="228600" lvl="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800" dirty="0"/>
          </a:p>
          <a:p>
            <a:pPr marL="274320" lvl="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QR code is a Quick Response code that can link to:</a:t>
            </a:r>
            <a:endParaRPr lang="en-US" sz="1800" dirty="0"/>
          </a:p>
          <a:p>
            <a:pPr marL="444500" lvl="1" indent="0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r>
              <a:rPr lang="en-US" sz="1800" dirty="0">
                <a:solidFill>
                  <a:srgbClr val="1B75BC"/>
                </a:solidFill>
                <a:sym typeface="Georgia"/>
              </a:rPr>
              <a:t>Free Text</a:t>
            </a:r>
            <a:endParaRPr lang="en-US" sz="1800" dirty="0">
              <a:solidFill>
                <a:srgbClr val="1B75BC"/>
              </a:solidFill>
            </a:endParaRPr>
          </a:p>
          <a:p>
            <a:pPr marL="444500" lvl="1" indent="0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r>
              <a:rPr lang="en-US" sz="1800" dirty="0">
                <a:solidFill>
                  <a:srgbClr val="1B75BC"/>
                </a:solidFill>
                <a:sym typeface="Georgia"/>
              </a:rPr>
              <a:t>URL</a:t>
            </a:r>
            <a:endParaRPr lang="en-US" sz="1800" dirty="0">
              <a:solidFill>
                <a:srgbClr val="1B75BC"/>
              </a:solidFill>
            </a:endParaRPr>
          </a:p>
          <a:p>
            <a:pPr marL="444500" lvl="1" indent="0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r>
              <a:rPr lang="en-US" sz="1800" dirty="0">
                <a:solidFill>
                  <a:srgbClr val="1B75BC"/>
                </a:solidFill>
                <a:sym typeface="Georgia"/>
              </a:rPr>
              <a:t>Phone Number</a:t>
            </a:r>
            <a:endParaRPr lang="en-US" sz="1800" dirty="0">
              <a:solidFill>
                <a:srgbClr val="1B75BC"/>
              </a:solidFill>
            </a:endParaRPr>
          </a:p>
          <a:p>
            <a:pPr marL="444500" lvl="1" indent="0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r>
              <a:rPr lang="en-US" sz="1800" dirty="0">
                <a:solidFill>
                  <a:srgbClr val="1B75BC"/>
                </a:solidFill>
                <a:sym typeface="Georgia"/>
              </a:rPr>
              <a:t>SMS</a:t>
            </a:r>
            <a:endParaRPr lang="en-US" sz="1800" dirty="0">
              <a:solidFill>
                <a:srgbClr val="1B75BC"/>
              </a:solidFill>
            </a:endParaRPr>
          </a:p>
          <a:p>
            <a:pPr marL="444500" lvl="1" indent="0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r>
              <a:rPr lang="en-US" sz="1800" dirty="0">
                <a:solidFill>
                  <a:srgbClr val="1B75BC"/>
                </a:solidFill>
                <a:sym typeface="Georgia"/>
              </a:rPr>
              <a:t>Contact</a:t>
            </a:r>
          </a:p>
          <a:p>
            <a:pPr marL="444500" lvl="1" indent="0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endParaRPr lang="en-US" sz="1800" dirty="0">
              <a:solidFill>
                <a:srgbClr val="1B75BC"/>
              </a:solidFill>
            </a:endParaRPr>
          </a:p>
          <a:p>
            <a:pPr marL="274320" lvl="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800" dirty="0">
                <a:sym typeface="Georgia"/>
              </a:rPr>
              <a:t>Great.  How does that help a firefighter?</a:t>
            </a:r>
            <a:endParaRPr lang="en-US" sz="1800" dirty="0"/>
          </a:p>
          <a:p>
            <a:pPr marL="548640" lvl="1" indent="22859">
              <a:spcBef>
                <a:spcPts val="0"/>
              </a:spcBef>
              <a:buClr>
                <a:schemeClr val="accent2"/>
              </a:buClr>
              <a:buSzPts val="2000"/>
              <a:buFont typeface="Noto Sans Symbols"/>
              <a:buNone/>
            </a:pPr>
            <a:endParaRPr lang="en-US" sz="1800" dirty="0">
              <a:solidFill>
                <a:srgbClr val="1B75BC"/>
              </a:solidFill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-US" sz="1800" dirty="0"/>
          </a:p>
        </p:txBody>
      </p:sp>
      <p:pic>
        <p:nvPicPr>
          <p:cNvPr id="6" name="Shape 173" descr="C:\Users\mgascon\Downloads\qrcode.png">
            <a:extLst>
              <a:ext uri="{FF2B5EF4-FFF2-40B4-BE49-F238E27FC236}">
                <a16:creationId xmlns:a16="http://schemas.microsoft.com/office/drawing/2014/main" id="{97F8DBD4-BEF7-417E-94BA-FDB80BC0CC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4590" y="2010507"/>
            <a:ext cx="2836985" cy="283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46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QR Code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Shape 182" descr="O:\IRM\CTSP\2013\Butte-IAP-cover.jpg">
            <a:extLst>
              <a:ext uri="{FF2B5EF4-FFF2-40B4-BE49-F238E27FC236}">
                <a16:creationId xmlns:a16="http://schemas.microsoft.com/office/drawing/2014/main" id="{85FBE063-5140-47E3-BD9F-ECDC50E20164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709145"/>
            <a:ext cx="323090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81">
            <a:extLst>
              <a:ext uri="{FF2B5EF4-FFF2-40B4-BE49-F238E27FC236}">
                <a16:creationId xmlns:a16="http://schemas.microsoft.com/office/drawing/2014/main" id="{8A2C355E-70C3-4BDD-B20D-2C2B86991FD9}"/>
              </a:ext>
            </a:extLst>
          </p:cNvPr>
          <p:cNvSpPr txBox="1">
            <a:spLocks/>
          </p:cNvSpPr>
          <p:nvPr/>
        </p:nvSpPr>
        <p:spPr>
          <a:xfrm>
            <a:off x="3535707" y="863585"/>
            <a:ext cx="2461846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600" dirty="0">
                <a:sym typeface="Georgia"/>
              </a:rPr>
              <a:t>IAP (Incident Action Plan)</a:t>
            </a:r>
            <a:endParaRPr lang="en-US" sz="1600" dirty="0"/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600" dirty="0">
                <a:sym typeface="Georgia"/>
              </a:rPr>
              <a:t>The MOST used document at fire camp.  EVERYONE has it or has access to it.  Put a QR code on it!</a:t>
            </a:r>
            <a:endParaRPr lang="en-US" sz="1600" dirty="0"/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600" dirty="0">
                <a:sym typeface="Georgia"/>
              </a:rPr>
              <a:t>QR code generators are readily found online and crazy easy to use.  (And Free!)</a:t>
            </a:r>
            <a:endParaRPr lang="en-US" sz="1600" dirty="0"/>
          </a:p>
          <a:p>
            <a:pPr marL="548640" lvl="1" indent="22859">
              <a:spcBef>
                <a:spcPts val="0"/>
              </a:spcBef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" name="Shape 183" descr="O:\IRM\CTSP\2013\Butte-IAP-cover-with-QR.jpg">
            <a:extLst>
              <a:ext uri="{FF2B5EF4-FFF2-40B4-BE49-F238E27FC236}">
                <a16:creationId xmlns:a16="http://schemas.microsoft.com/office/drawing/2014/main" id="{99A78B13-12C9-4DB7-B360-3EA6B74F7D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7552" y="709145"/>
            <a:ext cx="3023371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79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QR Code Uses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500" y="697073"/>
            <a:ext cx="88185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QR codes can point to a web site that houses anything really.  For fire, typical uses will be:</a:t>
            </a:r>
            <a:endParaRPr lang="en-US" sz="2200" dirty="0"/>
          </a:p>
          <a:p>
            <a:pPr lvl="1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olidFill>
                  <a:srgbClr val="1B75BC"/>
                </a:solidFill>
                <a:sym typeface="Georgia"/>
              </a:rPr>
              <a:t>Maps</a:t>
            </a:r>
            <a:endParaRPr lang="en-US" sz="2200" dirty="0">
              <a:solidFill>
                <a:srgbClr val="1B75BC"/>
              </a:solidFill>
            </a:endParaRPr>
          </a:p>
          <a:p>
            <a:pPr lvl="1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olidFill>
                  <a:srgbClr val="1B75BC"/>
                </a:solidFill>
                <a:sym typeface="Georgia"/>
              </a:rPr>
              <a:t>IAP</a:t>
            </a:r>
            <a:endParaRPr lang="en-US" sz="2200" dirty="0">
              <a:solidFill>
                <a:srgbClr val="1B75BC"/>
              </a:solidFill>
            </a:endParaRPr>
          </a:p>
          <a:p>
            <a:pPr lvl="1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olidFill>
                  <a:srgbClr val="1B75BC"/>
                </a:solidFill>
                <a:sym typeface="Georgia"/>
              </a:rPr>
              <a:t>Pictures</a:t>
            </a:r>
            <a:endParaRPr lang="en-US" sz="2200" dirty="0">
              <a:solidFill>
                <a:srgbClr val="1B75BC"/>
              </a:solidFill>
            </a:endParaRPr>
          </a:p>
          <a:p>
            <a:pPr lvl="1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olidFill>
                  <a:srgbClr val="1B75BC"/>
                </a:solidFill>
                <a:sym typeface="Georgia"/>
              </a:rPr>
              <a:t>Information</a:t>
            </a:r>
            <a:endParaRPr lang="en-US" sz="2200" dirty="0">
              <a:solidFill>
                <a:srgbClr val="1B75BC"/>
              </a:solidFill>
            </a:endParaRPr>
          </a:p>
          <a:p>
            <a:pPr lvl="1"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olidFill>
                  <a:srgbClr val="1B75BC"/>
                </a:solidFill>
                <a:sym typeface="Georgia"/>
              </a:rPr>
              <a:t>NO PII allowed!</a:t>
            </a:r>
            <a:endParaRPr lang="en-US" sz="2200" dirty="0">
              <a:solidFill>
                <a:srgbClr val="1B75BC"/>
              </a:solidFill>
            </a:endParaRPr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You will need to have a website to put data on to keep the content current.  No bells and whistles are needed, keep it simple.</a:t>
            </a:r>
            <a:endParaRPr lang="en-US" sz="2200" dirty="0"/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NOTE:  If possible, point the QR code to a website instead of an FTP site.  There have been some instances that iOS did not work as well on FTP as it did HTTP.</a:t>
            </a:r>
            <a:endParaRPr lang="en-US" sz="2200" dirty="0"/>
          </a:p>
          <a:p>
            <a:pPr marL="548640" lvl="1" indent="22859">
              <a:spcBef>
                <a:spcPts val="0"/>
              </a:spcBef>
              <a:buClr>
                <a:schemeClr val="accent2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  <a:buSzPts val="1400"/>
            </a:pPr>
            <a:endParaRPr lang="en-US" sz="3600" dirty="0"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44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PDF Maps Getting Started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Shape 200" descr="C:\Users\mgascon\Downloads\photo.PNG">
            <a:extLst>
              <a:ext uri="{FF2B5EF4-FFF2-40B4-BE49-F238E27FC236}">
                <a16:creationId xmlns:a16="http://schemas.microsoft.com/office/drawing/2014/main" id="{96D4474C-1C27-48BD-8AD0-8DA819F32D1F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172200" y="1219200"/>
            <a:ext cx="2439903" cy="36577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99">
            <a:extLst>
              <a:ext uri="{FF2B5EF4-FFF2-40B4-BE49-F238E27FC236}">
                <a16:creationId xmlns:a16="http://schemas.microsoft.com/office/drawing/2014/main" id="{416E80C4-2244-439D-833B-A9D0128FA02F}"/>
              </a:ext>
            </a:extLst>
          </p:cNvPr>
          <p:cNvSpPr txBox="1">
            <a:spLocks/>
          </p:cNvSpPr>
          <p:nvPr/>
        </p:nvSpPr>
        <p:spPr>
          <a:xfrm>
            <a:off x="528677" y="1208468"/>
            <a:ext cx="4313964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 Maps and how to use it.</a:t>
            </a:r>
            <a:endParaRPr lang="en-US" sz="1900" dirty="0"/>
          </a:p>
          <a:p>
            <a:pPr marL="342900" lvl="1" indent="-34290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B75BC"/>
                </a:solidFill>
                <a:sym typeface="Georgia"/>
              </a:rPr>
              <a:t>What is a geo referenced map?  Simply put, it is a pdf that has </a:t>
            </a:r>
            <a:r>
              <a:rPr lang="en-US" sz="1900" dirty="0" err="1">
                <a:solidFill>
                  <a:srgbClr val="1B75BC"/>
                </a:solidFill>
                <a:sym typeface="Georgia"/>
              </a:rPr>
              <a:t>lat</a:t>
            </a:r>
            <a:r>
              <a:rPr lang="en-US" sz="1900" dirty="0">
                <a:solidFill>
                  <a:srgbClr val="1B75BC"/>
                </a:solidFill>
                <a:sym typeface="Georgia"/>
              </a:rPr>
              <a:t>/</a:t>
            </a:r>
            <a:r>
              <a:rPr lang="en-US" sz="1900" dirty="0" err="1">
                <a:solidFill>
                  <a:srgbClr val="1B75BC"/>
                </a:solidFill>
                <a:sym typeface="Georgia"/>
              </a:rPr>
              <a:t>lon</a:t>
            </a:r>
            <a:r>
              <a:rPr lang="en-US" sz="1900" dirty="0">
                <a:solidFill>
                  <a:srgbClr val="1B75BC"/>
                </a:solidFill>
                <a:sym typeface="Georgia"/>
              </a:rPr>
              <a:t> embedded into it.  With your smart device, </a:t>
            </a:r>
            <a:r>
              <a:rPr lang="en-US" sz="1900" dirty="0" err="1">
                <a:solidFill>
                  <a:srgbClr val="1B75BC"/>
                </a:solidFill>
                <a:sym typeface="Georgia"/>
              </a:rPr>
              <a:t>gps</a:t>
            </a:r>
            <a:r>
              <a:rPr lang="en-US" sz="1900" dirty="0">
                <a:solidFill>
                  <a:srgbClr val="1B75BC"/>
                </a:solidFill>
                <a:sym typeface="Georgia"/>
              </a:rPr>
              <a:t> coordinates are displayed on the map, showing where you are on the map.</a:t>
            </a:r>
            <a:endParaRPr lang="en-US" sz="1900" dirty="0">
              <a:solidFill>
                <a:srgbClr val="1B75BC"/>
              </a:solidFill>
            </a:endParaRPr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From the App Store, download 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and install “</a:t>
            </a: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 PDF Maps”.</a:t>
            </a:r>
            <a:endParaRPr lang="en-US"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After the app installs, open it.</a:t>
            </a:r>
            <a:endParaRPr lang="en-US"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5472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A23A7F32-3557-4AFA-8ED6-E4E28DBA6F5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25500" y="990600"/>
            <a:ext cx="39417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lnSpc>
                <a:spcPct val="11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Open geo referenced pdf.  For 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This example, we will use one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at https://gacc.nifc.gov/nwcc/ctsp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Click on the “</a:t>
            </a:r>
            <a:r>
              <a:rPr lang="en-US" sz="1900" dirty="0">
                <a:sym typeface="Georgia"/>
                <a:hlinkClick r:id="rId2"/>
              </a:rPr>
              <a:t>&lt;training location&gt; PDF</a:t>
            </a:r>
            <a:r>
              <a:rPr lang="en-US" sz="1900" dirty="0">
                <a:sym typeface="Georgia"/>
              </a:rPr>
              <a:t>” PDF.  This is a georeferenced PDF of the &lt;training&gt; area.  After it opens, click on the pdf itself.  This should prompt on how to open it.  </a:t>
            </a:r>
            <a:endParaRPr sz="1900" dirty="0"/>
          </a:p>
          <a:p>
            <a:pPr marR="0" lvl="0">
              <a:lnSpc>
                <a:spcPct val="11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The pdf will open.  </a:t>
            </a:r>
            <a:endParaRPr sz="19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1900" dirty="0"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" name="Shape 209" descr="C:\Users\mgascon\Downloads\attachments\photo 1.PNG">
            <a:extLst>
              <a:ext uri="{FF2B5EF4-FFF2-40B4-BE49-F238E27FC236}">
                <a16:creationId xmlns:a16="http://schemas.microsoft.com/office/drawing/2014/main" id="{9C11566A-DD91-4622-95D0-B5EFA1AC3C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143000"/>
            <a:ext cx="1914237" cy="2871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10" descr="C:\Users\mgascon\Downloads\attachments\photo 2.PNG">
            <a:extLst>
              <a:ext uri="{FF2B5EF4-FFF2-40B4-BE49-F238E27FC236}">
                <a16:creationId xmlns:a16="http://schemas.microsoft.com/office/drawing/2014/main" id="{929EA39B-9E8C-4425-85D8-E554050962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2895600"/>
            <a:ext cx="1914236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09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6" name="Shape 217">
            <a:extLst>
              <a:ext uri="{FF2B5EF4-FFF2-40B4-BE49-F238E27FC236}">
                <a16:creationId xmlns:a16="http://schemas.microsoft.com/office/drawing/2014/main" id="{E3D5AA60-9B51-49E0-965F-B0E3B2B7382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Both BLM and FS have evolving contracts with </a:t>
            </a: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 PDF maps.  See your agency for licensing information.</a:t>
            </a:r>
            <a:endParaRPr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 has the ability to download and open a map.  Even out of cell/</a:t>
            </a:r>
            <a:r>
              <a:rPr lang="en-US" sz="1900" dirty="0" err="1">
                <a:sym typeface="Georgia"/>
              </a:rPr>
              <a:t>wifi</a:t>
            </a:r>
            <a:r>
              <a:rPr lang="en-US" sz="1900" dirty="0">
                <a:sym typeface="Georgia"/>
              </a:rPr>
              <a:t> range (if on local device).</a:t>
            </a:r>
            <a:endParaRPr sz="1900" dirty="0">
              <a:sym typeface="Georgia"/>
            </a:endParaRPr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 can add placemarks and/or breadcrumbs to a track.  </a:t>
            </a:r>
            <a:endParaRPr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Can export tracks and photos when done with tracking.  Can export to many formats and save or email final file.</a:t>
            </a:r>
            <a:endParaRPr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Note:  When taking pictures in the app, it saves them to your camera roll for future use.</a:t>
            </a:r>
            <a:endParaRPr sz="1900" dirty="0"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8057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Agenda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500" y="697073"/>
            <a:ext cx="8818500" cy="4525963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Stats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Devices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Applications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Websites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How can a mobile device be used at an incident?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Informational sites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 err="1">
                <a:sym typeface="Arial"/>
              </a:rPr>
              <a:t>Whats</a:t>
            </a:r>
            <a:r>
              <a:rPr lang="en-US" sz="8800" dirty="0">
                <a:sym typeface="Arial"/>
              </a:rPr>
              <a:t> a QR code?  And how is it used?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 err="1">
                <a:sym typeface="Arial"/>
              </a:rPr>
              <a:t>Avenza</a:t>
            </a:r>
            <a:r>
              <a:rPr lang="en-US" sz="8800" dirty="0">
                <a:sym typeface="Arial"/>
              </a:rPr>
              <a:t> PDF Maps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Mobile Technology goals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8800" dirty="0">
                <a:sym typeface="Arial"/>
              </a:rPr>
              <a:t>New news / Summary</a:t>
            </a:r>
            <a:endParaRPr lang="en-US" sz="8800" dirty="0"/>
          </a:p>
          <a:p>
            <a:pPr lvl="0">
              <a:lnSpc>
                <a:spcPct val="150000"/>
              </a:lnSpc>
              <a:buClr>
                <a:srgbClr val="000000"/>
              </a:buClr>
              <a:buSzPts val="1400"/>
            </a:pPr>
            <a:endParaRPr lang="en-US" sz="3600" dirty="0"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0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</a:t>
            </a:r>
            <a:endParaRPr lang="en-US" dirty="0"/>
          </a:p>
        </p:txBody>
      </p:sp>
      <p:sp>
        <p:nvSpPr>
          <p:cNvPr id="6" name="Shape 225">
            <a:extLst>
              <a:ext uri="{FF2B5EF4-FFF2-40B4-BE49-F238E27FC236}">
                <a16:creationId xmlns:a16="http://schemas.microsoft.com/office/drawing/2014/main" id="{DA716E0F-8283-4AE2-AFF1-4E9ABE65A5C2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10197" y="1524000"/>
            <a:ext cx="88185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lnSpc>
                <a:spcPct val="11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Tap on the pdf.  You will get a 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prompt at the top with what to open 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it in.  Click “Open In…”</a:t>
            </a:r>
            <a:endParaRPr sz="1900" dirty="0"/>
          </a:p>
          <a:p>
            <a:pPr marR="0" lvl="0">
              <a:lnSpc>
                <a:spcPct val="11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A list of Apps will display.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Choose “PDF Maps”.</a:t>
            </a:r>
            <a:endParaRPr sz="1900" dirty="0"/>
          </a:p>
          <a:p>
            <a:pPr marR="0" lvl="0">
              <a:lnSpc>
                <a:spcPct val="11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sz="1900" dirty="0"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" name="Shape 226" descr="C:\Users\mgascon\Downloads\attachments\photo 3.PNG">
            <a:extLst>
              <a:ext uri="{FF2B5EF4-FFF2-40B4-BE49-F238E27FC236}">
                <a16:creationId xmlns:a16="http://schemas.microsoft.com/office/drawing/2014/main" id="{B6DD127A-7F3C-47D0-A89D-476E5DBF56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27896" y="933180"/>
            <a:ext cx="2383870" cy="358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7" descr="C:\Users\mgascon\Downloads\attachments\photo 4.PNG">
            <a:extLst>
              <a:ext uri="{FF2B5EF4-FFF2-40B4-BE49-F238E27FC236}">
                <a16:creationId xmlns:a16="http://schemas.microsoft.com/office/drawing/2014/main" id="{91AD9025-3234-4CCE-BEE3-B1B6D3DF47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194" y="2510254"/>
            <a:ext cx="2286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3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Shape 236" descr="C:\Users\mgascon\Downloads\attachments (1)\photo 1.PNG">
            <a:extLst>
              <a:ext uri="{FF2B5EF4-FFF2-40B4-BE49-F238E27FC236}">
                <a16:creationId xmlns:a16="http://schemas.microsoft.com/office/drawing/2014/main" id="{7F728386-DD53-4DEF-B952-ABE54F3924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0" y="1076747"/>
            <a:ext cx="3136337" cy="47045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35">
            <a:extLst>
              <a:ext uri="{FF2B5EF4-FFF2-40B4-BE49-F238E27FC236}">
                <a16:creationId xmlns:a16="http://schemas.microsoft.com/office/drawing/2014/main" id="{E768F6E1-0473-44BE-AE1F-F3579561E3D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0" y="1646237"/>
            <a:ext cx="502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 PDF Maps will open.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It will start to download the pdf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file.</a:t>
            </a:r>
            <a:endParaRPr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There are other ways to open pdf’s in </a:t>
            </a:r>
            <a:r>
              <a:rPr lang="en-US" sz="1900" dirty="0" err="1">
                <a:sym typeface="Georgia"/>
              </a:rPr>
              <a:t>Avenza</a:t>
            </a:r>
            <a:r>
              <a:rPr lang="en-US" sz="1900" dirty="0">
                <a:sym typeface="Georgia"/>
              </a:rPr>
              <a:t>.</a:t>
            </a:r>
            <a:endParaRPr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Local, Dropbox, mail, iTunes file sharing, web sites, </a:t>
            </a:r>
            <a:r>
              <a:rPr lang="en-US" sz="1900" dirty="0" err="1">
                <a:sym typeface="Georgia"/>
              </a:rPr>
              <a:t>etc</a:t>
            </a:r>
            <a:endParaRPr sz="1900" dirty="0">
              <a:sym typeface="Georgia"/>
            </a:endParaRPr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To open the map, simply click on it.</a:t>
            </a:r>
            <a:endParaRPr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sz="1900" dirty="0">
              <a:sym typeface="Georgia"/>
            </a:endParaRPr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sz="1900" dirty="0"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1900" dirty="0"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841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A2704-FD70-4743-96B6-E86C49CD60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hape 244">
            <a:extLst>
              <a:ext uri="{FF2B5EF4-FFF2-40B4-BE49-F238E27FC236}">
                <a16:creationId xmlns:a16="http://schemas.microsoft.com/office/drawing/2014/main" id="{AE6BB5F6-4539-4E82-AB11-20A8F03E4EB0}"/>
              </a:ext>
            </a:extLst>
          </p:cNvPr>
          <p:cNvSpPr txBox="1">
            <a:spLocks/>
          </p:cNvSpPr>
          <p:nvPr/>
        </p:nvSpPr>
        <p:spPr>
          <a:xfrm>
            <a:off x="447850" y="1161671"/>
            <a:ext cx="4070344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To create a placemark, click the icon next to the locator icon.  That will place the placemark.  </a:t>
            </a:r>
            <a:endParaRPr lang="en-US"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" name="Shape 245">
            <a:extLst>
              <a:ext uri="{FF2B5EF4-FFF2-40B4-BE49-F238E27FC236}">
                <a16:creationId xmlns:a16="http://schemas.microsoft.com/office/drawing/2014/main" id="{819D1248-B9BC-4186-9834-1F72E528B79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2607" y="2819400"/>
            <a:ext cx="2057400" cy="30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46">
            <a:extLst>
              <a:ext uri="{FF2B5EF4-FFF2-40B4-BE49-F238E27FC236}">
                <a16:creationId xmlns:a16="http://schemas.microsoft.com/office/drawing/2014/main" id="{15B4031E-5F15-45EA-8DD6-C5B09F00E6DC}"/>
              </a:ext>
            </a:extLst>
          </p:cNvPr>
          <p:cNvSpPr txBox="1"/>
          <p:nvPr/>
        </p:nvSpPr>
        <p:spPr>
          <a:xfrm>
            <a:off x="4504604" y="1161671"/>
            <a:ext cx="4313964" cy="417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To add a picture, click on the Photo section and click add.  Click the plus sign and choose from camera or library.</a:t>
            </a:r>
            <a:endParaRPr sz="1900"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Font typeface="Arial" panose="020B0604020202020204" pitchFamily="34" charset="0"/>
              <a:buChar char="•"/>
            </a:pPr>
            <a:endParaRPr sz="1900"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Shape 247">
            <a:extLst>
              <a:ext uri="{FF2B5EF4-FFF2-40B4-BE49-F238E27FC236}">
                <a16:creationId xmlns:a16="http://schemas.microsoft.com/office/drawing/2014/main" id="{27BA8774-93F3-493A-8E11-F8D8D1CCA0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5751" y="2834136"/>
            <a:ext cx="2090234" cy="3085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9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 Exporting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Shape 255">
            <a:extLst>
              <a:ext uri="{FF2B5EF4-FFF2-40B4-BE49-F238E27FC236}">
                <a16:creationId xmlns:a16="http://schemas.microsoft.com/office/drawing/2014/main" id="{3A3CB142-857A-41D5-AD34-42A822692D7C}"/>
              </a:ext>
            </a:extLst>
          </p:cNvPr>
          <p:cNvSpPr txBox="1">
            <a:spLocks/>
          </p:cNvSpPr>
          <p:nvPr/>
        </p:nvSpPr>
        <p:spPr>
          <a:xfrm>
            <a:off x="356762" y="1161671"/>
            <a:ext cx="4313964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To export placemarks to KML file, click the export button.</a:t>
            </a:r>
            <a:endParaRPr lang="en-US" sz="1900" dirty="0"/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256">
            <a:extLst>
              <a:ext uri="{FF2B5EF4-FFF2-40B4-BE49-F238E27FC236}">
                <a16:creationId xmlns:a16="http://schemas.microsoft.com/office/drawing/2014/main" id="{7C055A22-ADDB-4C91-949D-256209C5BE71}"/>
              </a:ext>
            </a:extLst>
          </p:cNvPr>
          <p:cNvSpPr txBox="1"/>
          <p:nvPr/>
        </p:nvSpPr>
        <p:spPr>
          <a:xfrm>
            <a:off x="5091328" y="1131183"/>
            <a:ext cx="4313964" cy="417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On the next screen, click the double arrows button.</a:t>
            </a:r>
            <a:endParaRPr sz="1900"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" name="Shape 257">
            <a:extLst>
              <a:ext uri="{FF2B5EF4-FFF2-40B4-BE49-F238E27FC236}">
                <a16:creationId xmlns:a16="http://schemas.microsoft.com/office/drawing/2014/main" id="{D984A9C3-E50F-44EA-813E-5A11BD3ED09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459" y="2128338"/>
            <a:ext cx="2509109" cy="388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8">
            <a:extLst>
              <a:ext uri="{FF2B5EF4-FFF2-40B4-BE49-F238E27FC236}">
                <a16:creationId xmlns:a16="http://schemas.microsoft.com/office/drawing/2014/main" id="{388CA659-7718-406C-9472-5A92C76EEA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8508" y="2299789"/>
            <a:ext cx="2419547" cy="35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6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600" dirty="0">
                <a:solidFill>
                  <a:srgbClr val="646B86"/>
                </a:solidFill>
                <a:sym typeface="Cambria"/>
              </a:rPr>
              <a:t> PDF Maps Exporting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Shape 266">
            <a:extLst>
              <a:ext uri="{FF2B5EF4-FFF2-40B4-BE49-F238E27FC236}">
                <a16:creationId xmlns:a16="http://schemas.microsoft.com/office/drawing/2014/main" id="{D83D2173-C07B-452C-98A6-69D2A65D7E2E}"/>
              </a:ext>
            </a:extLst>
          </p:cNvPr>
          <p:cNvSpPr txBox="1">
            <a:spLocks/>
          </p:cNvSpPr>
          <p:nvPr/>
        </p:nvSpPr>
        <p:spPr>
          <a:xfrm>
            <a:off x="588742" y="1072647"/>
            <a:ext cx="4088766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1900" dirty="0">
                <a:sym typeface="Georgia"/>
              </a:rPr>
              <a:t>From this screen, you have options of what format to export to.  Normally Export to KML is best.  Work with GISS/SITL for predetermined export format.</a:t>
            </a:r>
            <a:endParaRPr lang="en-US" sz="19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267">
            <a:extLst>
              <a:ext uri="{FF2B5EF4-FFF2-40B4-BE49-F238E27FC236}">
                <a16:creationId xmlns:a16="http://schemas.microsoft.com/office/drawing/2014/main" id="{8E5964BE-3AAD-41F9-9C8B-33D7CD4B419D}"/>
              </a:ext>
            </a:extLst>
          </p:cNvPr>
          <p:cNvSpPr txBox="1"/>
          <p:nvPr/>
        </p:nvSpPr>
        <p:spPr>
          <a:xfrm>
            <a:off x="4677508" y="1124877"/>
            <a:ext cx="4134258" cy="417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From this screen, you can name the file, choose the format and where to export to.</a:t>
            </a:r>
            <a:endParaRPr sz="1900"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900" dirty="0">
              <a:solidFill>
                <a:srgbClr val="1B75BC"/>
              </a:solidFill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" name="Shape 268">
            <a:extLst>
              <a:ext uri="{FF2B5EF4-FFF2-40B4-BE49-F238E27FC236}">
                <a16:creationId xmlns:a16="http://schemas.microsoft.com/office/drawing/2014/main" id="{78ABAB5C-9F05-458E-AA58-E04830F20B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41645" y="2917911"/>
            <a:ext cx="2782959" cy="322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69">
            <a:extLst>
              <a:ext uri="{FF2B5EF4-FFF2-40B4-BE49-F238E27FC236}">
                <a16:creationId xmlns:a16="http://schemas.microsoft.com/office/drawing/2014/main" id="{10917C83-CC46-4E9F-B17D-F0199F8F45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1068" y="2917911"/>
            <a:ext cx="2587137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1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646B86"/>
                </a:solidFill>
                <a:sym typeface="Cambria"/>
              </a:rPr>
              <a:t>Opening your exported file on a PC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3" name="Shape 278">
            <a:extLst>
              <a:ext uri="{FF2B5EF4-FFF2-40B4-BE49-F238E27FC236}">
                <a16:creationId xmlns:a16="http://schemas.microsoft.com/office/drawing/2014/main" id="{AE38684E-A35D-4905-A084-4248C1754D59}"/>
              </a:ext>
            </a:extLst>
          </p:cNvPr>
          <p:cNvSpPr txBox="1">
            <a:spLocks/>
          </p:cNvSpPr>
          <p:nvPr/>
        </p:nvSpPr>
        <p:spPr>
          <a:xfrm>
            <a:off x="123076" y="1524000"/>
            <a:ext cx="3244254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When opening on a computer, it will have you placemarks.  </a:t>
            </a:r>
            <a:endParaRPr lang="en-US" sz="19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Shape 275">
            <a:extLst>
              <a:ext uri="{FF2B5EF4-FFF2-40B4-BE49-F238E27FC236}">
                <a16:creationId xmlns:a16="http://schemas.microsoft.com/office/drawing/2014/main" id="{D7C309EC-436F-457A-80DD-E339CB8D7F2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2996" y="1219200"/>
            <a:ext cx="5108580" cy="3850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070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646B86"/>
                </a:solidFill>
                <a:sym typeface="Cambria"/>
              </a:rPr>
              <a:t>Opening your exported file on a PC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7" name="Shape 286">
            <a:extLst>
              <a:ext uri="{FF2B5EF4-FFF2-40B4-BE49-F238E27FC236}">
                <a16:creationId xmlns:a16="http://schemas.microsoft.com/office/drawing/2014/main" id="{B0441714-75BA-4DC9-AAB0-ECEAFA53ECC2}"/>
              </a:ext>
            </a:extLst>
          </p:cNvPr>
          <p:cNvSpPr txBox="1">
            <a:spLocks/>
          </p:cNvSpPr>
          <p:nvPr/>
        </p:nvSpPr>
        <p:spPr>
          <a:xfrm>
            <a:off x="461829" y="1735255"/>
            <a:ext cx="3086443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 Clicking on the placemarks will reveal the picture taken.</a:t>
            </a:r>
            <a:endParaRPr lang="en-US" sz="19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 For viewing, this test file is located at:</a:t>
            </a:r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ym typeface="Georgia"/>
              <a:hlinkClick r:id="rId2"/>
            </a:endParaRPr>
          </a:p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  <a:hlinkClick r:id="rId2"/>
              </a:rPr>
              <a:t>https://gacc.nifc.gov/nwcc/ctsp/</a:t>
            </a:r>
            <a:r>
              <a:rPr lang="en-US" sz="1900" dirty="0">
                <a:sym typeface="Georgia"/>
              </a:rPr>
              <a:t> </a:t>
            </a:r>
          </a:p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900" dirty="0">
              <a:sym typeface="Georgia"/>
            </a:endParaRPr>
          </a:p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File names “KML NWCC to State Office after export with Pictures.”</a:t>
            </a:r>
            <a:endParaRPr lang="en-US" sz="19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900" dirty="0">
              <a:sym typeface="Georgia"/>
            </a:endParaRPr>
          </a:p>
        </p:txBody>
      </p:sp>
      <p:pic>
        <p:nvPicPr>
          <p:cNvPr id="8" name="Shape 287">
            <a:extLst>
              <a:ext uri="{FF2B5EF4-FFF2-40B4-BE49-F238E27FC236}">
                <a16:creationId xmlns:a16="http://schemas.microsoft.com/office/drawing/2014/main" id="{736652B6-9BAC-44F6-8084-58E4067CBB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8082" y="1445418"/>
            <a:ext cx="5263494" cy="396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85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200" dirty="0">
                <a:solidFill>
                  <a:srgbClr val="646B86"/>
                </a:solidFill>
                <a:sym typeface="Cambria"/>
              </a:rPr>
              <a:t> PDF Maps Troubleshooting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5" name="Shape 295">
            <a:extLst>
              <a:ext uri="{FF2B5EF4-FFF2-40B4-BE49-F238E27FC236}">
                <a16:creationId xmlns:a16="http://schemas.microsoft.com/office/drawing/2014/main" id="{9A14B076-A296-428E-A27B-19AE32823B68}"/>
              </a:ext>
            </a:extLst>
          </p:cNvPr>
          <p:cNvSpPr txBox="1">
            <a:spLocks/>
          </p:cNvSpPr>
          <p:nvPr/>
        </p:nvSpPr>
        <p:spPr>
          <a:xfrm>
            <a:off x="588742" y="1735257"/>
            <a:ext cx="4088766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GPS off message</a:t>
            </a:r>
          </a:p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/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Simply click on  the location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arrow.  It should automatically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update GPS coordinates and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put you on the map.</a:t>
            </a:r>
            <a:endParaRPr lang="en-US" sz="19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" name="Shape 296">
            <a:extLst>
              <a:ext uri="{FF2B5EF4-FFF2-40B4-BE49-F238E27FC236}">
                <a16:creationId xmlns:a16="http://schemas.microsoft.com/office/drawing/2014/main" id="{1AF82E1C-72D1-416D-A4EB-6DBC63E3476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0" y="1290306"/>
            <a:ext cx="2826244" cy="4277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079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200" dirty="0">
                <a:solidFill>
                  <a:srgbClr val="646B86"/>
                </a:solidFill>
                <a:sym typeface="Cambria"/>
              </a:rPr>
              <a:t> PDF Maps Troubleshooting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9" name="Shape 304">
            <a:extLst>
              <a:ext uri="{FF2B5EF4-FFF2-40B4-BE49-F238E27FC236}">
                <a16:creationId xmlns:a16="http://schemas.microsoft.com/office/drawing/2014/main" id="{775BCF4D-18AE-441A-B6B8-8499DA17A78D}"/>
              </a:ext>
            </a:extLst>
          </p:cNvPr>
          <p:cNvSpPr txBox="1">
            <a:spLocks/>
          </p:cNvSpPr>
          <p:nvPr/>
        </p:nvSpPr>
        <p:spPr>
          <a:xfrm>
            <a:off x="517578" y="1676984"/>
            <a:ext cx="4088766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Not on map.  </a:t>
            </a:r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ym typeface="Georgia"/>
            </a:endParaRPr>
          </a:p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This will happen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When you are not within range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of the map.  When you do</a:t>
            </a:r>
            <a:br>
              <a:rPr lang="en-US" sz="1900" dirty="0">
                <a:sym typeface="Georgia"/>
              </a:rPr>
            </a:br>
            <a:r>
              <a:rPr lang="en-US" sz="1900" dirty="0">
                <a:sym typeface="Georgia"/>
              </a:rPr>
              <a:t>get with in range, the “Not on map” will change to the coordinates. </a:t>
            </a:r>
            <a:endParaRPr lang="en-US" sz="19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900" dirty="0">
              <a:sym typeface="Georgia"/>
            </a:endParaRPr>
          </a:p>
        </p:txBody>
      </p:sp>
      <p:pic>
        <p:nvPicPr>
          <p:cNvPr id="10" name="Shape 305" descr="C:\Users\mgascon\Downloads\photo (1).PNG">
            <a:extLst>
              <a:ext uri="{FF2B5EF4-FFF2-40B4-BE49-F238E27FC236}">
                <a16:creationId xmlns:a16="http://schemas.microsoft.com/office/drawing/2014/main" id="{4671CEBF-AFF3-4854-8601-FA9B44C05C0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0" y="1028700"/>
            <a:ext cx="319539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502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>
                <a:solidFill>
                  <a:srgbClr val="646B86"/>
                </a:solidFill>
                <a:sym typeface="Cambria"/>
              </a:rPr>
              <a:t>Avenza</a:t>
            </a:r>
            <a:r>
              <a:rPr lang="en-US" sz="3200" dirty="0">
                <a:solidFill>
                  <a:srgbClr val="646B86"/>
                </a:solidFill>
                <a:sym typeface="Cambria"/>
              </a:rPr>
              <a:t> PDF Maps Troubleshooting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5" name="Shape 313">
            <a:extLst>
              <a:ext uri="{FF2B5EF4-FFF2-40B4-BE49-F238E27FC236}">
                <a16:creationId xmlns:a16="http://schemas.microsoft.com/office/drawing/2014/main" id="{91B09710-6208-452F-9D64-B69EF0AEE1C1}"/>
              </a:ext>
            </a:extLst>
          </p:cNvPr>
          <p:cNvSpPr txBox="1">
            <a:spLocks/>
          </p:cNvSpPr>
          <p:nvPr/>
        </p:nvSpPr>
        <p:spPr>
          <a:xfrm>
            <a:off x="588741" y="1735257"/>
            <a:ext cx="7851873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PDF maps need to be saved as “</a:t>
            </a:r>
            <a:r>
              <a:rPr lang="en-US" sz="1900" dirty="0" err="1">
                <a:sym typeface="Georgia"/>
              </a:rPr>
              <a:t>geopdf</a:t>
            </a:r>
            <a:r>
              <a:rPr lang="en-US" sz="1900" dirty="0">
                <a:sym typeface="Georgia"/>
              </a:rPr>
              <a:t>” to work.  Documentation on how to do that is at https://gacc.nifc.gov/nwcc/ctsp Coordinate and discuss that with GISS/SITL.</a:t>
            </a:r>
            <a:endParaRPr lang="en-US" sz="19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3650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09"/>
            <a:ext cx="8802954" cy="6883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646B86"/>
                </a:solidFill>
                <a:sym typeface="Cambria"/>
              </a:rPr>
              <a:t>Smart Phone Stats</a:t>
            </a: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523" y="1283272"/>
            <a:ext cx="8802954" cy="42914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600" dirty="0">
                <a:sym typeface="Arial"/>
              </a:rPr>
              <a:t>A staggering 1.4 billion smartphones were sold in 2015 (</a:t>
            </a:r>
            <a:r>
              <a:rPr lang="en-US" sz="2600" dirty="0">
                <a:sym typeface="Arial"/>
                <a:hlinkClick r:id="rId2"/>
              </a:rPr>
              <a:t>App Annie</a:t>
            </a:r>
            <a:r>
              <a:rPr lang="en-US" sz="2600" dirty="0">
                <a:sym typeface="Arial"/>
              </a:rPr>
              <a:t>).</a:t>
            </a:r>
            <a:endParaRPr lang="en-US" sz="2600" dirty="0"/>
          </a:p>
          <a:p>
            <a:pPr>
              <a:lnSpc>
                <a:spcPct val="14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600" dirty="0">
                <a:sym typeface="Arial"/>
              </a:rPr>
              <a:t>More than 3 billion people worldwide now use the internet (</a:t>
            </a:r>
            <a:r>
              <a:rPr lang="en-US" sz="2600" dirty="0">
                <a:sym typeface="Arial"/>
                <a:hlinkClick r:id="rId3"/>
              </a:rPr>
              <a:t>Time</a:t>
            </a:r>
            <a:r>
              <a:rPr lang="en-US" sz="2600" dirty="0">
                <a:sym typeface="Arial"/>
              </a:rPr>
              <a:t>), and 80 percent of them access it from smartphones (</a:t>
            </a:r>
            <a:r>
              <a:rPr lang="en-US" sz="2600" dirty="0">
                <a:sym typeface="Arial"/>
                <a:hlinkClick r:id="rId4"/>
              </a:rPr>
              <a:t>Smart Insights</a:t>
            </a:r>
            <a:r>
              <a:rPr lang="en-US" sz="2600" dirty="0">
                <a:sym typeface="Arial"/>
              </a:rPr>
              <a:t>).</a:t>
            </a:r>
            <a:endParaRPr lang="en-US" sz="2600" dirty="0"/>
          </a:p>
          <a:p>
            <a:pPr>
              <a:lnSpc>
                <a:spcPct val="14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600" dirty="0">
                <a:sym typeface="Arial"/>
              </a:rPr>
              <a:t>The average consumer checks his or her smartphone 46 times a day, and in the US, people do this a collective 8 billion times every 24 hours (App Annie).</a:t>
            </a:r>
            <a:endParaRPr lang="en-US" sz="2600" dirty="0"/>
          </a:p>
          <a:p>
            <a:pPr>
              <a:lnSpc>
                <a:spcPct val="14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600" dirty="0">
                <a:sym typeface="Arial"/>
              </a:rPr>
              <a:t>In 2015, </a:t>
            </a:r>
            <a:r>
              <a:rPr lang="en-US" sz="2600" dirty="0">
                <a:sym typeface="Arial"/>
                <a:hlinkClick r:id="rId5"/>
              </a:rPr>
              <a:t>iOS users</a:t>
            </a:r>
            <a:r>
              <a:rPr lang="en-US" sz="2600" dirty="0">
                <a:sym typeface="Arial"/>
              </a:rPr>
              <a:t> downloaded 25 billion apps, and Android users downloaded 50 billion (</a:t>
            </a:r>
            <a:r>
              <a:rPr lang="en-US" sz="2600" dirty="0">
                <a:sym typeface="Arial"/>
                <a:hlinkClick r:id="rId6"/>
              </a:rPr>
              <a:t>Business of Apps</a:t>
            </a:r>
            <a:r>
              <a:rPr lang="en-US" sz="2600" dirty="0">
                <a:sym typeface="Arial"/>
              </a:rPr>
              <a:t>).</a:t>
            </a:r>
            <a:endParaRPr lang="en-US" sz="2600" dirty="0"/>
          </a:p>
          <a:p>
            <a:pPr marL="274320" lvl="0" indent="81279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lvl="0" indent="81279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4445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dirty="0"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32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4100" b="1" dirty="0">
              <a:solidFill>
                <a:srgbClr val="646B86"/>
              </a:solidFill>
              <a:ea typeface="+mj-ea"/>
              <a:sym typeface="Georgia"/>
            </a:endParaRPr>
          </a:p>
          <a:p>
            <a:endParaRPr lang="en-US" sz="4100" b="1" dirty="0">
              <a:solidFill>
                <a:srgbClr val="646B86"/>
              </a:solidFill>
              <a:ea typeface="+mj-e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73771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646B86"/>
                </a:solidFill>
                <a:sym typeface="Cambria"/>
              </a:rPr>
              <a:t>Mobile Technology Goals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3" name="Shape 321">
            <a:extLst>
              <a:ext uri="{FF2B5EF4-FFF2-40B4-BE49-F238E27FC236}">
                <a16:creationId xmlns:a16="http://schemas.microsoft.com/office/drawing/2014/main" id="{1FDBAEAE-8BB6-4B38-B230-25D7F782E2C9}"/>
              </a:ext>
            </a:extLst>
          </p:cNvPr>
          <p:cNvSpPr txBox="1">
            <a:spLocks/>
          </p:cNvSpPr>
          <p:nvPr/>
        </p:nvSpPr>
        <p:spPr>
          <a:xfrm>
            <a:off x="588741" y="1735257"/>
            <a:ext cx="7851873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Goals are to make them as simple to use as possible.  They need to be a tool and not a hindrance so people will actually use them.</a:t>
            </a:r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Many people are supportive of using them and seeing what can be done with them.  I only heard one negative comment of “I </a:t>
            </a:r>
            <a:r>
              <a:rPr lang="en-US" sz="1900" dirty="0" err="1">
                <a:sym typeface="Georgia"/>
              </a:rPr>
              <a:t>aint</a:t>
            </a:r>
            <a:r>
              <a:rPr lang="en-US" sz="1900" dirty="0">
                <a:sym typeface="Georgia"/>
              </a:rPr>
              <a:t> </a:t>
            </a:r>
            <a:r>
              <a:rPr lang="en-US" sz="1900" dirty="0" err="1">
                <a:sym typeface="Georgia"/>
              </a:rPr>
              <a:t>gonna</a:t>
            </a:r>
            <a:r>
              <a:rPr lang="en-US" sz="1900" dirty="0">
                <a:sym typeface="Georgia"/>
              </a:rPr>
              <a:t> carry that in my pack all day.  It </a:t>
            </a:r>
            <a:r>
              <a:rPr lang="en-US" sz="1900" dirty="0" err="1">
                <a:sym typeface="Georgia"/>
              </a:rPr>
              <a:t>aint</a:t>
            </a:r>
            <a:r>
              <a:rPr lang="en-US" sz="1900" dirty="0">
                <a:sym typeface="Georgia"/>
              </a:rPr>
              <a:t> </a:t>
            </a:r>
            <a:r>
              <a:rPr lang="en-US" sz="1900" dirty="0" err="1">
                <a:sym typeface="Georgia"/>
              </a:rPr>
              <a:t>gonna</a:t>
            </a:r>
            <a:r>
              <a:rPr lang="en-US" sz="1900" dirty="0">
                <a:sym typeface="Georgia"/>
              </a:rPr>
              <a:t> dig no fire line for me”.</a:t>
            </a:r>
          </a:p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9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Keep in mind the demographics of wildland fire fighters, young people that are up to speed with technology.  Get their feedback if possible.</a:t>
            </a:r>
            <a:endParaRPr lang="en-US" sz="19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68026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646B86"/>
                </a:solidFill>
                <a:sym typeface="Cambria"/>
              </a:rPr>
              <a:t>Mobile Technology Goals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6" name="Shape 329">
            <a:extLst>
              <a:ext uri="{FF2B5EF4-FFF2-40B4-BE49-F238E27FC236}">
                <a16:creationId xmlns:a16="http://schemas.microsoft.com/office/drawing/2014/main" id="{7A21A94D-EE6A-42B4-BF97-68522109F827}"/>
              </a:ext>
            </a:extLst>
          </p:cNvPr>
          <p:cNvSpPr txBox="1">
            <a:spLocks/>
          </p:cNvSpPr>
          <p:nvPr/>
        </p:nvSpPr>
        <p:spPr>
          <a:xfrm>
            <a:off x="588741" y="1467694"/>
            <a:ext cx="3646453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 iPads </a:t>
            </a:r>
            <a:r>
              <a:rPr lang="en-US" sz="1900" dirty="0" smtClean="0">
                <a:sym typeface="Georgia"/>
              </a:rPr>
              <a:t>are available </a:t>
            </a:r>
            <a:r>
              <a:rPr lang="en-US" sz="1900" dirty="0">
                <a:sym typeface="Georgia"/>
              </a:rPr>
              <a:t>on the rental contract.  See your team for more info.</a:t>
            </a:r>
            <a:endParaRPr lang="en-US" sz="19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ym typeface="Georgia"/>
            </a:endParaRPr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ym typeface="Georgia"/>
              </a:rPr>
              <a:t> ViaSat internet as an option for camps where there is no internet access.</a:t>
            </a:r>
            <a:endParaRPr lang="en-US" sz="1900" dirty="0"/>
          </a:p>
          <a:p>
            <a:pPr marL="274320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ym typeface="Georgia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2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" name="Shape 330" descr="http://www.viasat.com/files/assets/JIFX_SB2PP_002_604x400.jpg">
            <a:extLst>
              <a:ext uri="{FF2B5EF4-FFF2-40B4-BE49-F238E27FC236}">
                <a16:creationId xmlns:a16="http://schemas.microsoft.com/office/drawing/2014/main" id="{A4978529-8DA2-43EF-8EC0-647E8084BA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160" y="3987632"/>
            <a:ext cx="3429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31">
            <a:extLst>
              <a:ext uri="{FF2B5EF4-FFF2-40B4-BE49-F238E27FC236}">
                <a16:creationId xmlns:a16="http://schemas.microsoft.com/office/drawing/2014/main" id="{D4788420-CC0D-4741-888A-D70A807249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2646" y="1619250"/>
            <a:ext cx="4329403" cy="287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455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646B86"/>
                </a:solidFill>
                <a:sym typeface="Cambria"/>
              </a:rPr>
              <a:t>Summary</a:t>
            </a:r>
            <a:r>
              <a:rPr lang="en-US" sz="3200" dirty="0">
                <a:solidFill>
                  <a:srgbClr val="646B86"/>
                </a:solidFill>
              </a:rPr>
              <a:t/>
            </a:r>
            <a:br>
              <a:rPr lang="en-US" sz="3200" dirty="0">
                <a:solidFill>
                  <a:srgbClr val="646B86"/>
                </a:solidFill>
              </a:rPr>
            </a:br>
            <a:endParaRPr lang="en-US" sz="3200" dirty="0">
              <a:solidFill>
                <a:srgbClr val="646B86"/>
              </a:solidFill>
            </a:endParaRPr>
          </a:p>
        </p:txBody>
      </p:sp>
      <p:sp>
        <p:nvSpPr>
          <p:cNvPr id="3" name="Shape 340">
            <a:extLst>
              <a:ext uri="{FF2B5EF4-FFF2-40B4-BE49-F238E27FC236}">
                <a16:creationId xmlns:a16="http://schemas.microsoft.com/office/drawing/2014/main" id="{A9DBDD8B-1E97-4228-89DE-87723A9E2B19}"/>
              </a:ext>
            </a:extLst>
          </p:cNvPr>
          <p:cNvSpPr txBox="1">
            <a:spLocks/>
          </p:cNvSpPr>
          <p:nvPr/>
        </p:nvSpPr>
        <p:spPr>
          <a:xfrm>
            <a:off x="533400" y="1066800"/>
            <a:ext cx="3646452" cy="41791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r>
              <a:rPr lang="en-US" sz="1900" dirty="0">
                <a:sym typeface="Georgia"/>
              </a:rPr>
              <a:t>Ideally, you will have:</a:t>
            </a:r>
            <a:endParaRPr lang="en-US" sz="1900" dirty="0"/>
          </a:p>
          <a:p>
            <a:pPr marL="228600" lvl="1" indent="0">
              <a:spcBef>
                <a:spcPts val="0"/>
              </a:spcBef>
              <a:buClr>
                <a:schemeClr val="accent1"/>
              </a:buClr>
              <a:buSzPts val="2000"/>
              <a:buNone/>
            </a:pPr>
            <a:endParaRPr lang="en-US" sz="1900" dirty="0">
              <a:solidFill>
                <a:srgbClr val="1B75BC"/>
              </a:solidFill>
              <a:sym typeface="Georgia"/>
            </a:endParaRP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olidFill>
                  <a:srgbClr val="1B75BC"/>
                </a:solidFill>
                <a:sym typeface="Georgia"/>
              </a:rPr>
              <a:t>Internet access (at least at fire camp)</a:t>
            </a: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olidFill>
                <a:srgbClr val="1B75BC"/>
              </a:solidFill>
            </a:endParaRP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 err="1">
                <a:solidFill>
                  <a:srgbClr val="1B75BC"/>
                </a:solidFill>
                <a:sym typeface="Georgia"/>
              </a:rPr>
              <a:t>iDevice</a:t>
            </a:r>
            <a:r>
              <a:rPr lang="en-US" sz="1900" dirty="0">
                <a:solidFill>
                  <a:srgbClr val="1B75BC"/>
                </a:solidFill>
                <a:sym typeface="Georgia"/>
              </a:rPr>
              <a:t> (iPhone/iPod)</a:t>
            </a: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olidFill>
                <a:srgbClr val="1B75BC"/>
              </a:solidFill>
            </a:endParaRP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olidFill>
                  <a:srgbClr val="1B75BC"/>
                </a:solidFill>
                <a:sym typeface="Georgia"/>
              </a:rPr>
              <a:t>Web server to store data on and keep it up to date</a:t>
            </a: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olidFill>
                <a:srgbClr val="1B75BC"/>
              </a:solidFill>
            </a:endParaRP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olidFill>
                  <a:srgbClr val="1B75BC"/>
                </a:solidFill>
                <a:sym typeface="Georgia"/>
              </a:rPr>
              <a:t>Supportive users</a:t>
            </a: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endParaRPr lang="en-US" sz="1900" dirty="0">
              <a:solidFill>
                <a:srgbClr val="1B75BC"/>
              </a:solidFill>
            </a:endParaRPr>
          </a:p>
          <a:p>
            <a:pPr marL="274320" lvl="1" indent="-45720">
              <a:spcBef>
                <a:spcPts val="0"/>
              </a:spcBef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en-US" sz="1900" dirty="0">
                <a:solidFill>
                  <a:srgbClr val="1B75BC"/>
                </a:solidFill>
                <a:sym typeface="Georgia"/>
              </a:rPr>
              <a:t>A successful and safe incident</a:t>
            </a:r>
            <a:endParaRPr lang="en-US" sz="1900" dirty="0">
              <a:solidFill>
                <a:srgbClr val="1B75BC"/>
              </a:solidFill>
            </a:endParaRPr>
          </a:p>
        </p:txBody>
      </p:sp>
      <p:pic>
        <p:nvPicPr>
          <p:cNvPr id="4" name="Shape 337" descr="C:\Users\mgascon\Downloads\IMG_0744 (1).jpg">
            <a:extLst>
              <a:ext uri="{FF2B5EF4-FFF2-40B4-BE49-F238E27FC236}">
                <a16:creationId xmlns:a16="http://schemas.microsoft.com/office/drawing/2014/main" id="{5874CC68-01A5-4F4A-B5A4-A69800FD6D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76985" y="1353517"/>
            <a:ext cx="4667015" cy="4560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453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33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Smart Phone Stats by 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Shape 86">
            <a:extLst>
              <a:ext uri="{FF2B5EF4-FFF2-40B4-BE49-F238E27FC236}">
                <a16:creationId xmlns:a16="http://schemas.microsoft.com/office/drawing/2014/main" id="{F3B915DB-36AE-40D8-B6E4-D7059D3D148B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028700" y="1066800"/>
            <a:ext cx="70866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91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Number of smartphone users in the United States from 2010 to 2021 (in millions)*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Shape 94">
            <a:extLst>
              <a:ext uri="{FF2B5EF4-FFF2-40B4-BE49-F238E27FC236}">
                <a16:creationId xmlns:a16="http://schemas.microsoft.com/office/drawing/2014/main" id="{5473FFD2-25BA-4A58-9196-90E6CA358AE1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933425" y="1524000"/>
            <a:ext cx="719780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12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Devices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hape 103">
            <a:extLst>
              <a:ext uri="{FF2B5EF4-FFF2-40B4-BE49-F238E27FC236}">
                <a16:creationId xmlns:a16="http://schemas.microsoft.com/office/drawing/2014/main" id="{66E0ED1D-A954-4C1E-869E-DC74B03D67A3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0" y="888571"/>
            <a:ext cx="42203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iPad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iPhone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Google Nexus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Amazon Kindle Fire HD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Barnes and Noble Nook HD+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Samsung Galaxy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Asus Transformer Pad Infinity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Microsoft Surface</a:t>
            </a:r>
            <a:endParaRPr sz="2200" dirty="0"/>
          </a:p>
          <a:p>
            <a:pPr marR="0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iPad Mini</a:t>
            </a:r>
            <a:endParaRPr sz="2200" dirty="0"/>
          </a:p>
          <a:p>
            <a:pPr marL="17145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dirty="0"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200" dirty="0"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" name="Shape 100">
            <a:extLst>
              <a:ext uri="{FF2B5EF4-FFF2-40B4-BE49-F238E27FC236}">
                <a16:creationId xmlns:a16="http://schemas.microsoft.com/office/drawing/2014/main" id="{B3634437-3824-44B5-884D-867969FD4B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1339" y="427942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05">
            <a:extLst>
              <a:ext uri="{FF2B5EF4-FFF2-40B4-BE49-F238E27FC236}">
                <a16:creationId xmlns:a16="http://schemas.microsoft.com/office/drawing/2014/main" id="{654FE7C0-EA1F-4A21-9554-F4CACA33CB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7988" y="4298477"/>
            <a:ext cx="26574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7">
            <a:extLst>
              <a:ext uri="{FF2B5EF4-FFF2-40B4-BE49-F238E27FC236}">
                <a16:creationId xmlns:a16="http://schemas.microsoft.com/office/drawing/2014/main" id="{420B355E-0881-4DCB-949F-537AA4D499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6256" y="2724551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04">
            <a:extLst>
              <a:ext uri="{FF2B5EF4-FFF2-40B4-BE49-F238E27FC236}">
                <a16:creationId xmlns:a16="http://schemas.microsoft.com/office/drawing/2014/main" id="{45CE368A-3223-46D4-A9A5-A9D830E068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3302" y="888571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6">
            <a:extLst>
              <a:ext uri="{FF2B5EF4-FFF2-40B4-BE49-F238E27FC236}">
                <a16:creationId xmlns:a16="http://schemas.microsoft.com/office/drawing/2014/main" id="{982ECA8C-4071-407A-93D4-01443C318F1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29847" y="1408478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34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Devices (hardware)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057" y="1166018"/>
            <a:ext cx="88185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400" dirty="0">
                <a:sym typeface="Georgia"/>
              </a:rPr>
              <a:t>Don’t worry, we don’t support them all.  There is no way we could.  No one can be an expert with all of the OS’s and hardware that is out there.</a:t>
            </a:r>
            <a:endParaRPr lang="en-US" sz="2400" dirty="0"/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400" dirty="0">
                <a:sym typeface="Georgia"/>
              </a:rPr>
              <a:t>Primarily supporting iPad/iPhone with iOS.  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400" dirty="0">
                <a:sym typeface="Georgia"/>
              </a:rPr>
              <a:t>Android </a:t>
            </a:r>
          </a:p>
          <a:p>
            <a:pPr marL="171450" lvl="0" indent="-4445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88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88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9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Applications (Apps)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500" y="697073"/>
            <a:ext cx="8818500" cy="45259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Similar to hardware, we can not support every app out there.  There are literally 100 of thousands of apps from various sources.</a:t>
            </a:r>
            <a:endParaRPr lang="en-US" sz="2200" dirty="0"/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App Store (Apple)</a:t>
            </a:r>
            <a:endParaRPr lang="en-US" sz="2200" dirty="0"/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r>
              <a:rPr lang="en-US" sz="2200" dirty="0">
                <a:sym typeface="Georgia"/>
              </a:rPr>
              <a:t>Google Play (Android)</a:t>
            </a:r>
            <a:endParaRPr lang="en-US" sz="2200" dirty="0"/>
          </a:p>
          <a:p>
            <a:pPr>
              <a:lnSpc>
                <a:spcPct val="130000"/>
              </a:lnSpc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lang="en-US" sz="2200" dirty="0">
              <a:sym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646B86"/>
                </a:solidFill>
                <a:sym typeface="Cambria"/>
              </a:rPr>
              <a:t>Common Applications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hape 131">
            <a:extLst>
              <a:ext uri="{FF2B5EF4-FFF2-40B4-BE49-F238E27FC236}">
                <a16:creationId xmlns:a16="http://schemas.microsoft.com/office/drawing/2014/main" id="{B6705075-C58F-4A27-958E-36EE95C56FC4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23075" y="762000"/>
            <a:ext cx="33821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ctr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GEOSPATIAL</a:t>
            </a:r>
            <a:r>
              <a:rPr lang="en-US" sz="1600" dirty="0">
                <a:sym typeface="Georgia"/>
              </a:rPr>
              <a:t/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Scenic Map Western USA (Apple)</a:t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GPS Tracks (Apple)</a:t>
            </a:r>
            <a:br>
              <a:rPr lang="en-US" sz="1600" dirty="0">
                <a:sym typeface="Georgia"/>
              </a:rPr>
            </a:br>
            <a:r>
              <a:rPr lang="en-US" sz="1600" dirty="0" err="1">
                <a:sym typeface="Georgia"/>
              </a:rPr>
              <a:t>Avenza</a:t>
            </a:r>
            <a:r>
              <a:rPr lang="en-US" sz="1600" dirty="0">
                <a:sym typeface="Georgia"/>
              </a:rPr>
              <a:t> PDF Maps (Apple, Android)</a:t>
            </a:r>
            <a:endParaRPr sz="1600" dirty="0"/>
          </a:p>
          <a:p>
            <a:pPr marL="0" marR="0" indent="0" algn="ctr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Weather</a:t>
            </a:r>
            <a:r>
              <a:rPr lang="en-US" sz="1600" dirty="0">
                <a:sym typeface="Georgia"/>
              </a:rPr>
              <a:t/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NOAA High Definition Radar (Apple).</a:t>
            </a:r>
            <a:br>
              <a:rPr lang="en-US" sz="1600" dirty="0">
                <a:sym typeface="Georgia"/>
              </a:rPr>
            </a:br>
            <a:r>
              <a:rPr lang="en-US" sz="1600" dirty="0" err="1">
                <a:sym typeface="Georgia"/>
              </a:rPr>
              <a:t>Raindar</a:t>
            </a:r>
            <a:r>
              <a:rPr lang="en-US" sz="1600" dirty="0">
                <a:sym typeface="Georgia"/>
              </a:rPr>
              <a:t> (Android)</a:t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Weather Calculator (Android)</a:t>
            </a:r>
            <a:endParaRPr sz="1600" dirty="0"/>
          </a:p>
          <a:p>
            <a:pPr marL="0" marR="0" indent="0" algn="ctr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Aviation</a:t>
            </a:r>
            <a:r>
              <a:rPr lang="en-US" sz="1600" dirty="0">
                <a:sym typeface="Georgia"/>
              </a:rPr>
              <a:t/>
            </a:r>
            <a:br>
              <a:rPr lang="en-US" sz="1600" dirty="0">
                <a:sym typeface="Georgia"/>
              </a:rPr>
            </a:br>
            <a:r>
              <a:rPr lang="en-US" sz="1600" dirty="0" err="1">
                <a:sym typeface="Georgia"/>
              </a:rPr>
              <a:t>ForeFlight</a:t>
            </a:r>
            <a:r>
              <a:rPr lang="en-US" sz="1600" dirty="0">
                <a:sym typeface="Georgia"/>
              </a:rPr>
              <a:t> (Apple)</a:t>
            </a:r>
            <a:endParaRPr sz="1600" dirty="0"/>
          </a:p>
          <a:p>
            <a:pPr marL="0" marR="0" indent="0" algn="ctr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  <a:buNone/>
            </a:pPr>
            <a:r>
              <a:rPr lang="en-US" sz="1600" b="1" u="sng" dirty="0">
                <a:sym typeface="Georgia"/>
              </a:rPr>
              <a:t>Organization</a:t>
            </a:r>
            <a:r>
              <a:rPr lang="en-US" sz="1600" dirty="0">
                <a:sym typeface="Georgia"/>
              </a:rPr>
              <a:t/>
            </a:r>
            <a:br>
              <a:rPr lang="en-US" sz="1600" dirty="0">
                <a:sym typeface="Georgia"/>
              </a:rPr>
            </a:br>
            <a:r>
              <a:rPr lang="en-US" sz="1600" dirty="0">
                <a:sym typeface="Georgia"/>
              </a:rPr>
              <a:t>IRPG (Apple, Android)</a:t>
            </a:r>
            <a:endParaRPr sz="1600" dirty="0"/>
          </a:p>
          <a:p>
            <a:pPr marR="0" algn="ctr">
              <a:lnSpc>
                <a:spcPct val="13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ts val="2000"/>
            </a:pPr>
            <a:endParaRPr sz="1600" dirty="0"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132">
            <a:extLst>
              <a:ext uri="{FF2B5EF4-FFF2-40B4-BE49-F238E27FC236}">
                <a16:creationId xmlns:a16="http://schemas.microsoft.com/office/drawing/2014/main" id="{EE0DE34B-2327-41E4-AFD9-4DAB065A1569}"/>
              </a:ext>
            </a:extLst>
          </p:cNvPr>
          <p:cNvSpPr txBox="1"/>
          <p:nvPr/>
        </p:nvSpPr>
        <p:spPr>
          <a:xfrm>
            <a:off x="5029200" y="885934"/>
            <a:ext cx="3432402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eorgia"/>
              <a:buNone/>
            </a:pPr>
            <a:r>
              <a:rPr lang="en-US" sz="1600" b="1" u="sng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Health</a:t>
            </a: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/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Wildland Firefighter Nutrition and Hydration (iBook)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OSHA Heat Safety/Heat Index tool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/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b="1" u="sng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Other</a:t>
            </a: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/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Fire Project (Android)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Firefighter Calculator (Apple) | Firefighter Calculator (Android)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Firefighter RH Calculator (Android)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Forest Fire Danger Meter (Android)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Simple FDI Calculator (Apple)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Wildfire Pro (Android)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Wildland Toolkit (Apple)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Wildland Fire Tools (Android)</a:t>
            </a:r>
            <a:b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</a:br>
            <a:r>
              <a:rPr lang="en-US" sz="1600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Wildfires by American Red Cross (Apple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)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3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1102</Words>
  <Application>Microsoft Office PowerPoint</Application>
  <PresentationFormat>On-screen Show (4:3)</PresentationFormat>
  <Paragraphs>199</Paragraphs>
  <Slides>33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Georgia</vt:lpstr>
      <vt:lpstr>Noto Sans Symbols</vt:lpstr>
      <vt:lpstr>Office Theme</vt:lpstr>
      <vt:lpstr>MOBILE TECHNOLOGIES SMART DEVICES IN THE FIELD   APRIL 2019 </vt:lpstr>
      <vt:lpstr>Agenda </vt:lpstr>
      <vt:lpstr>Smart Phone Stats</vt:lpstr>
      <vt:lpstr>Smart Phone Stats by OS </vt:lpstr>
      <vt:lpstr>Number of smartphone users in the United States from 2010 to 2021 (in millions)* </vt:lpstr>
      <vt:lpstr>Devices </vt:lpstr>
      <vt:lpstr>Devices (hardware)</vt:lpstr>
      <vt:lpstr>Applications (Apps) </vt:lpstr>
      <vt:lpstr>Common Applications </vt:lpstr>
      <vt:lpstr>Common Websites </vt:lpstr>
      <vt:lpstr>How can a mobile device be used at an incident?  </vt:lpstr>
      <vt:lpstr>The better question is what can it not do at an incident?  </vt:lpstr>
      <vt:lpstr>Informational Sites </vt:lpstr>
      <vt:lpstr>What’s a QR Code? </vt:lpstr>
      <vt:lpstr>QR Code </vt:lpstr>
      <vt:lpstr>QR Code Uses </vt:lpstr>
      <vt:lpstr>PDF Maps Getting Started </vt:lpstr>
      <vt:lpstr>Avenza PDF Maps </vt:lpstr>
      <vt:lpstr>Avenza PDF Maps </vt:lpstr>
      <vt:lpstr>Avenza PDF Maps</vt:lpstr>
      <vt:lpstr>Avenza PDF Maps </vt:lpstr>
      <vt:lpstr>Avenza PDF Maps </vt:lpstr>
      <vt:lpstr>Avenza PDF Maps Exporting </vt:lpstr>
      <vt:lpstr>Avenza PDF Maps Exporting </vt:lpstr>
      <vt:lpstr>Opening your exported file on a PC </vt:lpstr>
      <vt:lpstr>Opening your exported file on a PC </vt:lpstr>
      <vt:lpstr>Avenza PDF Maps Troubleshooting </vt:lpstr>
      <vt:lpstr>Avenza PDF Maps Troubleshooting </vt:lpstr>
      <vt:lpstr>Avenza PDF Maps Troubleshooting </vt:lpstr>
      <vt:lpstr>Mobile Technology Goals </vt:lpstr>
      <vt:lpstr>Mobile Technology Goals </vt:lpstr>
      <vt:lpstr>Summary </vt:lpstr>
      <vt:lpstr>PowerPoint Presentation</vt:lpstr>
    </vt:vector>
  </TitlesOfParts>
  <Company>DOI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Taylor</dc:creator>
  <cp:lastModifiedBy>Gascon, Michael R</cp:lastModifiedBy>
  <cp:revision>54</cp:revision>
  <dcterms:created xsi:type="dcterms:W3CDTF">2014-10-29T14:11:27Z</dcterms:created>
  <dcterms:modified xsi:type="dcterms:W3CDTF">2019-03-26T13:09:20Z</dcterms:modified>
</cp:coreProperties>
</file>