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5" r:id="rId4"/>
    <p:sldId id="277" r:id="rId5"/>
    <p:sldId id="306" r:id="rId6"/>
    <p:sldId id="304" r:id="rId7"/>
    <p:sldId id="276" r:id="rId8"/>
    <p:sldId id="279" r:id="rId9"/>
    <p:sldId id="278" r:id="rId10"/>
    <p:sldId id="301" r:id="rId11"/>
    <p:sldId id="280" r:id="rId12"/>
    <p:sldId id="282" r:id="rId13"/>
    <p:sldId id="283" r:id="rId14"/>
    <p:sldId id="30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97" r:id="rId27"/>
    <p:sldId id="296" r:id="rId28"/>
    <p:sldId id="298" r:id="rId29"/>
    <p:sldId id="300" r:id="rId30"/>
    <p:sldId id="299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913"/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>
      <p:cViewPr varScale="1">
        <p:scale>
          <a:sx n="85" d="100"/>
          <a:sy n="85" d="100"/>
        </p:scale>
        <p:origin x="108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3/25/19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Technology Security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Logical, Technical, and Physical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White Paper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9" y="1295400"/>
            <a:ext cx="3196519" cy="413861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2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White Paper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075" y="1219200"/>
            <a:ext cx="8832279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1. Anti-Virus</a:t>
            </a:r>
          </a:p>
          <a:p>
            <a:pPr marL="914400" lvl="1" indent="-514350"/>
            <a:r>
              <a:rPr lang="en-US" dirty="0" smtClean="0"/>
              <a:t>Definitions are up to date prior</a:t>
            </a:r>
          </a:p>
          <a:p>
            <a:pPr marL="914400" lvl="1" indent="-514350"/>
            <a:r>
              <a:rPr lang="en-US" dirty="0" smtClean="0"/>
              <a:t>Authority to check regardless of ownership</a:t>
            </a:r>
            <a:endParaRPr lang="en-US" dirty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  <a:p>
            <a:pPr marL="0" indent="0">
              <a:buNone/>
            </a:pPr>
            <a:r>
              <a:rPr lang="en-US" dirty="0"/>
              <a:t>2. Updates</a:t>
            </a:r>
          </a:p>
          <a:p>
            <a:pPr lvl="1"/>
            <a:r>
              <a:rPr lang="en-US" dirty="0"/>
              <a:t>Automatic updates enabled</a:t>
            </a:r>
          </a:p>
          <a:p>
            <a:pPr lvl="1"/>
            <a:r>
              <a:rPr lang="en-US" dirty="0"/>
              <a:t>Automatic updates turned off on incident</a:t>
            </a:r>
          </a:p>
          <a:p>
            <a:pPr marL="914400" lvl="1" indent="-51435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05000" y="2895600"/>
            <a:ext cx="3930316" cy="627453"/>
            <a:chOff x="381000" y="2572947"/>
            <a:chExt cx="7054516" cy="1213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572947"/>
              <a:ext cx="3367454" cy="12131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8" t="31920" r="10968" b="30174"/>
            <a:stretch/>
          </p:blipFill>
          <p:spPr>
            <a:xfrm>
              <a:off x="4114800" y="2722299"/>
              <a:ext cx="3320716" cy="914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781800" y="3716514"/>
            <a:ext cx="1998176" cy="2260251"/>
            <a:chOff x="6781800" y="3716514"/>
            <a:chExt cx="1998176" cy="22602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648200"/>
              <a:ext cx="1998176" cy="132856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3716514"/>
              <a:ext cx="1410502" cy="736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4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05475" cy="4286250"/>
          </a:xfrm>
        </p:spPr>
      </p:pic>
    </p:spTree>
    <p:extLst>
      <p:ext uri="{BB962C8B-B14F-4D97-AF65-F5344CB8AC3E}">
        <p14:creationId xmlns:p14="http://schemas.microsoft.com/office/powerpoint/2010/main" val="31513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4677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Computer User’s Acceptable Use Agreement</a:t>
            </a:r>
          </a:p>
          <a:p>
            <a:pPr lvl="1"/>
            <a:r>
              <a:rPr lang="en-US" dirty="0" smtClean="0"/>
              <a:t>White Paper Agreement form</a:t>
            </a:r>
          </a:p>
          <a:p>
            <a:pPr lvl="1"/>
            <a:r>
              <a:rPr lang="en-US" dirty="0" smtClean="0"/>
              <a:t>DOI – Roles of Behavior/FISSA Completion</a:t>
            </a:r>
          </a:p>
          <a:p>
            <a:pPr lvl="1"/>
            <a:r>
              <a:rPr lang="en-US" dirty="0" smtClean="0"/>
              <a:t>USDA – Policy Form</a:t>
            </a:r>
          </a:p>
          <a:p>
            <a:pPr lvl="1"/>
            <a:r>
              <a:rPr lang="en-US" dirty="0" smtClean="0"/>
              <a:t>One form is mandatory per year</a:t>
            </a:r>
          </a:p>
          <a:p>
            <a:pPr lvl="2"/>
            <a:r>
              <a:rPr lang="en-US" dirty="0" smtClean="0"/>
              <a:t>Copies sent to local GACC</a:t>
            </a:r>
          </a:p>
          <a:p>
            <a:pPr lvl="2"/>
            <a:r>
              <a:rPr lang="en-US" dirty="0" smtClean="0"/>
              <a:t>On incident forms </a:t>
            </a:r>
            <a:r>
              <a:rPr lang="en-US" dirty="0"/>
              <a:t>filed to the Incident documentation box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25" y="886214"/>
            <a:ext cx="2438400" cy="31752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2438400" cy="31908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9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47537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Computer User’s Acceptable Use Agreement</a:t>
            </a:r>
          </a:p>
          <a:p>
            <a:pPr lvl="1"/>
            <a:r>
              <a:rPr lang="en-US" dirty="0" smtClean="0"/>
              <a:t>Classified Information</a:t>
            </a:r>
          </a:p>
          <a:p>
            <a:pPr lvl="1"/>
            <a:r>
              <a:rPr lang="en-US" dirty="0" smtClean="0"/>
              <a:t>Government Property</a:t>
            </a:r>
          </a:p>
          <a:p>
            <a:pPr lvl="1"/>
            <a:r>
              <a:rPr lang="en-US" dirty="0" smtClean="0"/>
              <a:t>Proprietary Property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Individual User IDs and Passwords</a:t>
            </a:r>
          </a:p>
          <a:p>
            <a:pPr lvl="1"/>
            <a:r>
              <a:rPr lang="en-US" dirty="0" smtClean="0"/>
              <a:t>Unauthorized Access</a:t>
            </a:r>
          </a:p>
          <a:p>
            <a:pPr lvl="1"/>
            <a:r>
              <a:rPr lang="en-US" dirty="0" smtClean="0"/>
              <a:t>Log Off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25" y="886214"/>
            <a:ext cx="2438400" cy="31752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2438400" cy="319085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8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4. Unique Usernames and Passwords for all users</a:t>
            </a:r>
          </a:p>
          <a:p>
            <a:pPr lvl="1"/>
            <a:r>
              <a:rPr lang="en-US" dirty="0" smtClean="0"/>
              <a:t>Use username standard for that IMT</a:t>
            </a:r>
          </a:p>
          <a:p>
            <a:pPr lvl="1"/>
            <a:r>
              <a:rPr lang="en-US" dirty="0" smtClean="0"/>
              <a:t>Typical username standard </a:t>
            </a:r>
          </a:p>
          <a:p>
            <a:pPr lvl="2"/>
            <a:r>
              <a:rPr lang="en-US" dirty="0" smtClean="0"/>
              <a:t>First initial with full last name</a:t>
            </a:r>
          </a:p>
          <a:p>
            <a:pPr lvl="2"/>
            <a:r>
              <a:rPr lang="en-US" dirty="0" smtClean="0"/>
              <a:t>Add in middle initial</a:t>
            </a:r>
          </a:p>
          <a:p>
            <a:pPr lvl="2"/>
            <a:r>
              <a:rPr lang="en-US" dirty="0" smtClean="0"/>
              <a:t>Spell out first and last name</a:t>
            </a:r>
          </a:p>
          <a:p>
            <a:pPr lvl="1"/>
            <a:r>
              <a:rPr lang="en-US" dirty="0" smtClean="0"/>
              <a:t>No ‘generic’ shared user accounts</a:t>
            </a:r>
          </a:p>
          <a:p>
            <a:pPr lvl="1"/>
            <a:r>
              <a:rPr lang="en-US" dirty="0" smtClean="0"/>
              <a:t>Password requirements</a:t>
            </a:r>
          </a:p>
          <a:p>
            <a:pPr lvl="2"/>
            <a:r>
              <a:rPr lang="en-US" dirty="0" smtClean="0"/>
              <a:t>&gt;12</a:t>
            </a:r>
          </a:p>
          <a:p>
            <a:pPr lvl="2"/>
            <a:r>
              <a:rPr lang="en-US" dirty="0" smtClean="0"/>
              <a:t>1 number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 lowercase</a:t>
            </a:r>
          </a:p>
          <a:p>
            <a:pPr lvl="2"/>
            <a:r>
              <a:rPr lang="en-US" dirty="0" smtClean="0"/>
              <a:t>1 uppercase</a:t>
            </a:r>
          </a:p>
          <a:p>
            <a:pPr lvl="2"/>
            <a:r>
              <a:rPr lang="en-US" dirty="0" smtClean="0"/>
              <a:t>1 special character</a:t>
            </a:r>
          </a:p>
          <a:p>
            <a:pPr lvl="1"/>
            <a:r>
              <a:rPr lang="en-US" dirty="0" smtClean="0"/>
              <a:t>NEVER share passwords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3050847" cy="2025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5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041920" cy="285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54673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272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Locking Screensavers</a:t>
            </a:r>
          </a:p>
          <a:p>
            <a:pPr lvl="1"/>
            <a:r>
              <a:rPr lang="en-US" dirty="0" smtClean="0"/>
              <a:t>Standard is 15 mins</a:t>
            </a:r>
          </a:p>
          <a:p>
            <a:pPr lvl="1"/>
            <a:r>
              <a:rPr lang="en-US" dirty="0" smtClean="0"/>
              <a:t>Require a password to unlock</a:t>
            </a:r>
          </a:p>
          <a:p>
            <a:pPr lvl="1"/>
            <a:r>
              <a:rPr lang="en-US" dirty="0" smtClean="0"/>
              <a:t>Master DB will lock after 5 mins</a:t>
            </a:r>
          </a:p>
          <a:p>
            <a:pPr lvl="1"/>
            <a:r>
              <a:rPr lang="en-US" dirty="0" smtClean="0"/>
              <a:t>Users should logout when finished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Assigned the minimum role privileges in e-</a:t>
            </a:r>
            <a:r>
              <a:rPr lang="en-US" dirty="0" err="1" smtClean="0"/>
              <a:t>ISuite</a:t>
            </a:r>
            <a:endParaRPr lang="en-US" dirty="0" smtClean="0"/>
          </a:p>
          <a:p>
            <a:pPr lvl="1"/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Takes a team to work e-</a:t>
            </a:r>
            <a:r>
              <a:rPr lang="en-US" dirty="0" err="1" smtClean="0"/>
              <a:t>Isuite</a:t>
            </a:r>
            <a:endParaRPr lang="en-US" dirty="0" smtClean="0"/>
          </a:p>
          <a:p>
            <a:pPr lvl="1"/>
            <a:r>
              <a:rPr lang="en-US" dirty="0" smtClean="0"/>
              <a:t>It is designed this way</a:t>
            </a:r>
          </a:p>
          <a:p>
            <a:pPr lvl="1"/>
            <a:r>
              <a:rPr lang="en-US" dirty="0" smtClean="0"/>
              <a:t>Separate accounts for separate roles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228850" cy="1359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23377"/>
            <a:ext cx="2288854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7. Document account access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iSuite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User Account/Access Request Form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General Message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8. Perform periodic account reviews</a:t>
            </a:r>
          </a:p>
          <a:p>
            <a:pPr lvl="1"/>
            <a:r>
              <a:rPr lang="en-US" dirty="0" smtClean="0"/>
              <a:t>Periodic audits of user accounts</a:t>
            </a:r>
          </a:p>
          <a:p>
            <a:pPr lvl="1"/>
            <a:r>
              <a:rPr lang="en-US" dirty="0" smtClean="0"/>
              <a:t>Review documentation</a:t>
            </a:r>
          </a:p>
          <a:p>
            <a:pPr lvl="1"/>
            <a:r>
              <a:rPr lang="en-US" dirty="0" smtClean="0"/>
              <a:t>Cleaning up roles and accounts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9. Network Security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WIFI networks</a:t>
            </a:r>
          </a:p>
          <a:p>
            <a:pPr lvl="1"/>
            <a:r>
              <a:rPr lang="en-US" dirty="0" smtClean="0"/>
              <a:t>Access Points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2283149" cy="307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2" y="4179095"/>
            <a:ext cx="3115377" cy="19383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975643" cy="9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10. Physical Security</a:t>
            </a:r>
          </a:p>
          <a:p>
            <a:pPr lvl="1"/>
            <a:r>
              <a:rPr lang="en-US" dirty="0" smtClean="0"/>
              <a:t>Federal incident are labeled Sensitive but unclassified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Responsible party</a:t>
            </a:r>
          </a:p>
          <a:p>
            <a:pPr lvl="2"/>
            <a:r>
              <a:rPr lang="en-US" dirty="0" smtClean="0"/>
              <a:t>Equipment assigned</a:t>
            </a:r>
          </a:p>
          <a:p>
            <a:pPr lvl="3"/>
            <a:r>
              <a:rPr lang="en-US" dirty="0" smtClean="0"/>
              <a:t>NAS, data server, cameras, GPS units,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Should be physically secured</a:t>
            </a:r>
          </a:p>
          <a:p>
            <a:pPr lvl="2"/>
            <a:r>
              <a:rPr lang="en-US" dirty="0" smtClean="0"/>
              <a:t>Know where your equipment is at all times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Pay attention to high traffic areas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Common areas are not considered secure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Provide specific security measures for equipment during non-business hours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62200"/>
            <a:ext cx="1466850" cy="1600200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6896100" y="2514600"/>
            <a:ext cx="1123950" cy="1295400"/>
          </a:xfrm>
          <a:prstGeom prst="noSmoking">
            <a:avLst/>
          </a:prstGeom>
          <a:solidFill>
            <a:srgbClr val="F92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29" y="2362200"/>
            <a:ext cx="1524191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2845" y="2439025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" y="20782"/>
            <a:ext cx="8818500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Looking at Security from different angles</a:t>
            </a:r>
          </a:p>
          <a:p>
            <a:pPr lvl="1"/>
            <a:r>
              <a:rPr lang="en-US" dirty="0" smtClean="0"/>
              <a:t>Logical </a:t>
            </a:r>
          </a:p>
          <a:p>
            <a:pPr lvl="1"/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Physical</a:t>
            </a:r>
          </a:p>
          <a:p>
            <a:endParaRPr lang="en-US" dirty="0" smtClean="0"/>
          </a:p>
          <a:p>
            <a:r>
              <a:rPr lang="en-US" dirty="0" smtClean="0"/>
              <a:t>Understanding Security and your Role</a:t>
            </a:r>
          </a:p>
          <a:p>
            <a:endParaRPr lang="en-US" dirty="0"/>
          </a:p>
          <a:p>
            <a:r>
              <a:rPr lang="en-US" dirty="0" smtClean="0"/>
              <a:t>Approved Operating Systems</a:t>
            </a:r>
          </a:p>
          <a:p>
            <a:endParaRPr lang="en-US" dirty="0"/>
          </a:p>
          <a:p>
            <a:r>
              <a:rPr lang="en-US" dirty="0" smtClean="0"/>
              <a:t>Cover the Security </a:t>
            </a:r>
            <a:r>
              <a:rPr lang="en-US" dirty="0"/>
              <a:t>P</a:t>
            </a:r>
            <a:r>
              <a:rPr lang="en-US" dirty="0" smtClean="0"/>
              <a:t>olicies</a:t>
            </a:r>
          </a:p>
          <a:p>
            <a:pPr lvl="1"/>
            <a:r>
              <a:rPr lang="en-US" dirty="0" smtClean="0"/>
              <a:t>White Paper #001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Public Law 113-187 sec 10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10"/>
          <a:stretch/>
        </p:blipFill>
        <p:spPr>
          <a:xfrm>
            <a:off x="6400800" y="1219200"/>
            <a:ext cx="2389839" cy="28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11. Account for all Equipment</a:t>
            </a:r>
          </a:p>
          <a:p>
            <a:pPr lvl="1"/>
            <a:r>
              <a:rPr lang="en-US" dirty="0" smtClean="0"/>
              <a:t>Equipment logs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Minimum Information needed:</a:t>
            </a:r>
          </a:p>
          <a:p>
            <a:pPr lvl="2"/>
            <a:r>
              <a:rPr lang="en-US" dirty="0" smtClean="0"/>
              <a:t>Responsible party</a:t>
            </a:r>
          </a:p>
          <a:p>
            <a:pPr lvl="2"/>
            <a:r>
              <a:rPr lang="en-US" dirty="0" smtClean="0"/>
              <a:t>Item location</a:t>
            </a:r>
          </a:p>
          <a:p>
            <a:pPr lvl="2"/>
            <a:r>
              <a:rPr lang="en-US" dirty="0" smtClean="0"/>
              <a:t>Serial number of item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Transitions</a:t>
            </a:r>
          </a:p>
          <a:p>
            <a:pPr lvl="2"/>
            <a:r>
              <a:rPr lang="en-US" dirty="0" smtClean="0"/>
              <a:t>All equipment accounted for</a:t>
            </a:r>
          </a:p>
          <a:p>
            <a:pPr lvl="3"/>
            <a:r>
              <a:rPr lang="en-US" dirty="0" smtClean="0"/>
              <a:t>Power supply</a:t>
            </a:r>
          </a:p>
          <a:p>
            <a:pPr lvl="2"/>
            <a:r>
              <a:rPr lang="en-US" dirty="0" smtClean="0"/>
              <a:t>Receiving team will sign for it all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If your name is on it your responsible for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24200"/>
            <a:ext cx="1934936" cy="15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 Personally Owned Equipment PROHIBITIED</a:t>
            </a:r>
          </a:p>
          <a:p>
            <a:pPr lvl="1"/>
            <a:r>
              <a:rPr lang="en-US" dirty="0" smtClean="0"/>
              <a:t>Incident is not responsible for unauthorized equipment brought or used on the incident</a:t>
            </a:r>
          </a:p>
          <a:p>
            <a:pPr lvl="2"/>
            <a:r>
              <a:rPr lang="en-US" dirty="0" smtClean="0"/>
              <a:t>Computers/laptops</a:t>
            </a:r>
          </a:p>
          <a:p>
            <a:pPr lvl="2"/>
            <a:r>
              <a:rPr lang="en-US" dirty="0" smtClean="0"/>
              <a:t>iPad/tablets</a:t>
            </a:r>
          </a:p>
          <a:p>
            <a:pPr lvl="2"/>
            <a:r>
              <a:rPr lang="en-US" dirty="0" smtClean="0"/>
              <a:t>Smartphones</a:t>
            </a:r>
          </a:p>
          <a:p>
            <a:pPr lvl="2"/>
            <a:r>
              <a:rPr lang="en-US" dirty="0" smtClean="0"/>
              <a:t>GPS Unit</a:t>
            </a:r>
          </a:p>
          <a:p>
            <a:pPr lvl="2"/>
            <a:r>
              <a:rPr lang="en-US" dirty="0" smtClean="0"/>
              <a:t>Anything not owned or purchased by your agency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4038600"/>
            <a:ext cx="4895098" cy="19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 Personally Owned Equipment PROHIBITIED </a:t>
            </a:r>
            <a:r>
              <a:rPr lang="en-US" sz="2000" i="1" dirty="0" err="1" smtClean="0"/>
              <a:t>cont</a:t>
            </a:r>
            <a:r>
              <a:rPr lang="en-US" sz="2000" i="1" dirty="0" smtClean="0"/>
              <a:t>…</a:t>
            </a:r>
          </a:p>
          <a:p>
            <a:pPr lvl="1"/>
            <a:r>
              <a:rPr lang="en-US" dirty="0" smtClean="0"/>
              <a:t>Resource Orders</a:t>
            </a:r>
          </a:p>
          <a:p>
            <a:pPr lvl="2"/>
            <a:r>
              <a:rPr lang="en-US" dirty="0" smtClean="0"/>
              <a:t>Only bring what’s listed</a:t>
            </a:r>
          </a:p>
          <a:p>
            <a:pPr lvl="2"/>
            <a:r>
              <a:rPr lang="en-US" dirty="0" smtClean="0"/>
              <a:t>You will see some Resource Orders with private equipment listed on them</a:t>
            </a:r>
          </a:p>
          <a:p>
            <a:pPr lvl="3"/>
            <a:r>
              <a:rPr lang="en-US" dirty="0" smtClean="0"/>
              <a:t>You are NOT required to support them</a:t>
            </a:r>
          </a:p>
          <a:p>
            <a:pPr lvl="3"/>
            <a:r>
              <a:rPr lang="en-US" dirty="0" smtClean="0"/>
              <a:t>We have no control over Resource Orders</a:t>
            </a:r>
          </a:p>
          <a:p>
            <a:pPr lvl="3"/>
            <a:r>
              <a:rPr lang="en-US" dirty="0" smtClean="0"/>
              <a:t>You DO have control what is on the incident network</a:t>
            </a:r>
          </a:p>
          <a:p>
            <a:pPr lvl="1"/>
            <a:r>
              <a:rPr lang="en-US" dirty="0" smtClean="0"/>
              <a:t>Authorized equipment and computers will be issued to you at the incident</a:t>
            </a:r>
          </a:p>
          <a:p>
            <a:pPr lvl="2"/>
            <a:r>
              <a:rPr lang="en-US" dirty="0" smtClean="0"/>
              <a:t>Rentals</a:t>
            </a:r>
          </a:p>
          <a:p>
            <a:pPr lvl="2"/>
            <a:r>
              <a:rPr lang="en-US" dirty="0" smtClean="0"/>
              <a:t>IMT inventory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1773"/>
            <a:ext cx="3669784" cy="1693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30833" b="21111"/>
          <a:stretch/>
        </p:blipFill>
        <p:spPr>
          <a:xfrm>
            <a:off x="4739632" y="4187328"/>
            <a:ext cx="3581400" cy="198487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3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13. Perform backups regularly</a:t>
            </a:r>
          </a:p>
          <a:p>
            <a:pPr lvl="1"/>
            <a:r>
              <a:rPr lang="en-US" dirty="0" smtClean="0"/>
              <a:t>Don’t always rely on automatic backups</a:t>
            </a:r>
          </a:p>
          <a:p>
            <a:pPr lvl="1"/>
            <a:r>
              <a:rPr lang="en-US" dirty="0" smtClean="0"/>
              <a:t>Manual backup daily</a:t>
            </a:r>
          </a:p>
          <a:p>
            <a:pPr lvl="1"/>
            <a:r>
              <a:rPr lang="en-US" dirty="0" smtClean="0"/>
              <a:t>Refer to 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 err="1" smtClean="0"/>
              <a:t>moduals</a:t>
            </a:r>
            <a:endParaRPr lang="en-US" dirty="0" smtClean="0"/>
          </a:p>
          <a:p>
            <a:pPr lvl="1"/>
            <a:r>
              <a:rPr lang="en-US" dirty="0" smtClean="0"/>
              <a:t>External drives must be encrypted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14. Sanitize non-agency computers</a:t>
            </a:r>
          </a:p>
          <a:p>
            <a:pPr lvl="1"/>
            <a:r>
              <a:rPr lang="en-US" dirty="0" smtClean="0"/>
              <a:t>Wipe rentals</a:t>
            </a:r>
          </a:p>
          <a:p>
            <a:pPr lvl="2"/>
            <a:r>
              <a:rPr lang="en-US" dirty="0" smtClean="0"/>
              <a:t>DBAN</a:t>
            </a:r>
          </a:p>
          <a:p>
            <a:pPr lvl="2"/>
            <a:r>
              <a:rPr lang="en-US" dirty="0" err="1" smtClean="0"/>
              <a:t>Wipedrive</a:t>
            </a:r>
            <a:endParaRPr lang="en-US" dirty="0" smtClean="0"/>
          </a:p>
          <a:p>
            <a:pPr lvl="1"/>
            <a:r>
              <a:rPr lang="en-US" dirty="0" smtClean="0"/>
              <a:t>Reset SSD’s</a:t>
            </a:r>
          </a:p>
          <a:p>
            <a:pPr lvl="2"/>
            <a:r>
              <a:rPr lang="en-US" dirty="0" smtClean="0"/>
              <a:t>Built in firmware</a:t>
            </a:r>
          </a:p>
          <a:p>
            <a:pPr lvl="2"/>
            <a:r>
              <a:rPr lang="en-US" dirty="0" smtClean="0"/>
              <a:t>ATA Secure Erase</a:t>
            </a:r>
          </a:p>
          <a:p>
            <a:pPr lvl="1"/>
            <a:r>
              <a:rPr lang="en-US" dirty="0" smtClean="0"/>
              <a:t>“Electronically Shredding”</a:t>
            </a:r>
          </a:p>
          <a:p>
            <a:pPr lvl="2"/>
            <a:r>
              <a:rPr lang="en-US" dirty="0" smtClean="0"/>
              <a:t>Format good enough?</a:t>
            </a:r>
          </a:p>
          <a:p>
            <a:pPr lvl="1"/>
            <a:r>
              <a:rPr lang="en-US" dirty="0" smtClean="0"/>
              <a:t>Vendor is required to wipe drives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05400"/>
            <a:ext cx="853849" cy="94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2438400" cy="1604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05" y="4818990"/>
            <a:ext cx="2399914" cy="5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272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15. Maintain control of external storage devices</a:t>
            </a:r>
          </a:p>
          <a:p>
            <a:pPr lvl="1"/>
            <a:r>
              <a:rPr lang="en-US" dirty="0" smtClean="0"/>
              <a:t>Incident data should remain on the server or database</a:t>
            </a:r>
          </a:p>
          <a:p>
            <a:pPr lvl="1"/>
            <a:r>
              <a:rPr lang="en-US" dirty="0" smtClean="0"/>
              <a:t>Limit use of external hard drives</a:t>
            </a:r>
          </a:p>
          <a:p>
            <a:pPr lvl="2"/>
            <a:r>
              <a:rPr lang="en-US" dirty="0" smtClean="0"/>
              <a:t>Must be encrypted</a:t>
            </a:r>
          </a:p>
          <a:p>
            <a:pPr lvl="2"/>
            <a:r>
              <a:rPr lang="en-US" dirty="0" smtClean="0"/>
              <a:t>Sanitize external drives after use and incident</a:t>
            </a:r>
          </a:p>
          <a:p>
            <a:pPr lvl="1"/>
            <a:r>
              <a:rPr lang="en-US" dirty="0" smtClean="0"/>
              <a:t>Help reinforce the policies for the data</a:t>
            </a:r>
          </a:p>
          <a:p>
            <a:pPr lvl="2"/>
            <a:r>
              <a:rPr lang="en-US" dirty="0" smtClean="0"/>
              <a:t>ROB’s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16. How to handle digital images</a:t>
            </a:r>
          </a:p>
          <a:p>
            <a:pPr lvl="1"/>
            <a:r>
              <a:rPr lang="en-US" dirty="0" smtClean="0"/>
              <a:t>Agency images must be treated as data - sensitive</a:t>
            </a:r>
          </a:p>
          <a:p>
            <a:pPr lvl="1"/>
            <a:r>
              <a:rPr lang="en-US" dirty="0" smtClean="0"/>
              <a:t>Limit your copies</a:t>
            </a:r>
          </a:p>
          <a:p>
            <a:pPr lvl="2"/>
            <a:r>
              <a:rPr lang="en-US" dirty="0" smtClean="0"/>
              <a:t>Approved by managing entity</a:t>
            </a:r>
          </a:p>
          <a:p>
            <a:pPr lvl="2"/>
            <a:r>
              <a:rPr lang="en-US" dirty="0" smtClean="0"/>
              <a:t>Licensing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05000"/>
            <a:ext cx="1612662" cy="1119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1" b="20643"/>
          <a:stretch/>
        </p:blipFill>
        <p:spPr>
          <a:xfrm>
            <a:off x="6019800" y="5068284"/>
            <a:ext cx="2667000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17. Reporting loss of data or equipment</a:t>
            </a:r>
          </a:p>
          <a:p>
            <a:pPr lvl="1"/>
            <a:r>
              <a:rPr lang="en-US" dirty="0" smtClean="0"/>
              <a:t>ITSS responsibilities</a:t>
            </a:r>
          </a:p>
          <a:p>
            <a:pPr lvl="2"/>
            <a:r>
              <a:rPr lang="en-US" dirty="0" smtClean="0"/>
              <a:t>Securing the network</a:t>
            </a:r>
          </a:p>
          <a:p>
            <a:pPr lvl="2"/>
            <a:r>
              <a:rPr lang="en-US" dirty="0" smtClean="0"/>
              <a:t>Safeguarding the data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Who can be liable for loss of data?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can be liable for equipment loss?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11131"/>
          <a:stretch/>
        </p:blipFill>
        <p:spPr>
          <a:xfrm>
            <a:off x="5394960" y="4343400"/>
            <a:ext cx="3733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73723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68525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17. Reporting loss of data or equipment </a:t>
            </a:r>
            <a:r>
              <a:rPr lang="en-US" sz="2000" i="1" dirty="0" err="1"/>
              <a:t>cont</a:t>
            </a:r>
            <a:r>
              <a:rPr lang="en-US" sz="2000" i="1" dirty="0"/>
              <a:t>…</a:t>
            </a:r>
            <a:endParaRPr lang="en-US" sz="2000" dirty="0" smtClean="0"/>
          </a:p>
          <a:p>
            <a:pPr lvl="1"/>
            <a:r>
              <a:rPr lang="en-US" dirty="0" smtClean="0"/>
              <a:t>Report loss of sensitive data or equipment</a:t>
            </a:r>
          </a:p>
          <a:p>
            <a:pPr lvl="2"/>
            <a:r>
              <a:rPr lang="en-US" dirty="0" smtClean="0"/>
              <a:t>Federally owned</a:t>
            </a:r>
          </a:p>
          <a:p>
            <a:pPr lvl="3"/>
            <a:r>
              <a:rPr lang="en-US" dirty="0" smtClean="0"/>
              <a:t>Inform command </a:t>
            </a:r>
          </a:p>
          <a:p>
            <a:pPr lvl="3"/>
            <a:r>
              <a:rPr lang="en-US" dirty="0" smtClean="0"/>
              <a:t>Security Manager</a:t>
            </a:r>
          </a:p>
          <a:p>
            <a:pPr lvl="3"/>
            <a:r>
              <a:rPr lang="en-US" dirty="0" smtClean="0"/>
              <a:t>Managing agency</a:t>
            </a:r>
          </a:p>
          <a:p>
            <a:pPr lvl="3"/>
            <a:r>
              <a:rPr lang="en-US" dirty="0" smtClean="0"/>
              <a:t>Reporting procedures for the owner agency</a:t>
            </a:r>
          </a:p>
          <a:p>
            <a:pPr lvl="2"/>
            <a:r>
              <a:rPr lang="en-US" dirty="0" smtClean="0"/>
              <a:t>Rental owned</a:t>
            </a:r>
          </a:p>
          <a:p>
            <a:pPr lvl="3"/>
            <a:r>
              <a:rPr lang="en-US" dirty="0"/>
              <a:t>Inform command </a:t>
            </a:r>
          </a:p>
          <a:p>
            <a:pPr lvl="3"/>
            <a:r>
              <a:rPr lang="en-US" dirty="0"/>
              <a:t>Security Manager</a:t>
            </a:r>
          </a:p>
          <a:p>
            <a:pPr lvl="3"/>
            <a:r>
              <a:rPr lang="en-US" dirty="0"/>
              <a:t>Managing agency</a:t>
            </a:r>
          </a:p>
          <a:p>
            <a:pPr lvl="3"/>
            <a:r>
              <a:rPr lang="en-US" dirty="0"/>
              <a:t>Reporting procedures for the </a:t>
            </a:r>
            <a:r>
              <a:rPr lang="en-US" dirty="0" smtClean="0"/>
              <a:t>contractor</a:t>
            </a:r>
          </a:p>
          <a:p>
            <a:pPr lvl="2"/>
            <a:r>
              <a:rPr lang="en-US" dirty="0" smtClean="0"/>
              <a:t>Computer Security Incident Response Team (CSIRT) may need to be activated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1980948" cy="1320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28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2133600"/>
            <a:ext cx="4477871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White Paper </a:t>
            </a:r>
            <a:r>
              <a:rPr lang="en-US" dirty="0" err="1"/>
              <a:t>Cont</a:t>
            </a:r>
            <a:r>
              <a:rPr lang="en-US" dirty="0"/>
              <a:t>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505852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18. Team computer configuration</a:t>
            </a:r>
          </a:p>
          <a:p>
            <a:pPr lvl="1"/>
            <a:r>
              <a:rPr lang="en-US" dirty="0" smtClean="0"/>
              <a:t>“Should”</a:t>
            </a:r>
          </a:p>
          <a:p>
            <a:pPr lvl="2"/>
            <a:r>
              <a:rPr lang="en-US" dirty="0" smtClean="0"/>
              <a:t>Password protected BIOS</a:t>
            </a:r>
          </a:p>
          <a:p>
            <a:pPr lvl="2"/>
            <a:r>
              <a:rPr lang="en-US" dirty="0" smtClean="0"/>
              <a:t>Boot devices turned off</a:t>
            </a:r>
          </a:p>
          <a:p>
            <a:pPr lvl="2"/>
            <a:r>
              <a:rPr lang="en-US" dirty="0" smtClean="0"/>
              <a:t>Document passwords</a:t>
            </a:r>
          </a:p>
          <a:p>
            <a:pPr lvl="2"/>
            <a:r>
              <a:rPr lang="en-US" dirty="0" smtClean="0"/>
              <a:t>Clear BIOS password at end of incident</a:t>
            </a:r>
          </a:p>
          <a:p>
            <a:pPr lvl="1"/>
            <a:r>
              <a:rPr lang="en-US" dirty="0" smtClean="0"/>
              <a:t>Teams can be different</a:t>
            </a:r>
          </a:p>
          <a:p>
            <a:pPr lvl="1"/>
            <a:r>
              <a:rPr lang="en-US" dirty="0" smtClean="0"/>
              <a:t>Ask questions as a trainee</a:t>
            </a:r>
          </a:p>
          <a:p>
            <a:pPr lvl="1"/>
            <a:r>
              <a:rPr lang="en-US" dirty="0" smtClean="0"/>
              <a:t>Follow the guidance of the team ITSS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03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399" y="762000"/>
            <a:ext cx="8789099" cy="5334000"/>
          </a:xfrm>
        </p:spPr>
        <p:txBody>
          <a:bodyPr/>
          <a:lstStyle/>
          <a:p>
            <a:r>
              <a:rPr lang="en-US" dirty="0" smtClean="0"/>
              <a:t>Sec 10. Disclosure Requirement for Official Business Conducted Using Non-Official Electronic Messaging Account.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Law 113-187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24444"/>
          <a:stretch/>
        </p:blipFill>
        <p:spPr>
          <a:xfrm>
            <a:off x="1905000" y="2743200"/>
            <a:ext cx="5143500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04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0964"/>
            <a:ext cx="8763000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Activity…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99" y="2057400"/>
            <a:ext cx="4762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0964"/>
            <a:ext cx="8763000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Activity…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219200"/>
            <a:ext cx="1600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Logical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4953000"/>
            <a:ext cx="1752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Technical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867400" y="4946904"/>
            <a:ext cx="1752600" cy="68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705101" y="1720596"/>
            <a:ext cx="3657600" cy="31562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7365"/>
            <a:ext cx="2233482" cy="148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2048161" cy="2505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64320"/>
            <a:ext cx="2614482" cy="153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27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1562100"/>
            <a:ext cx="6858000" cy="38835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0964"/>
            <a:ext cx="8763000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Security…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219200"/>
            <a:ext cx="1600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Logical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26008" y="4419600"/>
            <a:ext cx="1752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Technical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97808" y="5334000"/>
            <a:ext cx="1752600" cy="68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Physical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477000" y="4267200"/>
            <a:ext cx="2133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Logically</a:t>
            </a:r>
          </a:p>
          <a:p>
            <a:pPr marL="0" indent="0">
              <a:buNone/>
            </a:pPr>
            <a:r>
              <a:rPr lang="en-US" dirty="0" smtClean="0"/>
              <a:t>Thinking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38" y="2665684"/>
            <a:ext cx="1468526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267200" cy="3625453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482640" cy="4525963"/>
          </a:xfrm>
          <a:ln w="381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0964"/>
            <a:ext cx="8763000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Security…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your Role?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02" y="1295400"/>
            <a:ext cx="3687630" cy="3687630"/>
          </a:xfrm>
        </p:spPr>
      </p:pic>
      <p:sp>
        <p:nvSpPr>
          <p:cNvPr id="3" name="Rectangle 2"/>
          <p:cNvSpPr/>
          <p:nvPr/>
        </p:nvSpPr>
        <p:spPr>
          <a:xfrm>
            <a:off x="1905000" y="4663083"/>
            <a:ext cx="5040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Office vs Incident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7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802954" cy="68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Security Policies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21593"/>
            <a:ext cx="3196519" cy="4138613"/>
          </a:xfr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3075" y="762000"/>
            <a:ext cx="4753725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75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FireNet</a:t>
            </a:r>
            <a:r>
              <a:rPr lang="en-US" dirty="0" smtClean="0"/>
              <a:t> ITSS Library</a:t>
            </a:r>
          </a:p>
          <a:p>
            <a:endParaRPr lang="en-US" dirty="0" smtClean="0"/>
          </a:p>
          <a:p>
            <a:r>
              <a:rPr lang="en-US" dirty="0" smtClean="0"/>
              <a:t>ITSS Class Drive</a:t>
            </a:r>
          </a:p>
          <a:p>
            <a:endParaRPr lang="en-US" dirty="0"/>
          </a:p>
          <a:p>
            <a:r>
              <a:rPr lang="en-US" dirty="0" smtClean="0"/>
              <a:t>Interagency Agreement</a:t>
            </a:r>
          </a:p>
          <a:p>
            <a:pPr lvl="1"/>
            <a:r>
              <a:rPr lang="en-US" dirty="0" smtClean="0"/>
              <a:t>WFIT Program Board</a:t>
            </a:r>
          </a:p>
          <a:p>
            <a:pPr lvl="1"/>
            <a:r>
              <a:rPr lang="en-US" dirty="0" smtClean="0"/>
              <a:t>(ITSS) Incident Technology Support Subcommittee</a:t>
            </a:r>
          </a:p>
          <a:p>
            <a:endParaRPr lang="en-US" dirty="0"/>
          </a:p>
          <a:p>
            <a:r>
              <a:rPr lang="en-US" dirty="0" smtClean="0"/>
              <a:t>Used for Fire &amp; All-Hazard incidents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1482"/>
            <a:ext cx="8329735" cy="64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Approved Operating Systems</a:t>
            </a:r>
            <a:endParaRPr lang="en-US" dirty="0"/>
          </a:p>
        </p:txBody>
      </p:sp>
      <p:graphicFrame>
        <p:nvGraphicFramePr>
          <p:cNvPr id="4" name="Table 3" title="Sample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53136"/>
              </p:ext>
            </p:extLst>
          </p:nvPr>
        </p:nvGraphicFramePr>
        <p:xfrm>
          <a:off x="1066800" y="838200"/>
          <a:ext cx="6934200" cy="521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77668220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79298477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73993593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569935519"/>
                    </a:ext>
                  </a:extLst>
                </a:gridCol>
              </a:tblGrid>
              <a:tr h="334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ITSS Discretion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95101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69503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049564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41049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52639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Mac OSX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Chrome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849">
                <a:tc>
                  <a:txBody>
                    <a:bodyPr/>
                    <a:lstStyle/>
                    <a:p>
                      <a:r>
                        <a:rPr lang="en-US" dirty="0" smtClean="0"/>
                        <a:t>Unix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5" name="Shape 295" title="Sample Dot Graphic"/>
          <p:cNvGrpSpPr/>
          <p:nvPr/>
        </p:nvGrpSpPr>
        <p:grpSpPr>
          <a:xfrm>
            <a:off x="5155201" y="3745429"/>
            <a:ext cx="394063" cy="366712"/>
            <a:chOff x="3257550" y="5511800"/>
            <a:chExt cx="504900" cy="504900"/>
          </a:xfrm>
        </p:grpSpPr>
        <p:sp>
          <p:nvSpPr>
            <p:cNvPr id="26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Shape 295" title="Sample Dot Graphic"/>
          <p:cNvGrpSpPr/>
          <p:nvPr/>
        </p:nvGrpSpPr>
        <p:grpSpPr>
          <a:xfrm>
            <a:off x="5155201" y="4338018"/>
            <a:ext cx="394063" cy="366712"/>
            <a:chOff x="3257550" y="5511800"/>
            <a:chExt cx="504900" cy="504900"/>
          </a:xfrm>
        </p:grpSpPr>
        <p:sp>
          <p:nvSpPr>
            <p:cNvPr id="17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Shape 295" title="Sample Dot Graphic"/>
          <p:cNvGrpSpPr/>
          <p:nvPr/>
        </p:nvGrpSpPr>
        <p:grpSpPr>
          <a:xfrm>
            <a:off x="5155201" y="3152840"/>
            <a:ext cx="394063" cy="366712"/>
            <a:chOff x="3257550" y="5511800"/>
            <a:chExt cx="504900" cy="504900"/>
          </a:xfrm>
        </p:grpSpPr>
        <p:sp>
          <p:nvSpPr>
            <p:cNvPr id="29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295" title="Sample Dot Graphic"/>
          <p:cNvGrpSpPr/>
          <p:nvPr/>
        </p:nvGrpSpPr>
        <p:grpSpPr>
          <a:xfrm>
            <a:off x="6934200" y="1905000"/>
            <a:ext cx="394063" cy="366712"/>
            <a:chOff x="3257550" y="5511800"/>
            <a:chExt cx="504900" cy="504900"/>
          </a:xfrm>
        </p:grpSpPr>
        <p:sp>
          <p:nvSpPr>
            <p:cNvPr id="32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" name="Shape 295" title="Sample Dot Graphic"/>
          <p:cNvGrpSpPr/>
          <p:nvPr/>
        </p:nvGrpSpPr>
        <p:grpSpPr>
          <a:xfrm>
            <a:off x="3429000" y="2514600"/>
            <a:ext cx="394063" cy="366712"/>
            <a:chOff x="3257550" y="5511800"/>
            <a:chExt cx="504900" cy="504900"/>
          </a:xfrm>
        </p:grpSpPr>
        <p:sp>
          <p:nvSpPr>
            <p:cNvPr id="35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" name="Shape 295" title="Sample Dot Graphic"/>
          <p:cNvGrpSpPr/>
          <p:nvPr/>
        </p:nvGrpSpPr>
        <p:grpSpPr>
          <a:xfrm>
            <a:off x="3428970" y="1309688"/>
            <a:ext cx="394063" cy="366712"/>
            <a:chOff x="3257550" y="5511800"/>
            <a:chExt cx="504900" cy="504900"/>
          </a:xfrm>
        </p:grpSpPr>
        <p:sp>
          <p:nvSpPr>
            <p:cNvPr id="38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" name="Shape 295" title="Sample Dot Graphic"/>
          <p:cNvGrpSpPr/>
          <p:nvPr/>
        </p:nvGrpSpPr>
        <p:grpSpPr>
          <a:xfrm>
            <a:off x="5155201" y="4930607"/>
            <a:ext cx="394063" cy="366712"/>
            <a:chOff x="3257550" y="5511800"/>
            <a:chExt cx="504900" cy="504900"/>
          </a:xfrm>
        </p:grpSpPr>
        <p:sp>
          <p:nvSpPr>
            <p:cNvPr id="41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295" title="Sample Dot Graphic"/>
          <p:cNvGrpSpPr/>
          <p:nvPr/>
        </p:nvGrpSpPr>
        <p:grpSpPr>
          <a:xfrm>
            <a:off x="5155201" y="5523195"/>
            <a:ext cx="394063" cy="366712"/>
            <a:chOff x="3257550" y="5511800"/>
            <a:chExt cx="504900" cy="504900"/>
          </a:xfrm>
        </p:grpSpPr>
        <p:sp>
          <p:nvSpPr>
            <p:cNvPr id="44" name="Shape 296"/>
            <p:cNvSpPr/>
            <p:nvPr/>
          </p:nvSpPr>
          <p:spPr>
            <a:xfrm>
              <a:off x="3257550" y="5511800"/>
              <a:ext cx="504900" cy="504900"/>
            </a:xfrm>
            <a:prstGeom prst="ellipse">
              <a:avLst/>
            </a:prstGeom>
            <a:solidFill>
              <a:srgbClr val="999999">
                <a:alpha val="59609"/>
              </a:srgbClr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297"/>
            <p:cNvSpPr/>
            <p:nvPr/>
          </p:nvSpPr>
          <p:spPr>
            <a:xfrm>
              <a:off x="3319462" y="5573712"/>
              <a:ext cx="381000" cy="381000"/>
            </a:xfrm>
            <a:prstGeom prst="ellipse">
              <a:avLst/>
            </a:prstGeom>
            <a:solidFill>
              <a:srgbClr val="999999"/>
            </a:solidFill>
            <a:ln w="19050" cap="rnd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35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13618</TotalTime>
  <Words>880</Words>
  <Application>Microsoft Office PowerPoint</Application>
  <PresentationFormat>On-screen Show (4:3)</PresentationFormat>
  <Paragraphs>249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Incident Technology Security </vt:lpstr>
      <vt:lpstr>Objectives</vt:lpstr>
      <vt:lpstr>Security Activity…</vt:lpstr>
      <vt:lpstr>Security Activity…</vt:lpstr>
      <vt:lpstr>Understanding Security…</vt:lpstr>
      <vt:lpstr>Understanding Security…</vt:lpstr>
      <vt:lpstr>What is your Role?</vt:lpstr>
      <vt:lpstr>Current Security Policies</vt:lpstr>
      <vt:lpstr>Approved Operating Systems</vt:lpstr>
      <vt:lpstr>Security White Paper</vt:lpstr>
      <vt:lpstr>Security White Paper</vt:lpstr>
      <vt:lpstr>PowerPoint Presentation</vt:lpstr>
      <vt:lpstr>Security White Paper Cont… </vt:lpstr>
      <vt:lpstr>Security White Paper Cont… </vt:lpstr>
      <vt:lpstr>Security White Paper Cont… </vt:lpstr>
      <vt:lpstr>PowerPoint Presentation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Security White Paper Cont… </vt:lpstr>
      <vt:lpstr>Public Law 113-187</vt:lpstr>
      <vt:lpstr>Questions?</vt:lpstr>
      <vt:lpstr>PowerPoint Presentation</vt:lpstr>
    </vt:vector>
  </TitlesOfParts>
  <Company>DOI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Stefanic, Jenifer L</cp:lastModifiedBy>
  <cp:revision>92</cp:revision>
  <dcterms:created xsi:type="dcterms:W3CDTF">2014-10-29T14:11:27Z</dcterms:created>
  <dcterms:modified xsi:type="dcterms:W3CDTF">2019-03-25T14:38:27Z</dcterms:modified>
</cp:coreProperties>
</file>