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7" r:id="rId2"/>
    <p:sldId id="278" r:id="rId3"/>
    <p:sldId id="258" r:id="rId4"/>
    <p:sldId id="266" r:id="rId5"/>
    <p:sldId id="267" r:id="rId6"/>
    <p:sldId id="268" r:id="rId7"/>
    <p:sldId id="269" r:id="rId8"/>
    <p:sldId id="270" r:id="rId9"/>
    <p:sldId id="271" r:id="rId10"/>
    <p:sldId id="264" r:id="rId11"/>
    <p:sldId id="274" r:id="rId12"/>
    <p:sldId id="260" r:id="rId13"/>
    <p:sldId id="275" r:id="rId14"/>
    <p:sldId id="276" r:id="rId15"/>
    <p:sldId id="272" r:id="rId16"/>
    <p:sldId id="262" r:id="rId17"/>
    <p:sldId id="259" r:id="rId18"/>
    <p:sldId id="277" r:id="rId19"/>
    <p:sldId id="265" r:id="rId20"/>
    <p:sldId id="263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DA Forest Service" initials="UF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7-17T20:37:37.697" idx="2">
    <p:pos x="10" y="10"/>
    <p:text>Include Server URL on this slide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7-17T20:38:15.223" idx="3">
    <p:pos x="10" y="10"/>
    <p:text>Include Client URL example on this slide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buClr>
                <a:srgbClr val="7B9899"/>
              </a:buClr>
              <a:buFont typeface="Georgia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l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4235194" y="1026370"/>
            <a:ext cx="667512" cy="441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1pPr>
          </a:lstStyle>
          <a:p>
            <a:fld id="{5F25C68F-6731-6D47-A10B-56457559465A}" type="slidenum">
              <a:rPr lang="en-US" smtClean="0"/>
              <a:t>‹#›</a:t>
            </a:fld>
            <a:endParaRPr lang="en-US"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6990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marL="1371600" marR="0" indent="-25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Font typeface="Georgia"/>
              <a:buChar char="•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Shape 41"/>
          <p:cNvSpPr txBox="1"/>
          <p:nvPr/>
        </p:nvSpPr>
        <p:spPr>
          <a:xfrm>
            <a:off x="1760899" y="4906462"/>
            <a:ext cx="4648198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endParaRPr sz="1200" b="0" i="0" u="none" strike="noStrike" cap="none" baseline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bg>
      <p:bgPr>
        <a:solidFill>
          <a:schemeClr val="lt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rgbClr val="7B9899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 rot="5400000">
            <a:off x="2269235" y="-443483"/>
            <a:ext cx="4599430" cy="85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45720" algn="l" rtl="0">
              <a:spcBef>
                <a:spcPts val="540"/>
              </a:spcBef>
              <a:buClr>
                <a:schemeClr val="accent1"/>
              </a:buClr>
              <a:buFont typeface="Noto Symbol"/>
              <a:buChar char="●"/>
              <a:defRPr/>
            </a:lvl1pPr>
            <a:lvl2pPr marL="548640" indent="-104140" algn="l" rtl="0">
              <a:spcBef>
                <a:spcPts val="440"/>
              </a:spcBef>
              <a:buClr>
                <a:schemeClr val="accent2"/>
              </a:buClr>
              <a:buFont typeface="Noto Symbol"/>
              <a:buChar char="○"/>
              <a:defRPr/>
            </a:lvl2pPr>
            <a:lvl3pPr marL="822960" indent="-6096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•"/>
              <a:defRPr/>
            </a:lvl3pPr>
            <a:lvl4pPr marL="1097280" indent="-558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•"/>
              <a:defRPr/>
            </a:lvl4pPr>
            <a:lvl5pPr marL="1371600" indent="-25400" algn="l" rtl="0">
              <a:spcBef>
                <a:spcPts val="360"/>
              </a:spcBef>
              <a:buClr>
                <a:schemeClr val="accent5"/>
              </a:buClr>
              <a:buFont typeface="Georgia"/>
              <a:buChar char="•"/>
              <a:defRPr/>
            </a:lvl5pPr>
            <a:lvl6pPr marL="1645920" indent="-7620" algn="l" rtl="0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marL="1920240" indent="-15239" algn="l" rtl="0">
              <a:spcBef>
                <a:spcPts val="320"/>
              </a:spcBef>
              <a:buClr>
                <a:srgbClr val="B85740"/>
              </a:buClr>
              <a:buFont typeface="Georgia"/>
              <a:buChar char="•"/>
              <a:defRPr/>
            </a:lvl7pPr>
            <a:lvl8pPr marL="2103120" indent="5079" algn="l" rtl="0">
              <a:spcBef>
                <a:spcPts val="320"/>
              </a:spcBef>
              <a:buClr>
                <a:srgbClr val="7B6C62"/>
              </a:buClr>
              <a:buFont typeface="Georgia"/>
              <a:buChar char="•"/>
              <a:defRPr/>
            </a:lvl8pPr>
            <a:lvl9pPr marL="2377440" indent="-27939" algn="l" rtl="0">
              <a:spcBef>
                <a:spcPts val="280"/>
              </a:spcBef>
              <a:buClr>
                <a:srgbClr val="B49E02"/>
              </a:buClr>
              <a:buFont typeface="Georgia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fld id="{4E667836-098B-9E4B-9CDC-5B2C2D7948BF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158" name="Shape 158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4724400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>
                <a:latin typeface="Georgia" panose="02040502050405020303" pitchFamily="18" charset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lang="en-US"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1pPr>
          </a:lstStyle>
          <a:p>
            <a:fld id="{5F25C68F-6731-6D47-A10B-5645755946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bg>
      <p:bgPr>
        <a:solidFill>
          <a:schemeClr val="lt2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7010400" y="0"/>
            <a:ext cx="213359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146304" y="6391655"/>
            <a:ext cx="8833102" cy="3095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152400" y="155446"/>
            <a:ext cx="8833102" cy="6547104"/>
          </a:xfrm>
          <a:prstGeom prst="rect">
            <a:avLst/>
          </a:prstGeom>
          <a:noFill/>
          <a:ln w="9525" cap="flat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cxnSp>
        <p:nvCxnSpPr>
          <p:cNvPr id="167" name="Shape 167"/>
          <p:cNvCxnSpPr/>
          <p:nvPr/>
        </p:nvCxnSpPr>
        <p:spPr>
          <a:xfrm rot="5400000">
            <a:off x="4021834" y="3278124"/>
            <a:ext cx="6245352" cy="0"/>
          </a:xfrm>
          <a:prstGeom prst="straightConnector1">
            <a:avLst/>
          </a:prstGeom>
          <a:noFill/>
          <a:ln w="9525" cap="flat">
            <a:solidFill>
              <a:srgbClr val="7B989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68" name="Shape 168"/>
          <p:cNvSpPr/>
          <p:nvPr/>
        </p:nvSpPr>
        <p:spPr>
          <a:xfrm>
            <a:off x="6839710" y="2925763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6934200" y="3020250"/>
            <a:ext cx="420624" cy="420624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6915910" y="300990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1pPr>
          </a:lstStyle>
          <a:p>
            <a:fld id="{5F25C68F-6731-6D47-A10B-56457559465A}" type="slidenum">
              <a:rPr lang="en-US" smtClean="0"/>
              <a:t>‹#›</a:t>
            </a:fld>
            <a:endParaRPr lang="en-US"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 rot="5400000">
            <a:off x="670715" y="-61117"/>
            <a:ext cx="5821364" cy="65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45720" algn="l" rtl="0">
              <a:spcBef>
                <a:spcPts val="540"/>
              </a:spcBef>
              <a:buClr>
                <a:schemeClr val="accent1"/>
              </a:buClr>
              <a:buFont typeface="Noto Symbol"/>
              <a:buChar char="●"/>
              <a:defRPr/>
            </a:lvl1pPr>
            <a:lvl2pPr marL="548640" indent="-104140" algn="l" rtl="0">
              <a:spcBef>
                <a:spcPts val="440"/>
              </a:spcBef>
              <a:buClr>
                <a:schemeClr val="accent2"/>
              </a:buClr>
              <a:buFont typeface="Noto Symbol"/>
              <a:buChar char="○"/>
              <a:defRPr/>
            </a:lvl2pPr>
            <a:lvl3pPr marL="822960" indent="-6096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•"/>
              <a:defRPr/>
            </a:lvl3pPr>
            <a:lvl4pPr marL="1097280" indent="-558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•"/>
              <a:defRPr/>
            </a:lvl4pPr>
            <a:lvl5pPr marL="1371600" indent="-25400" algn="l" rtl="0">
              <a:spcBef>
                <a:spcPts val="360"/>
              </a:spcBef>
              <a:buClr>
                <a:schemeClr val="accent5"/>
              </a:buClr>
              <a:buFont typeface="Georgia"/>
              <a:buChar char="•"/>
              <a:defRPr/>
            </a:lvl5pPr>
            <a:lvl6pPr marL="1645920" indent="-7620" algn="l" rtl="0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marL="1920240" indent="-15239" algn="l" rtl="0">
              <a:spcBef>
                <a:spcPts val="320"/>
              </a:spcBef>
              <a:buClr>
                <a:srgbClr val="B85740"/>
              </a:buClr>
              <a:buFont typeface="Georgia"/>
              <a:buChar char="•"/>
              <a:defRPr/>
            </a:lvl7pPr>
            <a:lvl8pPr marL="2103120" indent="5079" algn="l" rtl="0">
              <a:spcBef>
                <a:spcPts val="320"/>
              </a:spcBef>
              <a:buClr>
                <a:srgbClr val="7B6C62"/>
              </a:buClr>
              <a:buFont typeface="Georgia"/>
              <a:buChar char="•"/>
              <a:defRPr/>
            </a:lvl8pPr>
            <a:lvl9pPr marL="2377440" indent="-27939" algn="l" rtl="0">
              <a:spcBef>
                <a:spcPts val="280"/>
              </a:spcBef>
              <a:buClr>
                <a:srgbClr val="B49E02"/>
              </a:buClr>
              <a:buFont typeface="Georgia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fld id="{4E667836-098B-9E4B-9CDC-5B2C2D7948BF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173" name="Shape 173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4724400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>
                <a:latin typeface="Georgia" panose="02040502050405020303" pitchFamily="18" charset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lang="en-US"/>
          </a:p>
        </p:txBody>
      </p:sp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 rot="5400000">
            <a:off x="5189536" y="2506663"/>
            <a:ext cx="5851525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rgbClr val="7B9899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buClr>
                <a:srgbClr val="7B9899"/>
              </a:buClr>
              <a:buFont typeface="Georgia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80" name="Shape 180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fld id="{4E667836-098B-9E4B-9CDC-5B2C2D7948BF}" type="datetimeFigureOut">
              <a:rPr lang="en-US" smtClean="0"/>
              <a:t>4/6/2017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US-DeptOfTheInterior-Seal.svg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>
                <a:latin typeface="Georgia" panose="02040502050405020303" pitchFamily="18" charset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fld id="{4E667836-098B-9E4B-9CDC-5B2C2D7948BF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14" name="Shape 14"/>
          <p:cNvSpPr/>
          <p:nvPr/>
        </p:nvSpPr>
        <p:spPr>
          <a:xfrm>
            <a:off x="152400" y="155446"/>
            <a:ext cx="8833102" cy="6547104"/>
          </a:xfrm>
          <a:prstGeom prst="rect">
            <a:avLst/>
          </a:prstGeom>
          <a:noFill/>
          <a:ln w="9525" cap="flat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4267200" y="956036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1752" y="1524000"/>
            <a:ext cx="8534399" cy="45994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indent="-457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1pPr>
            <a:lvl2pPr marL="548640" marR="0" indent="-10414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○"/>
              <a:defRPr/>
            </a:lvl2pPr>
            <a:lvl3pPr marL="822960" marR="0" indent="-6096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Font typeface="Noto Symbol"/>
              <a:buChar char="•"/>
              <a:defRPr/>
            </a:lvl3pPr>
            <a:lvl4pPr marL="1097280" marR="0" indent="-558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Noto Symbol"/>
              <a:buChar char="•"/>
              <a:defRPr/>
            </a:lvl4pPr>
            <a:lvl5pPr marL="1371600" marR="0" indent="-25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Font typeface="Georgia"/>
              <a:buChar char="•"/>
              <a:defRPr/>
            </a:lvl5pPr>
            <a:lvl6pPr marL="1645920" marR="0" indent="-762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Font typeface="Noto Symbol"/>
              <a:buChar char="●"/>
              <a:defRPr/>
            </a:lvl6pPr>
            <a:lvl7pPr marL="1920240" marR="0" indent="-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85740"/>
              </a:buClr>
              <a:buFont typeface="Georgia"/>
              <a:buChar char="•"/>
              <a:defRPr/>
            </a:lvl7pPr>
            <a:lvl8pPr marL="2103120" marR="0" indent="50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B6C62"/>
              </a:buClr>
              <a:buFont typeface="Georgia"/>
              <a:buChar char="•"/>
              <a:defRPr/>
            </a:lvl8pPr>
            <a:lvl9pPr marL="2377440" marR="0" indent="-279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49E02"/>
              </a:buClr>
              <a:buFont typeface="Georgia"/>
              <a:buChar char="•"/>
              <a:defRPr/>
            </a:lvl9pPr>
          </a:lstStyle>
          <a:p>
            <a:endParaRPr dirty="0"/>
          </a:p>
        </p:txBody>
      </p:sp>
      <p:sp>
        <p:nvSpPr>
          <p:cNvPr id="18" name="Shape 18"/>
          <p:cNvSpPr txBox="1"/>
          <p:nvPr/>
        </p:nvSpPr>
        <p:spPr>
          <a:xfrm>
            <a:off x="762000" y="5105400"/>
            <a:ext cx="4648198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6396037"/>
            <a:ext cx="8833104" cy="309563"/>
          </a:xfrm>
          <a:prstGeom prst="rect">
            <a:avLst/>
          </a:prstGeom>
          <a:solidFill>
            <a:srgbClr val="67803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r>
              <a:rPr kumimoji="0" lang="en-US" dirty="0" smtClean="0">
                <a:latin typeface="Copperplate Gothic Bold" panose="020E0705020206020404" pitchFamily="34" charset="0"/>
              </a:rPr>
              <a:t>Wildland Fire Information and Technology</a:t>
            </a:r>
            <a:endParaRPr kumimoji="0" lang="en-US" dirty="0">
              <a:latin typeface="Copperplate Gothic Bold" panose="020E0705020206020404" pitchFamily="34" charset="0"/>
            </a:endParaRPr>
          </a:p>
        </p:txBody>
      </p:sp>
      <p:pic>
        <p:nvPicPr>
          <p:cNvPr id="20" name="Picture 1" descr="image0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7850" y="6130861"/>
            <a:ext cx="500331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http://upload.wikimedia.org/wikipedia/commons/thumb/e/e7/US-DeptOfTheInterior-Seal.svg/120px-US-DeptOfTheInterior-Seal.svg.png">
            <a:hlinkClick r:id="rId8" tooltip="US-DeptOfTheInterior-Seal.svg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17048" y="6112573"/>
            <a:ext cx="568166" cy="56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iming>
    <p:tnLst>
      <p:par>
        <p:cTn id="1" dur="indefinite" restart="never" nodeType="tmRoot"/>
      </p:par>
    </p:tnLst>
  </p:timing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Georgia" panose="02040502050405020303" pitchFamily="18" charset="0"/>
          <a:ea typeface="Georgia" panose="02040502050405020303" pitchFamily="18" charset="0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Georgia" panose="02040502050405020303" pitchFamily="18" charset="0"/>
          <a:ea typeface="Georgia" panose="02040502050405020303" pitchFamily="18" charset="0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hyperlink" Target="http://serverip/isuite/fx/welcome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hyperlink" Target="http://famit.nwcg.gov/applications/eISuit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e-ISuite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00025" y="1527047"/>
            <a:ext cx="8786813" cy="4788027"/>
          </a:xfrm>
        </p:spPr>
        <p:txBody>
          <a:bodyPr>
            <a:normAutofit/>
          </a:bodyPr>
          <a:lstStyle/>
          <a:p>
            <a:pPr marL="228600" indent="0">
              <a:buNone/>
            </a:pPr>
            <a:endParaRPr lang="en-US" sz="2400" dirty="0" smtClean="0">
              <a:latin typeface="Georgia" pitchFamily="18" charset="0"/>
            </a:endParaRPr>
          </a:p>
          <a:p>
            <a:pPr marL="228600" indent="0">
              <a:buNone/>
            </a:pPr>
            <a:endParaRPr lang="en-US" sz="2400" dirty="0"/>
          </a:p>
          <a:p>
            <a:pPr marL="228600" indent="0">
              <a:buNone/>
            </a:pPr>
            <a:r>
              <a:rPr lang="en-US" sz="2400" dirty="0" smtClean="0"/>
              <a:t>….the basics…</a:t>
            </a:r>
            <a:endParaRPr lang="en-US" sz="2400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50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Site Account Manager (Admin User)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Account Manager Performs 2 major Functions in e-ISuite	</a:t>
            </a:r>
          </a:p>
          <a:p>
            <a:pPr lvl="1"/>
            <a:r>
              <a:rPr lang="en-US" sz="2400" b="1" dirty="0" smtClean="0">
                <a:latin typeface="Georgia" pitchFamily="18" charset="0"/>
              </a:rPr>
              <a:t>User Account Management (</a:t>
            </a:r>
            <a:r>
              <a:rPr lang="en-US" sz="2400" i="1" dirty="0" smtClean="0">
                <a:latin typeface="Georgia" pitchFamily="18" charset="0"/>
              </a:rPr>
              <a:t>Privileged </a:t>
            </a:r>
            <a:r>
              <a:rPr lang="en-US" sz="2400" i="1" dirty="0">
                <a:latin typeface="Georgia" pitchFamily="18" charset="0"/>
              </a:rPr>
              <a:t>vs. </a:t>
            </a:r>
            <a:r>
              <a:rPr lang="en-US" sz="2400" i="1" dirty="0" smtClean="0">
                <a:latin typeface="Georgia" pitchFamily="18" charset="0"/>
              </a:rPr>
              <a:t>Non-Privileged)</a:t>
            </a:r>
            <a:endParaRPr lang="en-US" sz="2400" i="1" dirty="0">
              <a:latin typeface="Georgia" pitchFamily="18" charset="0"/>
            </a:endParaRPr>
          </a:p>
          <a:p>
            <a:pPr lvl="2"/>
            <a:r>
              <a:rPr lang="en-US" sz="2400" dirty="0" smtClean="0">
                <a:latin typeface="Georgia" pitchFamily="18" charset="0"/>
              </a:rPr>
              <a:t>Add, Update, Delete User Accounts</a:t>
            </a:r>
          </a:p>
          <a:p>
            <a:pPr lvl="3"/>
            <a:r>
              <a:rPr lang="en-US" sz="2400" dirty="0" smtClean="0">
                <a:latin typeface="Georgia" pitchFamily="18" charset="0"/>
              </a:rPr>
              <a:t>Importance of Secondary Account Manager Account</a:t>
            </a:r>
          </a:p>
          <a:p>
            <a:pPr lvl="2"/>
            <a:r>
              <a:rPr lang="en-US" sz="2400" dirty="0" smtClean="0">
                <a:latin typeface="Georgia" pitchFamily="18" charset="0"/>
              </a:rPr>
              <a:t>Assign Roles</a:t>
            </a:r>
          </a:p>
          <a:p>
            <a:pPr lvl="2"/>
            <a:r>
              <a:rPr lang="en-US" sz="2400" dirty="0" smtClean="0">
                <a:latin typeface="Georgia" pitchFamily="18" charset="0"/>
              </a:rPr>
              <a:t>Import/Export User Accounts</a:t>
            </a:r>
          </a:p>
          <a:p>
            <a:pPr lvl="1"/>
            <a:r>
              <a:rPr lang="en-US" sz="2400" b="1" dirty="0" smtClean="0">
                <a:latin typeface="Georgia" pitchFamily="18" charset="0"/>
              </a:rPr>
              <a:t>Database Management</a:t>
            </a:r>
          </a:p>
          <a:p>
            <a:pPr lvl="2"/>
            <a:r>
              <a:rPr lang="en-US" sz="2400" dirty="0" smtClean="0">
                <a:latin typeface="Georgia" pitchFamily="18" charset="0"/>
              </a:rPr>
              <a:t>Create/Copy/Restore Database</a:t>
            </a:r>
          </a:p>
          <a:p>
            <a:pPr lvl="2"/>
            <a:r>
              <a:rPr lang="en-US" sz="2400" dirty="0" smtClean="0">
                <a:latin typeface="Georgia" pitchFamily="18" charset="0"/>
              </a:rPr>
              <a:t>Create Backups</a:t>
            </a:r>
          </a:p>
          <a:p>
            <a:pPr lvl="3"/>
            <a:r>
              <a:rPr lang="en-US" sz="2400" dirty="0" smtClean="0">
                <a:latin typeface="Georgia" pitchFamily="18" charset="0"/>
              </a:rPr>
              <a:t>Automatic vs. Manual</a:t>
            </a:r>
          </a:p>
          <a:p>
            <a:pPr lvl="2"/>
            <a:r>
              <a:rPr lang="en-US" sz="2400" dirty="0" smtClean="0">
                <a:latin typeface="Georgia" pitchFamily="18" charset="0"/>
              </a:rPr>
              <a:t>Database Password </a:t>
            </a:r>
            <a:r>
              <a:rPr lang="en-US" sz="2400" dirty="0">
                <a:latin typeface="Georgia" pitchFamily="18" charset="0"/>
              </a:rPr>
              <a:t>Recovery </a:t>
            </a:r>
            <a:r>
              <a:rPr lang="en-US" sz="2400" dirty="0" smtClean="0">
                <a:latin typeface="Georgia" pitchFamily="18" charset="0"/>
              </a:rPr>
              <a:t>Tool</a:t>
            </a:r>
            <a:endParaRPr lang="en-US" sz="2400" dirty="0">
              <a:latin typeface="Georgia" pitchFamily="18" charset="0"/>
            </a:endParaRPr>
          </a:p>
          <a:p>
            <a:pPr lvl="1"/>
            <a:endParaRPr lang="en-US" sz="2400" dirty="0" smtClean="0">
              <a:latin typeface="Georgia" pitchFamily="18" charset="0"/>
            </a:endParaRPr>
          </a:p>
          <a:p>
            <a:pPr lvl="2"/>
            <a:endParaRPr lang="en-US" sz="2400" dirty="0" smtClean="0">
              <a:latin typeface="Georgia" pitchFamily="18" charset="0"/>
            </a:endParaRPr>
          </a:p>
          <a:p>
            <a:pPr lvl="2"/>
            <a:endParaRPr lang="en-US" sz="2400" dirty="0" smtClean="0">
              <a:latin typeface="Georgia" pitchFamily="18" charset="0"/>
            </a:endParaRPr>
          </a:p>
          <a:p>
            <a:pPr marL="914400" lvl="2" indent="0">
              <a:buNone/>
            </a:pPr>
            <a:endParaRPr lang="en-US" sz="2400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01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73" y="228600"/>
            <a:ext cx="8534399" cy="758950"/>
          </a:xfrm>
        </p:spPr>
        <p:txBody>
          <a:bodyPr/>
          <a:lstStyle/>
          <a:p>
            <a:r>
              <a:rPr lang="en-US" sz="3200" dirty="0" smtClean="0"/>
              <a:t>Database Management Decisions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273" y="1430881"/>
            <a:ext cx="8503920" cy="4572000"/>
          </a:xfrm>
        </p:spPr>
        <p:txBody>
          <a:bodyPr/>
          <a:lstStyle/>
          <a:p>
            <a:pPr marL="398463" indent="-169863"/>
            <a:r>
              <a:rPr lang="en-US" sz="2200" dirty="0" smtClean="0"/>
              <a:t>How will you be managing your incident data on this Server?</a:t>
            </a:r>
          </a:p>
          <a:p>
            <a:pPr lvl="1"/>
            <a:r>
              <a:rPr lang="en-US" sz="2200" b="1" dirty="0" smtClean="0">
                <a:latin typeface="Georgia" pitchFamily="18" charset="0"/>
              </a:rPr>
              <a:t>Import a Transition File from Enterprise</a:t>
            </a:r>
          </a:p>
          <a:p>
            <a:pPr lvl="2"/>
            <a:r>
              <a:rPr lang="en-US" sz="2200" dirty="0" smtClean="0">
                <a:latin typeface="Georgia" pitchFamily="18" charset="0"/>
              </a:rPr>
              <a:t>Requires an attached database</a:t>
            </a:r>
          </a:p>
          <a:p>
            <a:pPr lvl="2"/>
            <a:r>
              <a:rPr lang="en-US" sz="2200" dirty="0" smtClean="0">
                <a:latin typeface="Georgia" pitchFamily="18" charset="0"/>
              </a:rPr>
              <a:t>Requires a Data Steward User Account</a:t>
            </a:r>
          </a:p>
          <a:p>
            <a:pPr lvl="2"/>
            <a:r>
              <a:rPr lang="en-US" sz="2200" dirty="0" smtClean="0">
                <a:latin typeface="Georgia" pitchFamily="18" charset="0"/>
              </a:rPr>
              <a:t>Import is done by the Data Steward</a:t>
            </a:r>
          </a:p>
          <a:p>
            <a:pPr lvl="1"/>
            <a:r>
              <a:rPr lang="en-US" sz="2200" b="1" dirty="0" smtClean="0">
                <a:latin typeface="Georgia" pitchFamily="18" charset="0"/>
              </a:rPr>
              <a:t>Start Incident Manually or with a ROSS Import file</a:t>
            </a:r>
          </a:p>
          <a:p>
            <a:pPr lvl="2"/>
            <a:r>
              <a:rPr lang="en-US" sz="2200" dirty="0">
                <a:latin typeface="Georgia" pitchFamily="18" charset="0"/>
              </a:rPr>
              <a:t>Requires an attached database</a:t>
            </a:r>
          </a:p>
          <a:p>
            <a:pPr lvl="2"/>
            <a:r>
              <a:rPr lang="en-US" sz="2200" dirty="0">
                <a:latin typeface="Georgia" pitchFamily="18" charset="0"/>
              </a:rPr>
              <a:t>Requires a Data Steward User Account</a:t>
            </a:r>
          </a:p>
          <a:p>
            <a:pPr lvl="2"/>
            <a:r>
              <a:rPr lang="en-US" sz="2200" dirty="0">
                <a:latin typeface="Georgia" pitchFamily="18" charset="0"/>
              </a:rPr>
              <a:t>Import is done by the Data Steward</a:t>
            </a:r>
          </a:p>
          <a:p>
            <a:pPr lvl="1"/>
            <a:r>
              <a:rPr lang="en-US" sz="2200" b="1" dirty="0" smtClean="0">
                <a:latin typeface="Georgia" pitchFamily="18" charset="0"/>
              </a:rPr>
              <a:t>Restore from a Backup File</a:t>
            </a:r>
          </a:p>
          <a:p>
            <a:pPr lvl="2"/>
            <a:r>
              <a:rPr lang="en-US" sz="2200" dirty="0" smtClean="0">
                <a:latin typeface="Georgia" pitchFamily="18" charset="0"/>
              </a:rPr>
              <a:t>Restore is done with the Account Manager Role</a:t>
            </a:r>
          </a:p>
          <a:p>
            <a:pPr lvl="2"/>
            <a:r>
              <a:rPr lang="en-US" sz="2200" dirty="0" smtClean="0">
                <a:latin typeface="Georgia" pitchFamily="18" charset="0"/>
              </a:rPr>
              <a:t>Will include user accounts prior to backup</a:t>
            </a:r>
          </a:p>
          <a:p>
            <a:pPr lvl="1"/>
            <a:endParaRPr lang="en-US" sz="22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66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 Setup Incident Using Enterprise Transition File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63" indent="-233363">
              <a:tabLst>
                <a:tab pos="461963" algn="l"/>
              </a:tabLst>
            </a:pPr>
            <a:r>
              <a:rPr lang="en-US" sz="3200" dirty="0" smtClean="0"/>
              <a:t>Create new Database</a:t>
            </a:r>
          </a:p>
          <a:p>
            <a:pPr marL="736283" lvl="1" indent="-233363">
              <a:tabLst>
                <a:tab pos="461963" algn="l"/>
              </a:tabLst>
            </a:pPr>
            <a:r>
              <a:rPr lang="en-US" sz="3200" dirty="0" smtClean="0">
                <a:latin typeface="Georgia" pitchFamily="18" charset="0"/>
              </a:rPr>
              <a:t>Configure Auto Backups </a:t>
            </a:r>
            <a:endParaRPr lang="en-US" sz="3200" dirty="0">
              <a:latin typeface="Georgia" pitchFamily="18" charset="0"/>
            </a:endParaRPr>
          </a:p>
          <a:p>
            <a:pPr marL="461963" indent="-233363">
              <a:tabLst>
                <a:tab pos="461963" algn="l"/>
              </a:tabLst>
            </a:pPr>
            <a:r>
              <a:rPr lang="en-US" sz="3200" dirty="0" smtClean="0"/>
              <a:t>Add Users</a:t>
            </a:r>
          </a:p>
          <a:p>
            <a:pPr marL="736283" lvl="1" indent="-233363">
              <a:tabLst>
                <a:tab pos="461963" algn="l"/>
              </a:tabLst>
            </a:pPr>
            <a:r>
              <a:rPr lang="en-US" sz="3200" dirty="0" smtClean="0">
                <a:latin typeface="Georgia" pitchFamily="18" charset="0"/>
              </a:rPr>
              <a:t>Manually</a:t>
            </a:r>
          </a:p>
          <a:p>
            <a:pPr marL="736283" lvl="1" indent="-233363">
              <a:tabLst>
                <a:tab pos="461963" algn="l"/>
              </a:tabLst>
            </a:pPr>
            <a:r>
              <a:rPr lang="en-US" sz="3200" dirty="0" smtClean="0">
                <a:latin typeface="Georgia" pitchFamily="18" charset="0"/>
              </a:rPr>
              <a:t>User Import File</a:t>
            </a:r>
          </a:p>
          <a:p>
            <a:pPr marL="461963" indent="-233363">
              <a:tabLst>
                <a:tab pos="461963" algn="l"/>
              </a:tabLst>
            </a:pPr>
            <a:r>
              <a:rPr lang="en-US" sz="3200" dirty="0" smtClean="0"/>
              <a:t>Login as Data Steward User</a:t>
            </a:r>
          </a:p>
          <a:p>
            <a:pPr marL="461963" indent="-233363">
              <a:tabLst>
                <a:tab pos="461963" algn="l"/>
              </a:tabLst>
            </a:pPr>
            <a:r>
              <a:rPr lang="en-US" sz="3200" dirty="0" smtClean="0"/>
              <a:t>Import Transition File</a:t>
            </a:r>
          </a:p>
          <a:p>
            <a:pPr marL="228600" indent="0">
              <a:buNone/>
              <a:tabLst>
                <a:tab pos="461963" algn="l"/>
              </a:tabLst>
            </a:pPr>
            <a:endParaRPr lang="en-US" sz="3200" dirty="0" smtClean="0"/>
          </a:p>
          <a:p>
            <a:pPr marL="736283" lvl="1" indent="-233363">
              <a:tabLst>
                <a:tab pos="461963" algn="l"/>
              </a:tabLst>
            </a:pPr>
            <a:endParaRPr lang="en-US" sz="3200" dirty="0" smtClean="0">
              <a:latin typeface="Georgia" pitchFamily="18" charset="0"/>
            </a:endParaRPr>
          </a:p>
          <a:p>
            <a:pPr marL="0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21021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Setup Incident Using ROSS Import File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63" indent="-233363">
              <a:tabLst>
                <a:tab pos="461963" algn="l"/>
              </a:tabLst>
            </a:pPr>
            <a:r>
              <a:rPr lang="en-US" sz="3200" dirty="0"/>
              <a:t>Create new Database</a:t>
            </a:r>
          </a:p>
          <a:p>
            <a:pPr marL="736283" lvl="1" indent="-233363">
              <a:tabLst>
                <a:tab pos="461963" algn="l"/>
              </a:tabLst>
            </a:pPr>
            <a:r>
              <a:rPr lang="en-US" sz="3200" dirty="0">
                <a:latin typeface="Georgia" pitchFamily="18" charset="0"/>
              </a:rPr>
              <a:t>Configure Auto Backups </a:t>
            </a:r>
          </a:p>
          <a:p>
            <a:pPr marL="461963" indent="-233363">
              <a:tabLst>
                <a:tab pos="461963" algn="l"/>
              </a:tabLst>
            </a:pPr>
            <a:r>
              <a:rPr lang="en-US" sz="3200" dirty="0"/>
              <a:t>Add Users</a:t>
            </a:r>
          </a:p>
          <a:p>
            <a:pPr marL="736283" lvl="1" indent="-233363">
              <a:tabLst>
                <a:tab pos="461963" algn="l"/>
              </a:tabLst>
            </a:pPr>
            <a:r>
              <a:rPr lang="en-US" sz="3200" dirty="0">
                <a:latin typeface="Georgia" pitchFamily="18" charset="0"/>
              </a:rPr>
              <a:t>Manually</a:t>
            </a:r>
          </a:p>
          <a:p>
            <a:pPr marL="736283" lvl="1" indent="-233363">
              <a:tabLst>
                <a:tab pos="461963" algn="l"/>
              </a:tabLst>
            </a:pPr>
            <a:r>
              <a:rPr lang="en-US" sz="3200" dirty="0">
                <a:latin typeface="Georgia" pitchFamily="18" charset="0"/>
              </a:rPr>
              <a:t>User Import File</a:t>
            </a:r>
          </a:p>
          <a:p>
            <a:pPr marL="461963" indent="-233363">
              <a:tabLst>
                <a:tab pos="461963" algn="l"/>
              </a:tabLst>
            </a:pPr>
            <a:r>
              <a:rPr lang="en-US" sz="3200" dirty="0"/>
              <a:t>Login as Data Steward User</a:t>
            </a:r>
          </a:p>
          <a:p>
            <a:pPr marL="461963" indent="-233363">
              <a:tabLst>
                <a:tab pos="461963" algn="l"/>
              </a:tabLst>
            </a:pPr>
            <a:r>
              <a:rPr lang="en-US" sz="3200" dirty="0"/>
              <a:t>Import </a:t>
            </a:r>
            <a:r>
              <a:rPr lang="en-US" sz="3200" dirty="0" smtClean="0"/>
              <a:t>ROSS Incident File</a:t>
            </a:r>
            <a:endParaRPr lang="en-US" sz="32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6541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Setup Incident Manually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63" indent="-233363">
              <a:tabLst>
                <a:tab pos="461963" algn="l"/>
              </a:tabLst>
            </a:pPr>
            <a:r>
              <a:rPr lang="en-US" sz="3200" dirty="0"/>
              <a:t>Create new Database</a:t>
            </a:r>
          </a:p>
          <a:p>
            <a:pPr marL="736283" lvl="1" indent="-233363">
              <a:tabLst>
                <a:tab pos="461963" algn="l"/>
              </a:tabLst>
            </a:pPr>
            <a:r>
              <a:rPr lang="en-US" sz="3200" dirty="0">
                <a:latin typeface="Georgia" pitchFamily="18" charset="0"/>
              </a:rPr>
              <a:t>Configure Auto Backups </a:t>
            </a:r>
          </a:p>
          <a:p>
            <a:pPr marL="461963" indent="-233363">
              <a:tabLst>
                <a:tab pos="461963" algn="l"/>
              </a:tabLst>
            </a:pPr>
            <a:r>
              <a:rPr lang="en-US" sz="3200" dirty="0"/>
              <a:t>Add Users</a:t>
            </a:r>
          </a:p>
          <a:p>
            <a:pPr marL="736283" lvl="1" indent="-233363">
              <a:tabLst>
                <a:tab pos="461963" algn="l"/>
              </a:tabLst>
            </a:pPr>
            <a:r>
              <a:rPr lang="en-US" sz="3200" dirty="0">
                <a:latin typeface="Georgia" pitchFamily="18" charset="0"/>
              </a:rPr>
              <a:t>Manually</a:t>
            </a:r>
          </a:p>
          <a:p>
            <a:pPr marL="736283" lvl="1" indent="-233363">
              <a:tabLst>
                <a:tab pos="461963" algn="l"/>
              </a:tabLst>
            </a:pPr>
            <a:r>
              <a:rPr lang="en-US" sz="3200" dirty="0" smtClean="0">
                <a:latin typeface="Georgia" pitchFamily="18" charset="0"/>
              </a:rPr>
              <a:t>User Import File</a:t>
            </a:r>
            <a:endParaRPr lang="en-US" sz="3200" dirty="0">
              <a:latin typeface="Georgia" pitchFamily="18" charset="0"/>
            </a:endParaRPr>
          </a:p>
          <a:p>
            <a:pPr marL="461963" indent="-233363">
              <a:tabLst>
                <a:tab pos="461963" algn="l"/>
              </a:tabLst>
            </a:pPr>
            <a:r>
              <a:rPr lang="en-US" sz="3200" dirty="0"/>
              <a:t>Login as Data Steward User</a:t>
            </a:r>
          </a:p>
          <a:p>
            <a:pPr marL="461963" indent="-233363">
              <a:tabLst>
                <a:tab pos="461963" algn="l"/>
              </a:tabLst>
            </a:pPr>
            <a:r>
              <a:rPr lang="en-US" sz="3200" dirty="0" smtClean="0"/>
              <a:t>Manually add Incident Data</a:t>
            </a:r>
          </a:p>
          <a:p>
            <a:pPr marL="461963" indent="-233363">
              <a:tabLst>
                <a:tab pos="461963" algn="l"/>
              </a:tabLst>
            </a:pPr>
            <a:endParaRPr lang="en-US" sz="32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694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111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Setup from Database Backup File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46790" y="1345978"/>
            <a:ext cx="8503920" cy="4572000"/>
          </a:xfrm>
        </p:spPr>
        <p:txBody>
          <a:bodyPr/>
          <a:lstStyle/>
          <a:p>
            <a:pPr marL="461963" indent="-233363">
              <a:tabLst>
                <a:tab pos="461963" algn="l"/>
              </a:tabLst>
            </a:pPr>
            <a:r>
              <a:rPr lang="en-US" sz="3200" dirty="0" smtClean="0"/>
              <a:t>No Need to Create </a:t>
            </a:r>
            <a:r>
              <a:rPr lang="en-US" sz="3200" dirty="0"/>
              <a:t>new Database</a:t>
            </a:r>
          </a:p>
          <a:p>
            <a:pPr marL="461963" indent="-233363">
              <a:tabLst>
                <a:tab pos="461963" algn="l"/>
              </a:tabLst>
            </a:pPr>
            <a:r>
              <a:rPr lang="en-US" sz="3200" dirty="0" smtClean="0"/>
              <a:t>Use Restore Option</a:t>
            </a:r>
          </a:p>
          <a:p>
            <a:pPr marL="736283" lvl="1" indent="-233363">
              <a:tabLst>
                <a:tab pos="461963" algn="l"/>
              </a:tabLst>
            </a:pPr>
            <a:r>
              <a:rPr lang="en-US" sz="3200" dirty="0" smtClean="0">
                <a:latin typeface="Georgia" pitchFamily="18" charset="0"/>
              </a:rPr>
              <a:t>Enter Backup Password</a:t>
            </a:r>
            <a:endParaRPr lang="en-US" sz="3200" dirty="0">
              <a:latin typeface="Georgia" pitchFamily="18" charset="0"/>
            </a:endParaRPr>
          </a:p>
          <a:p>
            <a:pPr marL="461963" indent="-233363">
              <a:tabLst>
                <a:tab pos="461963" algn="l"/>
              </a:tabLst>
            </a:pPr>
            <a:r>
              <a:rPr lang="en-US" sz="3200" dirty="0" smtClean="0"/>
              <a:t>Manage Users </a:t>
            </a:r>
          </a:p>
          <a:p>
            <a:pPr marL="736283" lvl="1" indent="-233363">
              <a:tabLst>
                <a:tab pos="461963" algn="l"/>
              </a:tabLst>
            </a:pPr>
            <a:r>
              <a:rPr lang="en-US" sz="3200" dirty="0" smtClean="0">
                <a:latin typeface="Georgia" pitchFamily="18" charset="0"/>
              </a:rPr>
              <a:t>Must Create a New Data Steward User</a:t>
            </a:r>
            <a:endParaRPr lang="en-US" sz="3200" dirty="0">
              <a:latin typeface="Georgia" pitchFamily="18" charset="0"/>
            </a:endParaRPr>
          </a:p>
          <a:p>
            <a:pPr marL="736283" lvl="1" indent="-233363">
              <a:tabLst>
                <a:tab pos="461963" algn="l"/>
              </a:tabLst>
            </a:pPr>
            <a:r>
              <a:rPr lang="en-US" sz="3200" dirty="0" smtClean="0">
                <a:latin typeface="Georgia" pitchFamily="18" charset="0"/>
              </a:rPr>
              <a:t>Add New Users</a:t>
            </a:r>
          </a:p>
          <a:p>
            <a:pPr marL="1010603" lvl="2" indent="-233363">
              <a:tabLst>
                <a:tab pos="461963" algn="l"/>
              </a:tabLst>
            </a:pPr>
            <a:r>
              <a:rPr lang="en-US" sz="3200" dirty="0" smtClean="0">
                <a:latin typeface="Georgia" pitchFamily="18" charset="0"/>
              </a:rPr>
              <a:t>Manually</a:t>
            </a:r>
            <a:endParaRPr lang="en-US" sz="3200" dirty="0">
              <a:latin typeface="Georgia" pitchFamily="18" charset="0"/>
            </a:endParaRPr>
          </a:p>
          <a:p>
            <a:pPr marL="1010603" lvl="2" indent="-233363">
              <a:tabLst>
                <a:tab pos="461963" algn="l"/>
              </a:tabLst>
            </a:pPr>
            <a:r>
              <a:rPr lang="en-US" sz="3200" dirty="0">
                <a:latin typeface="Georgia" pitchFamily="18" charset="0"/>
              </a:rPr>
              <a:t>F</a:t>
            </a:r>
            <a:r>
              <a:rPr lang="en-US" sz="3200" dirty="0" smtClean="0">
                <a:latin typeface="Georgia" pitchFamily="18" charset="0"/>
              </a:rPr>
              <a:t>rom Import File</a:t>
            </a:r>
          </a:p>
          <a:p>
            <a:pPr marL="736283" lvl="1" indent="-233363">
              <a:tabLst>
                <a:tab pos="461963" algn="l"/>
              </a:tabLst>
            </a:pPr>
            <a:r>
              <a:rPr lang="en-US" sz="3200" dirty="0" smtClean="0">
                <a:latin typeface="Georgia" pitchFamily="18" charset="0"/>
              </a:rPr>
              <a:t>Deactivate User Accounts (audit accounts - Security)</a:t>
            </a:r>
            <a:endParaRPr lang="en-US" sz="32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8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493"/>
            <a:ext cx="8229600" cy="129140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Site Data Steward Functions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(DOES NOT need to be performed on Server Machine)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69094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Add/Delete/Edit Incident and Incident Data</a:t>
            </a:r>
          </a:p>
          <a:p>
            <a:pPr lvl="1"/>
            <a:r>
              <a:rPr lang="en-US" sz="2800" dirty="0" smtClean="0">
                <a:latin typeface="Georgia" pitchFamily="18" charset="0"/>
              </a:rPr>
              <a:t>Accounting Codes</a:t>
            </a:r>
          </a:p>
          <a:p>
            <a:pPr lvl="1"/>
            <a:r>
              <a:rPr lang="en-US" sz="2800" dirty="0" smtClean="0">
                <a:latin typeface="Georgia" pitchFamily="18" charset="0"/>
              </a:rPr>
              <a:t>Reference Data Tables</a:t>
            </a:r>
          </a:p>
          <a:p>
            <a:r>
              <a:rPr lang="en-US" sz="2800" dirty="0" smtClean="0"/>
              <a:t>ROSS Import </a:t>
            </a:r>
            <a:r>
              <a:rPr lang="en-US" sz="1800" dirty="0" smtClean="0"/>
              <a:t>(Requires NAP Acct with ROSS Access)</a:t>
            </a:r>
          </a:p>
          <a:p>
            <a:r>
              <a:rPr lang="en-US" sz="2800" dirty="0" smtClean="0"/>
              <a:t>Financial Export </a:t>
            </a:r>
            <a:r>
              <a:rPr lang="en-US" sz="1800" dirty="0" smtClean="0"/>
              <a:t>(Requires DMS Acct)</a:t>
            </a:r>
          </a:p>
          <a:p>
            <a:r>
              <a:rPr lang="en-US" sz="2800" dirty="0" smtClean="0"/>
              <a:t>Data Transfer to/from e-</a:t>
            </a:r>
            <a:r>
              <a:rPr lang="en-US" sz="2800" dirty="0" err="1" smtClean="0"/>
              <a:t>ISuite</a:t>
            </a:r>
            <a:r>
              <a:rPr lang="en-US" sz="2800" dirty="0" smtClean="0"/>
              <a:t> Enterprise</a:t>
            </a:r>
          </a:p>
          <a:p>
            <a:r>
              <a:rPr lang="en-US" sz="2800" dirty="0" smtClean="0"/>
              <a:t>Could be performed by different Sections</a:t>
            </a:r>
          </a:p>
          <a:p>
            <a:pPr lvl="1"/>
            <a:r>
              <a:rPr lang="en-US" sz="2800" dirty="0" smtClean="0">
                <a:latin typeface="Georgia" pitchFamily="18" charset="0"/>
              </a:rPr>
              <a:t>Finance could Edit Incidents and do Financial Exports</a:t>
            </a:r>
          </a:p>
          <a:p>
            <a:pPr lvl="1"/>
            <a:r>
              <a:rPr lang="en-US" sz="2800" dirty="0" smtClean="0">
                <a:latin typeface="Georgia" pitchFamily="18" charset="0"/>
              </a:rPr>
              <a:t>Resources could do ROSS Imports</a:t>
            </a:r>
            <a:endParaRPr lang="en-US" sz="2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3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Setup Client Machines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Client Configuration Requirements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LAN Connectivity to Server Required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Browser Setup Requirements</a:t>
            </a:r>
          </a:p>
          <a:p>
            <a:pPr lvl="2"/>
            <a:r>
              <a:rPr lang="en-US" sz="2400" dirty="0" smtClean="0">
                <a:latin typeface="Georgia" pitchFamily="18" charset="0"/>
              </a:rPr>
              <a:t>Latest Version of Adobe Flash</a:t>
            </a:r>
          </a:p>
          <a:p>
            <a:pPr lvl="2"/>
            <a:r>
              <a:rPr lang="en-US" sz="2400" dirty="0" smtClean="0">
                <a:latin typeface="Georgia" pitchFamily="18" charset="0"/>
              </a:rPr>
              <a:t>Turn off Popup Blockers</a:t>
            </a:r>
          </a:p>
          <a:p>
            <a:pPr lvl="2"/>
            <a:r>
              <a:rPr lang="en-US" sz="2400" dirty="0" smtClean="0">
                <a:latin typeface="Georgia" pitchFamily="18" charset="0"/>
              </a:rPr>
              <a:t>Browser must have </a:t>
            </a:r>
            <a:r>
              <a:rPr lang="en-US" sz="2400" dirty="0" err="1" smtClean="0">
                <a:latin typeface="Georgia" pitchFamily="18" charset="0"/>
              </a:rPr>
              <a:t>Javascript</a:t>
            </a:r>
            <a:r>
              <a:rPr lang="en-US" sz="2400" dirty="0" smtClean="0">
                <a:latin typeface="Georgia" pitchFamily="18" charset="0"/>
              </a:rPr>
              <a:t> Enabled</a:t>
            </a:r>
          </a:p>
          <a:p>
            <a:r>
              <a:rPr lang="en-US" sz="2400" dirty="0" smtClean="0"/>
              <a:t>Launch Web browser</a:t>
            </a:r>
          </a:p>
          <a:p>
            <a:r>
              <a:rPr lang="en-US" sz="2400" dirty="0" smtClean="0"/>
              <a:t>Type in e-ISuite URL</a:t>
            </a:r>
          </a:p>
          <a:p>
            <a:pPr lvl="1"/>
            <a:r>
              <a:rPr lang="en-US" sz="2400" dirty="0" smtClean="0">
                <a:latin typeface="Georgia" pitchFamily="18" charset="0"/>
                <a:hlinkClick r:id="rId2"/>
              </a:rPr>
              <a:t>http://ServerIP/isuite/fx/welcome.html#</a:t>
            </a:r>
            <a:endParaRPr lang="en-US" sz="2400" dirty="0" smtClean="0">
              <a:latin typeface="Georgia" pitchFamily="18" charset="0"/>
            </a:endParaRPr>
          </a:p>
          <a:p>
            <a:pPr lvl="2"/>
            <a:r>
              <a:rPr lang="en-US" sz="2400" dirty="0" smtClean="0">
                <a:latin typeface="Georgia" pitchFamily="18" charset="0"/>
              </a:rPr>
              <a:t>Create Desktop Shortcut</a:t>
            </a:r>
          </a:p>
          <a:p>
            <a:pPr lvl="2"/>
            <a:r>
              <a:rPr lang="en-US" sz="2400" dirty="0" smtClean="0">
                <a:latin typeface="Georgia" pitchFamily="18" charset="0"/>
              </a:rPr>
              <a:t>Create Favorite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3910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Uninstall e-ISuite Site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Administrative/Elevated Privileges are Required</a:t>
            </a:r>
          </a:p>
          <a:p>
            <a:pPr lvl="1"/>
            <a:r>
              <a:rPr lang="en-US" sz="2800" dirty="0" smtClean="0">
                <a:latin typeface="Georgia" pitchFamily="18" charset="0"/>
              </a:rPr>
              <a:t>User Account with Administrative Rights</a:t>
            </a:r>
          </a:p>
          <a:p>
            <a:pPr lvl="1"/>
            <a:r>
              <a:rPr lang="en-US" sz="2800" dirty="0" err="1" smtClean="0">
                <a:latin typeface="Georgia" pitchFamily="18" charset="0"/>
              </a:rPr>
              <a:t>PowerBroker</a:t>
            </a:r>
            <a:endParaRPr lang="en-US" sz="2800" dirty="0" smtClean="0">
              <a:latin typeface="Georgia" pitchFamily="18" charset="0"/>
            </a:endParaRPr>
          </a:p>
          <a:p>
            <a:pPr lvl="1"/>
            <a:r>
              <a:rPr lang="en-US" sz="2800" dirty="0" err="1" smtClean="0">
                <a:latin typeface="Georgia" pitchFamily="18" charset="0"/>
              </a:rPr>
              <a:t>CPALaunch</a:t>
            </a:r>
            <a:r>
              <a:rPr lang="en-US" sz="2800" dirty="0" smtClean="0">
                <a:latin typeface="Georgia" pitchFamily="18" charset="0"/>
              </a:rPr>
              <a:t> Programs</a:t>
            </a:r>
          </a:p>
          <a:p>
            <a:r>
              <a:rPr lang="en-US" sz="2800" dirty="0" smtClean="0"/>
              <a:t>Uninstall Methods</a:t>
            </a:r>
          </a:p>
          <a:p>
            <a:pPr lvl="1"/>
            <a:r>
              <a:rPr lang="en-US" sz="2800" dirty="0" smtClean="0">
                <a:latin typeface="Georgia" pitchFamily="18" charset="0"/>
              </a:rPr>
              <a:t>Control Panel  -  Programs and Features</a:t>
            </a:r>
          </a:p>
          <a:p>
            <a:pPr lvl="1"/>
            <a:r>
              <a:rPr lang="en-US" sz="2800" dirty="0" smtClean="0">
                <a:latin typeface="Georgia" pitchFamily="18" charset="0"/>
              </a:rPr>
              <a:t>e-ISuite Program Files - Uninstall</a:t>
            </a:r>
          </a:p>
          <a:p>
            <a:pPr lvl="1"/>
            <a:r>
              <a:rPr lang="en-US" sz="2800" dirty="0" smtClean="0">
                <a:latin typeface="Georgia" pitchFamily="18" charset="0"/>
              </a:rPr>
              <a:t>e-ISuite Installer Package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503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Data Transfer Functions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Performed by Data Steward</a:t>
            </a:r>
          </a:p>
          <a:p>
            <a:pPr marL="400050" indent="-171450"/>
            <a:r>
              <a:rPr lang="en-US" sz="2400" dirty="0" smtClean="0"/>
              <a:t>Transfer and/or Sync data between Site and Enterprise – Requires NAP/e-ISuite Acct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Transfer Incident from Enterprise to Site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Transfer Incident from Site to Enterprise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Sync Data between Site and Enterprise</a:t>
            </a:r>
          </a:p>
          <a:p>
            <a:pPr marL="630238" lvl="1" indent="-185738"/>
            <a:r>
              <a:rPr lang="en-US" sz="2400" dirty="0" smtClean="0">
                <a:latin typeface="Georgia" pitchFamily="18" charset="0"/>
              </a:rPr>
              <a:t>Basic mechanism is a special file transfer between Site and Enterprise</a:t>
            </a:r>
            <a:endParaRPr lang="en-US" sz="2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31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Server Requirements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00025" y="1527047"/>
            <a:ext cx="8786813" cy="4788027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Windows 7 Professional or Windows 2003/2008 Server</a:t>
            </a:r>
          </a:p>
          <a:p>
            <a:r>
              <a:rPr lang="en-US" sz="2400" dirty="0" smtClean="0"/>
              <a:t>Windows 8/10 Server 2012 (discussion)</a:t>
            </a:r>
          </a:p>
          <a:p>
            <a:pPr marL="400050" indent="-171450"/>
            <a:r>
              <a:rPr lang="en-US" sz="2400" dirty="0" smtClean="0"/>
              <a:t>No competing http Services (Tomcat6 will provide web services on server machine)</a:t>
            </a:r>
          </a:p>
          <a:p>
            <a:pPr marL="674370" lvl="1" indent="-171450"/>
            <a:r>
              <a:rPr lang="en-US" sz="2400" dirty="0" smtClean="0">
                <a:latin typeface="Georgia" pitchFamily="18" charset="0"/>
              </a:rPr>
              <a:t>Windows 10 and Server 2012 have IIS (Internet Information Services) running – turn off services in Windows Features</a:t>
            </a:r>
          </a:p>
          <a:p>
            <a:r>
              <a:rPr lang="en-US" sz="2400" dirty="0" smtClean="0"/>
              <a:t>Must have Visual C++ 2010 Runtime Redistributable installed</a:t>
            </a:r>
          </a:p>
          <a:p>
            <a:r>
              <a:rPr lang="en-US" sz="2400" dirty="0" smtClean="0"/>
              <a:t>Browser Requirements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IE 11 Officially Supported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Popup Blockers Turned Off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Latest Adobe Flash Installed</a:t>
            </a:r>
            <a:endParaRPr lang="en-US" sz="2400" dirty="0">
              <a:latin typeface="Georgia" pitchFamily="18" charset="0"/>
            </a:endParaRPr>
          </a:p>
          <a:p>
            <a:pPr lvl="1"/>
            <a:r>
              <a:rPr lang="en-US" sz="2400" dirty="0" smtClean="0">
                <a:latin typeface="Georgia" pitchFamily="18" charset="0"/>
              </a:rPr>
              <a:t>Use F11 for Full Screen</a:t>
            </a:r>
          </a:p>
        </p:txBody>
      </p:sp>
    </p:spTree>
    <p:extLst>
      <p:ext uri="{BB962C8B-B14F-4D97-AF65-F5344CB8AC3E}">
        <p14:creationId xmlns:p14="http://schemas.microsoft.com/office/powerpoint/2010/main" val="405253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Tutorials Available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User Account Management</a:t>
            </a:r>
          </a:p>
          <a:p>
            <a:r>
              <a:rPr lang="en-US" sz="2400" dirty="0" smtClean="0"/>
              <a:t>Database Management</a:t>
            </a:r>
          </a:p>
          <a:p>
            <a:r>
              <a:rPr lang="en-US" sz="2400" dirty="0" smtClean="0"/>
              <a:t>Data Steward</a:t>
            </a:r>
            <a:endParaRPr lang="en-US" sz="2400" dirty="0"/>
          </a:p>
          <a:p>
            <a:pPr lvl="1"/>
            <a:r>
              <a:rPr lang="en-US" sz="2400" dirty="0" smtClean="0">
                <a:latin typeface="Georgia" pitchFamily="18" charset="0"/>
              </a:rPr>
              <a:t>ROSS Imports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Financial Exports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Edit Incidents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Transfer Data to/from e-</a:t>
            </a:r>
            <a:r>
              <a:rPr lang="en-US" sz="2400" dirty="0" err="1" smtClean="0">
                <a:latin typeface="Georgia" pitchFamily="18" charset="0"/>
              </a:rPr>
              <a:t>ISuite</a:t>
            </a:r>
            <a:r>
              <a:rPr lang="en-US" sz="2400" dirty="0" smtClean="0">
                <a:latin typeface="Georgia" pitchFamily="18" charset="0"/>
              </a:rPr>
              <a:t> Enterprise</a:t>
            </a:r>
          </a:p>
        </p:txBody>
      </p:sp>
    </p:spTree>
    <p:extLst>
      <p:ext uri="{BB962C8B-B14F-4D97-AF65-F5344CB8AC3E}">
        <p14:creationId xmlns:p14="http://schemas.microsoft.com/office/powerpoint/2010/main" val="425678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Troubleshooting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355032"/>
            <a:ext cx="8503920" cy="4572000"/>
          </a:xfrm>
        </p:spPr>
        <p:txBody>
          <a:bodyPr/>
          <a:lstStyle/>
          <a:p>
            <a:r>
              <a:rPr lang="en-US" sz="2400" dirty="0"/>
              <a:t>Adobe 2046 Error (Certificate Error)</a:t>
            </a:r>
          </a:p>
          <a:p>
            <a:pPr lvl="1"/>
            <a:r>
              <a:rPr lang="en-US" sz="2400" dirty="0">
                <a:latin typeface="Georgia" pitchFamily="18" charset="0"/>
              </a:rPr>
              <a:t>Connect Machines to Internet after </a:t>
            </a:r>
            <a:r>
              <a:rPr lang="en-US" sz="2400" dirty="0" smtClean="0">
                <a:latin typeface="Georgia" pitchFamily="18" charset="0"/>
              </a:rPr>
              <a:t>Install </a:t>
            </a:r>
            <a:endParaRPr lang="en-US" sz="2400" dirty="0">
              <a:latin typeface="Georgia" pitchFamily="18" charset="0"/>
            </a:endParaRPr>
          </a:p>
          <a:p>
            <a:pPr marL="630238" lvl="1" indent="-185738"/>
            <a:r>
              <a:rPr lang="en-US" sz="2400" dirty="0">
                <a:latin typeface="Georgia" pitchFamily="18" charset="0"/>
              </a:rPr>
              <a:t>Access the e-ISuite Enterprise URL to Ensure Current Certificate is </a:t>
            </a:r>
            <a:r>
              <a:rPr lang="en-US" sz="2400" dirty="0" smtClean="0">
                <a:latin typeface="Georgia" pitchFamily="18" charset="0"/>
              </a:rPr>
              <a:t>Installed –Touch Enterprise before relocating</a:t>
            </a:r>
            <a:endParaRPr lang="en-US" sz="2400" dirty="0">
              <a:latin typeface="Georgia" pitchFamily="18" charset="0"/>
            </a:endParaRPr>
          </a:p>
          <a:p>
            <a:r>
              <a:rPr lang="en-US" sz="2400" dirty="0" smtClean="0"/>
              <a:t>Services </a:t>
            </a:r>
            <a:r>
              <a:rPr lang="en-US" sz="2400" smtClean="0"/>
              <a:t>– e-ISuite </a:t>
            </a:r>
            <a:r>
              <a:rPr lang="en-US" sz="2400" dirty="0" smtClean="0"/>
              <a:t>Server Machine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Tomcat6/7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Postgres</a:t>
            </a:r>
          </a:p>
          <a:p>
            <a:r>
              <a:rPr lang="en-US" sz="2400" dirty="0" smtClean="0"/>
              <a:t>Data Manager Account Recovery</a:t>
            </a:r>
          </a:p>
          <a:p>
            <a:r>
              <a:rPr lang="en-US" sz="2400" dirty="0" smtClean="0"/>
              <a:t>Error Creating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Database</a:t>
            </a:r>
          </a:p>
          <a:p>
            <a:r>
              <a:rPr lang="en-US" sz="2400" dirty="0" smtClean="0"/>
              <a:t>IIS Conflict</a:t>
            </a:r>
          </a:p>
          <a:p>
            <a:r>
              <a:rPr lang="en-US" sz="2400" dirty="0" smtClean="0"/>
              <a:t>Reports will not Render</a:t>
            </a:r>
          </a:p>
          <a:p>
            <a:r>
              <a:rPr lang="en-US" sz="2400" dirty="0" smtClean="0"/>
              <a:t>Time Zone Conflicts</a:t>
            </a:r>
          </a:p>
          <a:p>
            <a:endParaRPr lang="en-US" sz="2400" dirty="0" smtClean="0"/>
          </a:p>
          <a:p>
            <a:pPr marL="22860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286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Install e-</a:t>
            </a:r>
            <a:r>
              <a:rPr lang="en-US" sz="3200" dirty="0" err="1" smtClean="0"/>
              <a:t>ISuite</a:t>
            </a:r>
            <a:r>
              <a:rPr lang="en-US" sz="3200" dirty="0" smtClean="0"/>
              <a:t> on Server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61963" indent="-230188"/>
            <a:r>
              <a:rPr lang="en-US" sz="2400" dirty="0" smtClean="0"/>
              <a:t>Download Site Installer from </a:t>
            </a:r>
            <a:r>
              <a:rPr lang="en-US" sz="2400" u="sng" dirty="0" smtClean="0">
                <a:hlinkClick r:id="rId2"/>
              </a:rPr>
              <a:t>https://</a:t>
            </a:r>
            <a:r>
              <a:rPr lang="en-US" sz="2400" u="sng" dirty="0" smtClean="0">
                <a:hlinkClick r:id="rId2"/>
              </a:rPr>
              <a:t>famit.nwcg.gov/applications/eISuite</a:t>
            </a:r>
            <a:endParaRPr lang="en-US" sz="2400" u="sng" dirty="0" smtClean="0"/>
          </a:p>
          <a:p>
            <a:pPr marL="461963" indent="-230188"/>
            <a:r>
              <a:rPr lang="en-US" sz="2400" dirty="0" smtClean="0"/>
              <a:t>Check for Latest Release and any Patches</a:t>
            </a:r>
          </a:p>
          <a:p>
            <a:pPr marL="736283" lvl="1" indent="-230188"/>
            <a:r>
              <a:rPr lang="en-US" sz="2400" dirty="0" smtClean="0">
                <a:latin typeface="Georgia" pitchFamily="18" charset="0"/>
              </a:rPr>
              <a:t>Download Release Notes</a:t>
            </a:r>
          </a:p>
          <a:p>
            <a:r>
              <a:rPr lang="en-US" sz="2400" dirty="0" smtClean="0"/>
              <a:t>Must have </a:t>
            </a:r>
            <a:r>
              <a:rPr lang="en-US" sz="2400" dirty="0"/>
              <a:t>A</a:t>
            </a:r>
            <a:r>
              <a:rPr lang="en-US" sz="2400" dirty="0" smtClean="0"/>
              <a:t>dministrator/Elevated </a:t>
            </a:r>
            <a:r>
              <a:rPr lang="en-US" sz="2400" dirty="0"/>
              <a:t>P</a:t>
            </a:r>
            <a:r>
              <a:rPr lang="en-US" sz="2400" dirty="0" smtClean="0"/>
              <a:t>rivileges to Install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Review Install QRC</a:t>
            </a:r>
          </a:p>
        </p:txBody>
      </p:sp>
    </p:spTree>
    <p:extLst>
      <p:ext uri="{BB962C8B-B14F-4D97-AF65-F5344CB8AC3E}">
        <p14:creationId xmlns:p14="http://schemas.microsoft.com/office/powerpoint/2010/main" val="23965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e-ISuite Site Install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marL="461963" indent="-233363"/>
            <a:r>
              <a:rPr lang="en-US" sz="2800" dirty="0" smtClean="0">
                <a:solidFill>
                  <a:schemeClr val="tx1"/>
                </a:solidFill>
              </a:rPr>
              <a:t>Navigate to location of the install package</a:t>
            </a:r>
          </a:p>
          <a:p>
            <a:pPr marL="461963" indent="-233363"/>
            <a:r>
              <a:rPr lang="en-US" sz="2800" b="1" dirty="0" smtClean="0">
                <a:solidFill>
                  <a:srgbClr val="FF0000"/>
                </a:solidFill>
              </a:rPr>
              <a:t>Important</a:t>
            </a:r>
            <a:r>
              <a:rPr lang="en-US" sz="2800" dirty="0" smtClean="0">
                <a:solidFill>
                  <a:schemeClr val="tx1"/>
                </a:solidFill>
              </a:rPr>
              <a:t> – Launch the e-ISuite Installer using your agency’s install protocol</a:t>
            </a:r>
          </a:p>
          <a:p>
            <a:pPr marL="693738" lvl="1" indent="-177800"/>
            <a:r>
              <a:rPr lang="en-US" sz="2800" dirty="0" smtClean="0">
                <a:solidFill>
                  <a:schemeClr val="tx1"/>
                </a:solidFill>
                <a:latin typeface="Georgia" pitchFamily="18" charset="0"/>
              </a:rPr>
              <a:t>Admin Privileges or Run Elevated</a:t>
            </a:r>
          </a:p>
          <a:p>
            <a:pPr marL="736283" lvl="1" indent="-233363"/>
            <a:r>
              <a:rPr lang="en-US" sz="2800" dirty="0" smtClean="0">
                <a:solidFill>
                  <a:schemeClr val="tx1"/>
                </a:solidFill>
                <a:latin typeface="Georgia" pitchFamily="18" charset="0"/>
              </a:rPr>
              <a:t>Accept Installation Defaults</a:t>
            </a:r>
          </a:p>
          <a:p>
            <a:pPr marL="461963" indent="-233363"/>
            <a:r>
              <a:rPr lang="en-US" sz="2800" b="1" dirty="0" smtClean="0">
                <a:solidFill>
                  <a:schemeClr val="tx1"/>
                </a:solidFill>
              </a:rPr>
              <a:t>Repeat</a:t>
            </a:r>
            <a:r>
              <a:rPr lang="en-US" sz="2800" dirty="0" smtClean="0">
                <a:solidFill>
                  <a:schemeClr val="tx1"/>
                </a:solidFill>
              </a:rPr>
              <a:t> Steps above for any Patches</a:t>
            </a:r>
          </a:p>
          <a:p>
            <a:pPr marL="461963" indent="-233363"/>
            <a:r>
              <a:rPr lang="en-US" sz="2800" dirty="0" smtClean="0">
                <a:solidFill>
                  <a:schemeClr val="tx1"/>
                </a:solidFill>
              </a:rPr>
              <a:t>No Reboot Necessary</a:t>
            </a:r>
            <a:endParaRPr lang="en-US" sz="6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49038" t="53877" r="44712" b="33295"/>
          <a:stretch/>
        </p:blipFill>
        <p:spPr bwMode="auto">
          <a:xfrm>
            <a:off x="7859674" y="1524000"/>
            <a:ext cx="976477" cy="10484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288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Application Navigation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3434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After Installing e-ISuite Site, 2 ICONS will be added to your desktop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Georgia" pitchFamily="18" charset="0"/>
              </a:rPr>
              <a:t>One to Launch the e-ISuite Site Application</a:t>
            </a:r>
            <a:endParaRPr lang="en-US" sz="2000" i="1" dirty="0">
              <a:solidFill>
                <a:srgbClr val="C00000"/>
              </a:solidFill>
              <a:latin typeface="Georgia" pitchFamily="18" charset="0"/>
            </a:endParaRPr>
          </a:p>
          <a:p>
            <a:pPr lvl="2"/>
            <a:endParaRPr lang="en-US" sz="2000" dirty="0" smtClean="0">
              <a:solidFill>
                <a:schemeClr val="bg1"/>
              </a:solidFill>
              <a:latin typeface="Georgia" pitchFamily="18" charset="0"/>
            </a:endParaRPr>
          </a:p>
          <a:p>
            <a:pPr lvl="1"/>
            <a:endParaRPr lang="en-US" dirty="0" smtClean="0">
              <a:solidFill>
                <a:schemeClr val="bg1"/>
              </a:solidFill>
              <a:latin typeface="Georgia" pitchFamily="18" charset="0"/>
            </a:endParaRPr>
          </a:p>
          <a:p>
            <a:pPr lvl="1"/>
            <a:endParaRPr lang="en-US" dirty="0">
              <a:solidFill>
                <a:schemeClr val="bg1"/>
              </a:solidFill>
              <a:latin typeface="Georgia" pitchFamily="18" charset="0"/>
            </a:endParaRPr>
          </a:p>
          <a:p>
            <a:pPr lvl="1"/>
            <a:endParaRPr lang="en-US" dirty="0" smtClean="0">
              <a:solidFill>
                <a:schemeClr val="bg1"/>
              </a:solidFill>
              <a:latin typeface="Georgia" pitchFamily="18" charset="0"/>
            </a:endParaRPr>
          </a:p>
          <a:p>
            <a:pPr lvl="1"/>
            <a:endParaRPr lang="en-US" dirty="0" smtClean="0">
              <a:solidFill>
                <a:schemeClr val="bg1"/>
              </a:solidFill>
              <a:latin typeface="Georgia" pitchFamily="18" charset="0"/>
            </a:endParaRPr>
          </a:p>
          <a:p>
            <a:pPr lvl="1"/>
            <a:endParaRPr lang="en-US" sz="1800" dirty="0">
              <a:solidFill>
                <a:schemeClr val="tx1"/>
              </a:solidFill>
              <a:latin typeface="Georgia" pitchFamily="18" charset="0"/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Georgia" pitchFamily="18" charset="0"/>
              </a:rPr>
              <a:t>One to Access the e-ISuite Data Folders</a:t>
            </a:r>
          </a:p>
          <a:p>
            <a:pPr lvl="1"/>
            <a:endParaRPr lang="en-US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06"/>
          <a:stretch/>
        </p:blipFill>
        <p:spPr bwMode="auto">
          <a:xfrm>
            <a:off x="3657600" y="4673547"/>
            <a:ext cx="7821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4" y="2838450"/>
            <a:ext cx="7715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74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665" y="152400"/>
            <a:ext cx="8382000" cy="12192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e-ISuite Data Files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ProgramData</a:t>
            </a:r>
            <a:r>
              <a:rPr lang="en-US" sz="2400" dirty="0" smtClean="0">
                <a:solidFill>
                  <a:schemeClr val="tx1"/>
                </a:solidFill>
              </a:rPr>
              <a:t> Folder  View and Access – Windows 7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>
          <a:xfrm>
            <a:off x="251706" y="1600200"/>
            <a:ext cx="850392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 err="1" smtClean="0">
                <a:solidFill>
                  <a:schemeClr val="tx1"/>
                </a:solidFill>
              </a:rPr>
              <a:t>ProgramData</a:t>
            </a:r>
            <a:r>
              <a:rPr lang="en-US" sz="2000" dirty="0" smtClean="0">
                <a:solidFill>
                  <a:schemeClr val="tx1"/>
                </a:solidFill>
              </a:rPr>
              <a:t> folder is often identified as a Hidden Folder.  Follow the instructions below to change the Folder settings to “Show” hidden folders: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Open </a:t>
            </a:r>
            <a:r>
              <a:rPr lang="en-US" sz="2000" b="1" i="1" dirty="0" smtClean="0">
                <a:solidFill>
                  <a:schemeClr val="tx1"/>
                </a:solidFill>
              </a:rPr>
              <a:t>Windows Explorer </a:t>
            </a:r>
            <a:r>
              <a:rPr lang="en-US" sz="2000" dirty="0" smtClean="0">
                <a:solidFill>
                  <a:schemeClr val="tx1"/>
                </a:solidFill>
              </a:rPr>
              <a:t>by clicking the Icon in the Task Bar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Click </a:t>
            </a:r>
            <a:r>
              <a:rPr lang="en-US" sz="2000" b="1" i="1" dirty="0" smtClean="0">
                <a:solidFill>
                  <a:schemeClr val="tx1"/>
                </a:solidFill>
              </a:rPr>
              <a:t>Organize</a:t>
            </a:r>
            <a:r>
              <a:rPr lang="en-US" sz="2000" dirty="0" smtClean="0">
                <a:solidFill>
                  <a:schemeClr val="tx1"/>
                </a:solidFill>
              </a:rPr>
              <a:t>	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Click </a:t>
            </a:r>
            <a:r>
              <a:rPr lang="en-US" sz="2000" b="1" i="1" dirty="0" smtClean="0">
                <a:solidFill>
                  <a:schemeClr val="tx1"/>
                </a:solidFill>
              </a:rPr>
              <a:t>Folder and Search Options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Continued on Next Slide</a:t>
            </a:r>
          </a:p>
          <a:p>
            <a:pPr marL="228600" indent="0">
              <a:buNone/>
            </a:pPr>
            <a:endParaRPr lang="en-US" sz="2000" b="1" i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41" b="26678"/>
          <a:stretch/>
        </p:blipFill>
        <p:spPr bwMode="auto">
          <a:xfrm>
            <a:off x="5257800" y="3323897"/>
            <a:ext cx="2787445" cy="274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245" y="2436721"/>
            <a:ext cx="68580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8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152400"/>
            <a:ext cx="8686801" cy="12192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e-ISuite </a:t>
            </a:r>
            <a:r>
              <a:rPr lang="en-US" sz="3600" dirty="0" smtClean="0">
                <a:solidFill>
                  <a:schemeClr val="tx1"/>
                </a:solidFill>
              </a:rPr>
              <a:t>Data Files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sz="2700" dirty="0" err="1" smtClean="0">
                <a:solidFill>
                  <a:schemeClr val="tx1"/>
                </a:solidFill>
              </a:rPr>
              <a:t>ProgramData</a:t>
            </a:r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>
                <a:solidFill>
                  <a:schemeClr val="tx1"/>
                </a:solidFill>
              </a:rPr>
              <a:t>Folder </a:t>
            </a:r>
            <a:r>
              <a:rPr lang="en-US" sz="2700" dirty="0" smtClean="0">
                <a:solidFill>
                  <a:schemeClr val="tx1"/>
                </a:solidFill>
              </a:rPr>
              <a:t> View and Access – Windows 7 </a:t>
            </a:r>
            <a:r>
              <a:rPr lang="en-US" sz="2700" dirty="0">
                <a:solidFill>
                  <a:schemeClr val="tx1"/>
                </a:solidFill>
              </a:rPr>
              <a:t> </a:t>
            </a:r>
            <a:r>
              <a:rPr lang="en-US" sz="2700" dirty="0" smtClean="0">
                <a:solidFill>
                  <a:schemeClr val="tx1"/>
                </a:solidFill>
              </a:rPr>
              <a:t>Cont.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5105400" cy="4572000"/>
          </a:xfrm>
        </p:spPr>
        <p:txBody>
          <a:bodyPr/>
          <a:lstStyle/>
          <a:p>
            <a:pPr marL="400050" indent="-171450"/>
            <a:r>
              <a:rPr lang="en-US" sz="2400" dirty="0" smtClean="0">
                <a:solidFill>
                  <a:schemeClr val="tx1"/>
                </a:solidFill>
              </a:rPr>
              <a:t>Click the </a:t>
            </a:r>
            <a:r>
              <a:rPr lang="en-US" sz="2400" b="1" i="1" dirty="0" smtClean="0">
                <a:solidFill>
                  <a:schemeClr val="tx1"/>
                </a:solidFill>
              </a:rPr>
              <a:t>View Tab</a:t>
            </a:r>
          </a:p>
          <a:p>
            <a:pPr marL="400050" indent="-171450"/>
            <a:r>
              <a:rPr lang="en-US" sz="2400" dirty="0" smtClean="0">
                <a:solidFill>
                  <a:schemeClr val="tx1"/>
                </a:solidFill>
              </a:rPr>
              <a:t>Expand the </a:t>
            </a:r>
            <a:r>
              <a:rPr lang="en-US" sz="2400" b="1" i="1" dirty="0" smtClean="0">
                <a:solidFill>
                  <a:schemeClr val="tx1"/>
                </a:solidFill>
              </a:rPr>
              <a:t>Hidden files and folders </a:t>
            </a:r>
            <a:r>
              <a:rPr lang="en-US" sz="2400" dirty="0" smtClean="0">
                <a:solidFill>
                  <a:schemeClr val="tx1"/>
                </a:solidFill>
              </a:rPr>
              <a:t>folder</a:t>
            </a:r>
          </a:p>
          <a:p>
            <a:pPr marL="400050" indent="-171450"/>
            <a:r>
              <a:rPr lang="en-US" sz="2400" dirty="0" smtClean="0">
                <a:solidFill>
                  <a:schemeClr val="tx1"/>
                </a:solidFill>
              </a:rPr>
              <a:t>Click the Radio button next to </a:t>
            </a:r>
            <a:r>
              <a:rPr lang="en-US" sz="2400" b="1" i="1" dirty="0" smtClean="0">
                <a:solidFill>
                  <a:schemeClr val="tx1"/>
                </a:solidFill>
              </a:rPr>
              <a:t>Show hidden file, folders and drives</a:t>
            </a:r>
          </a:p>
          <a:p>
            <a:pPr marL="400050" indent="-171450"/>
            <a:r>
              <a:rPr lang="en-US" sz="2400" dirty="0" smtClean="0">
                <a:solidFill>
                  <a:schemeClr val="tx1"/>
                </a:solidFill>
              </a:rPr>
              <a:t>Click </a:t>
            </a:r>
            <a:r>
              <a:rPr lang="en-US" sz="2400" b="1" i="1" dirty="0" smtClean="0">
                <a:solidFill>
                  <a:schemeClr val="tx1"/>
                </a:solidFill>
              </a:rPr>
              <a:t>OK</a:t>
            </a:r>
          </a:p>
          <a:p>
            <a:pPr marL="400050" indent="-171450"/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 err="1" smtClean="0">
                <a:solidFill>
                  <a:schemeClr val="tx1"/>
                </a:solidFill>
              </a:rPr>
              <a:t>ProgramData</a:t>
            </a:r>
            <a:r>
              <a:rPr lang="en-US" sz="2400" dirty="0" smtClean="0">
                <a:solidFill>
                  <a:schemeClr val="tx1"/>
                </a:solidFill>
              </a:rPr>
              <a:t> folder should now be visible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95600"/>
            <a:ext cx="3050881" cy="355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76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e-ISuite - Setup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Navigate to the Desktop: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Georgia" pitchFamily="18" charset="0"/>
              </a:rPr>
              <a:t>Launch e-ISuite Site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After e-ISuite Site Warning Banner Screen loads, turn off Pop-up Blockers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pPr marL="22860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2860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22860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2860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22860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Click Accept to acknowledge the Security Warning Banner</a:t>
            </a:r>
          </a:p>
          <a:p>
            <a:pPr marL="365760" lvl="1" indent="0">
              <a:buNone/>
            </a:pPr>
            <a:endParaRPr lang="en-US" sz="2000" dirty="0" smtClean="0">
              <a:solidFill>
                <a:schemeClr val="tx1"/>
              </a:solidFill>
              <a:latin typeface="Georgia" pitchFamily="18" charset="0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Georgia" pitchFamily="18" charset="0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Georgia" pitchFamily="18" charset="0"/>
            </a:endParaRPr>
          </a:p>
          <a:p>
            <a:pPr lvl="1"/>
            <a:endParaRPr lang="en-US" sz="2000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365760" lvl="1" indent="0">
              <a:buNone/>
            </a:pPr>
            <a:endParaRPr lang="en-US" sz="2000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365760" lvl="1" indent="0">
              <a:buNone/>
            </a:pPr>
            <a:endParaRPr lang="en-US" sz="2000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365760" lvl="1" indent="0">
              <a:buNone/>
            </a:pPr>
            <a:endParaRPr lang="en-US" sz="2000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03"/>
          <a:stretch/>
        </p:blipFill>
        <p:spPr bwMode="auto">
          <a:xfrm>
            <a:off x="1799302" y="2952136"/>
            <a:ext cx="548224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905" y="1371600"/>
            <a:ext cx="7715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87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62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e-ISuite Site – Setup Cont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5486400"/>
          </a:xfrm>
        </p:spPr>
        <p:txBody>
          <a:bodyPr>
            <a:normAutofit/>
          </a:bodyPr>
          <a:lstStyle/>
          <a:p>
            <a:pPr marL="228600" indent="0">
              <a:buNone/>
            </a:pPr>
            <a:r>
              <a:rPr lang="en-US" sz="2000" smtClean="0">
                <a:solidFill>
                  <a:schemeClr val="bg1"/>
                </a:solidFill>
              </a:rPr>
              <a:t>rabase</a:t>
            </a:r>
            <a:r>
              <a:rPr lang="en-US" sz="2000" dirty="0" smtClean="0">
                <a:solidFill>
                  <a:schemeClr val="bg1"/>
                </a:solidFill>
              </a:rPr>
              <a:t> and Account Manager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981" y="1102806"/>
            <a:ext cx="7210038" cy="499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4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WFIT_ITSS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NIFC</Template>
  <TotalTime>4926</TotalTime>
  <Words>771</Words>
  <Application>Microsoft Office PowerPoint</Application>
  <PresentationFormat>On-screen Show (4:3)</PresentationFormat>
  <Paragraphs>200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Theme_WFIT_ITSS</vt:lpstr>
      <vt:lpstr>e-ISuite</vt:lpstr>
      <vt:lpstr>Server Requirements</vt:lpstr>
      <vt:lpstr>Install e-ISuite on Server</vt:lpstr>
      <vt:lpstr>e-ISuite Site Install</vt:lpstr>
      <vt:lpstr>Application Navigation</vt:lpstr>
      <vt:lpstr>e-ISuite Data Files   ProgramData Folder  View and Access – Windows 7</vt:lpstr>
      <vt:lpstr>e-ISuite Data Files   ProgramData Folder  View and Access – Windows 7  Cont.</vt:lpstr>
      <vt:lpstr>e-ISuite - Setup</vt:lpstr>
      <vt:lpstr>e-ISuite Site – Setup Cont.</vt:lpstr>
      <vt:lpstr>Site Account Manager (Admin User)</vt:lpstr>
      <vt:lpstr>Database Management Decisions</vt:lpstr>
      <vt:lpstr> Setup Incident Using Enterprise Transition File</vt:lpstr>
      <vt:lpstr>Setup Incident Using ROSS Import File</vt:lpstr>
      <vt:lpstr>Setup Incident Manually</vt:lpstr>
      <vt:lpstr>Setup from Database Backup File</vt:lpstr>
      <vt:lpstr>Site Data Steward Functions (DOES NOT need to be performed on Server Machine)</vt:lpstr>
      <vt:lpstr>Setup Client Machines</vt:lpstr>
      <vt:lpstr>Uninstall e-ISuite Site</vt:lpstr>
      <vt:lpstr>Data Transfer Functions</vt:lpstr>
      <vt:lpstr>Tutorials Available</vt:lpstr>
      <vt:lpstr>Troubleshooting</vt:lpstr>
    </vt:vector>
  </TitlesOfParts>
  <Company>WE Damon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E-Isuite Site Installation</dc:title>
  <dc:creator>Bill Damon</dc:creator>
  <cp:lastModifiedBy>Paul</cp:lastModifiedBy>
  <cp:revision>56</cp:revision>
  <dcterms:created xsi:type="dcterms:W3CDTF">2014-06-25T20:08:04Z</dcterms:created>
  <dcterms:modified xsi:type="dcterms:W3CDTF">2017-04-06T15:20:01Z</dcterms:modified>
</cp:coreProperties>
</file>