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45" autoAdjust="0"/>
  </p:normalViewPr>
  <p:slideViewPr>
    <p:cSldViewPr>
      <p:cViewPr>
        <p:scale>
          <a:sx n="68" d="100"/>
          <a:sy n="68" d="100"/>
        </p:scale>
        <p:origin x="-120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l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</a:lstStyle>
          <a:p>
            <a:fld id="{4A559FFE-F70D-4DE0-BCCB-C55048C88EC7}" type="slidenum">
              <a:rPr lang="en-US" smtClean="0"/>
              <a:t>‹#›</a:t>
            </a:fld>
            <a:endParaRPr lang="en-US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6990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marL="1371600" marR="0" indent="-25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1760899" y="4906462"/>
            <a:ext cx="4648198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1200" b="0" i="0" u="none" strike="noStrike" cap="none" baseline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solidFill>
          <a:schemeClr val="lt2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 rot="5400000">
            <a:off x="2269235" y="-443483"/>
            <a:ext cx="4599430" cy="853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45720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marL="548640" indent="-10414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/>
            </a:lvl2pPr>
            <a:lvl3pPr marL="822960" indent="-6096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/>
            </a:lvl3pPr>
            <a:lvl4pPr marL="1097280" indent="-558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4pPr>
            <a:lvl5pPr marL="1371600" indent="-254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-762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indent="-15239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5079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2793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fld id="{C3A6B0B9-3876-4F14-84AB-BC7DA43A985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158" name="Shape 15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47244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/>
          </a:p>
        </p:txBody>
      </p:sp>
      <p:sp>
        <p:nvSpPr>
          <p:cNvPr id="159" name="Shape 159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</a:lstStyle>
          <a:p>
            <a:fld id="{4A559FFE-F70D-4DE0-BCCB-C55048C88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2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7010400" y="0"/>
            <a:ext cx="21335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146304" y="639165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cxnSp>
        <p:nvCxnSpPr>
          <p:cNvPr id="167" name="Shape 167"/>
          <p:cNvCxnSpPr/>
          <p:nvPr/>
        </p:nvCxnSpPr>
        <p:spPr>
          <a:xfrm rot="5400000">
            <a:off x="4021834" y="3278124"/>
            <a:ext cx="6245352" cy="0"/>
          </a:xfrm>
          <a:prstGeom prst="straightConnector1">
            <a:avLst/>
          </a:prstGeom>
          <a:noFill/>
          <a:ln w="95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68" name="Shape 168"/>
          <p:cNvSpPr/>
          <p:nvPr/>
        </p:nvSpPr>
        <p:spPr>
          <a:xfrm>
            <a:off x="6839710" y="2925763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6934200" y="3020250"/>
            <a:ext cx="420624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6915910" y="300990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</a:lstStyle>
          <a:p>
            <a:fld id="{4A559FFE-F70D-4DE0-BCCB-C55048C88EC7}" type="slidenum">
              <a:rPr lang="en-US" smtClean="0"/>
              <a:t>‹#›</a:t>
            </a:fld>
            <a:endParaRPr lang="en-US"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 rot="5400000">
            <a:off x="670715" y="-61117"/>
            <a:ext cx="5821364" cy="655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45720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marL="548640" indent="-10414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/>
            </a:lvl2pPr>
            <a:lvl3pPr marL="822960" indent="-6096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/>
            </a:lvl3pPr>
            <a:lvl4pPr marL="1097280" indent="-558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4pPr>
            <a:lvl5pPr marL="1371600" indent="-254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-762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indent="-15239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5079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2793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fld id="{C3A6B0B9-3876-4F14-84AB-BC7DA43A985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173" name="Shape 17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47244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lang="en-US"/>
          </a:p>
        </p:txBody>
      </p:sp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 rot="5400000">
            <a:off x="5189536" y="2506663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80" name="Shape 180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fld id="{C3A6B0B9-3876-4F14-84AB-BC7DA43A985E}" type="datetimeFigureOut">
              <a:rPr lang="en-US" smtClean="0"/>
              <a:t>4/6/2017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B0B9-3876-4F14-84AB-BC7DA43A985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A559FFE-F70D-4DE0-BCCB-C55048C88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hyperlink" Target="http://commons.wikimedia.org/wiki/File:US-DeptOfTheInterior-Seal.sv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fld id="{C3A6B0B9-3876-4F14-84AB-BC7DA43A985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14" name="Shape 14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Font typeface="Georgia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399" cy="45994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4572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1pPr>
            <a:lvl2pPr marL="548640" marR="0" indent="-1041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/>
            </a:lvl2pPr>
            <a:lvl3pPr marL="822960" marR="0" indent="-609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Noto Symbol"/>
              <a:buChar char="•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Noto Symbol"/>
              <a:buChar char="•"/>
              <a:defRPr/>
            </a:lvl4pPr>
            <a:lvl5pPr marL="1371600" marR="0" indent="-25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/>
            </a:lvl5pPr>
            <a:lvl6pPr marL="1645920" marR="0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Noto Symbol"/>
              <a:buChar char="●"/>
              <a:defRPr/>
            </a:lvl6pPr>
            <a:lvl7pPr marL="1920240" marR="0" indent="-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Char char="•"/>
              <a:defRPr/>
            </a:lvl7pPr>
            <a:lvl8pPr marL="2103120" marR="0" indent="50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Char char="•"/>
              <a:defRPr/>
            </a:lvl8pPr>
            <a:lvl9pPr marL="2377440" marR="0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Shape 18"/>
          <p:cNvSpPr txBox="1"/>
          <p:nvPr/>
        </p:nvSpPr>
        <p:spPr>
          <a:xfrm>
            <a:off x="762000" y="5105400"/>
            <a:ext cx="4648198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6396037"/>
            <a:ext cx="8833104" cy="309563"/>
          </a:xfrm>
          <a:prstGeom prst="rect">
            <a:avLst/>
          </a:prstGeom>
          <a:solidFill>
            <a:srgbClr val="67803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kumimoji="0" lang="en-US" dirty="0" smtClean="0">
                <a:latin typeface="Copperplate Gothic Bold" panose="020E0705020206020404" pitchFamily="34" charset="0"/>
              </a:rPr>
              <a:t>Wildland Fire Information and Technology</a:t>
            </a:r>
            <a:endParaRPr kumimoji="0" lang="en-US" dirty="0">
              <a:latin typeface="Copperplate Gothic Bold" panose="020E0705020206020404" pitchFamily="34" charset="0"/>
            </a:endParaRPr>
          </a:p>
        </p:txBody>
      </p:sp>
      <p:pic>
        <p:nvPicPr>
          <p:cNvPr id="20" name="Picture 1" descr="image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7850" y="6130861"/>
            <a:ext cx="500331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http://upload.wikimedia.org/wikipedia/commons/thumb/e/e7/US-DeptOfTheInterior-Seal.svg/120px-US-DeptOfTheInterior-Seal.svg.png">
            <a:hlinkClick r:id="rId9" tooltip="US-DeptOfTheInterior-Seal.svg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17048" y="6112573"/>
            <a:ext cx="568166" cy="56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</p:sldLayoutIdLst>
  <p:timing>
    <p:tnLst>
      <p:par>
        <p:cTn id="1" dur="indefinite" restart="never" nodeType="tmRoot"/>
      </p:par>
    </p:tnLst>
  </p:timing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Georgia" panose="02040502050405020303" pitchFamily="18" charset="0"/>
          <a:ea typeface="Georgia" panose="02040502050405020303" pitchFamily="18" charset="0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Georgia" panose="02040502050405020303" pitchFamily="18" charset="0"/>
          <a:ea typeface="Georgia" panose="02040502050405020303" pitchFamily="18" charset="0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radlepoint.com/products/small-business-home-office-routers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adlepoint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352" y="2209800"/>
            <a:ext cx="8077200" cy="2133600"/>
          </a:xfrm>
        </p:spPr>
        <p:txBody>
          <a:bodyPr/>
          <a:lstStyle/>
          <a:p>
            <a:r>
              <a:rPr lang="en-US" dirty="0" err="1" smtClean="0"/>
              <a:t>CradlePoint</a:t>
            </a:r>
            <a:r>
              <a:rPr lang="en-US" dirty="0" smtClean="0"/>
              <a:t> Routers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652" y="4572000"/>
            <a:ext cx="7848600" cy="1371600"/>
          </a:xfrm>
        </p:spPr>
        <p:txBody>
          <a:bodyPr/>
          <a:lstStyle/>
          <a:p>
            <a:r>
              <a:rPr lang="en-US" sz="2000" dirty="0" smtClean="0"/>
              <a:t>MBR95 / MBR1200B</a:t>
            </a:r>
          </a:p>
          <a:p>
            <a:endParaRPr lang="en-US" dirty="0" smtClean="0"/>
          </a:p>
          <a:p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cradlepoint.com/products/small-business-home-office-routers</a:t>
            </a:r>
            <a:endParaRPr lang="en-US" sz="1800" dirty="0" smtClean="0"/>
          </a:p>
          <a:p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152400" y="161724"/>
            <a:ext cx="8833104" cy="193899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Georgia" pitchFamily="18" charset="0"/>
              </a:rPr>
              <a:t>Wildland Fire </a:t>
            </a:r>
            <a:br>
              <a:rPr lang="en-US" sz="4000" dirty="0">
                <a:solidFill>
                  <a:schemeClr val="bg1"/>
                </a:solidFill>
                <a:latin typeface="Georgia" pitchFamily="18" charset="0"/>
              </a:rPr>
            </a:br>
            <a:r>
              <a:rPr lang="en-US" sz="4000" dirty="0">
                <a:solidFill>
                  <a:schemeClr val="bg1"/>
                </a:solidFill>
                <a:latin typeface="Georgia" pitchFamily="18" charset="0"/>
              </a:rPr>
              <a:t>Information and </a:t>
            </a:r>
            <a:r>
              <a:rPr lang="en-US" sz="4000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Georgia" pitchFamily="18" charset="0"/>
              </a:rPr>
              <a:t>Technology </a:t>
            </a:r>
            <a:r>
              <a:rPr lang="en-US" sz="4000" dirty="0">
                <a:solidFill>
                  <a:schemeClr val="bg1"/>
                </a:solidFill>
                <a:latin typeface="Georgia" pitchFamily="18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367148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Why Use a </a:t>
            </a:r>
            <a:r>
              <a:rPr lang="en-US" sz="4000" dirty="0" err="1" smtClean="0"/>
              <a:t>CradlePoint</a:t>
            </a:r>
            <a:r>
              <a:rPr lang="en-US" sz="4000" dirty="0" smtClean="0"/>
              <a:t> Router?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229600" cy="3505200"/>
          </a:xfrm>
        </p:spPr>
        <p:txBody>
          <a:bodyPr/>
          <a:lstStyle/>
          <a:p>
            <a:r>
              <a:rPr lang="en-US" sz="2400" dirty="0" smtClean="0"/>
              <a:t>  Simple to configure.</a:t>
            </a:r>
          </a:p>
          <a:p>
            <a:r>
              <a:rPr lang="en-US" sz="2400" dirty="0" smtClean="0"/>
              <a:t>  Known to be reliable.</a:t>
            </a:r>
          </a:p>
          <a:p>
            <a:r>
              <a:rPr lang="en-US" sz="2400" dirty="0" smtClean="0"/>
              <a:t>  4G </a:t>
            </a:r>
            <a:r>
              <a:rPr lang="en-US" sz="2400" dirty="0" err="1" smtClean="0"/>
              <a:t>AirCard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 Configured </a:t>
            </a:r>
            <a:r>
              <a:rPr lang="en-US" sz="2400" dirty="0"/>
              <a:t>with “</a:t>
            </a:r>
            <a:r>
              <a:rPr lang="en-US" sz="2400" dirty="0" err="1"/>
              <a:t>WiFi</a:t>
            </a:r>
            <a:r>
              <a:rPr lang="en-US" sz="2400" dirty="0"/>
              <a:t> as WAN” </a:t>
            </a:r>
            <a:r>
              <a:rPr lang="en-US" sz="2400" dirty="0" smtClean="0"/>
              <a:t>(using </a:t>
            </a:r>
            <a:r>
              <a:rPr lang="en-US" sz="2400" dirty="0" err="1" smtClean="0"/>
              <a:t>WiFi</a:t>
            </a:r>
            <a:r>
              <a:rPr lang="en-US" sz="2400" dirty="0" smtClean="0"/>
              <a:t>/MiFi)</a:t>
            </a:r>
          </a:p>
          <a:p>
            <a:r>
              <a:rPr lang="en-US" sz="2400" dirty="0" smtClean="0"/>
              <a:t>  Supports an </a:t>
            </a:r>
            <a:r>
              <a:rPr lang="en-US" sz="2400" dirty="0" err="1" smtClean="0"/>
              <a:t>AirCard</a:t>
            </a:r>
            <a:r>
              <a:rPr lang="en-US" sz="2400" dirty="0" smtClean="0"/>
              <a:t> and Multiple MiFi units with load   balancing (MBR1200B only).</a:t>
            </a:r>
          </a:p>
          <a:p>
            <a:r>
              <a:rPr lang="en-US" sz="2400" dirty="0" smtClean="0"/>
              <a:t>  Internet connection early in an incident if there is cell service.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05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Air Card with </a:t>
            </a:r>
            <a:r>
              <a:rPr lang="en-US" sz="4000" dirty="0" err="1" smtClean="0"/>
              <a:t>Cradlepoint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5562600" cy="4191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 smtClean="0"/>
              <a:t>Advantages</a:t>
            </a:r>
          </a:p>
          <a:p>
            <a:r>
              <a:rPr lang="en-US" sz="1800" dirty="0" smtClean="0"/>
              <a:t>  Simply connect Air Card to the router and power on the Router (</a:t>
            </a:r>
            <a:r>
              <a:rPr lang="en-US" sz="1800" i="1" dirty="0" err="1" smtClean="0"/>
              <a:t>Cradlepoint</a:t>
            </a:r>
            <a:r>
              <a:rPr lang="en-US" sz="1800" i="1" dirty="0" smtClean="0"/>
              <a:t> router may need a firmware upgrade for some </a:t>
            </a:r>
            <a:r>
              <a:rPr lang="en-US" sz="1800" i="1" dirty="0" err="1" smtClean="0"/>
              <a:t>aircards</a:t>
            </a:r>
            <a:r>
              <a:rPr lang="en-US" sz="1800" dirty="0" smtClean="0"/>
              <a:t>). </a:t>
            </a:r>
            <a:r>
              <a:rPr lang="en-US" sz="1800" b="1" dirty="0" smtClean="0">
                <a:solidFill>
                  <a:srgbClr val="0070C0"/>
                </a:solidFill>
              </a:rPr>
              <a:t>(Note: Activate Air Card on PC First.)</a:t>
            </a:r>
          </a:p>
          <a:p>
            <a:r>
              <a:rPr lang="en-US" sz="1800" dirty="0" smtClean="0"/>
              <a:t>  Power is supplied for Air Card by the router USB port.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b="1" dirty="0" smtClean="0"/>
              <a:t>Disadvantages</a:t>
            </a:r>
          </a:p>
          <a:p>
            <a:r>
              <a:rPr lang="en-US" sz="2000" dirty="0" smtClean="0"/>
              <a:t>  Does not work if there is no cell signal.</a:t>
            </a:r>
          </a:p>
          <a:p>
            <a:r>
              <a:rPr lang="en-US" sz="2000" dirty="0" smtClean="0"/>
              <a:t>  Air Card is connected to the router </a:t>
            </a:r>
            <a:r>
              <a:rPr lang="en-US" sz="2000" i="1" dirty="0" smtClean="0"/>
              <a:t>(An antenna may improve signal).  </a:t>
            </a:r>
            <a:r>
              <a:rPr lang="en-US" sz="2000" dirty="0" smtClean="0"/>
              <a:t>Need to move router and Air Card to improve signal strength.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05000"/>
            <a:ext cx="26924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1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err="1" smtClean="0"/>
              <a:t>MiFi</a:t>
            </a:r>
            <a:r>
              <a:rPr lang="en-US" sz="4400" dirty="0" smtClean="0"/>
              <a:t> with </a:t>
            </a:r>
            <a:r>
              <a:rPr lang="en-US" sz="4400" dirty="0" err="1" smtClean="0"/>
              <a:t>Cradlepoint</a:t>
            </a:r>
            <a:r>
              <a:rPr lang="en-US" dirty="0" smtClean="0"/>
              <a:t>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2831958"/>
            <a:ext cx="8077200" cy="33402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smtClean="0"/>
              <a:t>Advantages</a:t>
            </a:r>
          </a:p>
          <a:p>
            <a:r>
              <a:rPr lang="en-US" sz="1800" dirty="0" smtClean="0"/>
              <a:t>  MiFi </a:t>
            </a:r>
            <a:r>
              <a:rPr lang="en-US" sz="1800" dirty="0"/>
              <a:t>c</a:t>
            </a:r>
            <a:r>
              <a:rPr lang="en-US" sz="1800" dirty="0" smtClean="0"/>
              <a:t>an connect to multiple devices (5 or 10 depending on MiFi device,   e.g. </a:t>
            </a:r>
            <a:r>
              <a:rPr lang="en-US" sz="1800" dirty="0" err="1" smtClean="0"/>
              <a:t>cradlepoint</a:t>
            </a:r>
            <a:r>
              <a:rPr lang="en-US" sz="1800" dirty="0" smtClean="0"/>
              <a:t>, pc, </a:t>
            </a:r>
            <a:r>
              <a:rPr lang="en-US" sz="1800" dirty="0" err="1" smtClean="0"/>
              <a:t>iphone</a:t>
            </a:r>
            <a:r>
              <a:rPr lang="en-US" sz="1800" dirty="0" smtClean="0"/>
              <a:t>, etc.)</a:t>
            </a:r>
          </a:p>
          <a:p>
            <a:r>
              <a:rPr lang="en-US" sz="1800" dirty="0" smtClean="0"/>
              <a:t>  MiFi can be moved to maximize cell signal strength while configured with a </a:t>
            </a:r>
            <a:r>
              <a:rPr lang="en-US" sz="1800" dirty="0" err="1" smtClean="0"/>
              <a:t>CradlePoint</a:t>
            </a:r>
            <a:r>
              <a:rPr lang="en-US" sz="1800" dirty="0" smtClean="0"/>
              <a:t> router. 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Can tether a Verizon MiFi to router</a:t>
            </a:r>
          </a:p>
          <a:p>
            <a:pPr marL="0" indent="0">
              <a:buNone/>
            </a:pPr>
            <a:endParaRPr lang="en-US" sz="1800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1800" dirty="0" smtClean="0"/>
              <a:t>Disadvantages</a:t>
            </a:r>
          </a:p>
          <a:p>
            <a:r>
              <a:rPr lang="en-US" sz="1800" dirty="0" smtClean="0"/>
              <a:t>  Does </a:t>
            </a:r>
            <a:r>
              <a:rPr lang="en-US" sz="1800" dirty="0"/>
              <a:t>not work if there is no cell </a:t>
            </a:r>
            <a:r>
              <a:rPr lang="en-US" sz="1800" dirty="0" smtClean="0"/>
              <a:t>signal</a:t>
            </a:r>
          </a:p>
          <a:p>
            <a:r>
              <a:rPr lang="en-US" sz="1800" dirty="0" smtClean="0"/>
              <a:t>  Needs to have an external power source (can be powered with USB on </a:t>
            </a:r>
            <a:r>
              <a:rPr lang="en-US" sz="1800" dirty="0" err="1" smtClean="0"/>
              <a:t>CradlePoint</a:t>
            </a:r>
            <a:r>
              <a:rPr lang="en-US" sz="1800" dirty="0" smtClean="0"/>
              <a:t> router.)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Can not tether a AT&amp;T MiFi to router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66800"/>
            <a:ext cx="6248400" cy="17651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993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MBR95 vs. MBR1200B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MRB95 is ~$150.00 and MBR1200B is ~$250.00.</a:t>
            </a:r>
          </a:p>
          <a:p>
            <a:r>
              <a:rPr lang="en-US" sz="2400" dirty="0" smtClean="0"/>
              <a:t>MBR95 has one USB port and MBR1200B has two.</a:t>
            </a:r>
          </a:p>
          <a:p>
            <a:r>
              <a:rPr lang="en-US" sz="2400" dirty="0" smtClean="0"/>
              <a:t>MBR1200B can load balance.</a:t>
            </a:r>
          </a:p>
          <a:p>
            <a:r>
              <a:rPr lang="en-US" sz="2400" dirty="0" smtClean="0"/>
              <a:t>Two MBR1200B units can be configured as bridge (good to know)</a:t>
            </a:r>
          </a:p>
          <a:p>
            <a:r>
              <a:rPr lang="en-US" sz="2400" dirty="0" smtClean="0"/>
              <a:t>Both MBR95/MBR1200B can be configured with “fail over”.</a:t>
            </a:r>
          </a:p>
          <a:p>
            <a:r>
              <a:rPr lang="en-US" sz="2400" dirty="0" smtClean="0"/>
              <a:t>See </a:t>
            </a:r>
            <a:r>
              <a:rPr lang="en-US" sz="2400" dirty="0" smtClean="0">
                <a:hlinkClick r:id="rId2"/>
              </a:rPr>
              <a:t>www.cradlepoint.com</a:t>
            </a:r>
            <a:r>
              <a:rPr lang="en-US" sz="2400" dirty="0" smtClean="0"/>
              <a:t> for more information.</a:t>
            </a:r>
          </a:p>
          <a:p>
            <a:r>
              <a:rPr lang="en-US" sz="2400" i="1" dirty="0" smtClean="0"/>
              <a:t>Suggested to go with the MBR1200B, however the MBR95 works in most use cases.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2035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Router Air Card and MiFi Configurations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/>
              <a:t> </a:t>
            </a:r>
            <a:r>
              <a:rPr lang="en-US" sz="2000" dirty="0" smtClean="0"/>
              <a:t> Load Balancing (MBR1200B ONLY)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/>
              <a:t> </a:t>
            </a:r>
            <a:r>
              <a:rPr lang="en-US" sz="2000" dirty="0" smtClean="0"/>
              <a:t> Fail Over (Both MBR95/MBR1200B)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  Change subnet on </a:t>
            </a:r>
            <a:r>
              <a:rPr lang="en-US" sz="2000" dirty="0" err="1" smtClean="0"/>
              <a:t>Cradlepoint</a:t>
            </a:r>
            <a:r>
              <a:rPr lang="en-US" sz="2000" dirty="0" smtClean="0"/>
              <a:t> (e.g. 10.2.1.1) so there is no conflict with 192.168.X.X default.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281354"/>
              </p:ext>
            </p:extLst>
          </p:nvPr>
        </p:nvGraphicFramePr>
        <p:xfrm>
          <a:off x="685800" y="3733799"/>
          <a:ext cx="8001000" cy="2057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  <a:gridCol w="1333500"/>
                <a:gridCol w="1333500"/>
                <a:gridCol w="1333500"/>
                <a:gridCol w="1333500"/>
              </a:tblGrid>
              <a:tr h="3332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MBR95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MBR1200B</a:t>
                      </a:r>
                      <a:endParaRPr lang="en-US" dirty="0"/>
                    </a:p>
                  </a:txBody>
                  <a:tcPr/>
                </a:tc>
              </a:tr>
              <a:tr h="344829">
                <a:tc>
                  <a:txBody>
                    <a:bodyPr/>
                    <a:lstStyle/>
                    <a:p>
                      <a:r>
                        <a:rPr lang="en-US" dirty="0" smtClean="0"/>
                        <a:t>Air</a:t>
                      </a:r>
                      <a:r>
                        <a:rPr lang="en-US" baseline="0" dirty="0" smtClean="0"/>
                        <a:t> 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4482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4482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AirCard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AirCard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4482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AirCard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AirCard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4482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AirCard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AirCard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61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Verizon 4G Router (all-in-one)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05000"/>
            <a:ext cx="4495800" cy="3371850"/>
          </a:xfrm>
        </p:spPr>
      </p:pic>
      <p:sp>
        <p:nvSpPr>
          <p:cNvPr id="5" name="TextBox 4"/>
          <p:cNvSpPr txBox="1"/>
          <p:nvPr/>
        </p:nvSpPr>
        <p:spPr>
          <a:xfrm>
            <a:off x="1485900" y="533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eorgia" pitchFamily="18" charset="0"/>
              </a:rPr>
              <a:t>Verizon provides an option with a 4G service with router.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54102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WARNING!  </a:t>
            </a:r>
            <a:r>
              <a:rPr lang="en-US" dirty="0" smtClean="0">
                <a:latin typeface="Georgia" pitchFamily="18" charset="0"/>
              </a:rPr>
              <a:t>When using any data device make sure you understand the terms and cost of the data plan.   </a:t>
            </a:r>
            <a:r>
              <a:rPr lang="en-US" dirty="0" err="1" smtClean="0">
                <a:latin typeface="Georgia" pitchFamily="18" charset="0"/>
              </a:rPr>
              <a:t>Cradlepoint</a:t>
            </a:r>
            <a:r>
              <a:rPr lang="en-US" dirty="0" smtClean="0">
                <a:latin typeface="Georgia" pitchFamily="18" charset="0"/>
              </a:rPr>
              <a:t> provides a router </a:t>
            </a:r>
            <a:r>
              <a:rPr lang="en-US" smtClean="0">
                <a:latin typeface="Georgia" pitchFamily="18" charset="0"/>
              </a:rPr>
              <a:t>with a SIM </a:t>
            </a:r>
            <a:r>
              <a:rPr lang="en-US" dirty="0" smtClean="0">
                <a:latin typeface="Georgia" pitchFamily="18" charset="0"/>
              </a:rPr>
              <a:t>Card, expensive and requires a </a:t>
            </a:r>
            <a:r>
              <a:rPr lang="en-US" smtClean="0">
                <a:latin typeface="Georgia" pitchFamily="18" charset="0"/>
              </a:rPr>
              <a:t>data plan.</a:t>
            </a:r>
            <a:endParaRPr lang="en-US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0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WFIT_ITSS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Theme_WFIT_ITSS</Template>
  <TotalTime>245</TotalTime>
  <Words>445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Theme_WFIT_ITSS</vt:lpstr>
      <vt:lpstr>CradlePoint Routers</vt:lpstr>
      <vt:lpstr>Why Use a CradlePoint Router?</vt:lpstr>
      <vt:lpstr>Air Card with Cradlepoint </vt:lpstr>
      <vt:lpstr>MiFi with Cradlepoint  </vt:lpstr>
      <vt:lpstr>MBR95 vs. MBR1200B</vt:lpstr>
      <vt:lpstr>Router Air Card and MiFi Configurations</vt:lpstr>
      <vt:lpstr>Verizon 4G Router (all-in-one)</vt:lpstr>
    </vt:vector>
  </TitlesOfParts>
  <Company>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CradlePoint Routers</dc:title>
  <dc:creator>USDA Forest Service</dc:creator>
  <cp:lastModifiedBy>Paul</cp:lastModifiedBy>
  <cp:revision>27</cp:revision>
  <dcterms:created xsi:type="dcterms:W3CDTF">2013-02-27T04:20:46Z</dcterms:created>
  <dcterms:modified xsi:type="dcterms:W3CDTF">2017-04-06T15:45:53Z</dcterms:modified>
</cp:coreProperties>
</file>