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494" r:id="rId2"/>
    <p:sldId id="493" r:id="rId3"/>
    <p:sldId id="473" r:id="rId4"/>
    <p:sldId id="525" r:id="rId5"/>
    <p:sldId id="526" r:id="rId6"/>
    <p:sldId id="497" r:id="rId7"/>
    <p:sldId id="498" r:id="rId8"/>
    <p:sldId id="499" r:id="rId9"/>
    <p:sldId id="500" r:id="rId10"/>
    <p:sldId id="504" r:id="rId11"/>
    <p:sldId id="505" r:id="rId12"/>
    <p:sldId id="524" r:id="rId13"/>
    <p:sldId id="506" r:id="rId14"/>
    <p:sldId id="507" r:id="rId15"/>
    <p:sldId id="508" r:id="rId16"/>
    <p:sldId id="509" r:id="rId17"/>
    <p:sldId id="510" r:id="rId18"/>
    <p:sldId id="511" r:id="rId19"/>
    <p:sldId id="527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03" r:id="rId33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7" clrIdx="0"/>
  <p:cmAuthor id="1" name="Mulhall, Hunter Garrett" initials="HG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2060"/>
    <a:srgbClr val="678034"/>
    <a:srgbClr val="70A15F"/>
    <a:srgbClr val="5E835B"/>
    <a:srgbClr val="5C8159"/>
    <a:srgbClr val="486646"/>
    <a:srgbClr val="95B9F3"/>
    <a:srgbClr val="CFE2F3"/>
    <a:srgbClr val="F6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F32650-AFB7-479E-97FB-CC146AAC446E}">
  <a:tblStyle styleId="{F2F32650-AFB7-479E-97FB-CC146AAC446E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FB47500-872A-485D-B0B6-A0160DA05889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FE0E51EC-E3C3-4BA3-B6D3-FCE09D21D948}" styleName="Table_2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43013F3-C322-4B27-8E4B-5E8A5ADA56AE}" styleName="Table_3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CF9ED376-95A7-40F7-832F-ADCA212D2FB5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318908E-CD63-48DD-A6AA-66AD6947095A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4E288796-483B-4472-851D-4E04C44829FC}" styleName="Table_6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4246D3F5-8585-4AC4-8B9D-DB45359A1C10}" styleName="Table_7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F224CD2-228D-47F2-A412-FD2BCFA888AE}" styleName="Table_8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724D6F8D-BA09-4AE0-9A11-1A45E6A846F2}" styleName="Table_9"/>
  <a:tblStyle styleId="{6FA68B69-C95B-4A14-974C-089B15E13F3C}" styleName="Table_1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5762257-0F08-4034-B017-AABA4C365609}" styleName="Table_11"/>
  <a:tblStyle styleId="{BC41EDEC-8669-44ED-B520-4C07D77FE94F}" styleName="Table_12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9802091-D9A4-4664-B8BE-A179019C6797}" styleName="Table_13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5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2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0A6F-FE69-4E23-9340-DE94F1AD8D5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8338A-F722-4212-88A4-0832AC9F8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6" y="1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1273" tIns="91273" rIns="91273" bIns="91273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644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2885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9328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576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2212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38654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19509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1539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6" y="8829966"/>
            <a:ext cx="3037841" cy="464819"/>
          </a:xfrm>
          <a:prstGeom prst="rect">
            <a:avLst/>
          </a:prstGeom>
          <a:noFill/>
          <a:ln>
            <a:noFill/>
          </a:ln>
        </p:spPr>
        <p:txBody>
          <a:bodyPr lIns="93145" tIns="46573" rIns="93145" bIns="46573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6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4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2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5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7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5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7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/>
          <p:nvPr userDrawn="1"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S-DeptOfTheInterior-Seal.sv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8" tooltip="US-DeptOfTheInterior-Seal.svg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irecommunity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ccweb.us/cts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wccweb.us/ctsp/MGascon_GeoRef_McClella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acc.nifc.gov/nwcc/ctsp/index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61724"/>
            <a:ext cx="883310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Wildland Fire </a:t>
            </a:r>
            <a:br>
              <a:rPr lang="en-US" sz="4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Information and 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Technology </a:t>
            </a: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Management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362664" y="3428999"/>
            <a:ext cx="6480174" cy="183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400" b="1" i="0" u="none" strike="noStrike" cap="all" spc="250" baseline="0">
                <a:solidFill>
                  <a:schemeClr val="tx2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None/>
              <a:defRPr sz="1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kumimoji="0" lang="en-US" sz="2800" i="0" u="none" strike="noStrike" kern="0" cap="all" spc="2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  <a:rtl val="0"/>
              </a:rPr>
              <a:t>Mobile 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lang="en-US" sz="2800" noProof="0" dirty="0" smtClean="0">
                <a:solidFill>
                  <a:schemeClr val="tx1"/>
                </a:solidFill>
                <a:rtl val="0"/>
              </a:rPr>
              <a:t>Smart devices in the field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800" i="0" u="none" strike="noStrike" kern="0" cap="all" spc="25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400" i="0" u="none" strike="noStrike" kern="0" cap="all" spc="25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r>
              <a:rPr kumimoji="0" lang="en-US" sz="2000" i="0" u="none" strike="noStrike" kern="0" cap="all" spc="2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  <a:rtl val="0"/>
              </a:rPr>
              <a:t>April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D16349"/>
              </a:buClr>
              <a:buSzTx/>
              <a:buFont typeface="Noto Symbol"/>
              <a:buNone/>
              <a:tabLst/>
              <a:defRPr/>
            </a:pPr>
            <a:endParaRPr kumimoji="0" lang="en-US" sz="2000" b="1" i="0" u="none" strike="noStrike" kern="0" cap="all" spc="25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sym typeface="Arial"/>
              <a:rtl val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704" y="5670255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2017 ITSS class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Mike Gascon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mgascon@blm.gov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Common Websites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10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7904627" cy="4179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/>
              <a:t>GEOSPATIAL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Mobile Technologies in Fire and Aviation Management at Lessons Learned Center</a:t>
            </a:r>
            <a:br>
              <a:rPr lang="en-US" sz="2000" dirty="0"/>
            </a:br>
            <a:r>
              <a:rPr lang="en-US" sz="2000" dirty="0"/>
              <a:t>GETA Group (Geospatial Equipment and Technology Application Group)</a:t>
            </a:r>
            <a:br>
              <a:rPr lang="en-US" sz="2000" dirty="0"/>
            </a:br>
            <a:r>
              <a:rPr lang="en-US" sz="2000" dirty="0"/>
              <a:t>Prescribed Fire Smoke Management Pocket Guide </a:t>
            </a:r>
          </a:p>
          <a:p>
            <a:pPr marL="0" indent="0" algn="ctr">
              <a:buNone/>
            </a:pPr>
            <a:r>
              <a:rPr lang="en-US" sz="2000" b="1" u="sng" dirty="0"/>
              <a:t>Weather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NOAA Fire Weather</a:t>
            </a:r>
          </a:p>
          <a:p>
            <a:pPr marL="0" indent="0" algn="ctr">
              <a:buNone/>
            </a:pPr>
            <a:r>
              <a:rPr lang="en-US" sz="2000" b="1" u="sng" dirty="0"/>
              <a:t>Aviation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NOAA Aviation Weather Center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3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49" y="599951"/>
            <a:ext cx="8600490" cy="87863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>How can a mobile device be used at an incident?</a:t>
            </a:r>
            <a:r>
              <a:rPr lang="en-US" sz="28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en-US" sz="28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en-US" sz="2800" b="1" dirty="0">
              <a:solidFill>
                <a:srgbClr val="4F81BD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11</a:t>
            </a:fld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19" y="393888"/>
            <a:ext cx="8600490" cy="87863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How can a mobile device be used at an incident?</a:t>
            </a:r>
            <a:br>
              <a:rPr lang="en-US" sz="24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en-US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The better question is what can it not do at an incident?</a:t>
            </a:r>
            <a:r>
              <a:rPr lang="en-US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en-US" sz="28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4209437" y="1026369"/>
            <a:ext cx="667512" cy="441324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12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2985" y="1735256"/>
            <a:ext cx="3490889" cy="41791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Mapping / Safety / Inventory</a:t>
            </a:r>
          </a:p>
          <a:p>
            <a:r>
              <a:rPr lang="en-US" sz="2000" dirty="0"/>
              <a:t>Fire line / perimeter</a:t>
            </a:r>
          </a:p>
          <a:p>
            <a:r>
              <a:rPr lang="en-US" sz="2000" dirty="0"/>
              <a:t>Escape routes</a:t>
            </a:r>
          </a:p>
          <a:p>
            <a:r>
              <a:rPr lang="en-US" sz="2000" dirty="0"/>
              <a:t>Safety zones</a:t>
            </a:r>
          </a:p>
          <a:p>
            <a:r>
              <a:rPr lang="en-US" sz="2000" dirty="0"/>
              <a:t>Landing area</a:t>
            </a:r>
          </a:p>
          <a:p>
            <a:r>
              <a:rPr lang="en-US" sz="2000" dirty="0"/>
              <a:t>Hazard areas</a:t>
            </a:r>
          </a:p>
          <a:p>
            <a:r>
              <a:rPr lang="en-US" sz="2000" dirty="0"/>
              <a:t>Hose Lay</a:t>
            </a:r>
          </a:p>
          <a:p>
            <a:r>
              <a:rPr lang="en-US" sz="2000" dirty="0"/>
              <a:t>Pump Location</a:t>
            </a:r>
          </a:p>
          <a:p>
            <a:r>
              <a:rPr lang="en-US" sz="2000" dirty="0"/>
              <a:t>Tree stand locations</a:t>
            </a:r>
          </a:p>
          <a:p>
            <a:r>
              <a:rPr lang="en-US" sz="2000" dirty="0"/>
              <a:t>Arial pictures</a:t>
            </a:r>
          </a:p>
          <a:p>
            <a:r>
              <a:rPr lang="en-US" sz="2000" dirty="0"/>
              <a:t>TFR’s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209437" y="1735255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/>
              <a:t>Document sharing/editing</a:t>
            </a:r>
          </a:p>
          <a:p>
            <a:r>
              <a:rPr lang="en-US" sz="2000" dirty="0"/>
              <a:t>Sharing documents / maps</a:t>
            </a:r>
          </a:p>
          <a:p>
            <a:r>
              <a:rPr lang="en-US" sz="2000" dirty="0"/>
              <a:t>Editing documents online and offline</a:t>
            </a:r>
          </a:p>
          <a:p>
            <a:r>
              <a:rPr lang="en-US" sz="2000" dirty="0"/>
              <a:t>Mailing documents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Weather</a:t>
            </a:r>
          </a:p>
          <a:p>
            <a:r>
              <a:rPr lang="en-US" sz="2000" dirty="0"/>
              <a:t>Current and forecasted</a:t>
            </a:r>
          </a:p>
          <a:p>
            <a:r>
              <a:rPr lang="en-US" sz="2000" dirty="0"/>
              <a:t>Warnings /alerts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068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Informational sites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13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http://www.myfirecommunity.net</a:t>
            </a:r>
            <a:r>
              <a:rPr lang="en-US" sz="2000" dirty="0"/>
              <a:t> search Mobile Tech in Fire to find it.  Community forum for anything about apps, devices, mobile technology in fire</a:t>
            </a:r>
          </a:p>
          <a:p>
            <a:r>
              <a:rPr lang="en-US" sz="2000" dirty="0" smtClean="0">
                <a:hlinkClick r:id="rId4"/>
              </a:rPr>
              <a:t>https://</a:t>
            </a:r>
            <a:r>
              <a:rPr lang="en-US" sz="2000" dirty="0">
                <a:hlinkClick r:id="rId4"/>
              </a:rPr>
              <a:t>gacc.nifc.gov/nwcc/ctsp /</a:t>
            </a:r>
            <a:r>
              <a:rPr lang="en-US" sz="2000" dirty="0" smtClean="0"/>
              <a:t> ITSS web </a:t>
            </a:r>
            <a:r>
              <a:rPr lang="en-US" sz="2000" dirty="0"/>
              <a:t>site.  Mobile technology and </a:t>
            </a:r>
            <a:r>
              <a:rPr lang="en-US" sz="2000" dirty="0" err="1" smtClean="0"/>
              <a:t>ITSSrelated</a:t>
            </a:r>
            <a:r>
              <a:rPr lang="en-US" sz="2000" dirty="0"/>
              <a:t>.</a:t>
            </a:r>
          </a:p>
          <a:p>
            <a:pPr lvl="1"/>
            <a:endParaRPr lang="en-US" sz="2000" dirty="0">
              <a:latin typeface="Georgia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84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What’s a QR code?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14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633889" cy="4179147"/>
          </a:xfrm>
        </p:spPr>
        <p:txBody>
          <a:bodyPr/>
          <a:lstStyle/>
          <a:p>
            <a:r>
              <a:rPr lang="en-US" sz="1800" dirty="0"/>
              <a:t>Wikipedia definition:</a:t>
            </a:r>
            <a:br>
              <a:rPr lang="en-US" sz="1800" dirty="0"/>
            </a:br>
            <a:r>
              <a:rPr lang="en-US" sz="1800" dirty="0"/>
              <a:t>A QR Code is a matrix barcode (or two-dimensional code), readable by QR scanners, mobile phones with a camera, and smartphones. The code...</a:t>
            </a:r>
          </a:p>
          <a:p>
            <a:r>
              <a:rPr lang="en-US" sz="1800" dirty="0"/>
              <a:t>QR code is a Quick Response code that can link to: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Free Text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URL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Phone Number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SMS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Contact</a:t>
            </a:r>
          </a:p>
          <a:p>
            <a:r>
              <a:rPr lang="en-US" sz="1800" dirty="0"/>
              <a:t>Great.  How does that help a firefighter?</a:t>
            </a:r>
          </a:p>
          <a:p>
            <a:pPr lvl="1"/>
            <a:endParaRPr lang="en-US" sz="2000" dirty="0">
              <a:latin typeface="Georgia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C:\Users\mgascon\Downloads\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2174630"/>
            <a:ext cx="2836985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QR code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15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76371" y="1916853"/>
            <a:ext cx="2461846" cy="4179147"/>
          </a:xfrm>
        </p:spPr>
        <p:txBody>
          <a:bodyPr/>
          <a:lstStyle/>
          <a:p>
            <a:r>
              <a:rPr lang="en-US" sz="1800" dirty="0"/>
              <a:t>IAP (Incident Action Plan)</a:t>
            </a:r>
          </a:p>
          <a:p>
            <a:r>
              <a:rPr lang="en-US" sz="1800" dirty="0"/>
              <a:t>The MOST used document at fire camp.  EVERYONE has it or has access to it.  Put a QR code on it!</a:t>
            </a:r>
          </a:p>
          <a:p>
            <a:r>
              <a:rPr lang="en-US" sz="1800" dirty="0"/>
              <a:t>QR code generators are readily found online and crazy easy to use.  (And Free!)</a:t>
            </a:r>
          </a:p>
          <a:p>
            <a:pPr lvl="1"/>
            <a:endParaRPr lang="en-US" sz="2000" dirty="0">
              <a:latin typeface="Georgia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O:\IRM\CTSP\2013\Butte-IAP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22"/>
            <a:ext cx="29917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O:\IRM\CTSP\2013\Butte-IAP-cover-with-Q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38" y="1989222"/>
            <a:ext cx="2931668" cy="4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QR code uses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16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/>
              <a:t>QR codes can point to a web site that houses anything really.  For fire, typical uses will be: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Maps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IAP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Pictures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Information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NO PII allowed!</a:t>
            </a:r>
          </a:p>
          <a:p>
            <a:r>
              <a:rPr lang="en-US" sz="2000" dirty="0"/>
              <a:t>You will need to have a website to put data on to keep the content current.  No bells and whistles are needed, keep it simple.</a:t>
            </a:r>
          </a:p>
          <a:p>
            <a:r>
              <a:rPr lang="en-US" sz="2000" dirty="0"/>
              <a:t>NOTE:  If possible, point the QR code to a website instead of an FTP site.  There have been some instances that iOS did not work as well on FTP as it did HTTP.</a:t>
            </a: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06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PDF maps getting started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17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 err="1"/>
              <a:t>Avenza</a:t>
            </a:r>
            <a:r>
              <a:rPr lang="en-US" sz="2000" dirty="0"/>
              <a:t> Maps and how to use it.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What is a geo referenced map?  Simply put, it is a pdf that has </a:t>
            </a:r>
            <a:r>
              <a:rPr lang="en-US" sz="2000" dirty="0" err="1">
                <a:latin typeface="Georgia" panose="02040502050405020303" pitchFamily="18" charset="0"/>
              </a:rPr>
              <a:t>lat</a:t>
            </a:r>
            <a:r>
              <a:rPr lang="en-US" sz="2000" dirty="0">
                <a:latin typeface="Georgia" panose="02040502050405020303" pitchFamily="18" charset="0"/>
              </a:rPr>
              <a:t>/</a:t>
            </a:r>
            <a:r>
              <a:rPr lang="en-US" sz="2000" dirty="0" err="1">
                <a:latin typeface="Georgia" panose="02040502050405020303" pitchFamily="18" charset="0"/>
              </a:rPr>
              <a:t>lon</a:t>
            </a:r>
            <a:r>
              <a:rPr lang="en-US" sz="2000" dirty="0">
                <a:latin typeface="Georgia" panose="02040502050405020303" pitchFamily="18" charset="0"/>
              </a:rPr>
              <a:t> embedded into it.  With your smart device, </a:t>
            </a:r>
            <a:r>
              <a:rPr lang="en-US" sz="2000" dirty="0" err="1">
                <a:latin typeface="Georgia" panose="02040502050405020303" pitchFamily="18" charset="0"/>
              </a:rPr>
              <a:t>gps</a:t>
            </a:r>
            <a:r>
              <a:rPr lang="en-US" sz="2000" dirty="0">
                <a:latin typeface="Georgia" panose="02040502050405020303" pitchFamily="18" charset="0"/>
              </a:rPr>
              <a:t> coordinates are displayed on the map, showing where you are on the map.</a:t>
            </a:r>
          </a:p>
          <a:p>
            <a:r>
              <a:rPr lang="en-US" sz="2000" dirty="0"/>
              <a:t>From the App Store, download </a:t>
            </a:r>
            <a:br>
              <a:rPr lang="en-US" sz="2000" dirty="0"/>
            </a:br>
            <a:r>
              <a:rPr lang="en-US" sz="2000" dirty="0"/>
              <a:t>and install “</a:t>
            </a:r>
            <a:r>
              <a:rPr lang="en-US" sz="2000" dirty="0" err="1"/>
              <a:t>Avenza</a:t>
            </a:r>
            <a:r>
              <a:rPr lang="en-US" sz="2000" dirty="0"/>
              <a:t> PDF Maps”.</a:t>
            </a:r>
          </a:p>
          <a:p>
            <a:r>
              <a:rPr lang="en-US" sz="2000" dirty="0"/>
              <a:t>After the app installs, open it.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C:\Users\mgascon\Downloads\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1981199"/>
            <a:ext cx="2919046" cy="43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18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/>
              <a:t>Open geo referenced pdf.  For </a:t>
            </a:r>
            <a:br>
              <a:rPr lang="en-US" sz="2000" dirty="0"/>
            </a:br>
            <a:r>
              <a:rPr lang="en-US" sz="2000" dirty="0"/>
              <a:t>This example, we will use one</a:t>
            </a:r>
            <a:br>
              <a:rPr lang="en-US" sz="2000" dirty="0"/>
            </a:br>
            <a:r>
              <a:rPr lang="en-US" sz="2000" dirty="0"/>
              <a:t>at </a:t>
            </a:r>
            <a:r>
              <a:rPr lang="en-US" sz="2000" dirty="0" smtClean="0"/>
              <a:t>https://</a:t>
            </a:r>
            <a:r>
              <a:rPr lang="en-US" sz="2000" dirty="0"/>
              <a:t>gacc.nifc.gov/nwcc/ctsp</a:t>
            </a:r>
            <a:br>
              <a:rPr lang="en-US" sz="2000" dirty="0"/>
            </a:br>
            <a:r>
              <a:rPr lang="en-US" sz="2000" dirty="0"/>
              <a:t>Click on the </a:t>
            </a:r>
            <a:r>
              <a:rPr lang="en-US" sz="2000" dirty="0" smtClean="0"/>
              <a:t>“</a:t>
            </a:r>
            <a:r>
              <a:rPr lang="en-US" sz="2000" dirty="0" smtClean="0">
                <a:hlinkClick r:id="rId3"/>
              </a:rPr>
              <a:t>&lt;training location&gt; PDF</a:t>
            </a:r>
            <a:r>
              <a:rPr lang="en-US" sz="2000" dirty="0"/>
              <a:t>” PDF.  This is a georeferenced PDF of the </a:t>
            </a:r>
            <a:r>
              <a:rPr lang="en-US" sz="2000" dirty="0" smtClean="0"/>
              <a:t>&lt;training&gt; area</a:t>
            </a:r>
            <a:r>
              <a:rPr lang="en-US" sz="2000" dirty="0"/>
              <a:t>.  After it opens, click on the pdf itself.  This should prompt on how to open it.  </a:t>
            </a:r>
          </a:p>
          <a:p>
            <a:r>
              <a:rPr lang="en-US" sz="2000" dirty="0"/>
              <a:t>The pdf will open.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2" descr="C:\Users\mgascon\Downloads\attachments\phot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914237" cy="28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gascon\Downloads\attachments\photo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678392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>
                <a:solidFill>
                  <a:schemeClr val="tx1"/>
                </a:solidFill>
                <a:ea typeface="Times New Roman"/>
                <a:cs typeface="Times New Roman"/>
              </a:rPr>
              <a:t> PDF Maps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19</a:t>
            </a:fld>
            <a:endParaRPr lang="en-US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Both BLM and FS have evolving contracts with </a:t>
            </a:r>
            <a:r>
              <a:rPr lang="en-US" sz="2000" dirty="0" err="1" smtClean="0"/>
              <a:t>Avenza</a:t>
            </a:r>
            <a:r>
              <a:rPr lang="en-US" sz="2000" dirty="0" smtClean="0"/>
              <a:t> PDF maps.  See your agency for licensing information.</a:t>
            </a:r>
          </a:p>
          <a:p>
            <a:r>
              <a:rPr lang="en-US" sz="2000" dirty="0" err="1" smtClean="0"/>
              <a:t>Avenza</a:t>
            </a:r>
            <a:r>
              <a:rPr lang="en-US" sz="2000" dirty="0" smtClean="0"/>
              <a:t> has the ability to download and open a map.  Even out of cell/</a:t>
            </a:r>
            <a:r>
              <a:rPr lang="en-US" sz="2000" dirty="0" err="1" smtClean="0"/>
              <a:t>wifi</a:t>
            </a:r>
            <a:r>
              <a:rPr lang="en-US" sz="2000" dirty="0" smtClean="0"/>
              <a:t> range.</a:t>
            </a:r>
          </a:p>
          <a:p>
            <a:r>
              <a:rPr lang="en-US" sz="2000" dirty="0" err="1" smtClean="0"/>
              <a:t>Avenza</a:t>
            </a:r>
            <a:r>
              <a:rPr lang="en-US" sz="2000" dirty="0" smtClean="0"/>
              <a:t> can add </a:t>
            </a:r>
            <a:r>
              <a:rPr lang="en-US" sz="2000" dirty="0" err="1" smtClean="0"/>
              <a:t>placemarks</a:t>
            </a:r>
            <a:r>
              <a:rPr lang="en-US" sz="2000" dirty="0" smtClean="0"/>
              <a:t> and/or breadcrumbs to a track.  </a:t>
            </a:r>
          </a:p>
          <a:p>
            <a:r>
              <a:rPr lang="en-US" sz="2000" dirty="0" smtClean="0"/>
              <a:t>Can export tracks and photos when done with tracking.  Can export to many formats and save or email final file.</a:t>
            </a:r>
          </a:p>
          <a:p>
            <a:r>
              <a:rPr lang="en-US" sz="2000" dirty="0" smtClean="0"/>
              <a:t>Note:  When taking pictures in the app, it saves them to your camera roll for future 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23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</a:t>
            </a:fld>
            <a:endParaRPr lang="en-US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76" y="1641185"/>
            <a:ext cx="87589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Stats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Devices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Applications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Websites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How can a mobile device be used at an incident?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Informational sites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eorgia" pitchFamily="18" charset="0"/>
              </a:rPr>
              <a:t>Whats</a:t>
            </a:r>
            <a:r>
              <a:rPr lang="en-US" sz="2000" dirty="0" smtClean="0">
                <a:latin typeface="Georgia" pitchFamily="18" charset="0"/>
              </a:rPr>
              <a:t> a QR code?  And his is it used?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eorgia" pitchFamily="18" charset="0"/>
              </a:rPr>
              <a:t>Avenza</a:t>
            </a:r>
            <a:r>
              <a:rPr lang="en-US" sz="2000" dirty="0" smtClean="0">
                <a:latin typeface="Georgia" pitchFamily="18" charset="0"/>
              </a:rPr>
              <a:t> PDF Maps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Mobile Technology goals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New news / Summary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276" y="355254"/>
            <a:ext cx="8600490" cy="669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000" dirty="0">
                <a:solidFill>
                  <a:schemeClr val="tx1"/>
                </a:solidFill>
                <a:ea typeface="Times New Roman"/>
                <a:cs typeface="Times New Roman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36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20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/>
              <a:t>Tap on the pdf.  You will get a </a:t>
            </a:r>
            <a:br>
              <a:rPr lang="en-US" sz="2000" dirty="0"/>
            </a:br>
            <a:r>
              <a:rPr lang="en-US" sz="2000" dirty="0"/>
              <a:t>prompt at the top with what to open </a:t>
            </a:r>
            <a:br>
              <a:rPr lang="en-US" sz="2000" dirty="0"/>
            </a:br>
            <a:r>
              <a:rPr lang="en-US" sz="2000" dirty="0"/>
              <a:t>it in.  Click “Open In…”</a:t>
            </a:r>
          </a:p>
          <a:p>
            <a:r>
              <a:rPr lang="en-US" sz="2000" dirty="0"/>
              <a:t>A list of Apps will display.</a:t>
            </a:r>
            <a:br>
              <a:rPr lang="en-US" sz="2000" dirty="0"/>
            </a:br>
            <a:r>
              <a:rPr lang="en-US" sz="2000" dirty="0"/>
              <a:t>Choose “PDF Maps”.</a:t>
            </a:r>
          </a:p>
          <a:p>
            <a:pPr marL="228600" indent="0">
              <a:buNone/>
            </a:pPr>
            <a:endParaRPr lang="en-US" sz="2000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Picture 2" descr="C:\Users\mgascon\Downloads\attachments\photo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6" y="1409699"/>
            <a:ext cx="238387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gascon\Downloads\attachments\photo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94" y="2986773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21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2000" dirty="0" err="1"/>
              <a:t>Avenza</a:t>
            </a:r>
            <a:r>
              <a:rPr lang="en-US" sz="2000" dirty="0"/>
              <a:t> PDF Maps will open.</a:t>
            </a:r>
            <a:br>
              <a:rPr lang="en-US" sz="2000" dirty="0"/>
            </a:br>
            <a:r>
              <a:rPr lang="en-US" sz="2000" dirty="0"/>
              <a:t>It will start to download the pdf</a:t>
            </a:r>
            <a:br>
              <a:rPr lang="en-US" sz="2000" dirty="0"/>
            </a:br>
            <a:r>
              <a:rPr lang="en-US" sz="2000" dirty="0"/>
              <a:t>file.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There are other ways to open pdf’s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in </a:t>
            </a:r>
            <a:r>
              <a:rPr lang="en-US" sz="2000" dirty="0" err="1">
                <a:latin typeface="Georgia" panose="02040502050405020303" pitchFamily="18" charset="0"/>
              </a:rPr>
              <a:t>Avenza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</a:p>
          <a:p>
            <a:pPr lvl="2"/>
            <a:r>
              <a:rPr lang="en-US" sz="2000" dirty="0">
                <a:latin typeface="Georgia" panose="02040502050405020303" pitchFamily="18" charset="0"/>
              </a:rPr>
              <a:t>Local, Dropbox, mail, iTunes file sharing, web sites, </a:t>
            </a:r>
            <a:r>
              <a:rPr lang="en-US" sz="2000" dirty="0" err="1">
                <a:latin typeface="Georgia" panose="02040502050405020303" pitchFamily="18" charset="0"/>
              </a:rPr>
              <a:t>etc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/>
              <a:t>To open the map, simply click on it.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C:\Users\mgascon\Downloads\attachments (1)\phot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62" y="1467694"/>
            <a:ext cx="3136337" cy="47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22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70344" cy="4179147"/>
          </a:xfrm>
        </p:spPr>
        <p:txBody>
          <a:bodyPr/>
          <a:lstStyle/>
          <a:p>
            <a:r>
              <a:rPr lang="en-US" sz="2000" dirty="0"/>
              <a:t>To create a </a:t>
            </a:r>
            <a:r>
              <a:rPr lang="en-US" sz="2000" dirty="0" err="1"/>
              <a:t>placemark</a:t>
            </a:r>
            <a:r>
              <a:rPr lang="en-US" sz="2000" dirty="0"/>
              <a:t>, click the icon next to the locator icon.  That will place the </a:t>
            </a:r>
            <a:r>
              <a:rPr lang="en-US" sz="2000" dirty="0" err="1"/>
              <a:t>placemark</a:t>
            </a:r>
            <a:r>
              <a:rPr lang="en-US" sz="2000" dirty="0"/>
              <a:t>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16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98980"/>
            <a:ext cx="2057400" cy="309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497802" y="1735257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000" dirty="0"/>
              <a:t>To add a picture, click on the Photo section and click add.  Click the plus sign and choose from camera or library.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6" y="3098980"/>
            <a:ext cx="2090234" cy="308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 exporting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23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313964" cy="4179147"/>
          </a:xfrm>
        </p:spPr>
        <p:txBody>
          <a:bodyPr/>
          <a:lstStyle/>
          <a:p>
            <a:r>
              <a:rPr lang="en-US" sz="1600" dirty="0"/>
              <a:t>To export </a:t>
            </a:r>
            <a:r>
              <a:rPr lang="en-US" sz="1600" dirty="0" err="1"/>
              <a:t>placemarks</a:t>
            </a:r>
            <a:r>
              <a:rPr lang="en-US" sz="1600" dirty="0"/>
              <a:t> to KML file, click the export button.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16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497802" y="1735257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600" dirty="0"/>
              <a:t>On the next screen, click the double arrows button.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21" y="2295765"/>
            <a:ext cx="2509109" cy="38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3" y="2467216"/>
            <a:ext cx="241954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 exporting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24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1600" dirty="0"/>
              <a:t>From this screen, you have options of what format to export to.  Normally Export to KML is best.  Work with GISS/SITL for predetermined export format.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77508" y="1735257"/>
            <a:ext cx="4134258" cy="4179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  <a:rtl val="0"/>
              </a:defRPr>
            </a:lvl1pPr>
            <a:lvl2pPr marL="548640" marR="0" indent="-104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22960" marR="0" indent="-60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45920" marR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920240" marR="0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103120" marR="0" indent="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600" dirty="0"/>
              <a:t>From this screen, you can name the file, choose the format and where to export to.</a:t>
            </a: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16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 smtClean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Font typeface="Noto Symbol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74" y="2957754"/>
            <a:ext cx="2782959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33713"/>
            <a:ext cx="258713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6" y="2451308"/>
            <a:ext cx="5108580" cy="38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Opening your exported file on a PC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25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When opening on a computer, it should have </a:t>
            </a:r>
            <a:r>
              <a:rPr lang="en-US" sz="2000" dirty="0" err="1"/>
              <a:t>placemarks</a:t>
            </a:r>
            <a:r>
              <a:rPr lang="en-US" sz="2000" dirty="0"/>
              <a:t>. 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Opening your exported file on a PC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26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1829" y="1735255"/>
            <a:ext cx="3086443" cy="4179147"/>
          </a:xfrm>
        </p:spPr>
        <p:txBody>
          <a:bodyPr/>
          <a:lstStyle/>
          <a:p>
            <a:r>
              <a:rPr lang="en-US" sz="1600" dirty="0"/>
              <a:t>Clicking on the </a:t>
            </a:r>
            <a:r>
              <a:rPr lang="en-US" sz="1600" dirty="0" err="1"/>
              <a:t>placemarks</a:t>
            </a:r>
            <a:r>
              <a:rPr lang="en-US" sz="1600" dirty="0"/>
              <a:t> will reveal the picture taken.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viewing, this test file is located at: </a:t>
            </a:r>
            <a:r>
              <a:rPr lang="en-US" sz="1600" dirty="0" smtClean="0">
                <a:hlinkClick r:id="rId3"/>
              </a:rPr>
              <a:t>https://gacc.nifc.gov/nwcc/ctsp/</a:t>
            </a:r>
            <a:r>
              <a:rPr lang="en-US" sz="1600" dirty="0" smtClean="0"/>
              <a:t> </a:t>
            </a:r>
            <a:r>
              <a:rPr lang="en-US" sz="1600" dirty="0"/>
              <a:t>File names “KML NWCC to State Office after export with Pictures.”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72" y="1841248"/>
            <a:ext cx="5263494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 troubleshooting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27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GPS off message</a:t>
            </a:r>
            <a:br>
              <a:rPr lang="en-US" sz="2000" dirty="0"/>
            </a:br>
            <a:r>
              <a:rPr lang="en-US" sz="2000" dirty="0"/>
              <a:t>Simply click on  the location</a:t>
            </a:r>
            <a:br>
              <a:rPr lang="en-US" sz="2000" dirty="0"/>
            </a:br>
            <a:r>
              <a:rPr lang="en-US" sz="2000" dirty="0"/>
              <a:t>arrow.  It should automatically</a:t>
            </a:r>
            <a:br>
              <a:rPr lang="en-US" sz="2000" dirty="0"/>
            </a:br>
            <a:r>
              <a:rPr lang="en-US" sz="2000" dirty="0"/>
              <a:t>update GPS coordinates and</a:t>
            </a:r>
            <a:br>
              <a:rPr lang="en-US" sz="2000" dirty="0"/>
            </a:br>
            <a:r>
              <a:rPr lang="en-US" sz="2000" dirty="0"/>
              <a:t>put you on the map.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26244" cy="427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 troubleshooting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28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4088766" cy="4179147"/>
          </a:xfrm>
        </p:spPr>
        <p:txBody>
          <a:bodyPr/>
          <a:lstStyle/>
          <a:p>
            <a:r>
              <a:rPr lang="en-US" sz="2000" dirty="0"/>
              <a:t>Not on map.  This will happen</a:t>
            </a:r>
            <a:br>
              <a:rPr lang="en-US" sz="2000" dirty="0"/>
            </a:br>
            <a:r>
              <a:rPr lang="en-US" sz="2000" dirty="0"/>
              <a:t>When you are not within range</a:t>
            </a:r>
            <a:br>
              <a:rPr lang="en-US" sz="2000" dirty="0"/>
            </a:br>
            <a:r>
              <a:rPr lang="en-US" sz="2000" dirty="0"/>
              <a:t>of the map.  When you do</a:t>
            </a:r>
            <a:br>
              <a:rPr lang="en-US" sz="2000" dirty="0"/>
            </a:br>
            <a:r>
              <a:rPr lang="en-US" sz="2000" dirty="0"/>
              <a:t>get with in range, the “Not on </a:t>
            </a:r>
            <a:r>
              <a:rPr lang="en-US" sz="2000" dirty="0" smtClean="0"/>
              <a:t>map” will </a:t>
            </a:r>
            <a:r>
              <a:rPr lang="en-US" sz="2000" dirty="0"/>
              <a:t>change to the coordinates. 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Picture 2" descr="C:\Users\mgascon\Downloads\phot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8" y="1467694"/>
            <a:ext cx="31953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44" y="355253"/>
            <a:ext cx="8600490" cy="87863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Avenza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 PDF maps troubleshooting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29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7851873" cy="4179147"/>
          </a:xfrm>
        </p:spPr>
        <p:txBody>
          <a:bodyPr/>
          <a:lstStyle/>
          <a:p>
            <a:r>
              <a:rPr lang="en-US" sz="2000" dirty="0"/>
              <a:t>PDF maps need to be saved as “</a:t>
            </a:r>
            <a:r>
              <a:rPr lang="en-US" sz="2000" dirty="0" err="1"/>
              <a:t>geopdf</a:t>
            </a:r>
            <a:r>
              <a:rPr lang="en-US" sz="2000" dirty="0"/>
              <a:t>” to work.  Documentation on how to do that is at </a:t>
            </a:r>
            <a:r>
              <a:rPr lang="en-US" sz="2000" dirty="0" smtClean="0"/>
              <a:t>https://gacc.nifc.gov/nwcc/ctsp Coordinate </a:t>
            </a:r>
            <a:r>
              <a:rPr lang="en-US" sz="2000" dirty="0"/>
              <a:t>and discuss that with GISS/SITL.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10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Smart Phone Stats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3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31141" cy="4179147"/>
          </a:xfrm>
        </p:spPr>
        <p:txBody>
          <a:bodyPr/>
          <a:lstStyle/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1028" name="Picture 4" descr="IDC: Smartphone OS Market Share 2016, 2015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410091"/>
            <a:ext cx="7534273" cy="48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Mobile Technology Goals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30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7851873" cy="4179147"/>
          </a:xfrm>
        </p:spPr>
        <p:txBody>
          <a:bodyPr/>
          <a:lstStyle/>
          <a:p>
            <a:r>
              <a:rPr lang="en-US" sz="2000" dirty="0"/>
              <a:t>Goals are to make them as simple to use as possible.  They need to be a tool and not a hindrance so people will actually use them.</a:t>
            </a:r>
          </a:p>
          <a:p>
            <a:r>
              <a:rPr lang="en-US" sz="2000" dirty="0"/>
              <a:t>Many people are supportive of using them and seeing what can be done with them.  I only heard one negative comment of “I </a:t>
            </a:r>
            <a:r>
              <a:rPr lang="en-US" sz="2000" dirty="0" err="1"/>
              <a:t>aint</a:t>
            </a:r>
            <a:r>
              <a:rPr lang="en-US" sz="2000" dirty="0"/>
              <a:t> </a:t>
            </a:r>
            <a:r>
              <a:rPr lang="en-US" sz="2000" dirty="0" err="1"/>
              <a:t>gonna</a:t>
            </a:r>
            <a:r>
              <a:rPr lang="en-US" sz="2000" dirty="0"/>
              <a:t> carry that in my pack all day.  It </a:t>
            </a:r>
            <a:r>
              <a:rPr lang="en-US" sz="2000" dirty="0" err="1"/>
              <a:t>aint</a:t>
            </a:r>
            <a:r>
              <a:rPr lang="en-US" sz="2000" dirty="0"/>
              <a:t> </a:t>
            </a:r>
            <a:r>
              <a:rPr lang="en-US" sz="2000" dirty="0" err="1"/>
              <a:t>gonna</a:t>
            </a:r>
            <a:r>
              <a:rPr lang="en-US" sz="2000" dirty="0"/>
              <a:t> dig no fire line for me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Keep in mind the demographics of wildland fire fighters, young people that are up to speed with technology.  Get their feedback if possible.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788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Mobile Technology Goals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31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1" y="1735257"/>
            <a:ext cx="3646453" cy="4179147"/>
          </a:xfrm>
        </p:spPr>
        <p:txBody>
          <a:bodyPr/>
          <a:lstStyle/>
          <a:p>
            <a:r>
              <a:rPr lang="en-US" sz="2000" dirty="0"/>
              <a:t>iPads will be available on the rental contract.  See your team for more info.</a:t>
            </a:r>
          </a:p>
          <a:p>
            <a:endParaRPr lang="en-US" sz="2000" dirty="0"/>
          </a:p>
          <a:p>
            <a:r>
              <a:rPr lang="en-US" sz="2000" dirty="0" err="1"/>
              <a:t>ViaSat</a:t>
            </a:r>
            <a:r>
              <a:rPr lang="en-US" sz="2000" dirty="0"/>
              <a:t> internet as an option for camps where there is no internet access.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 descr="http://www.viasat.com/files/assets/JIFX_SB2PP_002_604x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0" y="3987632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46" y="1619250"/>
            <a:ext cx="432940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gascon\Downloads\IMG_074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85" y="1353517"/>
            <a:ext cx="4667015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Summary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32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3" y="1735257"/>
            <a:ext cx="3646452" cy="4179147"/>
          </a:xfrm>
        </p:spPr>
        <p:txBody>
          <a:bodyPr/>
          <a:lstStyle/>
          <a:p>
            <a:r>
              <a:rPr lang="en-US" sz="2000" dirty="0"/>
              <a:t>Ideally, you will have: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Internet access (at least at fire camp)</a:t>
            </a:r>
          </a:p>
          <a:p>
            <a:pPr lvl="1"/>
            <a:r>
              <a:rPr lang="en-US" sz="2000" dirty="0" err="1">
                <a:latin typeface="Georgia" panose="02040502050405020303" pitchFamily="18" charset="0"/>
              </a:rPr>
              <a:t>iDevice</a:t>
            </a:r>
            <a:r>
              <a:rPr lang="en-US" sz="2000" dirty="0">
                <a:latin typeface="Georgia" panose="02040502050405020303" pitchFamily="18" charset="0"/>
              </a:rPr>
              <a:t> (iPhone/iPod)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Web server to store data on and keep it up to date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Supportive users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 successful and safe incident</a:t>
            </a:r>
          </a:p>
        </p:txBody>
      </p:sp>
    </p:spTree>
    <p:extLst>
      <p:ext uri="{BB962C8B-B14F-4D97-AF65-F5344CB8AC3E}">
        <p14:creationId xmlns:p14="http://schemas.microsoft.com/office/powerpoint/2010/main" val="433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ea typeface="Times New Roman"/>
                <a:cs typeface="Times New Roman"/>
              </a:rPr>
              <a:t>Smart Phone </a:t>
            </a:r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Stats by OS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4</a:t>
            </a:fld>
            <a:endParaRPr lang="en-US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47863"/>
            <a:ext cx="6134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399" cy="758950"/>
          </a:xfrm>
        </p:spPr>
        <p:txBody>
          <a:bodyPr/>
          <a:lstStyle/>
          <a:p>
            <a:pPr fontAlgn="base"/>
            <a:r>
              <a:rPr lang="en-US" sz="2400" b="1" dirty="0" smtClean="0">
                <a:solidFill>
                  <a:schemeClr val="tx1"/>
                </a:solidFill>
              </a:rPr>
              <a:t>Number </a:t>
            </a:r>
            <a:r>
              <a:rPr lang="en-US" sz="2400" b="1" dirty="0">
                <a:solidFill>
                  <a:schemeClr val="tx1"/>
                </a:solidFill>
              </a:rPr>
              <a:t>of smartphone users in the United States from 2010 to 2021 (in millions</a:t>
            </a:r>
            <a:r>
              <a:rPr lang="en-US" sz="2400" b="1" dirty="0" smtClean="0">
                <a:solidFill>
                  <a:schemeClr val="tx1"/>
                </a:solidFill>
              </a:rPr>
              <a:t>)*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5</a:t>
            </a:fld>
            <a:endParaRPr lang="en-US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68449"/>
            <a:ext cx="7210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0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39" y="427942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Devices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6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067" y="1726711"/>
            <a:ext cx="3473304" cy="4179147"/>
          </a:xfrm>
        </p:spPr>
        <p:txBody>
          <a:bodyPr/>
          <a:lstStyle/>
          <a:p>
            <a:r>
              <a:rPr lang="en-US" sz="2000" dirty="0"/>
              <a:t>iPad</a:t>
            </a:r>
          </a:p>
          <a:p>
            <a:r>
              <a:rPr lang="en-US" sz="2000" dirty="0"/>
              <a:t>iPhone</a:t>
            </a:r>
          </a:p>
          <a:p>
            <a:r>
              <a:rPr lang="en-US" sz="2000" dirty="0"/>
              <a:t>Google Nexus</a:t>
            </a:r>
          </a:p>
          <a:p>
            <a:r>
              <a:rPr lang="en-US" sz="2000" dirty="0"/>
              <a:t>Amazon Kindle Fire HD</a:t>
            </a:r>
          </a:p>
          <a:p>
            <a:r>
              <a:rPr lang="en-US" sz="2000" dirty="0"/>
              <a:t>Barnes and Noble Nook HD+</a:t>
            </a:r>
          </a:p>
          <a:p>
            <a:r>
              <a:rPr lang="en-US" sz="2000" dirty="0"/>
              <a:t>Samsung Galaxy</a:t>
            </a:r>
          </a:p>
          <a:p>
            <a:r>
              <a:rPr lang="en-US" sz="2000" dirty="0"/>
              <a:t>Asus Transformer Pad Infinity</a:t>
            </a:r>
          </a:p>
          <a:p>
            <a:r>
              <a:rPr lang="en-US" sz="2000" dirty="0"/>
              <a:t>Microsoft Surface</a:t>
            </a:r>
          </a:p>
          <a:p>
            <a:r>
              <a:rPr lang="en-US" sz="2000" dirty="0"/>
              <a:t>iPad Mini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18" y="140847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64" y="4426664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14" y="140847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61" y="2724551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Devices (hardware)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7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80473" cy="4179147"/>
          </a:xfrm>
        </p:spPr>
        <p:txBody>
          <a:bodyPr/>
          <a:lstStyle/>
          <a:p>
            <a:r>
              <a:rPr lang="en-US" sz="2000" dirty="0"/>
              <a:t>Don’t worry, we don’t support them all.  There is no way we could.  No one can be an expert with all of the OS’s and hardware that is out there.</a:t>
            </a:r>
          </a:p>
          <a:p>
            <a:r>
              <a:rPr lang="en-US" sz="2000" dirty="0"/>
              <a:t>Primarily supporting iPad/iPhone with iOS.  </a:t>
            </a:r>
          </a:p>
          <a:p>
            <a:pPr marL="171450" indent="-171450"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233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Applications (Apps)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8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8054926" cy="4179147"/>
          </a:xfrm>
        </p:spPr>
        <p:txBody>
          <a:bodyPr/>
          <a:lstStyle/>
          <a:p>
            <a:r>
              <a:rPr lang="en-US" sz="2000" dirty="0"/>
              <a:t>Similar to hardware, we can not support every app out there.  There are literally </a:t>
            </a:r>
            <a:r>
              <a:rPr lang="en-US" sz="2000" dirty="0" smtClean="0"/>
              <a:t>100s </a:t>
            </a:r>
            <a:r>
              <a:rPr lang="en-US" sz="2000" dirty="0"/>
              <a:t>of thousands of apps from various sources.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App Store (Apple)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Google Play (Android)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3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" y="355253"/>
            <a:ext cx="8600490" cy="87863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a typeface="Times New Roman"/>
                <a:cs typeface="Times New Roman"/>
              </a:rPr>
              <a:t>Common Applications</a:t>
            </a:r>
            <a:endParaRPr lang="en-US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-US" smtClean="0">
                <a:latin typeface="Georgia" pitchFamily="18" charset="0"/>
              </a:rPr>
              <a:t>9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8742" y="1735257"/>
            <a:ext cx="3490889" cy="4179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/>
              <a:t>GEOSPATIAL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Scenic Map Western USA (Apple)</a:t>
            </a:r>
            <a:br>
              <a:rPr lang="en-US" sz="1800" dirty="0"/>
            </a:br>
            <a:r>
              <a:rPr lang="en-US" sz="1800" dirty="0"/>
              <a:t>GPS Tracks (Apple)</a:t>
            </a:r>
            <a:br>
              <a:rPr lang="en-US" sz="1800" dirty="0"/>
            </a:br>
            <a:r>
              <a:rPr lang="en-US" sz="1800" dirty="0" err="1"/>
              <a:t>Avenza</a:t>
            </a:r>
            <a:r>
              <a:rPr lang="en-US" sz="1800" dirty="0"/>
              <a:t> PDF Maps (Apple, Android)</a:t>
            </a:r>
          </a:p>
          <a:p>
            <a:pPr marL="0" indent="0" algn="ctr">
              <a:buNone/>
            </a:pPr>
            <a:r>
              <a:rPr lang="en-US" sz="1800" b="1" u="sng" dirty="0"/>
              <a:t>Weather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NOAA High Definition Radar (Apple).</a:t>
            </a:r>
            <a:br>
              <a:rPr lang="en-US" sz="1800" dirty="0"/>
            </a:br>
            <a:r>
              <a:rPr lang="en-US" sz="1800" dirty="0" err="1"/>
              <a:t>Raindar</a:t>
            </a:r>
            <a:r>
              <a:rPr lang="en-US" sz="1800" dirty="0"/>
              <a:t> (Android)</a:t>
            </a:r>
            <a:br>
              <a:rPr lang="en-US" sz="1800" dirty="0"/>
            </a:br>
            <a:r>
              <a:rPr lang="en-US" sz="1800" dirty="0"/>
              <a:t>Weather Calculator (Android)</a:t>
            </a:r>
          </a:p>
          <a:p>
            <a:pPr marL="0" indent="0" algn="ctr">
              <a:buNone/>
            </a:pPr>
            <a:r>
              <a:rPr lang="en-US" sz="1800" b="1" u="sng" dirty="0"/>
              <a:t>Aviation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ForeFlight</a:t>
            </a:r>
            <a:r>
              <a:rPr lang="en-US" sz="1800" dirty="0"/>
              <a:t> (Apple)</a:t>
            </a:r>
          </a:p>
          <a:p>
            <a:pPr marL="0" indent="0" algn="ctr">
              <a:buNone/>
            </a:pPr>
            <a:r>
              <a:rPr lang="en-US" sz="1800" b="1" u="sng" dirty="0"/>
              <a:t>Organization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IRPG (Apple, Android)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706" y="1779494"/>
            <a:ext cx="34324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Georgia" pitchFamily="18" charset="0"/>
              </a:rPr>
              <a:t>Health</a:t>
            </a: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Firefighter Nutrition and Hydration (iBook)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OSHA Heat Safety/Heat Index tool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b="1" u="sng" dirty="0">
                <a:latin typeface="Georgia" panose="02040502050405020303" pitchFamily="18" charset="0"/>
              </a:rPr>
              <a:t>Other</a:t>
            </a: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 Project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Firefighter Calculator (Apple) | Firefighter Calculator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Firefighter RH Calculator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Forest Fire Danger Meter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Simple FDI Calculator (Apple)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Wildfire Pro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Toolkit (Apple)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Wildland Fire Tools (Android)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Wildfires by American Red Cross (Apple)</a:t>
            </a:r>
          </a:p>
        </p:txBody>
      </p:sp>
    </p:spTree>
    <p:extLst>
      <p:ext uri="{BB962C8B-B14F-4D97-AF65-F5344CB8AC3E}">
        <p14:creationId xmlns:p14="http://schemas.microsoft.com/office/powerpoint/2010/main" val="4925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7391</TotalTime>
  <Words>1087</Words>
  <Application>Microsoft Office PowerPoint</Application>
  <PresentationFormat>On-screen Show (4:3)</PresentationFormat>
  <Paragraphs>237</Paragraphs>
  <Slides>32</Slides>
  <Notes>29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PowerPoint Presentation</vt:lpstr>
      <vt:lpstr>PowerPoint Presentation</vt:lpstr>
      <vt:lpstr>Smart Phone Stats</vt:lpstr>
      <vt:lpstr>Smart Phone Stats by OS</vt:lpstr>
      <vt:lpstr>Number of smartphone users in the United States from 2010 to 2021 (in millions)*</vt:lpstr>
      <vt:lpstr>Devices</vt:lpstr>
      <vt:lpstr>Devices (hardware)</vt:lpstr>
      <vt:lpstr>Applications (Apps)</vt:lpstr>
      <vt:lpstr>Common Applications</vt:lpstr>
      <vt:lpstr>Common Websites</vt:lpstr>
      <vt:lpstr>How can a mobile device be used at an incident? </vt:lpstr>
      <vt:lpstr>How can a mobile device be used at an incident? The better question is what can it not do at an incident? </vt:lpstr>
      <vt:lpstr>Informational sites</vt:lpstr>
      <vt:lpstr>What’s a QR code?</vt:lpstr>
      <vt:lpstr>QR code</vt:lpstr>
      <vt:lpstr>QR code uses</vt:lpstr>
      <vt:lpstr>PDF maps getting started</vt:lpstr>
      <vt:lpstr>Avenza PDF Maps</vt:lpstr>
      <vt:lpstr>Avenza PDF Maps</vt:lpstr>
      <vt:lpstr>Avenza PDF Maps</vt:lpstr>
      <vt:lpstr>Avenza PDF Maps</vt:lpstr>
      <vt:lpstr>Avenza PDF Maps</vt:lpstr>
      <vt:lpstr>Avenza PDF Maps exporting</vt:lpstr>
      <vt:lpstr>Avenza PDF Maps exporting</vt:lpstr>
      <vt:lpstr>Opening your exported file on a PC</vt:lpstr>
      <vt:lpstr>Opening your exported file on a PC</vt:lpstr>
      <vt:lpstr>Avenza PDF maps troubleshooting</vt:lpstr>
      <vt:lpstr>Avenza PDF maps troubleshooting</vt:lpstr>
      <vt:lpstr>Avenza PDF maps troubleshooting</vt:lpstr>
      <vt:lpstr>Mobile Technology Goals</vt:lpstr>
      <vt:lpstr>Mobile Technology Goals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Wildland Fire Information and Technology Management</dc:title>
  <dc:creator>erik_torres@nps.gov</dc:creator>
  <cp:lastModifiedBy>Paul</cp:lastModifiedBy>
  <cp:revision>718</cp:revision>
  <cp:lastPrinted>2015-11-05T19:17:59Z</cp:lastPrinted>
  <dcterms:modified xsi:type="dcterms:W3CDTF">2017-04-05T15:17:54Z</dcterms:modified>
</cp:coreProperties>
</file>