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7" r:id="rId4"/>
    <p:sldId id="258" r:id="rId5"/>
    <p:sldId id="259" r:id="rId6"/>
    <p:sldId id="260" r:id="rId7"/>
    <p:sldId id="261" r:id="rId8"/>
    <p:sldId id="262" r:id="rId9"/>
    <p:sldId id="265"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09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53E57A-BF55-4D16-B41B-CF4863B0088C}"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6324D-FACA-41B5-AC64-107DDB3CAD20}" type="slidenum">
              <a:rPr lang="en-US" smtClean="0"/>
              <a:t>‹#›</a:t>
            </a:fld>
            <a:endParaRPr lang="en-US"/>
          </a:p>
        </p:txBody>
      </p:sp>
    </p:spTree>
    <p:extLst>
      <p:ext uri="{BB962C8B-B14F-4D97-AF65-F5344CB8AC3E}">
        <p14:creationId xmlns:p14="http://schemas.microsoft.com/office/powerpoint/2010/main" val="2205401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53E57A-BF55-4D16-B41B-CF4863B0088C}"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6324D-FACA-41B5-AC64-107DDB3CAD20}" type="slidenum">
              <a:rPr lang="en-US" smtClean="0"/>
              <a:t>‹#›</a:t>
            </a:fld>
            <a:endParaRPr lang="en-US"/>
          </a:p>
        </p:txBody>
      </p:sp>
    </p:spTree>
    <p:extLst>
      <p:ext uri="{BB962C8B-B14F-4D97-AF65-F5344CB8AC3E}">
        <p14:creationId xmlns:p14="http://schemas.microsoft.com/office/powerpoint/2010/main" val="3593006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53E57A-BF55-4D16-B41B-CF4863B0088C}"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6324D-FACA-41B5-AC64-107DDB3CAD20}" type="slidenum">
              <a:rPr lang="en-US" smtClean="0"/>
              <a:t>‹#›</a:t>
            </a:fld>
            <a:endParaRPr lang="en-US"/>
          </a:p>
        </p:txBody>
      </p:sp>
    </p:spTree>
    <p:extLst>
      <p:ext uri="{BB962C8B-B14F-4D97-AF65-F5344CB8AC3E}">
        <p14:creationId xmlns:p14="http://schemas.microsoft.com/office/powerpoint/2010/main" val="1255180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53E57A-BF55-4D16-B41B-CF4863B0088C}"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6324D-FACA-41B5-AC64-107DDB3CAD20}" type="slidenum">
              <a:rPr lang="en-US" smtClean="0"/>
              <a:t>‹#›</a:t>
            </a:fld>
            <a:endParaRPr lang="en-US"/>
          </a:p>
        </p:txBody>
      </p:sp>
    </p:spTree>
    <p:extLst>
      <p:ext uri="{BB962C8B-B14F-4D97-AF65-F5344CB8AC3E}">
        <p14:creationId xmlns:p14="http://schemas.microsoft.com/office/powerpoint/2010/main" val="3170980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53E57A-BF55-4D16-B41B-CF4863B0088C}" type="datetimeFigureOut">
              <a:rPr lang="en-US" smtClean="0"/>
              <a:t>7/31/2013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6324D-FACA-41B5-AC64-107DDB3CAD20}" type="slidenum">
              <a:rPr lang="en-US" smtClean="0"/>
              <a:t>‹#›</a:t>
            </a:fld>
            <a:endParaRPr lang="en-US"/>
          </a:p>
        </p:txBody>
      </p:sp>
    </p:spTree>
    <p:extLst>
      <p:ext uri="{BB962C8B-B14F-4D97-AF65-F5344CB8AC3E}">
        <p14:creationId xmlns:p14="http://schemas.microsoft.com/office/powerpoint/2010/main" val="1223978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53E57A-BF55-4D16-B41B-CF4863B0088C}" type="datetimeFigureOut">
              <a:rPr lang="en-US" smtClean="0"/>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6324D-FACA-41B5-AC64-107DDB3CAD20}" type="slidenum">
              <a:rPr lang="en-US" smtClean="0"/>
              <a:t>‹#›</a:t>
            </a:fld>
            <a:endParaRPr lang="en-US"/>
          </a:p>
        </p:txBody>
      </p:sp>
    </p:spTree>
    <p:extLst>
      <p:ext uri="{BB962C8B-B14F-4D97-AF65-F5344CB8AC3E}">
        <p14:creationId xmlns:p14="http://schemas.microsoft.com/office/powerpoint/2010/main" val="847277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53E57A-BF55-4D16-B41B-CF4863B0088C}" type="datetimeFigureOut">
              <a:rPr lang="en-US" smtClean="0"/>
              <a:t>7/31/2013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C6324D-FACA-41B5-AC64-107DDB3CAD20}" type="slidenum">
              <a:rPr lang="en-US" smtClean="0"/>
              <a:t>‹#›</a:t>
            </a:fld>
            <a:endParaRPr lang="en-US"/>
          </a:p>
        </p:txBody>
      </p:sp>
    </p:spTree>
    <p:extLst>
      <p:ext uri="{BB962C8B-B14F-4D97-AF65-F5344CB8AC3E}">
        <p14:creationId xmlns:p14="http://schemas.microsoft.com/office/powerpoint/2010/main" val="1365353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53E57A-BF55-4D16-B41B-CF4863B0088C}" type="datetimeFigureOut">
              <a:rPr lang="en-US" smtClean="0"/>
              <a:t>7/31/2013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C6324D-FACA-41B5-AC64-107DDB3CAD20}" type="slidenum">
              <a:rPr lang="en-US" smtClean="0"/>
              <a:t>‹#›</a:t>
            </a:fld>
            <a:endParaRPr lang="en-US"/>
          </a:p>
        </p:txBody>
      </p:sp>
    </p:spTree>
    <p:extLst>
      <p:ext uri="{BB962C8B-B14F-4D97-AF65-F5344CB8AC3E}">
        <p14:creationId xmlns:p14="http://schemas.microsoft.com/office/powerpoint/2010/main" val="2565161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3E57A-BF55-4D16-B41B-CF4863B0088C}" type="datetimeFigureOut">
              <a:rPr lang="en-US" smtClean="0"/>
              <a:t>7/31/2013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C6324D-FACA-41B5-AC64-107DDB3CAD20}" type="slidenum">
              <a:rPr lang="en-US" smtClean="0"/>
              <a:t>‹#›</a:t>
            </a:fld>
            <a:endParaRPr lang="en-US"/>
          </a:p>
        </p:txBody>
      </p:sp>
    </p:spTree>
    <p:extLst>
      <p:ext uri="{BB962C8B-B14F-4D97-AF65-F5344CB8AC3E}">
        <p14:creationId xmlns:p14="http://schemas.microsoft.com/office/powerpoint/2010/main" val="199710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53E57A-BF55-4D16-B41B-CF4863B0088C}" type="datetimeFigureOut">
              <a:rPr lang="en-US" smtClean="0"/>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6324D-FACA-41B5-AC64-107DDB3CAD20}" type="slidenum">
              <a:rPr lang="en-US" smtClean="0"/>
              <a:t>‹#›</a:t>
            </a:fld>
            <a:endParaRPr lang="en-US"/>
          </a:p>
        </p:txBody>
      </p:sp>
    </p:spTree>
    <p:extLst>
      <p:ext uri="{BB962C8B-B14F-4D97-AF65-F5344CB8AC3E}">
        <p14:creationId xmlns:p14="http://schemas.microsoft.com/office/powerpoint/2010/main" val="2820036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53E57A-BF55-4D16-B41B-CF4863B0088C}" type="datetimeFigureOut">
              <a:rPr lang="en-US" smtClean="0"/>
              <a:t>7/31/2013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6324D-FACA-41B5-AC64-107DDB3CAD20}" type="slidenum">
              <a:rPr lang="en-US" smtClean="0"/>
              <a:t>‹#›</a:t>
            </a:fld>
            <a:endParaRPr lang="en-US"/>
          </a:p>
        </p:txBody>
      </p:sp>
    </p:spTree>
    <p:extLst>
      <p:ext uri="{BB962C8B-B14F-4D97-AF65-F5344CB8AC3E}">
        <p14:creationId xmlns:p14="http://schemas.microsoft.com/office/powerpoint/2010/main" val="1879270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3E57A-BF55-4D16-B41B-CF4863B0088C}" type="datetimeFigureOut">
              <a:rPr lang="en-US" smtClean="0"/>
              <a:t>7/31/2013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6324D-FACA-41B5-AC64-107DDB3CAD20}" type="slidenum">
              <a:rPr lang="en-US" smtClean="0"/>
              <a:t>‹#›</a:t>
            </a:fld>
            <a:endParaRPr lang="en-US"/>
          </a:p>
        </p:txBody>
      </p:sp>
    </p:spTree>
    <p:extLst>
      <p:ext uri="{BB962C8B-B14F-4D97-AF65-F5344CB8AC3E}">
        <p14:creationId xmlns:p14="http://schemas.microsoft.com/office/powerpoint/2010/main" val="468684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mailto:mgausen@fs.fed.u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81279"/>
            <a:ext cx="4438650" cy="3848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28600" y="152455"/>
            <a:ext cx="8425127" cy="646331"/>
          </a:xfrm>
          <a:prstGeom prst="rect">
            <a:avLst/>
          </a:prstGeom>
          <a:noFill/>
          <a:ln w="76200">
            <a:solidFill>
              <a:schemeClr val="accent1"/>
            </a:solidFill>
          </a:ln>
        </p:spPr>
        <p:txBody>
          <a:bodyPr wrap="none" rtlCol="0">
            <a:spAutoFit/>
          </a:bodyPr>
          <a:lstStyle/>
          <a:p>
            <a:r>
              <a:rPr lang="en-US" dirty="0" smtClean="0"/>
              <a:t>NON </a:t>
            </a:r>
            <a:r>
              <a:rPr lang="en-US" dirty="0" err="1" smtClean="0"/>
              <a:t>FS</a:t>
            </a:r>
            <a:r>
              <a:rPr lang="en-US" dirty="0" smtClean="0"/>
              <a:t> CITRIX CLIENT INSTALLATION – ACCESSING ROSS FROM NON AGENCY NETWORK</a:t>
            </a:r>
          </a:p>
          <a:p>
            <a:r>
              <a:rPr lang="en-US" dirty="0" smtClean="0"/>
              <a:t>(Utilizing Rental PCs on Non Agency Network)</a:t>
            </a:r>
            <a:endParaRPr lang="en-US" dirty="0"/>
          </a:p>
        </p:txBody>
      </p:sp>
      <p:sp>
        <p:nvSpPr>
          <p:cNvPr id="4" name="TextBox 3"/>
          <p:cNvSpPr txBox="1"/>
          <p:nvPr/>
        </p:nvSpPr>
        <p:spPr>
          <a:xfrm>
            <a:off x="4953000" y="1190977"/>
            <a:ext cx="3700727" cy="3724096"/>
          </a:xfrm>
          <a:prstGeom prst="rect">
            <a:avLst/>
          </a:prstGeom>
          <a:noFill/>
        </p:spPr>
        <p:txBody>
          <a:bodyPr wrap="square" rtlCol="0">
            <a:spAutoFit/>
          </a:bodyPr>
          <a:lstStyle/>
          <a:p>
            <a:r>
              <a:rPr lang="en-US" sz="2800" b="1" dirty="0" smtClean="0"/>
              <a:t>ISSUES:  </a:t>
            </a:r>
            <a:r>
              <a:rPr lang="en-US" sz="1600" dirty="0" smtClean="0"/>
              <a:t>Utilizing ROSS Production Application on Non Agency (</a:t>
            </a:r>
            <a:r>
              <a:rPr lang="en-US" sz="1600" dirty="0" err="1" smtClean="0"/>
              <a:t>USFS</a:t>
            </a:r>
            <a:r>
              <a:rPr lang="en-US" sz="1600" dirty="0" smtClean="0"/>
              <a:t> / </a:t>
            </a:r>
            <a:r>
              <a:rPr lang="en-US" sz="1600" dirty="0" err="1" smtClean="0"/>
              <a:t>BLM</a:t>
            </a:r>
            <a:r>
              <a:rPr lang="en-US" sz="1600" dirty="0" smtClean="0"/>
              <a:t>) Network CAN Result In Not Being Able To CONSTANTLY Print Information From ROSS and Editing Information within The ROSS Application.</a:t>
            </a:r>
          </a:p>
          <a:p>
            <a:endParaRPr lang="en-US" sz="1600" dirty="0"/>
          </a:p>
          <a:p>
            <a:r>
              <a:rPr lang="en-US" sz="1600" dirty="0" smtClean="0"/>
              <a:t>Information Was Received From ROSS Vendor Support That ROSS Production Application Was Originally Designed To Operate on Agency PCs On The Agency Network.   Current Version of ROSS Production Application Is Only Supported On IE8.</a:t>
            </a:r>
            <a:endParaRPr lang="en-US" sz="1600" dirty="0"/>
          </a:p>
        </p:txBody>
      </p:sp>
      <p:sp>
        <p:nvSpPr>
          <p:cNvPr id="5" name="TextBox 4"/>
          <p:cNvSpPr txBox="1"/>
          <p:nvPr/>
        </p:nvSpPr>
        <p:spPr>
          <a:xfrm>
            <a:off x="236914" y="5401053"/>
            <a:ext cx="8686800" cy="1169551"/>
          </a:xfrm>
          <a:prstGeom prst="rect">
            <a:avLst/>
          </a:prstGeom>
          <a:noFill/>
        </p:spPr>
        <p:txBody>
          <a:bodyPr wrap="square" rtlCol="0">
            <a:spAutoFit/>
          </a:bodyPr>
          <a:lstStyle/>
          <a:p>
            <a:r>
              <a:rPr lang="en-US" sz="1400" dirty="0" smtClean="0"/>
              <a:t>The Following Documentation Is An Attempt To Provide An Alternative / Solution To Using Rental PCs (Non Agency  Equipment) on a Non Agency Network.  Experience Has Shown That This Alternative May or May Not Work Depending On The Non Agency Network Available.  Sometimes Rental Equipment Access The Ross Production Application On A Non Agency Network Is Very Successful, Sometimes You Will Experience Printing / Editing Frustrations / Errors.</a:t>
            </a:r>
            <a:endParaRPr lang="en-US" sz="1400" dirty="0"/>
          </a:p>
        </p:txBody>
      </p:sp>
      <p:sp>
        <p:nvSpPr>
          <p:cNvPr id="6" name="TextBox 5"/>
          <p:cNvSpPr txBox="1"/>
          <p:nvPr/>
        </p:nvSpPr>
        <p:spPr>
          <a:xfrm rot="5400000">
            <a:off x="8072392" y="812237"/>
            <a:ext cx="1866217" cy="276999"/>
          </a:xfrm>
          <a:prstGeom prst="rect">
            <a:avLst/>
          </a:prstGeom>
          <a:noFill/>
        </p:spPr>
        <p:txBody>
          <a:bodyPr wrap="none" rtlCol="0">
            <a:spAutoFit/>
          </a:bodyPr>
          <a:lstStyle/>
          <a:p>
            <a:r>
              <a:rPr lang="en-US" sz="1200" dirty="0" smtClean="0"/>
              <a:t>Last Updated:  07/31/2013</a:t>
            </a:r>
            <a:endParaRPr lang="en-US" sz="1200" dirty="0"/>
          </a:p>
        </p:txBody>
      </p:sp>
    </p:spTree>
    <p:extLst>
      <p:ext uri="{BB962C8B-B14F-4D97-AF65-F5344CB8AC3E}">
        <p14:creationId xmlns:p14="http://schemas.microsoft.com/office/powerpoint/2010/main" val="2291636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228600"/>
            <a:ext cx="5733429" cy="6463308"/>
          </a:xfrm>
          <a:prstGeom prst="rect">
            <a:avLst/>
          </a:prstGeom>
          <a:noFill/>
        </p:spPr>
        <p:txBody>
          <a:bodyPr wrap="none" rtlCol="0">
            <a:spAutoFit/>
          </a:bodyPr>
          <a:lstStyle/>
          <a:p>
            <a:r>
              <a:rPr lang="en-US" sz="4400" dirty="0" smtClean="0"/>
              <a:t>Contacts:</a:t>
            </a:r>
          </a:p>
          <a:p>
            <a:endParaRPr lang="en-US" dirty="0"/>
          </a:p>
          <a:p>
            <a:r>
              <a:rPr lang="en-US" sz="3200" b="1" dirty="0" smtClean="0"/>
              <a:t>ROSS Help Desk : </a:t>
            </a:r>
            <a:r>
              <a:rPr lang="en-US" sz="3200" b="1" dirty="0" smtClean="0">
                <a:effectLst/>
              </a:rPr>
              <a:t>(866) 224-7677</a:t>
            </a:r>
            <a:endParaRPr lang="en-US" sz="3200" b="1" dirty="0"/>
          </a:p>
          <a:p>
            <a:endParaRPr lang="en-US" b="1" dirty="0" smtClean="0">
              <a:effectLst/>
            </a:endParaRPr>
          </a:p>
          <a:p>
            <a:r>
              <a:rPr lang="en-US" b="1" dirty="0" smtClean="0">
                <a:effectLst/>
              </a:rPr>
              <a:t>Mary </a:t>
            </a:r>
            <a:r>
              <a:rPr lang="en-US" b="1" dirty="0" err="1" smtClean="0">
                <a:effectLst/>
              </a:rPr>
              <a:t>Gausen</a:t>
            </a:r>
            <a:endParaRPr lang="en-US" b="1" dirty="0" smtClean="0">
              <a:effectLst/>
            </a:endParaRPr>
          </a:p>
          <a:p>
            <a:r>
              <a:rPr lang="en-US" b="1" dirty="0" smtClean="0">
                <a:effectLst/>
              </a:rPr>
              <a:t>ROSS Program Specialist</a:t>
            </a:r>
          </a:p>
          <a:p>
            <a:r>
              <a:rPr lang="en-US" b="1" dirty="0" smtClean="0">
                <a:effectLst/>
              </a:rPr>
              <a:t>ROSS Project Team</a:t>
            </a:r>
          </a:p>
          <a:p>
            <a:r>
              <a:rPr lang="en-US" b="1" dirty="0" smtClean="0">
                <a:effectLst/>
              </a:rPr>
              <a:t>530.598.4187 (C)</a:t>
            </a:r>
          </a:p>
          <a:p>
            <a:r>
              <a:rPr lang="en-US" b="1" dirty="0" smtClean="0">
                <a:effectLst/>
              </a:rPr>
              <a:t>720-457-9814 (O)</a:t>
            </a:r>
          </a:p>
          <a:p>
            <a:r>
              <a:rPr lang="en-US" b="1" dirty="0" err="1" smtClean="0">
                <a:effectLst/>
                <a:hlinkClick r:id="rId2"/>
              </a:rPr>
              <a:t>mgausen@fs.fed.us</a:t>
            </a:r>
            <a:endParaRPr lang="en-US" b="1" dirty="0" smtClean="0">
              <a:effectLst/>
            </a:endParaRPr>
          </a:p>
          <a:p>
            <a:endParaRPr lang="en-US" b="1" dirty="0"/>
          </a:p>
          <a:p>
            <a:r>
              <a:rPr lang="en-US" b="1" dirty="0" smtClean="0">
                <a:effectLst/>
              </a:rPr>
              <a:t>Jenny Burris</a:t>
            </a:r>
          </a:p>
          <a:p>
            <a:r>
              <a:rPr lang="en-US" b="1" dirty="0" smtClean="0"/>
              <a:t>Citrix / Lockheed</a:t>
            </a:r>
          </a:p>
          <a:p>
            <a:r>
              <a:rPr lang="en-US" b="1" dirty="0" smtClean="0">
                <a:effectLst/>
              </a:rPr>
              <a:t>720.457-9814 (O)</a:t>
            </a:r>
          </a:p>
          <a:p>
            <a:r>
              <a:rPr lang="en-US" b="1" dirty="0" err="1" smtClean="0">
                <a:effectLst/>
              </a:rPr>
              <a:t>jburris@lw-lmco.com</a:t>
            </a:r>
            <a:endParaRPr lang="en-US" b="1" dirty="0" smtClean="0">
              <a:effectLst/>
            </a:endParaRPr>
          </a:p>
          <a:p>
            <a:endParaRPr lang="en-US" b="1" dirty="0"/>
          </a:p>
          <a:p>
            <a:r>
              <a:rPr lang="en-US" b="1" dirty="0" smtClean="0">
                <a:effectLst/>
              </a:rPr>
              <a:t>Doug Parker</a:t>
            </a:r>
          </a:p>
          <a:p>
            <a:r>
              <a:rPr lang="en-US" b="1" dirty="0" err="1" smtClean="0"/>
              <a:t>CTSP</a:t>
            </a:r>
            <a:r>
              <a:rPr lang="en-US" b="1" dirty="0" smtClean="0"/>
              <a:t> / </a:t>
            </a:r>
            <a:r>
              <a:rPr lang="en-US" b="1" dirty="0" err="1" smtClean="0"/>
              <a:t>PNW</a:t>
            </a:r>
            <a:r>
              <a:rPr lang="en-US" b="1" dirty="0" smtClean="0"/>
              <a:t> Team 3</a:t>
            </a:r>
          </a:p>
          <a:p>
            <a:r>
              <a:rPr lang="en-US" b="1" dirty="0" smtClean="0">
                <a:effectLst/>
              </a:rPr>
              <a:t>541.941.2392 (C)</a:t>
            </a:r>
          </a:p>
          <a:p>
            <a:r>
              <a:rPr lang="en-US" b="1" dirty="0" smtClean="0"/>
              <a:t>dwp1955@gmail.com</a:t>
            </a:r>
            <a:endParaRPr lang="en-US" b="1" dirty="0" smtClean="0">
              <a:effectLst/>
            </a:endParaRPr>
          </a:p>
          <a:p>
            <a:r>
              <a:rPr lang="en-US" b="1" dirty="0" smtClean="0">
                <a:effectLst/>
              </a:rPr>
              <a:t> </a:t>
            </a:r>
            <a:endParaRPr lang="en-US" dirty="0"/>
          </a:p>
        </p:txBody>
      </p:sp>
      <p:sp>
        <p:nvSpPr>
          <p:cNvPr id="3" name="TextBox 2"/>
          <p:cNvSpPr txBox="1"/>
          <p:nvPr/>
        </p:nvSpPr>
        <p:spPr>
          <a:xfrm rot="5400000">
            <a:off x="8072392" y="812237"/>
            <a:ext cx="1866217" cy="276999"/>
          </a:xfrm>
          <a:prstGeom prst="rect">
            <a:avLst/>
          </a:prstGeom>
          <a:noFill/>
        </p:spPr>
        <p:txBody>
          <a:bodyPr wrap="none" rtlCol="0">
            <a:spAutoFit/>
          </a:bodyPr>
          <a:lstStyle/>
          <a:p>
            <a:r>
              <a:rPr lang="en-US" sz="1200" dirty="0" smtClean="0"/>
              <a:t>Last Updated:  07/31/2013</a:t>
            </a:r>
            <a:endParaRPr lang="en-US" sz="1200" dirty="0"/>
          </a:p>
        </p:txBody>
      </p:sp>
      <p:sp>
        <p:nvSpPr>
          <p:cNvPr id="4" name="Rectangle 3"/>
          <p:cNvSpPr/>
          <p:nvPr/>
        </p:nvSpPr>
        <p:spPr>
          <a:xfrm>
            <a:off x="0" y="6555586"/>
            <a:ext cx="570121" cy="3022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5" name="TextBox 4"/>
          <p:cNvSpPr txBox="1"/>
          <p:nvPr/>
        </p:nvSpPr>
        <p:spPr>
          <a:xfrm>
            <a:off x="3562971" y="5468034"/>
            <a:ext cx="3295029" cy="523220"/>
          </a:xfrm>
          <a:prstGeom prst="rect">
            <a:avLst/>
          </a:prstGeom>
          <a:noFill/>
        </p:spPr>
        <p:txBody>
          <a:bodyPr wrap="square" rtlCol="0">
            <a:spAutoFit/>
          </a:bodyPr>
          <a:lstStyle/>
          <a:p>
            <a:r>
              <a:rPr lang="en-US" sz="1400" dirty="0" smtClean="0"/>
              <a:t>Developed This </a:t>
            </a:r>
            <a:r>
              <a:rPr lang="en-US" sz="1400" dirty="0" err="1" smtClean="0"/>
              <a:t>CTSP</a:t>
            </a:r>
            <a:r>
              <a:rPr lang="en-US" sz="1400" dirty="0" smtClean="0"/>
              <a:t> Instructions From Various ROSS &amp; User Support Documents</a:t>
            </a:r>
            <a:endParaRPr lang="en-US" sz="1400" dirty="0"/>
          </a:p>
        </p:txBody>
      </p:sp>
    </p:spTree>
    <p:extLst>
      <p:ext uri="{BB962C8B-B14F-4D97-AF65-F5344CB8AC3E}">
        <p14:creationId xmlns:p14="http://schemas.microsoft.com/office/powerpoint/2010/main" val="3776092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96334"/>
            <a:ext cx="8424935" cy="369332"/>
          </a:xfrm>
          <a:prstGeom prst="rect">
            <a:avLst/>
          </a:prstGeom>
          <a:noFill/>
          <a:ln>
            <a:solidFill>
              <a:schemeClr val="tx1"/>
            </a:solidFill>
          </a:ln>
        </p:spPr>
        <p:txBody>
          <a:bodyPr wrap="none" rtlCol="0">
            <a:spAutoFit/>
          </a:bodyPr>
          <a:lstStyle/>
          <a:p>
            <a:r>
              <a:rPr lang="en-US" dirty="0" smtClean="0"/>
              <a:t>ROSS PRODUCTION APPLICATION ON RENTAL COMPUTERS NOT ON AGENCY NETWORKS</a:t>
            </a:r>
            <a:endParaRPr lang="en-US" dirty="0"/>
          </a:p>
        </p:txBody>
      </p:sp>
      <p:sp>
        <p:nvSpPr>
          <p:cNvPr id="5" name="TextBox 4"/>
          <p:cNvSpPr txBox="1"/>
          <p:nvPr/>
        </p:nvSpPr>
        <p:spPr>
          <a:xfrm>
            <a:off x="191879" y="855013"/>
            <a:ext cx="5105400" cy="369332"/>
          </a:xfrm>
          <a:prstGeom prst="rect">
            <a:avLst/>
          </a:prstGeom>
          <a:noFill/>
        </p:spPr>
        <p:txBody>
          <a:bodyPr wrap="square" rtlCol="0">
            <a:spAutoFit/>
          </a:bodyPr>
          <a:lstStyle/>
          <a:p>
            <a:r>
              <a:rPr lang="en-US" b="1" dirty="0" smtClean="0"/>
              <a:t>Suggested Modifications to Rental Computers</a:t>
            </a:r>
            <a:endParaRPr lang="en-US" b="1" dirty="0"/>
          </a:p>
        </p:txBody>
      </p:sp>
      <p:sp>
        <p:nvSpPr>
          <p:cNvPr id="6" name="TextBox 5"/>
          <p:cNvSpPr txBox="1"/>
          <p:nvPr/>
        </p:nvSpPr>
        <p:spPr>
          <a:xfrm>
            <a:off x="381000" y="1447800"/>
            <a:ext cx="3733800" cy="369332"/>
          </a:xfrm>
          <a:prstGeom prst="rect">
            <a:avLst/>
          </a:prstGeom>
          <a:noFill/>
        </p:spPr>
        <p:txBody>
          <a:bodyPr wrap="square" rtlCol="0">
            <a:spAutoFit/>
          </a:bodyPr>
          <a:lstStyle/>
          <a:p>
            <a:r>
              <a:rPr lang="en-US" dirty="0" smtClean="0"/>
              <a:t>1)  Install Network Printer(s)</a:t>
            </a:r>
            <a:endParaRPr lang="en-US" dirty="0"/>
          </a:p>
        </p:txBody>
      </p:sp>
      <p:sp>
        <p:nvSpPr>
          <p:cNvPr id="7" name="TextBox 6"/>
          <p:cNvSpPr txBox="1"/>
          <p:nvPr/>
        </p:nvSpPr>
        <p:spPr>
          <a:xfrm>
            <a:off x="380999" y="1868526"/>
            <a:ext cx="4577563" cy="646331"/>
          </a:xfrm>
          <a:prstGeom prst="rect">
            <a:avLst/>
          </a:prstGeom>
          <a:noFill/>
        </p:spPr>
        <p:txBody>
          <a:bodyPr wrap="square" rtlCol="0">
            <a:spAutoFit/>
          </a:bodyPr>
          <a:lstStyle/>
          <a:p>
            <a:r>
              <a:rPr lang="en-US" dirty="0" smtClean="0"/>
              <a:t>2)  Uninstall Mozilla Firefox  - 2 Applications</a:t>
            </a:r>
          </a:p>
          <a:p>
            <a:r>
              <a:rPr lang="en-US" dirty="0" smtClean="0"/>
              <a:t>         (Control Panel : Programs and Features)</a:t>
            </a:r>
            <a:endParaRPr lang="en-US" dirty="0"/>
          </a:p>
        </p:txBody>
      </p:sp>
      <p:sp>
        <p:nvSpPr>
          <p:cNvPr id="8" name="TextBox 7"/>
          <p:cNvSpPr txBox="1"/>
          <p:nvPr/>
        </p:nvSpPr>
        <p:spPr>
          <a:xfrm>
            <a:off x="1028700" y="2484489"/>
            <a:ext cx="2438400" cy="461665"/>
          </a:xfrm>
          <a:prstGeom prst="rect">
            <a:avLst/>
          </a:prstGeom>
          <a:noFill/>
        </p:spPr>
        <p:txBody>
          <a:bodyPr wrap="square" rtlCol="0">
            <a:spAutoFit/>
          </a:bodyPr>
          <a:lstStyle/>
          <a:p>
            <a:r>
              <a:rPr lang="en-US" sz="1200" dirty="0" smtClean="0"/>
              <a:t>Citrix Application Try To Access Firefox Plugins If Firefox Installed</a:t>
            </a:r>
            <a:endParaRPr lang="en-US"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925661"/>
            <a:ext cx="2449526" cy="454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381000" y="3214575"/>
            <a:ext cx="4577563" cy="369332"/>
          </a:xfrm>
          <a:prstGeom prst="rect">
            <a:avLst/>
          </a:prstGeom>
          <a:noFill/>
        </p:spPr>
        <p:txBody>
          <a:bodyPr wrap="square" rtlCol="0">
            <a:spAutoFit/>
          </a:bodyPr>
          <a:lstStyle/>
          <a:p>
            <a:r>
              <a:rPr lang="en-US" dirty="0" smtClean="0"/>
              <a:t>3)  Adjust Power Options (Control Panel)</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8494" y="3775720"/>
            <a:ext cx="2622571" cy="556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4867" y="3399241"/>
            <a:ext cx="4512069" cy="14326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4358" y="5299721"/>
            <a:ext cx="2609335"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67495" y="4985602"/>
            <a:ext cx="4209840" cy="17961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1374358" y="6017842"/>
            <a:ext cx="2740442" cy="461665"/>
          </a:xfrm>
          <a:prstGeom prst="rect">
            <a:avLst/>
          </a:prstGeom>
          <a:noFill/>
        </p:spPr>
        <p:txBody>
          <a:bodyPr wrap="square" rtlCol="0">
            <a:spAutoFit/>
          </a:bodyPr>
          <a:lstStyle/>
          <a:p>
            <a:r>
              <a:rPr lang="en-US" sz="1200" dirty="0" smtClean="0"/>
              <a:t>Suggested Settings : Modify For Your Requirements</a:t>
            </a:r>
            <a:endParaRPr lang="en-US" sz="1200" dirty="0"/>
          </a:p>
        </p:txBody>
      </p:sp>
      <p:sp>
        <p:nvSpPr>
          <p:cNvPr id="16" name="TextBox 15"/>
          <p:cNvSpPr txBox="1"/>
          <p:nvPr/>
        </p:nvSpPr>
        <p:spPr>
          <a:xfrm>
            <a:off x="1342728" y="4371030"/>
            <a:ext cx="2740442" cy="461665"/>
          </a:xfrm>
          <a:prstGeom prst="rect">
            <a:avLst/>
          </a:prstGeom>
          <a:noFill/>
        </p:spPr>
        <p:txBody>
          <a:bodyPr wrap="square" rtlCol="0">
            <a:spAutoFit/>
          </a:bodyPr>
          <a:lstStyle/>
          <a:p>
            <a:r>
              <a:rPr lang="en-US" sz="1200" dirty="0" smtClean="0"/>
              <a:t>Suggested Settings : Modify For Your Requirements</a:t>
            </a:r>
            <a:endParaRPr lang="en-US" sz="1200" dirty="0"/>
          </a:p>
        </p:txBody>
      </p:sp>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09644" y="2575921"/>
            <a:ext cx="2504793" cy="549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6620901" y="1817132"/>
            <a:ext cx="1315025" cy="3359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rot="5400000">
            <a:off x="8072392" y="812237"/>
            <a:ext cx="1866217" cy="276999"/>
          </a:xfrm>
          <a:prstGeom prst="rect">
            <a:avLst/>
          </a:prstGeom>
          <a:noFill/>
        </p:spPr>
        <p:txBody>
          <a:bodyPr wrap="none" rtlCol="0">
            <a:spAutoFit/>
          </a:bodyPr>
          <a:lstStyle/>
          <a:p>
            <a:r>
              <a:rPr lang="en-US" sz="1200" dirty="0" smtClean="0"/>
              <a:t>Last Updated:  07/31/2013</a:t>
            </a:r>
            <a:endParaRPr lang="en-US" sz="1200" dirty="0"/>
          </a:p>
        </p:txBody>
      </p:sp>
      <p:sp>
        <p:nvSpPr>
          <p:cNvPr id="11" name="Rectangle 10"/>
          <p:cNvSpPr/>
          <p:nvPr/>
        </p:nvSpPr>
        <p:spPr>
          <a:xfrm>
            <a:off x="0" y="6555586"/>
            <a:ext cx="570121" cy="3022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9" name="TextBox 18"/>
          <p:cNvSpPr txBox="1"/>
          <p:nvPr/>
        </p:nvSpPr>
        <p:spPr>
          <a:xfrm>
            <a:off x="5297279" y="717960"/>
            <a:ext cx="3280056" cy="923330"/>
          </a:xfrm>
          <a:prstGeom prst="rect">
            <a:avLst/>
          </a:prstGeom>
          <a:noFill/>
          <a:ln>
            <a:solidFill>
              <a:schemeClr val="tx1"/>
            </a:solidFill>
          </a:ln>
        </p:spPr>
        <p:txBody>
          <a:bodyPr wrap="square" rtlCol="0">
            <a:spAutoFit/>
          </a:bodyPr>
          <a:lstStyle/>
          <a:p>
            <a:pPr algn="r"/>
            <a:r>
              <a:rPr lang="en-US" b="1" dirty="0" smtClean="0"/>
              <a:t>You Can Not Proceed with Complete Installation WITHOUT Non </a:t>
            </a:r>
            <a:r>
              <a:rPr lang="en-US" b="1" dirty="0" err="1" smtClean="0"/>
              <a:t>FS</a:t>
            </a:r>
            <a:r>
              <a:rPr lang="en-US" b="1" dirty="0" smtClean="0"/>
              <a:t> Citrix Account</a:t>
            </a:r>
            <a:endParaRPr lang="en-US" b="1" dirty="0"/>
          </a:p>
        </p:txBody>
      </p:sp>
      <p:sp>
        <p:nvSpPr>
          <p:cNvPr id="20" name="TextBox 19"/>
          <p:cNvSpPr txBox="1"/>
          <p:nvPr/>
        </p:nvSpPr>
        <p:spPr>
          <a:xfrm>
            <a:off x="5967140" y="2575921"/>
            <a:ext cx="2438400" cy="461665"/>
          </a:xfrm>
          <a:prstGeom prst="rect">
            <a:avLst/>
          </a:prstGeom>
          <a:noFill/>
        </p:spPr>
        <p:txBody>
          <a:bodyPr wrap="square" rtlCol="0">
            <a:spAutoFit/>
          </a:bodyPr>
          <a:lstStyle/>
          <a:p>
            <a:r>
              <a:rPr lang="en-US" sz="1200" dirty="0" smtClean="0"/>
              <a:t>Mozilla Firefox Can Be Reinstalled</a:t>
            </a:r>
          </a:p>
          <a:p>
            <a:r>
              <a:rPr lang="en-US" sz="1200" dirty="0" smtClean="0"/>
              <a:t>After Citrix Client Installation</a:t>
            </a:r>
            <a:endParaRPr lang="en-US" sz="1200" dirty="0"/>
          </a:p>
        </p:txBody>
      </p:sp>
      <p:sp>
        <p:nvSpPr>
          <p:cNvPr id="12" name="TextBox 11"/>
          <p:cNvSpPr txBox="1"/>
          <p:nvPr/>
        </p:nvSpPr>
        <p:spPr>
          <a:xfrm>
            <a:off x="152400" y="565666"/>
            <a:ext cx="4706738" cy="261610"/>
          </a:xfrm>
          <a:prstGeom prst="rect">
            <a:avLst/>
          </a:prstGeom>
          <a:noFill/>
        </p:spPr>
        <p:txBody>
          <a:bodyPr wrap="none" rtlCol="0">
            <a:spAutoFit/>
          </a:bodyPr>
          <a:lstStyle/>
          <a:p>
            <a:r>
              <a:rPr lang="en-US" sz="1100" dirty="0" smtClean="0"/>
              <a:t>Note:  This Documentation Assumes The User Is An Experience Computer User.</a:t>
            </a:r>
            <a:endParaRPr lang="en-US" sz="1100" dirty="0"/>
          </a:p>
        </p:txBody>
      </p:sp>
    </p:spTree>
    <p:extLst>
      <p:ext uri="{BB962C8B-B14F-4D97-AF65-F5344CB8AC3E}">
        <p14:creationId xmlns:p14="http://schemas.microsoft.com/office/powerpoint/2010/main" val="3438075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08737"/>
            <a:ext cx="2751844" cy="369332"/>
          </a:xfrm>
          <a:prstGeom prst="rect">
            <a:avLst/>
          </a:prstGeom>
          <a:noFill/>
          <a:ln>
            <a:solidFill>
              <a:schemeClr val="tx1"/>
            </a:solidFill>
          </a:ln>
        </p:spPr>
        <p:txBody>
          <a:bodyPr wrap="none" rtlCol="0">
            <a:spAutoFit/>
          </a:bodyPr>
          <a:lstStyle/>
          <a:p>
            <a:r>
              <a:rPr lang="en-US" b="1" dirty="0" smtClean="0"/>
              <a:t>Using INTERNET EXPLORER</a:t>
            </a:r>
            <a:endParaRPr lang="en-US" b="1" dirty="0"/>
          </a:p>
        </p:txBody>
      </p:sp>
      <p:sp>
        <p:nvSpPr>
          <p:cNvPr id="3" name="TextBox 2"/>
          <p:cNvSpPr txBox="1"/>
          <p:nvPr/>
        </p:nvSpPr>
        <p:spPr>
          <a:xfrm>
            <a:off x="3124200" y="162570"/>
            <a:ext cx="4267200" cy="461665"/>
          </a:xfrm>
          <a:prstGeom prst="rect">
            <a:avLst/>
          </a:prstGeom>
          <a:noFill/>
        </p:spPr>
        <p:txBody>
          <a:bodyPr wrap="square" rtlCol="0">
            <a:spAutoFit/>
          </a:bodyPr>
          <a:lstStyle/>
          <a:p>
            <a:r>
              <a:rPr lang="en-US" sz="1200" dirty="0" smtClean="0"/>
              <a:t>Do Not Use Another Other Browser – ROSS Production 2_15 Application Is Designed to Only Operate on IE</a:t>
            </a:r>
            <a:endParaRPr lang="en-US" sz="1200" dirty="0"/>
          </a:p>
        </p:txBody>
      </p:sp>
      <p:sp>
        <p:nvSpPr>
          <p:cNvPr id="4" name="TextBox 3"/>
          <p:cNvSpPr txBox="1"/>
          <p:nvPr/>
        </p:nvSpPr>
        <p:spPr>
          <a:xfrm>
            <a:off x="657061" y="6063734"/>
            <a:ext cx="372218" cy="369332"/>
          </a:xfrm>
          <a:prstGeom prst="rect">
            <a:avLst/>
          </a:prstGeom>
          <a:noFill/>
        </p:spPr>
        <p:txBody>
          <a:bodyPr wrap="none" rtlCol="0">
            <a:spAutoFit/>
          </a:bodyPr>
          <a:lstStyle/>
          <a:p>
            <a:r>
              <a:rPr lang="en-US" dirty="0" smtClean="0"/>
              <a:t>3)</a:t>
            </a:r>
            <a:endParaRPr lang="en-US" dirty="0"/>
          </a:p>
        </p:txBody>
      </p:sp>
      <p:sp>
        <p:nvSpPr>
          <p:cNvPr id="5" name="TextBox 4"/>
          <p:cNvSpPr txBox="1"/>
          <p:nvPr/>
        </p:nvSpPr>
        <p:spPr>
          <a:xfrm>
            <a:off x="246993" y="1219200"/>
            <a:ext cx="7246214" cy="646331"/>
          </a:xfrm>
          <a:prstGeom prst="rect">
            <a:avLst/>
          </a:prstGeom>
          <a:noFill/>
        </p:spPr>
        <p:txBody>
          <a:bodyPr wrap="none" rtlCol="0">
            <a:spAutoFit/>
          </a:bodyPr>
          <a:lstStyle/>
          <a:p>
            <a:pPr marL="342900" indent="-342900">
              <a:buAutoNum type="arabicParenR"/>
            </a:pPr>
            <a:r>
              <a:rPr lang="en-US" dirty="0" smtClean="0"/>
              <a:t>REQUEST : Non </a:t>
            </a:r>
            <a:r>
              <a:rPr lang="en-US" dirty="0" err="1" smtClean="0"/>
              <a:t>FS</a:t>
            </a:r>
            <a:r>
              <a:rPr lang="en-US" dirty="0" smtClean="0"/>
              <a:t> Citrix Account : See Application Form</a:t>
            </a:r>
          </a:p>
          <a:p>
            <a:r>
              <a:rPr lang="en-US" dirty="0"/>
              <a:t>	</a:t>
            </a:r>
            <a:r>
              <a:rPr lang="en-US" dirty="0" err="1" smtClean="0"/>
              <a:t>ROSS_Non_FS_Citrix_Account_Request_Form_MICC_MMDDYYYY</a:t>
            </a:r>
            <a:endParaRPr lang="en-US" dirty="0"/>
          </a:p>
        </p:txBody>
      </p:sp>
      <p:sp>
        <p:nvSpPr>
          <p:cNvPr id="6" name="TextBox 5"/>
          <p:cNvSpPr txBox="1"/>
          <p:nvPr/>
        </p:nvSpPr>
        <p:spPr>
          <a:xfrm>
            <a:off x="293244" y="2021550"/>
            <a:ext cx="7870488" cy="369332"/>
          </a:xfrm>
          <a:prstGeom prst="rect">
            <a:avLst/>
          </a:prstGeom>
          <a:noFill/>
          <a:ln>
            <a:solidFill>
              <a:schemeClr val="tx1"/>
            </a:solidFill>
          </a:ln>
        </p:spPr>
        <p:txBody>
          <a:bodyPr wrap="none" rtlCol="0">
            <a:spAutoFit/>
          </a:bodyPr>
          <a:lstStyle/>
          <a:p>
            <a:r>
              <a:rPr lang="en-US" b="1" dirty="0" smtClean="0"/>
              <a:t>You Can Not Proceed with Complete Installation WITHOUT Non </a:t>
            </a:r>
            <a:r>
              <a:rPr lang="en-US" b="1" dirty="0" err="1" smtClean="0"/>
              <a:t>FS</a:t>
            </a:r>
            <a:r>
              <a:rPr lang="en-US" b="1" dirty="0" smtClean="0"/>
              <a:t> Citrix Account</a:t>
            </a:r>
            <a:endParaRPr lang="en-US"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1008" y="3271657"/>
            <a:ext cx="5267325"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Oval 6"/>
          <p:cNvSpPr/>
          <p:nvPr/>
        </p:nvSpPr>
        <p:spPr>
          <a:xfrm>
            <a:off x="1231008" y="5867400"/>
            <a:ext cx="5474592"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93244" y="2787134"/>
            <a:ext cx="5033366" cy="369332"/>
          </a:xfrm>
          <a:prstGeom prst="rect">
            <a:avLst/>
          </a:prstGeom>
          <a:noFill/>
        </p:spPr>
        <p:txBody>
          <a:bodyPr wrap="none" rtlCol="0">
            <a:spAutoFit/>
          </a:bodyPr>
          <a:lstStyle/>
          <a:p>
            <a:r>
              <a:rPr lang="en-US" dirty="0" smtClean="0"/>
              <a:t>2)  Using IE : Access     https://</a:t>
            </a:r>
            <a:r>
              <a:rPr lang="en-US" dirty="0" err="1" smtClean="0"/>
              <a:t>ross.fs.fed.us</a:t>
            </a:r>
            <a:r>
              <a:rPr lang="en-US" dirty="0" smtClean="0"/>
              <a:t>/</a:t>
            </a:r>
            <a:r>
              <a:rPr lang="en-US" dirty="0" err="1" smtClean="0"/>
              <a:t>XenApp</a:t>
            </a:r>
            <a:endParaRPr lang="en-US" dirty="0"/>
          </a:p>
        </p:txBody>
      </p:sp>
      <p:cxnSp>
        <p:nvCxnSpPr>
          <p:cNvPr id="10" name="Straight Connector 9"/>
          <p:cNvCxnSpPr/>
          <p:nvPr/>
        </p:nvCxnSpPr>
        <p:spPr>
          <a:xfrm flipH="1">
            <a:off x="2133600" y="4114800"/>
            <a:ext cx="2094888" cy="9144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1981200" y="4267200"/>
            <a:ext cx="2399688" cy="7620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rot="5400000">
            <a:off x="8072392" y="812237"/>
            <a:ext cx="1866217" cy="276999"/>
          </a:xfrm>
          <a:prstGeom prst="rect">
            <a:avLst/>
          </a:prstGeom>
          <a:noFill/>
        </p:spPr>
        <p:txBody>
          <a:bodyPr wrap="none" rtlCol="0">
            <a:spAutoFit/>
          </a:bodyPr>
          <a:lstStyle/>
          <a:p>
            <a:r>
              <a:rPr lang="en-US" sz="1200" dirty="0" smtClean="0"/>
              <a:t>Last Updated:  07/31/2013</a:t>
            </a:r>
            <a:endParaRPr lang="en-US" sz="1200" dirty="0"/>
          </a:p>
        </p:txBody>
      </p:sp>
      <p:sp>
        <p:nvSpPr>
          <p:cNvPr id="16" name="Rectangle 15"/>
          <p:cNvSpPr/>
          <p:nvPr/>
        </p:nvSpPr>
        <p:spPr>
          <a:xfrm>
            <a:off x="0" y="6555586"/>
            <a:ext cx="570121" cy="3022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Tree>
    <p:extLst>
      <p:ext uri="{BB962C8B-B14F-4D97-AF65-F5344CB8AC3E}">
        <p14:creationId xmlns:p14="http://schemas.microsoft.com/office/powerpoint/2010/main" val="1430538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739" y="381000"/>
            <a:ext cx="7848600" cy="619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val 1"/>
          <p:cNvSpPr/>
          <p:nvPr/>
        </p:nvSpPr>
        <p:spPr>
          <a:xfrm>
            <a:off x="7086600" y="228600"/>
            <a:ext cx="914400" cy="990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3739" y="1255986"/>
            <a:ext cx="3162300" cy="3114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p:cNvSpPr/>
          <p:nvPr/>
        </p:nvSpPr>
        <p:spPr>
          <a:xfrm>
            <a:off x="1032642" y="1255986"/>
            <a:ext cx="914400" cy="57281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947042" y="3581400"/>
            <a:ext cx="1253358" cy="57281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4394309"/>
            <a:ext cx="1047750" cy="40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Oval 9"/>
          <p:cNvSpPr/>
          <p:nvPr/>
        </p:nvSpPr>
        <p:spPr>
          <a:xfrm>
            <a:off x="3097596" y="4307927"/>
            <a:ext cx="1253358" cy="57281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21815" y="551879"/>
            <a:ext cx="482824" cy="369332"/>
          </a:xfrm>
          <a:prstGeom prst="rect">
            <a:avLst/>
          </a:prstGeom>
          <a:noFill/>
        </p:spPr>
        <p:txBody>
          <a:bodyPr wrap="none" rtlCol="0">
            <a:spAutoFit/>
          </a:bodyPr>
          <a:lstStyle/>
          <a:p>
            <a:r>
              <a:rPr lang="en-US" dirty="0" smtClean="0"/>
              <a:t>3a)</a:t>
            </a:r>
            <a:endParaRPr lang="en-US" dirty="0"/>
          </a:p>
        </p:txBody>
      </p:sp>
      <p:sp>
        <p:nvSpPr>
          <p:cNvPr id="13" name="TextBox 12"/>
          <p:cNvSpPr txBox="1"/>
          <p:nvPr/>
        </p:nvSpPr>
        <p:spPr>
          <a:xfrm>
            <a:off x="466681" y="1357727"/>
            <a:ext cx="494046" cy="369332"/>
          </a:xfrm>
          <a:prstGeom prst="rect">
            <a:avLst/>
          </a:prstGeom>
          <a:noFill/>
        </p:spPr>
        <p:txBody>
          <a:bodyPr wrap="none" rtlCol="0">
            <a:spAutoFit/>
          </a:bodyPr>
          <a:lstStyle/>
          <a:p>
            <a:r>
              <a:rPr lang="en-US" dirty="0" smtClean="0"/>
              <a:t>3b)</a:t>
            </a:r>
            <a:endParaRPr lang="en-US" dirty="0"/>
          </a:p>
        </p:txBody>
      </p:sp>
      <p:sp>
        <p:nvSpPr>
          <p:cNvPr id="14" name="TextBox 13"/>
          <p:cNvSpPr txBox="1"/>
          <p:nvPr/>
        </p:nvSpPr>
        <p:spPr>
          <a:xfrm>
            <a:off x="785619" y="3761969"/>
            <a:ext cx="470000" cy="369332"/>
          </a:xfrm>
          <a:prstGeom prst="rect">
            <a:avLst/>
          </a:prstGeom>
          <a:noFill/>
        </p:spPr>
        <p:txBody>
          <a:bodyPr wrap="none" rtlCol="0">
            <a:spAutoFit/>
          </a:bodyPr>
          <a:lstStyle/>
          <a:p>
            <a:r>
              <a:rPr lang="en-US" dirty="0" smtClean="0"/>
              <a:t>3c)</a:t>
            </a:r>
            <a:endParaRPr lang="en-US" dirty="0"/>
          </a:p>
        </p:txBody>
      </p:sp>
      <p:sp>
        <p:nvSpPr>
          <p:cNvPr id="15" name="TextBox 14"/>
          <p:cNvSpPr txBox="1"/>
          <p:nvPr/>
        </p:nvSpPr>
        <p:spPr>
          <a:xfrm>
            <a:off x="2584889" y="4409668"/>
            <a:ext cx="494046" cy="369332"/>
          </a:xfrm>
          <a:prstGeom prst="rect">
            <a:avLst/>
          </a:prstGeom>
          <a:noFill/>
        </p:spPr>
        <p:txBody>
          <a:bodyPr wrap="none" rtlCol="0">
            <a:spAutoFit/>
          </a:bodyPr>
          <a:lstStyle/>
          <a:p>
            <a:r>
              <a:rPr lang="en-US" dirty="0" smtClean="0"/>
              <a:t>3d)</a:t>
            </a:r>
            <a:endParaRPr lang="en-US" dirty="0"/>
          </a:p>
        </p:txBody>
      </p:sp>
      <p:sp>
        <p:nvSpPr>
          <p:cNvPr id="4" name="TextBox 3"/>
          <p:cNvSpPr txBox="1"/>
          <p:nvPr/>
        </p:nvSpPr>
        <p:spPr>
          <a:xfrm>
            <a:off x="5105400" y="2101344"/>
            <a:ext cx="2438400" cy="1384995"/>
          </a:xfrm>
          <a:prstGeom prst="rect">
            <a:avLst/>
          </a:prstGeom>
          <a:noFill/>
        </p:spPr>
        <p:txBody>
          <a:bodyPr wrap="square" rtlCol="0">
            <a:spAutoFit/>
          </a:bodyPr>
          <a:lstStyle/>
          <a:p>
            <a:r>
              <a:rPr lang="en-US" sz="1400" dirty="0" smtClean="0"/>
              <a:t>Select A Location To SAVE the </a:t>
            </a:r>
            <a:r>
              <a:rPr lang="en-US" sz="1400" dirty="0" err="1" smtClean="0"/>
              <a:t>XenAppWeb.msi</a:t>
            </a:r>
            <a:r>
              <a:rPr lang="en-US" sz="1400" dirty="0" smtClean="0"/>
              <a:t> Application</a:t>
            </a:r>
          </a:p>
          <a:p>
            <a:endParaRPr lang="en-US" sz="1400" dirty="0"/>
          </a:p>
          <a:p>
            <a:r>
              <a:rPr lang="en-US" sz="1400" dirty="0" smtClean="0"/>
              <a:t>DO NOT RUN without SAVING the Application on your Hard Drive</a:t>
            </a:r>
            <a:endParaRPr lang="en-US" sz="1400" dirty="0"/>
          </a:p>
        </p:txBody>
      </p:sp>
      <p:sp>
        <p:nvSpPr>
          <p:cNvPr id="21" name="TextBox 20"/>
          <p:cNvSpPr txBox="1"/>
          <p:nvPr/>
        </p:nvSpPr>
        <p:spPr>
          <a:xfrm>
            <a:off x="604639" y="5638800"/>
            <a:ext cx="1204176" cy="369332"/>
          </a:xfrm>
          <a:prstGeom prst="rect">
            <a:avLst/>
          </a:prstGeom>
          <a:noFill/>
        </p:spPr>
        <p:txBody>
          <a:bodyPr wrap="none" rtlCol="0">
            <a:spAutoFit/>
          </a:bodyPr>
          <a:lstStyle/>
          <a:p>
            <a:r>
              <a:rPr lang="en-US" dirty="0"/>
              <a:t>4</a:t>
            </a:r>
            <a:r>
              <a:rPr lang="en-US" dirty="0" smtClean="0"/>
              <a:t>)  Close IE</a:t>
            </a:r>
            <a:endParaRPr lang="en-US" dirty="0"/>
          </a:p>
        </p:txBody>
      </p:sp>
      <p:sp>
        <p:nvSpPr>
          <p:cNvPr id="3" name="TextBox 2"/>
          <p:cNvSpPr txBox="1"/>
          <p:nvPr/>
        </p:nvSpPr>
        <p:spPr>
          <a:xfrm>
            <a:off x="7086600" y="1071320"/>
            <a:ext cx="947247" cy="369332"/>
          </a:xfrm>
          <a:prstGeom prst="rect">
            <a:avLst/>
          </a:prstGeom>
          <a:solidFill>
            <a:schemeClr val="bg1"/>
          </a:solidFill>
          <a:ln>
            <a:solidFill>
              <a:srgbClr val="FF0000"/>
            </a:solidFill>
          </a:ln>
        </p:spPr>
        <p:txBody>
          <a:bodyPr wrap="none" rtlCol="0">
            <a:spAutoFit/>
          </a:bodyPr>
          <a:lstStyle/>
          <a:p>
            <a:r>
              <a:rPr lang="en-US" dirty="0" smtClean="0"/>
              <a:t>SAVE AS</a:t>
            </a:r>
            <a:endParaRPr lang="en-US" dirty="0"/>
          </a:p>
        </p:txBody>
      </p:sp>
      <p:sp>
        <p:nvSpPr>
          <p:cNvPr id="7" name="TextBox 6"/>
          <p:cNvSpPr txBox="1"/>
          <p:nvPr/>
        </p:nvSpPr>
        <p:spPr>
          <a:xfrm>
            <a:off x="3210910" y="3635843"/>
            <a:ext cx="2595262" cy="369332"/>
          </a:xfrm>
          <a:prstGeom prst="rect">
            <a:avLst/>
          </a:prstGeom>
          <a:noFill/>
        </p:spPr>
        <p:txBody>
          <a:bodyPr wrap="none" rtlCol="0">
            <a:spAutoFit/>
          </a:bodyPr>
          <a:lstStyle/>
          <a:p>
            <a:r>
              <a:rPr lang="en-US" dirty="0" smtClean="0"/>
              <a:t>Do Not Change File Name</a:t>
            </a:r>
            <a:endParaRPr lang="en-US" dirty="0"/>
          </a:p>
        </p:txBody>
      </p:sp>
      <p:sp>
        <p:nvSpPr>
          <p:cNvPr id="17" name="TextBox 16"/>
          <p:cNvSpPr txBox="1"/>
          <p:nvPr/>
        </p:nvSpPr>
        <p:spPr>
          <a:xfrm>
            <a:off x="1180451" y="5029200"/>
            <a:ext cx="5796908" cy="369332"/>
          </a:xfrm>
          <a:prstGeom prst="rect">
            <a:avLst/>
          </a:prstGeom>
          <a:noFill/>
        </p:spPr>
        <p:txBody>
          <a:bodyPr wrap="none" rtlCol="0">
            <a:spAutoFit/>
          </a:bodyPr>
          <a:lstStyle/>
          <a:p>
            <a:r>
              <a:rPr lang="en-US" dirty="0" smtClean="0"/>
              <a:t>3d) File Downloads : “Wait For It” : Close Download Window</a:t>
            </a:r>
            <a:endParaRPr lang="en-US" dirty="0"/>
          </a:p>
        </p:txBody>
      </p:sp>
      <p:sp>
        <p:nvSpPr>
          <p:cNvPr id="18" name="TextBox 17"/>
          <p:cNvSpPr txBox="1"/>
          <p:nvPr/>
        </p:nvSpPr>
        <p:spPr>
          <a:xfrm rot="5400000">
            <a:off x="8072392" y="812237"/>
            <a:ext cx="1866217" cy="276999"/>
          </a:xfrm>
          <a:prstGeom prst="rect">
            <a:avLst/>
          </a:prstGeom>
          <a:noFill/>
        </p:spPr>
        <p:txBody>
          <a:bodyPr wrap="none" rtlCol="0">
            <a:spAutoFit/>
          </a:bodyPr>
          <a:lstStyle/>
          <a:p>
            <a:r>
              <a:rPr lang="en-US" sz="1200" dirty="0" smtClean="0"/>
              <a:t>Last Updated:  07/31/2013</a:t>
            </a:r>
            <a:endParaRPr lang="en-US" sz="1200" dirty="0"/>
          </a:p>
        </p:txBody>
      </p:sp>
      <p:sp>
        <p:nvSpPr>
          <p:cNvPr id="19" name="Rectangle 18"/>
          <p:cNvSpPr/>
          <p:nvPr/>
        </p:nvSpPr>
        <p:spPr>
          <a:xfrm>
            <a:off x="0" y="6555586"/>
            <a:ext cx="570121" cy="3022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Tree>
    <p:extLst>
      <p:ext uri="{BB962C8B-B14F-4D97-AF65-F5344CB8AC3E}">
        <p14:creationId xmlns:p14="http://schemas.microsoft.com/office/powerpoint/2010/main" val="1707708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3523" y="468868"/>
            <a:ext cx="5984074" cy="369332"/>
          </a:xfrm>
          <a:prstGeom prst="rect">
            <a:avLst/>
          </a:prstGeom>
          <a:noFill/>
        </p:spPr>
        <p:txBody>
          <a:bodyPr wrap="none" rtlCol="0">
            <a:spAutoFit/>
          </a:bodyPr>
          <a:lstStyle/>
          <a:p>
            <a:r>
              <a:rPr lang="en-US" dirty="0"/>
              <a:t>5</a:t>
            </a:r>
            <a:r>
              <a:rPr lang="en-US" dirty="0" smtClean="0"/>
              <a:t>a)  Locate </a:t>
            </a:r>
            <a:r>
              <a:rPr lang="en-US" dirty="0" err="1" smtClean="0"/>
              <a:t>XenAppWeb.msi</a:t>
            </a:r>
            <a:r>
              <a:rPr lang="en-US" dirty="0" smtClean="0"/>
              <a:t> and Execute Application To Install</a:t>
            </a:r>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304800"/>
            <a:ext cx="885825"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145956"/>
            <a:ext cx="2500312" cy="18585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val 1"/>
          <p:cNvSpPr/>
          <p:nvPr/>
        </p:nvSpPr>
        <p:spPr>
          <a:xfrm>
            <a:off x="3612356" y="2075248"/>
            <a:ext cx="654844" cy="3748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023857" y="1923369"/>
            <a:ext cx="4072846" cy="523220"/>
          </a:xfrm>
          <a:prstGeom prst="rect">
            <a:avLst/>
          </a:prstGeom>
          <a:noFill/>
        </p:spPr>
        <p:txBody>
          <a:bodyPr wrap="none" rtlCol="0">
            <a:spAutoFit/>
          </a:bodyPr>
          <a:lstStyle/>
          <a:p>
            <a:r>
              <a:rPr lang="en-US" sz="1400" dirty="0" smtClean="0"/>
              <a:t>The Application Opens &amp; Closes A Number of Screens</a:t>
            </a:r>
          </a:p>
          <a:p>
            <a:r>
              <a:rPr lang="en-US" sz="1400" dirty="0" smtClean="0"/>
              <a:t>Just “Follow The Prompts”</a:t>
            </a:r>
            <a:endParaRPr lang="en-US" sz="1400" dirty="0"/>
          </a:p>
        </p:txBody>
      </p:sp>
      <p:sp>
        <p:nvSpPr>
          <p:cNvPr id="8" name="TextBox 7"/>
          <p:cNvSpPr txBox="1"/>
          <p:nvPr/>
        </p:nvSpPr>
        <p:spPr>
          <a:xfrm>
            <a:off x="1506602" y="2075248"/>
            <a:ext cx="494046" cy="369332"/>
          </a:xfrm>
          <a:prstGeom prst="rect">
            <a:avLst/>
          </a:prstGeom>
          <a:noFill/>
        </p:spPr>
        <p:txBody>
          <a:bodyPr wrap="none" rtlCol="0">
            <a:spAutoFit/>
          </a:bodyPr>
          <a:lstStyle/>
          <a:p>
            <a:r>
              <a:rPr lang="en-US" dirty="0"/>
              <a:t>5</a:t>
            </a:r>
            <a:r>
              <a:rPr lang="en-US" dirty="0" smtClean="0"/>
              <a:t>b)</a:t>
            </a:r>
            <a:endParaRPr lang="en-US" dirty="0"/>
          </a:p>
        </p:txBody>
      </p:sp>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9659" y="3515710"/>
            <a:ext cx="3743325"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1543388" y="4073994"/>
            <a:ext cx="470000" cy="369332"/>
          </a:xfrm>
          <a:prstGeom prst="rect">
            <a:avLst/>
          </a:prstGeom>
          <a:noFill/>
        </p:spPr>
        <p:txBody>
          <a:bodyPr wrap="none" rtlCol="0">
            <a:spAutoFit/>
          </a:bodyPr>
          <a:lstStyle/>
          <a:p>
            <a:r>
              <a:rPr lang="en-US" dirty="0" smtClean="0"/>
              <a:t>5</a:t>
            </a:r>
            <a:r>
              <a:rPr lang="en-US" dirty="0"/>
              <a:t>c</a:t>
            </a:r>
            <a:r>
              <a:rPr lang="en-US" dirty="0" smtClean="0"/>
              <a:t>)</a:t>
            </a:r>
            <a:endParaRPr lang="en-US" dirty="0"/>
          </a:p>
        </p:txBody>
      </p:sp>
      <p:sp>
        <p:nvSpPr>
          <p:cNvPr id="3" name="TextBox 2"/>
          <p:cNvSpPr txBox="1"/>
          <p:nvPr/>
        </p:nvSpPr>
        <p:spPr>
          <a:xfrm>
            <a:off x="5181600" y="2743200"/>
            <a:ext cx="3488455" cy="369332"/>
          </a:xfrm>
          <a:prstGeom prst="rect">
            <a:avLst/>
          </a:prstGeom>
          <a:noFill/>
        </p:spPr>
        <p:txBody>
          <a:bodyPr wrap="none" rtlCol="0">
            <a:spAutoFit/>
          </a:bodyPr>
          <a:lstStyle/>
          <a:p>
            <a:r>
              <a:rPr lang="en-US" dirty="0" smtClean="0"/>
              <a:t>WAIT : BE PATIENT : TAKES A WHILE</a:t>
            </a:r>
            <a:endParaRPr lang="en-US" dirty="0"/>
          </a:p>
        </p:txBody>
      </p:sp>
      <p:sp>
        <p:nvSpPr>
          <p:cNvPr id="11" name="Oval 10"/>
          <p:cNvSpPr/>
          <p:nvPr/>
        </p:nvSpPr>
        <p:spPr>
          <a:xfrm>
            <a:off x="4815214" y="4321724"/>
            <a:ext cx="1004888" cy="55948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rot="5400000">
            <a:off x="8072392" y="812237"/>
            <a:ext cx="1866217" cy="276999"/>
          </a:xfrm>
          <a:prstGeom prst="rect">
            <a:avLst/>
          </a:prstGeom>
          <a:noFill/>
        </p:spPr>
        <p:txBody>
          <a:bodyPr wrap="none" rtlCol="0">
            <a:spAutoFit/>
          </a:bodyPr>
          <a:lstStyle/>
          <a:p>
            <a:r>
              <a:rPr lang="en-US" sz="1200" dirty="0" smtClean="0"/>
              <a:t>Last Updated:  07/31/2013</a:t>
            </a:r>
            <a:endParaRPr lang="en-US" sz="1200" dirty="0"/>
          </a:p>
        </p:txBody>
      </p:sp>
      <p:sp>
        <p:nvSpPr>
          <p:cNvPr id="14" name="Rectangle 13"/>
          <p:cNvSpPr/>
          <p:nvPr/>
        </p:nvSpPr>
        <p:spPr>
          <a:xfrm>
            <a:off x="0" y="6555586"/>
            <a:ext cx="570121" cy="3022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Tree>
    <p:extLst>
      <p:ext uri="{BB962C8B-B14F-4D97-AF65-F5344CB8AC3E}">
        <p14:creationId xmlns:p14="http://schemas.microsoft.com/office/powerpoint/2010/main" val="2741422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4256603"/>
            <a:ext cx="1981200" cy="84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32552" y="4495800"/>
            <a:ext cx="4203971" cy="369332"/>
          </a:xfrm>
          <a:prstGeom prst="rect">
            <a:avLst/>
          </a:prstGeom>
          <a:noFill/>
        </p:spPr>
        <p:txBody>
          <a:bodyPr wrap="none" rtlCol="0">
            <a:spAutoFit/>
          </a:bodyPr>
          <a:lstStyle/>
          <a:p>
            <a:r>
              <a:rPr lang="en-US" dirty="0" smtClean="0"/>
              <a:t>7)  Save Location In Favorites / Favorite Bar</a:t>
            </a:r>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1008" y="762000"/>
            <a:ext cx="5267325"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93244" y="277477"/>
            <a:ext cx="5033366" cy="369332"/>
          </a:xfrm>
          <a:prstGeom prst="rect">
            <a:avLst/>
          </a:prstGeom>
          <a:noFill/>
        </p:spPr>
        <p:txBody>
          <a:bodyPr wrap="none" rtlCol="0">
            <a:spAutoFit/>
          </a:bodyPr>
          <a:lstStyle/>
          <a:p>
            <a:r>
              <a:rPr lang="en-US" dirty="0" smtClean="0"/>
              <a:t>6)  Using IE : Access     https://</a:t>
            </a:r>
            <a:r>
              <a:rPr lang="en-US" dirty="0" err="1" smtClean="0"/>
              <a:t>ross.fs.fed.us</a:t>
            </a:r>
            <a:r>
              <a:rPr lang="en-US" dirty="0" smtClean="0"/>
              <a:t>/</a:t>
            </a:r>
            <a:r>
              <a:rPr lang="en-US" dirty="0" err="1" smtClean="0"/>
              <a:t>XenApp</a:t>
            </a:r>
            <a:endParaRPr lang="en-US" dirty="0"/>
          </a:p>
        </p:txBody>
      </p:sp>
      <p:sp>
        <p:nvSpPr>
          <p:cNvPr id="7" name="Oval 6"/>
          <p:cNvSpPr/>
          <p:nvPr/>
        </p:nvSpPr>
        <p:spPr>
          <a:xfrm>
            <a:off x="3048000" y="2590800"/>
            <a:ext cx="12192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4487917"/>
            <a:ext cx="1872902" cy="465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Connector 7"/>
          <p:cNvCxnSpPr/>
          <p:nvPr/>
        </p:nvCxnSpPr>
        <p:spPr>
          <a:xfrm flipH="1">
            <a:off x="2154621" y="1660634"/>
            <a:ext cx="2094888" cy="9144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2002221" y="1813034"/>
            <a:ext cx="2399688" cy="7620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rot="5400000">
            <a:off x="8072392" y="812237"/>
            <a:ext cx="1866217" cy="276999"/>
          </a:xfrm>
          <a:prstGeom prst="rect">
            <a:avLst/>
          </a:prstGeom>
          <a:noFill/>
        </p:spPr>
        <p:txBody>
          <a:bodyPr wrap="none" rtlCol="0">
            <a:spAutoFit/>
          </a:bodyPr>
          <a:lstStyle/>
          <a:p>
            <a:r>
              <a:rPr lang="en-US" sz="1200" dirty="0" smtClean="0"/>
              <a:t>Last Updated:  07/31/2013</a:t>
            </a:r>
            <a:endParaRPr lang="en-US" sz="1200" dirty="0"/>
          </a:p>
        </p:txBody>
      </p:sp>
      <p:sp>
        <p:nvSpPr>
          <p:cNvPr id="11" name="Rectangle 10"/>
          <p:cNvSpPr/>
          <p:nvPr/>
        </p:nvSpPr>
        <p:spPr>
          <a:xfrm>
            <a:off x="0" y="6555586"/>
            <a:ext cx="570121" cy="3022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Tree>
    <p:extLst>
      <p:ext uri="{BB962C8B-B14F-4D97-AF65-F5344CB8AC3E}">
        <p14:creationId xmlns:p14="http://schemas.microsoft.com/office/powerpoint/2010/main" val="563725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533400"/>
            <a:ext cx="4438650" cy="3848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6096000" y="1066800"/>
            <a:ext cx="2209800" cy="2862322"/>
          </a:xfrm>
          <a:prstGeom prst="rect">
            <a:avLst/>
          </a:prstGeom>
          <a:noFill/>
          <a:ln>
            <a:solidFill>
              <a:schemeClr val="tx1"/>
            </a:solidFill>
          </a:ln>
        </p:spPr>
        <p:txBody>
          <a:bodyPr wrap="square" rtlCol="0">
            <a:spAutoFit/>
          </a:bodyPr>
          <a:lstStyle/>
          <a:p>
            <a:pPr algn="ctr"/>
            <a:r>
              <a:rPr lang="en-US" dirty="0" smtClean="0"/>
              <a:t>IF THIS IS A NEW ACCOUNT </a:t>
            </a:r>
          </a:p>
          <a:p>
            <a:pPr algn="ctr"/>
            <a:endParaRPr lang="en-US" dirty="0"/>
          </a:p>
          <a:p>
            <a:pPr algn="ctr"/>
            <a:r>
              <a:rPr lang="en-US" dirty="0" smtClean="0"/>
              <a:t>You Will Be Prompted To Change Initial Password.</a:t>
            </a:r>
          </a:p>
          <a:p>
            <a:pPr algn="ctr"/>
            <a:endParaRPr lang="en-US" dirty="0"/>
          </a:p>
          <a:p>
            <a:pPr algn="ctr"/>
            <a:r>
              <a:rPr lang="en-US" dirty="0" smtClean="0"/>
              <a:t>Suggest Using Your ROSS Password for Citrix Password</a:t>
            </a:r>
            <a:endParaRPr lang="en-US" dirty="0"/>
          </a:p>
        </p:txBody>
      </p:sp>
      <p:sp>
        <p:nvSpPr>
          <p:cNvPr id="4" name="TextBox 3"/>
          <p:cNvSpPr txBox="1"/>
          <p:nvPr/>
        </p:nvSpPr>
        <p:spPr>
          <a:xfrm>
            <a:off x="420592" y="697468"/>
            <a:ext cx="372218" cy="369332"/>
          </a:xfrm>
          <a:prstGeom prst="rect">
            <a:avLst/>
          </a:prstGeom>
          <a:noFill/>
        </p:spPr>
        <p:txBody>
          <a:bodyPr wrap="none" rtlCol="0">
            <a:spAutoFit/>
          </a:bodyPr>
          <a:lstStyle/>
          <a:p>
            <a:r>
              <a:rPr lang="en-US" dirty="0" smtClean="0"/>
              <a:t>8)</a:t>
            </a:r>
            <a:endParaRPr lang="en-US" dirty="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4572000"/>
            <a:ext cx="5686425"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Oval 2"/>
          <p:cNvSpPr/>
          <p:nvPr/>
        </p:nvSpPr>
        <p:spPr>
          <a:xfrm>
            <a:off x="2667000" y="4953000"/>
            <a:ext cx="1219200" cy="12858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46982" y="5400182"/>
            <a:ext cx="372218" cy="369332"/>
          </a:xfrm>
          <a:prstGeom prst="rect">
            <a:avLst/>
          </a:prstGeom>
          <a:noFill/>
        </p:spPr>
        <p:txBody>
          <a:bodyPr wrap="none" rtlCol="0">
            <a:spAutoFit/>
          </a:bodyPr>
          <a:lstStyle/>
          <a:p>
            <a:r>
              <a:rPr lang="en-US" dirty="0"/>
              <a:t>9</a:t>
            </a:r>
            <a:r>
              <a:rPr lang="en-US" dirty="0" smtClean="0"/>
              <a:t>)</a:t>
            </a:r>
            <a:endParaRPr lang="en-US" dirty="0"/>
          </a:p>
        </p:txBody>
      </p:sp>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5584848"/>
            <a:ext cx="1919288" cy="10569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Arrow Connector 7"/>
          <p:cNvCxnSpPr/>
          <p:nvPr/>
        </p:nvCxnSpPr>
        <p:spPr>
          <a:xfrm>
            <a:off x="3886200" y="6113300"/>
            <a:ext cx="2209800" cy="12557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123977" y="5306842"/>
            <a:ext cx="2625334" cy="276999"/>
          </a:xfrm>
          <a:prstGeom prst="rect">
            <a:avLst/>
          </a:prstGeom>
          <a:noFill/>
        </p:spPr>
        <p:txBody>
          <a:bodyPr wrap="none" rtlCol="0">
            <a:spAutoFit/>
          </a:bodyPr>
          <a:lstStyle/>
          <a:p>
            <a:r>
              <a:rPr lang="en-US" sz="1200" dirty="0" smtClean="0"/>
              <a:t>Wait For Citrix Client To Attach To ROSS</a:t>
            </a:r>
            <a:endParaRPr lang="en-US" sz="1200" dirty="0"/>
          </a:p>
        </p:txBody>
      </p:sp>
      <p:sp>
        <p:nvSpPr>
          <p:cNvPr id="6" name="Rectangle 5"/>
          <p:cNvSpPr/>
          <p:nvPr/>
        </p:nvSpPr>
        <p:spPr>
          <a:xfrm>
            <a:off x="2057400" y="2301766"/>
            <a:ext cx="2438400" cy="533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379079" y="3597165"/>
            <a:ext cx="1219200" cy="6096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rot="5400000">
            <a:off x="8072392" y="812237"/>
            <a:ext cx="1866217" cy="276999"/>
          </a:xfrm>
          <a:prstGeom prst="rect">
            <a:avLst/>
          </a:prstGeom>
          <a:noFill/>
        </p:spPr>
        <p:txBody>
          <a:bodyPr wrap="none" rtlCol="0">
            <a:spAutoFit/>
          </a:bodyPr>
          <a:lstStyle/>
          <a:p>
            <a:r>
              <a:rPr lang="en-US" sz="1200" dirty="0" smtClean="0"/>
              <a:t>Last Updated:  07/31/2013</a:t>
            </a:r>
            <a:endParaRPr lang="en-US" sz="1200" dirty="0"/>
          </a:p>
        </p:txBody>
      </p:sp>
      <p:sp>
        <p:nvSpPr>
          <p:cNvPr id="15" name="Rectangle 14"/>
          <p:cNvSpPr/>
          <p:nvPr/>
        </p:nvSpPr>
        <p:spPr>
          <a:xfrm>
            <a:off x="0" y="6555586"/>
            <a:ext cx="570121" cy="3022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Tree>
    <p:extLst>
      <p:ext uri="{BB962C8B-B14F-4D97-AF65-F5344CB8AC3E}">
        <p14:creationId xmlns:p14="http://schemas.microsoft.com/office/powerpoint/2010/main" val="1802206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0874" t="13863" b="3502"/>
          <a:stretch/>
        </p:blipFill>
        <p:spPr bwMode="auto">
          <a:xfrm>
            <a:off x="4745278" y="228600"/>
            <a:ext cx="3832641" cy="43856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04800" y="265386"/>
            <a:ext cx="4267200" cy="923330"/>
          </a:xfrm>
          <a:prstGeom prst="rect">
            <a:avLst/>
          </a:prstGeom>
          <a:noFill/>
        </p:spPr>
        <p:txBody>
          <a:bodyPr wrap="square" rtlCol="0">
            <a:spAutoFit/>
          </a:bodyPr>
          <a:lstStyle/>
          <a:p>
            <a:pPr marL="342900" indent="-342900">
              <a:buAutoNum type="arabicParenR" startAt="10"/>
            </a:pPr>
            <a:r>
              <a:rPr lang="en-US" dirty="0" smtClean="0"/>
              <a:t>FROM THIS POINT </a:t>
            </a:r>
            <a:r>
              <a:rPr lang="en-US" dirty="0" smtClean="0"/>
              <a:t>ON You </a:t>
            </a:r>
            <a:r>
              <a:rPr lang="en-US" dirty="0" smtClean="0"/>
              <a:t>Will Access and </a:t>
            </a:r>
            <a:r>
              <a:rPr lang="en-US" dirty="0" smtClean="0"/>
              <a:t>Utilize The </a:t>
            </a:r>
            <a:r>
              <a:rPr lang="en-US" dirty="0" smtClean="0"/>
              <a:t>ROSS Production </a:t>
            </a:r>
            <a:r>
              <a:rPr lang="en-US" dirty="0" smtClean="0"/>
              <a:t>Application As </a:t>
            </a:r>
            <a:r>
              <a:rPr lang="en-US" dirty="0" smtClean="0"/>
              <a:t>Normal</a:t>
            </a:r>
            <a:endParaRPr lang="en-US" dirty="0"/>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5908" y="2219096"/>
            <a:ext cx="1279161"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428967" y="2219096"/>
            <a:ext cx="1496179" cy="1477328"/>
          </a:xfrm>
          <a:prstGeom prst="rect">
            <a:avLst/>
          </a:prstGeom>
          <a:noFill/>
        </p:spPr>
        <p:txBody>
          <a:bodyPr wrap="none" rtlCol="0">
            <a:spAutoFit/>
          </a:bodyPr>
          <a:lstStyle/>
          <a:p>
            <a:r>
              <a:rPr lang="en-US" dirty="0" smtClean="0"/>
              <a:t>11) Utilize</a:t>
            </a:r>
          </a:p>
          <a:p>
            <a:r>
              <a:rPr lang="en-US" dirty="0" err="1" smtClean="0"/>
              <a:t>LogOff</a:t>
            </a:r>
            <a:r>
              <a:rPr lang="en-US" dirty="0"/>
              <a:t> </a:t>
            </a:r>
            <a:r>
              <a:rPr lang="en-US" dirty="0" smtClean="0"/>
              <a:t>Button</a:t>
            </a:r>
          </a:p>
          <a:p>
            <a:r>
              <a:rPr lang="en-US" dirty="0" smtClean="0"/>
              <a:t>To EXIT the</a:t>
            </a:r>
          </a:p>
          <a:p>
            <a:r>
              <a:rPr lang="en-US" dirty="0" smtClean="0"/>
              <a:t>CITRIX Client</a:t>
            </a:r>
          </a:p>
          <a:p>
            <a:endParaRPr lang="en-US" dirty="0"/>
          </a:p>
        </p:txBody>
      </p:sp>
      <p:sp>
        <p:nvSpPr>
          <p:cNvPr id="4" name="TextBox 3"/>
          <p:cNvSpPr txBox="1"/>
          <p:nvPr/>
        </p:nvSpPr>
        <p:spPr>
          <a:xfrm>
            <a:off x="403691" y="4876800"/>
            <a:ext cx="2816102" cy="1477328"/>
          </a:xfrm>
          <a:prstGeom prst="rect">
            <a:avLst/>
          </a:prstGeom>
          <a:noFill/>
          <a:ln>
            <a:solidFill>
              <a:srgbClr val="FF0000"/>
            </a:solidFill>
          </a:ln>
        </p:spPr>
        <p:txBody>
          <a:bodyPr wrap="square" rtlCol="0">
            <a:spAutoFit/>
          </a:bodyPr>
          <a:lstStyle/>
          <a:p>
            <a:r>
              <a:rPr lang="en-US" dirty="0" smtClean="0"/>
              <a:t>Basic Flow:  Login In To The CITRIX CLIENT : Login In To ROSS from IE / Citrix Screen : Utilize ROSS Production Application</a:t>
            </a:r>
            <a:endParaRPr lang="en-US" dirty="0"/>
          </a:p>
        </p:txBody>
      </p:sp>
      <p:sp>
        <p:nvSpPr>
          <p:cNvPr id="6" name="TextBox 5"/>
          <p:cNvSpPr txBox="1"/>
          <p:nvPr/>
        </p:nvSpPr>
        <p:spPr>
          <a:xfrm>
            <a:off x="3216166" y="5791200"/>
            <a:ext cx="5567535" cy="923330"/>
          </a:xfrm>
          <a:prstGeom prst="rect">
            <a:avLst/>
          </a:prstGeom>
          <a:noFill/>
          <a:ln>
            <a:solidFill>
              <a:srgbClr val="FF0000"/>
            </a:solidFill>
          </a:ln>
        </p:spPr>
        <p:txBody>
          <a:bodyPr wrap="square" rtlCol="0">
            <a:spAutoFit/>
          </a:bodyPr>
          <a:lstStyle/>
          <a:p>
            <a:r>
              <a:rPr lang="en-US" dirty="0" smtClean="0"/>
              <a:t>To </a:t>
            </a:r>
            <a:r>
              <a:rPr lang="en-US" b="1" dirty="0" smtClean="0">
                <a:solidFill>
                  <a:srgbClr val="FF0000"/>
                </a:solidFill>
              </a:rPr>
              <a:t>EXIT ROSS</a:t>
            </a:r>
            <a:r>
              <a:rPr lang="en-US" dirty="0" smtClean="0"/>
              <a:t> Production : Close Application (File Exit) : </a:t>
            </a:r>
            <a:r>
              <a:rPr lang="en-US" dirty="0" err="1" smtClean="0"/>
              <a:t>LogOff</a:t>
            </a:r>
            <a:r>
              <a:rPr lang="en-US" dirty="0" smtClean="0"/>
              <a:t> Citrix (Closing IE / Citrix Application [NOT LOGGING OFF] Can Corrupt Printer Configurations)</a:t>
            </a:r>
            <a:endParaRPr lang="en-US" dirty="0"/>
          </a:p>
        </p:txBody>
      </p:sp>
      <p:sp>
        <p:nvSpPr>
          <p:cNvPr id="8" name="TextBox 7"/>
          <p:cNvSpPr txBox="1"/>
          <p:nvPr/>
        </p:nvSpPr>
        <p:spPr>
          <a:xfrm rot="5400000">
            <a:off x="8072392" y="812237"/>
            <a:ext cx="1866217" cy="276999"/>
          </a:xfrm>
          <a:prstGeom prst="rect">
            <a:avLst/>
          </a:prstGeom>
          <a:noFill/>
        </p:spPr>
        <p:txBody>
          <a:bodyPr wrap="none" rtlCol="0">
            <a:spAutoFit/>
          </a:bodyPr>
          <a:lstStyle/>
          <a:p>
            <a:r>
              <a:rPr lang="en-US" sz="1200" dirty="0" smtClean="0"/>
              <a:t>Last Updated:  07/31/2013</a:t>
            </a:r>
            <a:endParaRPr lang="en-US" sz="1200" dirty="0"/>
          </a:p>
        </p:txBody>
      </p:sp>
      <p:sp>
        <p:nvSpPr>
          <p:cNvPr id="9" name="Rectangle 8"/>
          <p:cNvSpPr/>
          <p:nvPr/>
        </p:nvSpPr>
        <p:spPr>
          <a:xfrm>
            <a:off x="0" y="6555586"/>
            <a:ext cx="570121" cy="3022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
        <p:nvSpPr>
          <p:cNvPr id="5" name="TextBox 4"/>
          <p:cNvSpPr txBox="1"/>
          <p:nvPr/>
        </p:nvSpPr>
        <p:spPr>
          <a:xfrm>
            <a:off x="631891" y="1237514"/>
            <a:ext cx="3107454" cy="646331"/>
          </a:xfrm>
          <a:prstGeom prst="rect">
            <a:avLst/>
          </a:prstGeom>
          <a:noFill/>
          <a:ln>
            <a:solidFill>
              <a:schemeClr val="tx1"/>
            </a:solidFill>
          </a:ln>
        </p:spPr>
        <p:txBody>
          <a:bodyPr wrap="none" rtlCol="0">
            <a:spAutoFit/>
          </a:bodyPr>
          <a:lstStyle/>
          <a:p>
            <a:r>
              <a:rPr lang="en-US" dirty="0" smtClean="0"/>
              <a:t>Browse Around ROSS  To See If </a:t>
            </a:r>
          </a:p>
          <a:p>
            <a:r>
              <a:rPr lang="en-US" dirty="0" smtClean="0"/>
              <a:t>You Get Any Printing Errors </a:t>
            </a:r>
            <a:endParaRPr lang="en-US" dirty="0"/>
          </a:p>
        </p:txBody>
      </p:sp>
      <p:sp>
        <p:nvSpPr>
          <p:cNvPr id="7" name="TextBox 6"/>
          <p:cNvSpPr txBox="1"/>
          <p:nvPr/>
        </p:nvSpPr>
        <p:spPr>
          <a:xfrm>
            <a:off x="304800" y="3791634"/>
            <a:ext cx="4286940" cy="646331"/>
          </a:xfrm>
          <a:prstGeom prst="rect">
            <a:avLst/>
          </a:prstGeom>
          <a:noFill/>
        </p:spPr>
        <p:txBody>
          <a:bodyPr wrap="square" rtlCol="0">
            <a:spAutoFit/>
          </a:bodyPr>
          <a:lstStyle/>
          <a:p>
            <a:r>
              <a:rPr lang="en-US" sz="1200" dirty="0" smtClean="0"/>
              <a:t>STRONGLY SUGGEST:  REBOOT PC After Installing Citrix Application &amp; You Have Ensured The Application Is Basically Working.  Rebooting has resolved a number of minor errors  in printing.</a:t>
            </a:r>
            <a:endParaRPr lang="en-US" sz="1200" dirty="0"/>
          </a:p>
        </p:txBody>
      </p:sp>
    </p:spTree>
    <p:extLst>
      <p:ext uri="{BB962C8B-B14F-4D97-AF65-F5344CB8AC3E}">
        <p14:creationId xmlns:p14="http://schemas.microsoft.com/office/powerpoint/2010/main" val="3301031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41586"/>
            <a:ext cx="3690434" cy="369332"/>
          </a:xfrm>
          <a:prstGeom prst="rect">
            <a:avLst/>
          </a:prstGeom>
          <a:noFill/>
          <a:ln>
            <a:solidFill>
              <a:schemeClr val="tx1"/>
            </a:solidFill>
          </a:ln>
        </p:spPr>
        <p:txBody>
          <a:bodyPr wrap="none" rtlCol="0">
            <a:spAutoFit/>
          </a:bodyPr>
          <a:lstStyle/>
          <a:p>
            <a:r>
              <a:rPr lang="en-US" dirty="0" smtClean="0"/>
              <a:t>General Clean Up Recommendations:</a:t>
            </a:r>
            <a:endParaRPr lang="en-US" dirty="0"/>
          </a:p>
        </p:txBody>
      </p:sp>
      <p:sp>
        <p:nvSpPr>
          <p:cNvPr id="3" name="TextBox 2"/>
          <p:cNvSpPr txBox="1"/>
          <p:nvPr/>
        </p:nvSpPr>
        <p:spPr>
          <a:xfrm>
            <a:off x="402801" y="990600"/>
            <a:ext cx="8062400" cy="646331"/>
          </a:xfrm>
          <a:prstGeom prst="rect">
            <a:avLst/>
          </a:prstGeom>
          <a:noFill/>
        </p:spPr>
        <p:txBody>
          <a:bodyPr wrap="none" rtlCol="0">
            <a:spAutoFit/>
          </a:bodyPr>
          <a:lstStyle/>
          <a:p>
            <a:pPr marL="342900" indent="-342900">
              <a:buAutoNum type="arabicParenR"/>
            </a:pPr>
            <a:r>
              <a:rPr lang="en-US" dirty="0" smtClean="0"/>
              <a:t>Remove  </a:t>
            </a:r>
            <a:r>
              <a:rPr lang="en-US" dirty="0" err="1" smtClean="0"/>
              <a:t>XenApp.msi</a:t>
            </a:r>
            <a:r>
              <a:rPr lang="en-US" dirty="0" smtClean="0"/>
              <a:t>   Installation File From Desktop</a:t>
            </a:r>
          </a:p>
          <a:p>
            <a:pPr marL="342900" indent="-342900">
              <a:buAutoNum type="arabicParenR"/>
            </a:pPr>
            <a:r>
              <a:rPr lang="en-US" dirty="0" smtClean="0"/>
              <a:t>Move / Remove  STANDARD ROSS PRODUCTION SHORTCUT/ICON From Desktop </a:t>
            </a:r>
            <a:endParaRPr lang="en-US" dirty="0"/>
          </a:p>
        </p:txBody>
      </p:sp>
      <p:sp>
        <p:nvSpPr>
          <p:cNvPr id="4" name="TextBox 3"/>
          <p:cNvSpPr txBox="1"/>
          <p:nvPr/>
        </p:nvSpPr>
        <p:spPr>
          <a:xfrm>
            <a:off x="914400" y="1605400"/>
            <a:ext cx="6903878" cy="307777"/>
          </a:xfrm>
          <a:prstGeom prst="rect">
            <a:avLst/>
          </a:prstGeom>
          <a:noFill/>
        </p:spPr>
        <p:txBody>
          <a:bodyPr wrap="none" rtlCol="0">
            <a:spAutoFit/>
          </a:bodyPr>
          <a:lstStyle/>
          <a:p>
            <a:r>
              <a:rPr lang="en-US" sz="1400" dirty="0" smtClean="0"/>
              <a:t>This is recommended to REDUCE confusion of which ROSS Production Application To Utilize. </a:t>
            </a:r>
            <a:endParaRPr lang="en-US" sz="1400" dirty="0"/>
          </a:p>
        </p:txBody>
      </p:sp>
      <p:sp>
        <p:nvSpPr>
          <p:cNvPr id="5" name="TextBox 4"/>
          <p:cNvSpPr txBox="1"/>
          <p:nvPr/>
        </p:nvSpPr>
        <p:spPr>
          <a:xfrm rot="5400000">
            <a:off x="8072392" y="812237"/>
            <a:ext cx="1866217" cy="276999"/>
          </a:xfrm>
          <a:prstGeom prst="rect">
            <a:avLst/>
          </a:prstGeom>
          <a:noFill/>
        </p:spPr>
        <p:txBody>
          <a:bodyPr wrap="none" rtlCol="0">
            <a:spAutoFit/>
          </a:bodyPr>
          <a:lstStyle/>
          <a:p>
            <a:r>
              <a:rPr lang="en-US" sz="1200" dirty="0" smtClean="0"/>
              <a:t>Last Updated:  07/31/2013</a:t>
            </a:r>
            <a:endParaRPr lang="en-US" sz="1200" dirty="0"/>
          </a:p>
        </p:txBody>
      </p:sp>
    </p:spTree>
    <p:extLst>
      <p:ext uri="{BB962C8B-B14F-4D97-AF65-F5344CB8AC3E}">
        <p14:creationId xmlns:p14="http://schemas.microsoft.com/office/powerpoint/2010/main" val="210489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728</Words>
  <Application>Microsoft Office PowerPoint</Application>
  <PresentationFormat>On-screen Show (4:3)</PresentationFormat>
  <Paragraphs>107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dparker</dc:creator>
  <cp:lastModifiedBy>dparker</cp:lastModifiedBy>
  <cp:revision>17</cp:revision>
  <cp:lastPrinted>2013-07-31T15:40:16Z</cp:lastPrinted>
  <dcterms:created xsi:type="dcterms:W3CDTF">2013-07-31T01:31:13Z</dcterms:created>
  <dcterms:modified xsi:type="dcterms:W3CDTF">2013-07-31T19:38:25Z</dcterms:modified>
</cp:coreProperties>
</file>