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57" r:id="rId4"/>
    <p:sldId id="258" r:id="rId5"/>
    <p:sldId id="264" r:id="rId6"/>
    <p:sldId id="279" r:id="rId7"/>
    <p:sldId id="287" r:id="rId8"/>
    <p:sldId id="267" r:id="rId9"/>
    <p:sldId id="266" r:id="rId10"/>
    <p:sldId id="259" r:id="rId11"/>
    <p:sldId id="280" r:id="rId12"/>
    <p:sldId id="283" r:id="rId13"/>
    <p:sldId id="282" r:id="rId14"/>
    <p:sldId id="284" r:id="rId15"/>
    <p:sldId id="281" r:id="rId16"/>
    <p:sldId id="286" r:id="rId17"/>
    <p:sldId id="285" r:id="rId18"/>
    <p:sldId id="275" r:id="rId19"/>
    <p:sldId id="276" r:id="rId20"/>
    <p:sldId id="260" r:id="rId21"/>
    <p:sldId id="262" r:id="rId22"/>
    <p:sldId id="265" r:id="rId23"/>
    <p:sldId id="261" r:id="rId24"/>
    <p:sldId id="278" r:id="rId25"/>
    <p:sldId id="277" r:id="rId26"/>
    <p:sldId id="263" r:id="rId27"/>
    <p:sldId id="274" r:id="rId28"/>
    <p:sldId id="270" r:id="rId29"/>
    <p:sldId id="288" r:id="rId30"/>
    <p:sldId id="272" r:id="rId31"/>
    <p:sldId id="271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80" autoAdjust="0"/>
    <p:restoredTop sz="94728" autoAdjust="0"/>
  </p:normalViewPr>
  <p:slideViewPr>
    <p:cSldViewPr>
      <p:cViewPr varScale="1">
        <p:scale>
          <a:sx n="70" d="100"/>
          <a:sy n="70" d="100"/>
        </p:scale>
        <p:origin x="117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ustom Layout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399" cy="7589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buClr>
                <a:srgbClr val="7B9899"/>
              </a:buClr>
              <a:buFont typeface="Georgia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solidFill>
          <a:schemeClr val="lt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399" cy="7589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4235194" y="1026370"/>
            <a:ext cx="667512" cy="4413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1">
            <a:noAutofit/>
          </a:bodyPr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1pPr>
          </a:lstStyle>
          <a:p>
            <a:fld id="{A6932F63-CDF8-4911-A1D6-9CB2A1B4A1F1}" type="slidenum">
              <a:rPr lang="en-US" smtClean="0"/>
              <a:t>‹#›</a:t>
            </a:fld>
            <a:endParaRPr lang="en-US"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316990" y="1527048"/>
            <a:ext cx="850392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marL="1371600" marR="0" indent="-254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Font typeface="Georgia"/>
              <a:buChar char="•"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Shape 41"/>
          <p:cNvSpPr txBox="1"/>
          <p:nvPr/>
        </p:nvSpPr>
        <p:spPr>
          <a:xfrm>
            <a:off x="1760899" y="4906462"/>
            <a:ext cx="4648198" cy="3657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</a:pPr>
            <a:endParaRPr sz="1200" b="0" i="0" u="none" strike="noStrike" cap="none" baseline="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  <a:rtl val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bg>
      <p:bgPr>
        <a:solidFill>
          <a:schemeClr val="lt2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399" cy="7589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ctr" rtl="0">
              <a:spcBef>
                <a:spcPts val="0"/>
              </a:spcBef>
              <a:buClr>
                <a:srgbClr val="7B9899"/>
              </a:buClr>
              <a:buFont typeface="Georgia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 rot="5400000">
            <a:off x="2269235" y="-443483"/>
            <a:ext cx="4599430" cy="8534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indent="-45720" algn="l" rtl="0">
              <a:spcBef>
                <a:spcPts val="540"/>
              </a:spcBef>
              <a:buClr>
                <a:schemeClr val="accent1"/>
              </a:buClr>
              <a:buFont typeface="Noto Symbol"/>
              <a:buChar char="●"/>
              <a:defRPr/>
            </a:lvl1pPr>
            <a:lvl2pPr marL="548640" indent="-104140" algn="l" rtl="0">
              <a:spcBef>
                <a:spcPts val="440"/>
              </a:spcBef>
              <a:buClr>
                <a:schemeClr val="accent2"/>
              </a:buClr>
              <a:buFont typeface="Noto Symbol"/>
              <a:buChar char="○"/>
              <a:defRPr/>
            </a:lvl2pPr>
            <a:lvl3pPr marL="822960" indent="-60960" algn="l" rtl="0">
              <a:spcBef>
                <a:spcPts val="400"/>
              </a:spcBef>
              <a:buClr>
                <a:schemeClr val="accent3"/>
              </a:buClr>
              <a:buFont typeface="Noto Symbol"/>
              <a:buChar char="•"/>
              <a:defRPr/>
            </a:lvl3pPr>
            <a:lvl4pPr marL="1097280" indent="-55880" algn="l" rtl="0">
              <a:spcBef>
                <a:spcPts val="400"/>
              </a:spcBef>
              <a:buClr>
                <a:schemeClr val="accent4"/>
              </a:buClr>
              <a:buFont typeface="Noto Symbol"/>
              <a:buChar char="•"/>
              <a:defRPr/>
            </a:lvl4pPr>
            <a:lvl5pPr marL="1371600" indent="-25400" algn="l" rtl="0">
              <a:spcBef>
                <a:spcPts val="360"/>
              </a:spcBef>
              <a:buClr>
                <a:schemeClr val="accent5"/>
              </a:buClr>
              <a:buFont typeface="Georgia"/>
              <a:buChar char="•"/>
              <a:defRPr/>
            </a:lvl5pPr>
            <a:lvl6pPr marL="1645920" indent="-7620" algn="l" rtl="0">
              <a:spcBef>
                <a:spcPts val="360"/>
              </a:spcBef>
              <a:buClr>
                <a:schemeClr val="accent6"/>
              </a:buClr>
              <a:buFont typeface="Noto Symbol"/>
              <a:buChar char="●"/>
              <a:defRPr/>
            </a:lvl6pPr>
            <a:lvl7pPr marL="1920240" indent="-15239" algn="l" rtl="0">
              <a:spcBef>
                <a:spcPts val="320"/>
              </a:spcBef>
              <a:buClr>
                <a:srgbClr val="B85740"/>
              </a:buClr>
              <a:buFont typeface="Georgia"/>
              <a:buChar char="•"/>
              <a:defRPr/>
            </a:lvl7pPr>
            <a:lvl8pPr marL="2103120" indent="5079" algn="l" rtl="0">
              <a:spcBef>
                <a:spcPts val="320"/>
              </a:spcBef>
              <a:buClr>
                <a:srgbClr val="7B6C62"/>
              </a:buClr>
              <a:buFont typeface="Georgia"/>
              <a:buChar char="•"/>
              <a:defRPr/>
            </a:lvl8pPr>
            <a:lvl9pPr marL="2377440" indent="-27939" algn="l" rtl="0">
              <a:spcBef>
                <a:spcPts val="280"/>
              </a:spcBef>
              <a:buClr>
                <a:srgbClr val="B49E02"/>
              </a:buClr>
              <a:buFont typeface="Georgia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7" name="Shape 157"/>
          <p:cNvSpPr txBox="1">
            <a:spLocks noGrp="1"/>
          </p:cNvSpPr>
          <p:nvPr>
            <p:ph type="dt" idx="10"/>
          </p:nvPr>
        </p:nvSpPr>
        <p:spPr>
          <a:xfrm>
            <a:off x="5791200" y="6404982"/>
            <a:ext cx="3044952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fld id="{B51206C4-AB3A-4745-A3E9-B0236C67499F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158" name="Shape 158"/>
          <p:cNvSpPr txBox="1">
            <a:spLocks noGrp="1"/>
          </p:cNvSpPr>
          <p:nvPr>
            <p:ph type="ftr" idx="11"/>
          </p:nvPr>
        </p:nvSpPr>
        <p:spPr>
          <a:xfrm>
            <a:off x="304800" y="6410848"/>
            <a:ext cx="4724400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>
                <a:latin typeface="Georgia" panose="02040502050405020303" pitchFamily="18" charset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 lang="en-US"/>
          </a:p>
        </p:txBody>
      </p:sp>
      <p:sp>
        <p:nvSpPr>
          <p:cNvPr id="159" name="Shape 159"/>
          <p:cNvSpPr txBox="1">
            <a:spLocks noGrp="1"/>
          </p:cNvSpPr>
          <p:nvPr>
            <p:ph type="sldNum" idx="12"/>
          </p:nvPr>
        </p:nvSpPr>
        <p:spPr>
          <a:xfrm>
            <a:off x="4343400" y="1040174"/>
            <a:ext cx="457200" cy="4413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1pPr>
          </a:lstStyle>
          <a:p>
            <a:fld id="{A6932F63-CDF8-4911-A1D6-9CB2A1B4A1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bg>
      <p:bgPr>
        <a:solidFill>
          <a:schemeClr val="lt2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/>
        </p:nvSpPr>
        <p:spPr>
          <a:xfrm>
            <a:off x="0" y="6705600"/>
            <a:ext cx="9144000" cy="1523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  <a:rtl val="0"/>
            </a:endParaRPr>
          </a:p>
        </p:txBody>
      </p:sp>
      <p:sp>
        <p:nvSpPr>
          <p:cNvPr id="162" name="Shape 162"/>
          <p:cNvSpPr/>
          <p:nvPr/>
        </p:nvSpPr>
        <p:spPr>
          <a:xfrm>
            <a:off x="7010400" y="0"/>
            <a:ext cx="2133598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  <a:rtl val="0"/>
            </a:endParaRPr>
          </a:p>
        </p:txBody>
      </p:sp>
      <p:sp>
        <p:nvSpPr>
          <p:cNvPr id="163" name="Shape 163"/>
          <p:cNvSpPr/>
          <p:nvPr/>
        </p:nvSpPr>
        <p:spPr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  <a:rtl val="0"/>
            </a:endParaRPr>
          </a:p>
        </p:txBody>
      </p:sp>
      <p:sp>
        <p:nvSpPr>
          <p:cNvPr id="164" name="Shape 164"/>
          <p:cNvSpPr/>
          <p:nvPr/>
        </p:nvSpPr>
        <p:spPr>
          <a:xfrm>
            <a:off x="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  <a:rtl val="0"/>
            </a:endParaRPr>
          </a:p>
        </p:txBody>
      </p:sp>
      <p:sp>
        <p:nvSpPr>
          <p:cNvPr id="165" name="Shape 165"/>
          <p:cNvSpPr/>
          <p:nvPr/>
        </p:nvSpPr>
        <p:spPr>
          <a:xfrm>
            <a:off x="146304" y="6391655"/>
            <a:ext cx="8833102" cy="30956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  <a:rtl val="0"/>
            </a:endParaRPr>
          </a:p>
        </p:txBody>
      </p:sp>
      <p:sp>
        <p:nvSpPr>
          <p:cNvPr id="166" name="Shape 166"/>
          <p:cNvSpPr/>
          <p:nvPr/>
        </p:nvSpPr>
        <p:spPr>
          <a:xfrm>
            <a:off x="152400" y="155446"/>
            <a:ext cx="8833102" cy="6547104"/>
          </a:xfrm>
          <a:prstGeom prst="rect">
            <a:avLst/>
          </a:prstGeom>
          <a:noFill/>
          <a:ln w="9525" cap="flat">
            <a:solidFill>
              <a:srgbClr val="7B9899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  <a:rtl val="0"/>
            </a:endParaRPr>
          </a:p>
        </p:txBody>
      </p:sp>
      <p:cxnSp>
        <p:nvCxnSpPr>
          <p:cNvPr id="167" name="Shape 167"/>
          <p:cNvCxnSpPr/>
          <p:nvPr/>
        </p:nvCxnSpPr>
        <p:spPr>
          <a:xfrm rot="5400000">
            <a:off x="4021834" y="3278124"/>
            <a:ext cx="6245352" cy="0"/>
          </a:xfrm>
          <a:prstGeom prst="straightConnector1">
            <a:avLst/>
          </a:prstGeom>
          <a:noFill/>
          <a:ln w="9525" cap="flat">
            <a:solidFill>
              <a:srgbClr val="7B9899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68" name="Shape 168"/>
          <p:cNvSpPr/>
          <p:nvPr/>
        </p:nvSpPr>
        <p:spPr>
          <a:xfrm>
            <a:off x="6839710" y="2925763"/>
            <a:ext cx="609599" cy="60959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  <a:rtl val="0"/>
            </a:endParaRPr>
          </a:p>
        </p:txBody>
      </p:sp>
      <p:sp>
        <p:nvSpPr>
          <p:cNvPr id="169" name="Shape 169"/>
          <p:cNvSpPr/>
          <p:nvPr/>
        </p:nvSpPr>
        <p:spPr>
          <a:xfrm>
            <a:off x="6934200" y="3020250"/>
            <a:ext cx="420624" cy="420624"/>
          </a:xfrm>
          <a:prstGeom prst="ellipse">
            <a:avLst/>
          </a:prstGeom>
          <a:solidFill>
            <a:srgbClr val="FFFFFF"/>
          </a:solidFill>
          <a:ln w="50800" cap="rnd">
            <a:solidFill>
              <a:srgbClr val="7B989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  <a:rtl val="0"/>
            </a:endParaRPr>
          </a:p>
        </p:txBody>
      </p:sp>
      <p:sp>
        <p:nvSpPr>
          <p:cNvPr id="170" name="Shape 170"/>
          <p:cNvSpPr txBox="1">
            <a:spLocks noGrp="1"/>
          </p:cNvSpPr>
          <p:nvPr>
            <p:ph type="sldNum" idx="12"/>
          </p:nvPr>
        </p:nvSpPr>
        <p:spPr>
          <a:xfrm>
            <a:off x="6915910" y="3009900"/>
            <a:ext cx="457200" cy="4413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1pPr>
          </a:lstStyle>
          <a:p>
            <a:fld id="{A6932F63-CDF8-4911-A1D6-9CB2A1B4A1F1}" type="slidenum">
              <a:rPr lang="en-US" smtClean="0"/>
              <a:t>‹#›</a:t>
            </a:fld>
            <a:endParaRPr lang="en-US"/>
          </a:p>
        </p:txBody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 rot="5400000">
            <a:off x="670715" y="-61117"/>
            <a:ext cx="5821364" cy="655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indent="-45720" algn="l" rtl="0">
              <a:spcBef>
                <a:spcPts val="540"/>
              </a:spcBef>
              <a:buClr>
                <a:schemeClr val="accent1"/>
              </a:buClr>
              <a:buFont typeface="Noto Symbol"/>
              <a:buChar char="●"/>
              <a:defRPr/>
            </a:lvl1pPr>
            <a:lvl2pPr marL="548640" indent="-104140" algn="l" rtl="0">
              <a:spcBef>
                <a:spcPts val="440"/>
              </a:spcBef>
              <a:buClr>
                <a:schemeClr val="accent2"/>
              </a:buClr>
              <a:buFont typeface="Noto Symbol"/>
              <a:buChar char="○"/>
              <a:defRPr/>
            </a:lvl2pPr>
            <a:lvl3pPr marL="822960" indent="-60960" algn="l" rtl="0">
              <a:spcBef>
                <a:spcPts val="400"/>
              </a:spcBef>
              <a:buClr>
                <a:schemeClr val="accent3"/>
              </a:buClr>
              <a:buFont typeface="Noto Symbol"/>
              <a:buChar char="•"/>
              <a:defRPr/>
            </a:lvl3pPr>
            <a:lvl4pPr marL="1097280" indent="-55880" algn="l" rtl="0">
              <a:spcBef>
                <a:spcPts val="400"/>
              </a:spcBef>
              <a:buClr>
                <a:schemeClr val="accent4"/>
              </a:buClr>
              <a:buFont typeface="Noto Symbol"/>
              <a:buChar char="•"/>
              <a:defRPr/>
            </a:lvl4pPr>
            <a:lvl5pPr marL="1371600" indent="-25400" algn="l" rtl="0">
              <a:spcBef>
                <a:spcPts val="360"/>
              </a:spcBef>
              <a:buClr>
                <a:schemeClr val="accent5"/>
              </a:buClr>
              <a:buFont typeface="Georgia"/>
              <a:buChar char="•"/>
              <a:defRPr/>
            </a:lvl5pPr>
            <a:lvl6pPr marL="1645920" indent="-7620" algn="l" rtl="0">
              <a:spcBef>
                <a:spcPts val="360"/>
              </a:spcBef>
              <a:buClr>
                <a:schemeClr val="accent6"/>
              </a:buClr>
              <a:buFont typeface="Noto Symbol"/>
              <a:buChar char="●"/>
              <a:defRPr/>
            </a:lvl6pPr>
            <a:lvl7pPr marL="1920240" indent="-15239" algn="l" rtl="0">
              <a:spcBef>
                <a:spcPts val="320"/>
              </a:spcBef>
              <a:buClr>
                <a:srgbClr val="B85740"/>
              </a:buClr>
              <a:buFont typeface="Georgia"/>
              <a:buChar char="•"/>
              <a:defRPr/>
            </a:lvl7pPr>
            <a:lvl8pPr marL="2103120" indent="5079" algn="l" rtl="0">
              <a:spcBef>
                <a:spcPts val="320"/>
              </a:spcBef>
              <a:buClr>
                <a:srgbClr val="7B6C62"/>
              </a:buClr>
              <a:buFont typeface="Georgia"/>
              <a:buChar char="•"/>
              <a:defRPr/>
            </a:lvl8pPr>
            <a:lvl9pPr marL="2377440" indent="-27939" algn="l" rtl="0">
              <a:spcBef>
                <a:spcPts val="280"/>
              </a:spcBef>
              <a:buClr>
                <a:srgbClr val="B49E02"/>
              </a:buClr>
              <a:buFont typeface="Georgia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2" name="Shape 172"/>
          <p:cNvSpPr txBox="1">
            <a:spLocks noGrp="1"/>
          </p:cNvSpPr>
          <p:nvPr>
            <p:ph type="dt" idx="10"/>
          </p:nvPr>
        </p:nvSpPr>
        <p:spPr>
          <a:xfrm>
            <a:off x="5791200" y="6404982"/>
            <a:ext cx="3044952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fld id="{B51206C4-AB3A-4745-A3E9-B0236C67499F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173" name="Shape 173"/>
          <p:cNvSpPr txBox="1">
            <a:spLocks noGrp="1"/>
          </p:cNvSpPr>
          <p:nvPr>
            <p:ph type="ftr" idx="11"/>
          </p:nvPr>
        </p:nvSpPr>
        <p:spPr>
          <a:xfrm>
            <a:off x="304800" y="6410848"/>
            <a:ext cx="4724400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>
                <a:latin typeface="Georgia" panose="02040502050405020303" pitchFamily="18" charset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 lang="en-US"/>
          </a:p>
        </p:txBody>
      </p:sp>
      <p:sp>
        <p:nvSpPr>
          <p:cNvPr id="174" name="Shape 174"/>
          <p:cNvSpPr txBox="1">
            <a:spLocks noGrp="1"/>
          </p:cNvSpPr>
          <p:nvPr>
            <p:ph type="title"/>
          </p:nvPr>
        </p:nvSpPr>
        <p:spPr>
          <a:xfrm rot="5400000">
            <a:off x="5189536" y="2506663"/>
            <a:ext cx="5851525" cy="144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ctr" rtl="0">
              <a:spcBef>
                <a:spcPts val="0"/>
              </a:spcBef>
              <a:buClr>
                <a:srgbClr val="7B9899"/>
              </a:buClr>
              <a:buFont typeface="Georgia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399" cy="7589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buClr>
                <a:srgbClr val="7B9899"/>
              </a:buClr>
              <a:buFont typeface="Georgia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180" name="Shape 180"/>
          <p:cNvSpPr txBox="1">
            <a:spLocks noGrp="1"/>
          </p:cNvSpPr>
          <p:nvPr>
            <p:ph type="dt" idx="10"/>
          </p:nvPr>
        </p:nvSpPr>
        <p:spPr>
          <a:xfrm>
            <a:off x="5791200" y="6404982"/>
            <a:ext cx="3044952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fld id="{B51206C4-AB3A-4745-A3E9-B0236C67499F}" type="datetimeFigureOut">
              <a:rPr lang="en-US" smtClean="0"/>
              <a:t>1/26/2016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206C4-AB3A-4745-A3E9-B0236C67499F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932F63-CDF8-4911-A1D6-9CB2A1B4A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85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hyperlink" Target="http://commons.wikimedia.org/wiki/File:US-DeptOfTheInterior-Seal.svg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0" y="6705600"/>
            <a:ext cx="9144000" cy="1523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  <a:rtl val="0"/>
            </a:endParaRPr>
          </a:p>
        </p:txBody>
      </p:sp>
      <p:sp>
        <p:nvSpPr>
          <p:cNvPr id="10" name="Shape 10"/>
          <p:cNvSpPr/>
          <p:nvPr/>
        </p:nvSpPr>
        <p:spPr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  <a:rtl val="0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  <a:rtl val="0"/>
            </a:endParaRPr>
          </a:p>
        </p:txBody>
      </p:sp>
      <p:sp>
        <p:nvSpPr>
          <p:cNvPr id="12" name="Shape 12"/>
          <p:cNvSpPr/>
          <p:nvPr/>
        </p:nvSpPr>
        <p:spPr>
          <a:xfrm>
            <a:off x="899160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  <a:rtl val="0"/>
            </a:endParaRPr>
          </a:p>
        </p:txBody>
      </p:sp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>
          <a:xfrm>
            <a:off x="5791200" y="6404982"/>
            <a:ext cx="3044952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>
                <a:latin typeface="Georgia" panose="02040502050405020303" pitchFamily="18" charset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fld id="{B51206C4-AB3A-4745-A3E9-B0236C67499F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14" name="Shape 14"/>
          <p:cNvSpPr/>
          <p:nvPr/>
        </p:nvSpPr>
        <p:spPr>
          <a:xfrm>
            <a:off x="152400" y="155446"/>
            <a:ext cx="8833102" cy="6547104"/>
          </a:xfrm>
          <a:prstGeom prst="rect">
            <a:avLst/>
          </a:prstGeom>
          <a:noFill/>
          <a:ln w="9525" cap="flat">
            <a:solidFill>
              <a:srgbClr val="7B9899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  <a:rtl val="0"/>
            </a:endParaRPr>
          </a:p>
        </p:txBody>
      </p:sp>
      <p:sp>
        <p:nvSpPr>
          <p:cNvPr id="15" name="Shape 15"/>
          <p:cNvSpPr/>
          <p:nvPr/>
        </p:nvSpPr>
        <p:spPr>
          <a:xfrm>
            <a:off x="4267200" y="956036"/>
            <a:ext cx="609599" cy="60959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  <a:rtl val="0"/>
            </a:endParaRPr>
          </a:p>
        </p:txBody>
      </p:sp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399" cy="7589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Georgia"/>
              <a:buNone/>
              <a:defRPr/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301752" y="1524000"/>
            <a:ext cx="8534399" cy="45994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indent="-4572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●"/>
              <a:defRPr/>
            </a:lvl1pPr>
            <a:lvl2pPr marL="548640" marR="0" indent="-10414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○"/>
              <a:defRPr/>
            </a:lvl2pPr>
            <a:lvl3pPr marL="822960" marR="0" indent="-6096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Font typeface="Noto Symbol"/>
              <a:buChar char="•"/>
              <a:defRPr/>
            </a:lvl3pPr>
            <a:lvl4pPr marL="1097280" marR="0" indent="-5588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Font typeface="Noto Symbol"/>
              <a:buChar char="•"/>
              <a:defRPr/>
            </a:lvl4pPr>
            <a:lvl5pPr marL="1371600" marR="0" indent="-254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Font typeface="Georgia"/>
              <a:buChar char="•"/>
              <a:defRPr/>
            </a:lvl5pPr>
            <a:lvl6pPr marL="1645920" marR="0" indent="-762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Font typeface="Noto Symbol"/>
              <a:buChar char="●"/>
              <a:defRPr/>
            </a:lvl6pPr>
            <a:lvl7pPr marL="1920240" marR="0" indent="-1523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B85740"/>
              </a:buClr>
              <a:buFont typeface="Georgia"/>
              <a:buChar char="•"/>
              <a:defRPr/>
            </a:lvl7pPr>
            <a:lvl8pPr marL="2103120" marR="0" indent="507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B6C62"/>
              </a:buClr>
              <a:buFont typeface="Georgia"/>
              <a:buChar char="•"/>
              <a:defRPr/>
            </a:lvl8pPr>
            <a:lvl9pPr marL="2377440" marR="0" indent="-27939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B49E02"/>
              </a:buClr>
              <a:buFont typeface="Georgia"/>
              <a:buChar char="•"/>
              <a:defRPr/>
            </a:lvl9pPr>
          </a:lstStyle>
          <a:p>
            <a:endParaRPr dirty="0"/>
          </a:p>
        </p:txBody>
      </p:sp>
      <p:sp>
        <p:nvSpPr>
          <p:cNvPr id="18" name="Shape 18"/>
          <p:cNvSpPr txBox="1"/>
          <p:nvPr/>
        </p:nvSpPr>
        <p:spPr>
          <a:xfrm>
            <a:off x="762000" y="5105400"/>
            <a:ext cx="4648198" cy="3657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  <a:rtl val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6396037"/>
            <a:ext cx="8833104" cy="309563"/>
          </a:xfrm>
          <a:prstGeom prst="rect">
            <a:avLst/>
          </a:prstGeom>
          <a:solidFill>
            <a:srgbClr val="678034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r>
              <a:rPr kumimoji="0" lang="en-US" dirty="0" smtClean="0">
                <a:latin typeface="Copperplate Gothic Bold" panose="020E0705020206020404" pitchFamily="34" charset="0"/>
              </a:rPr>
              <a:t>Wildland Fire Information and Technology</a:t>
            </a:r>
            <a:endParaRPr kumimoji="0" lang="en-US" dirty="0">
              <a:latin typeface="Copperplate Gothic Bold" panose="020E0705020206020404" pitchFamily="34" charset="0"/>
            </a:endParaRPr>
          </a:p>
        </p:txBody>
      </p:sp>
      <p:pic>
        <p:nvPicPr>
          <p:cNvPr id="20" name="Picture 1" descr="image00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27850" y="6130861"/>
            <a:ext cx="500331" cy="54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 descr="http://upload.wikimedia.org/wikipedia/commons/thumb/e/e7/US-DeptOfTheInterior-Seal.svg/120px-US-DeptOfTheInterior-Seal.svg.png">
            <a:hlinkClick r:id="rId9" tooltip="US-DeptOfTheInterior-Seal.svg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117048" y="6112573"/>
            <a:ext cx="568166" cy="566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iming>
    <p:tnLst>
      <p:par>
        <p:cTn id="1" dur="indefinite" restart="never" nodeType="tmRoot"/>
      </p:par>
    </p:tnLst>
  </p:timing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Georgia" panose="02040502050405020303" pitchFamily="18" charset="0"/>
          <a:ea typeface="Georgia" panose="02040502050405020303" pitchFamily="18" charset="0"/>
          <a:cs typeface="Arial"/>
          <a:sym typeface="Arial"/>
          <a:rtl val="0"/>
        </a:defRPr>
      </a:lvl1pPr>
      <a:lvl2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Georgia" panose="02040502050405020303" pitchFamily="18" charset="0"/>
          <a:ea typeface="Georgia" panose="02040502050405020303" pitchFamily="18" charset="0"/>
          <a:cs typeface="Arial"/>
          <a:sym typeface="Arial"/>
          <a:rtl val="0"/>
        </a:defRPr>
      </a:lvl1pPr>
      <a:lvl2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>
            <a:normAutofit/>
          </a:bodyPr>
          <a:lstStyle/>
          <a:p>
            <a:r>
              <a:rPr lang="en-US" sz="6600" b="1" dirty="0" smtClean="0"/>
              <a:t>ITSS  TRAINING</a:t>
            </a:r>
            <a:endParaRPr lang="en-US" sz="6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chemeClr val="tx1"/>
                </a:solidFill>
              </a:rPr>
              <a:t>Router 101 </a:t>
            </a:r>
          </a:p>
          <a:p>
            <a:r>
              <a:rPr lang="en-US" b="1" i="1" dirty="0" smtClean="0">
                <a:solidFill>
                  <a:schemeClr val="tx1"/>
                </a:solidFill>
              </a:rPr>
              <a:t>And </a:t>
            </a:r>
          </a:p>
          <a:p>
            <a:r>
              <a:rPr lang="en-US" b="1" i="1" dirty="0" smtClean="0">
                <a:solidFill>
                  <a:schemeClr val="tx1"/>
                </a:solidFill>
              </a:rPr>
              <a:t>Networking Basics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91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When you configure a router, be sure to: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000" dirty="0" smtClean="0"/>
          </a:p>
          <a:p>
            <a:r>
              <a:rPr lang="en-US" sz="2000" dirty="0" smtClean="0"/>
              <a:t>  Create a new admin password</a:t>
            </a:r>
          </a:p>
          <a:p>
            <a:r>
              <a:rPr lang="en-US" sz="2000" dirty="0" smtClean="0"/>
              <a:t>  Change the Admin Username (if possible)</a:t>
            </a:r>
          </a:p>
          <a:p>
            <a:r>
              <a:rPr lang="en-US" sz="2000" dirty="0" smtClean="0"/>
              <a:t>  Enable the Firewall</a:t>
            </a:r>
          </a:p>
          <a:p>
            <a:r>
              <a:rPr lang="en-US" sz="2000" dirty="0" smtClean="0"/>
              <a:t>  Disable </a:t>
            </a:r>
            <a:r>
              <a:rPr lang="en-US" sz="2000" dirty="0"/>
              <a:t>Remote </a:t>
            </a:r>
            <a:r>
              <a:rPr lang="en-US" sz="2000" dirty="0" smtClean="0"/>
              <a:t>Management</a:t>
            </a:r>
          </a:p>
          <a:p>
            <a:r>
              <a:rPr lang="en-US" sz="2000" dirty="0" smtClean="0"/>
              <a:t>  Disable Wireless until it is needed</a:t>
            </a:r>
          </a:p>
          <a:p>
            <a:r>
              <a:rPr lang="en-US" sz="2000" dirty="0" smtClean="0"/>
              <a:t>  Set </a:t>
            </a:r>
            <a:r>
              <a:rPr lang="en-US" sz="2000" dirty="0" err="1" smtClean="0"/>
              <a:t>WiFi</a:t>
            </a:r>
            <a:r>
              <a:rPr lang="en-US" sz="2000" dirty="0" smtClean="0"/>
              <a:t> to the highest security that your devices can handle</a:t>
            </a:r>
          </a:p>
        </p:txBody>
      </p:sp>
    </p:spTree>
    <p:extLst>
      <p:ext uri="{BB962C8B-B14F-4D97-AF65-F5344CB8AC3E}">
        <p14:creationId xmlns:p14="http://schemas.microsoft.com/office/powerpoint/2010/main" val="119380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If you don’t know the router’s address…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Plug your computer into an </a:t>
            </a:r>
            <a:r>
              <a:rPr lang="en-US" sz="2000" dirty="0" err="1" smtClean="0"/>
              <a:t>ethernet</a:t>
            </a:r>
            <a:r>
              <a:rPr lang="en-US" sz="2000" dirty="0" smtClean="0"/>
              <a:t> port on your router</a:t>
            </a:r>
          </a:p>
          <a:p>
            <a:r>
              <a:rPr lang="en-US" sz="2000" dirty="0" smtClean="0"/>
              <a:t>Make sure your computer is set to receive an IP address automatically</a:t>
            </a:r>
          </a:p>
          <a:p>
            <a:r>
              <a:rPr lang="en-US" sz="2000" dirty="0" smtClean="0"/>
              <a:t>The computer will receive an IP address</a:t>
            </a:r>
          </a:p>
          <a:p>
            <a:r>
              <a:rPr lang="en-US" sz="2000" dirty="0" smtClean="0"/>
              <a:t>At the command prompt:</a:t>
            </a:r>
          </a:p>
          <a:p>
            <a:pPr lvl="1"/>
            <a:r>
              <a:rPr lang="en-US" sz="2000" dirty="0" err="1" smtClean="0"/>
              <a:t>ipconfig</a:t>
            </a:r>
            <a:endParaRPr lang="en-US" sz="2000" dirty="0" smtClean="0"/>
          </a:p>
          <a:p>
            <a:pPr lvl="1"/>
            <a:r>
              <a:rPr lang="en-US" sz="2000" dirty="0" smtClean="0"/>
              <a:t>ipconfig  /release</a:t>
            </a:r>
          </a:p>
          <a:p>
            <a:pPr lvl="1"/>
            <a:r>
              <a:rPr lang="en-US" sz="2000" dirty="0" err="1"/>
              <a:t>i</a:t>
            </a:r>
            <a:r>
              <a:rPr lang="en-US" sz="2000" dirty="0" err="1" smtClean="0"/>
              <a:t>pconfig</a:t>
            </a:r>
            <a:r>
              <a:rPr lang="en-US" sz="2000" dirty="0" smtClean="0"/>
              <a:t>  /renew</a:t>
            </a:r>
          </a:p>
          <a:p>
            <a:pPr lvl="1"/>
            <a:r>
              <a:rPr lang="en-US" sz="2000" dirty="0" err="1"/>
              <a:t>i</a:t>
            </a:r>
            <a:r>
              <a:rPr lang="en-US" sz="2000" dirty="0" err="1" smtClean="0"/>
              <a:t>pconfig</a:t>
            </a:r>
            <a:r>
              <a:rPr lang="en-US" sz="2000" dirty="0" smtClean="0"/>
              <a:t>  /all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5055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000" dirty="0" err="1" smtClean="0"/>
              <a:t>ipconfig</a:t>
            </a:r>
            <a:endParaRPr lang="en-US" sz="2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04800"/>
            <a:ext cx="5470254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355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1600" dirty="0" err="1" smtClean="0"/>
              <a:t>ipconfig</a:t>
            </a:r>
            <a:r>
              <a:rPr lang="en-US" sz="1600" dirty="0" smtClean="0"/>
              <a:t> /release</a:t>
            </a:r>
            <a:endParaRPr lang="en-US" sz="16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8600"/>
            <a:ext cx="5536895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330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1800" dirty="0" err="1"/>
              <a:t>i</a:t>
            </a:r>
            <a:r>
              <a:rPr lang="en-US" sz="1800" dirty="0" err="1" smtClean="0"/>
              <a:t>pconfig</a:t>
            </a:r>
            <a:r>
              <a:rPr lang="en-US" sz="1800" dirty="0" smtClean="0"/>
              <a:t> /renew</a:t>
            </a:r>
            <a:endParaRPr lang="en-US" sz="18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60157"/>
            <a:ext cx="5508625" cy="5912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643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1800" dirty="0" err="1" smtClean="0"/>
              <a:t>ipconfig</a:t>
            </a:r>
            <a:r>
              <a:rPr lang="en-US" sz="1800" dirty="0" smtClean="0"/>
              <a:t> /all</a:t>
            </a:r>
            <a:endParaRPr lang="en-US" sz="1800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65710"/>
            <a:ext cx="5537200" cy="5943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597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If All That Fails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  Go to the manufacturer’s website on another device (hard to do if no internet!) </a:t>
            </a:r>
          </a:p>
          <a:p>
            <a:r>
              <a:rPr lang="en-US" sz="1600" dirty="0" smtClean="0"/>
              <a:t>  Or dig out the manual</a:t>
            </a:r>
          </a:p>
          <a:p>
            <a:r>
              <a:rPr lang="en-US" sz="1600" dirty="0" smtClean="0"/>
              <a:t>  Reset the router</a:t>
            </a:r>
          </a:p>
          <a:p>
            <a:r>
              <a:rPr lang="en-US" sz="1600" dirty="0" smtClean="0"/>
              <a:t>  Try again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8606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399" cy="685800"/>
          </a:xfrm>
        </p:spPr>
        <p:txBody>
          <a:bodyPr/>
          <a:lstStyle/>
          <a:p>
            <a:r>
              <a:rPr lang="en-US" sz="2000" dirty="0" smtClean="0"/>
              <a:t>Don’t know the router password?</a:t>
            </a:r>
            <a:endParaRPr lang="en-US" sz="2000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90600"/>
            <a:ext cx="7201984" cy="512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753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 a web browser to access the router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95159"/>
            <a:ext cx="7543800" cy="4241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eft Arrow 4"/>
          <p:cNvSpPr/>
          <p:nvPr/>
        </p:nvSpPr>
        <p:spPr>
          <a:xfrm rot="1331907">
            <a:off x="1490723" y="1859966"/>
            <a:ext cx="1066800" cy="484632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09538" y="1779116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This is the default gateway</a:t>
            </a:r>
          </a:p>
        </p:txBody>
      </p:sp>
    </p:spTree>
    <p:extLst>
      <p:ext uri="{BB962C8B-B14F-4D97-AF65-F5344CB8AC3E}">
        <p14:creationId xmlns:p14="http://schemas.microsoft.com/office/powerpoint/2010/main" val="231427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Basic Setup</a:t>
            </a:r>
            <a:endParaRPr lang="en-US" sz="2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1295400"/>
            <a:ext cx="8238331" cy="46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728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09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You Don’t Need Internet Access to Run</a:t>
            </a:r>
            <a:r>
              <a:rPr lang="en-US" sz="2400" dirty="0"/>
              <a:t> 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533400" y="2971800"/>
            <a:ext cx="7696200" cy="36576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  Connect your devices to an Ethernet switch </a:t>
            </a:r>
            <a:r>
              <a:rPr lang="en-US" sz="1800" dirty="0"/>
              <a:t>or </a:t>
            </a:r>
            <a:r>
              <a:rPr lang="en-US" sz="1800" dirty="0" smtClean="0"/>
              <a:t>Router</a:t>
            </a:r>
          </a:p>
          <a:p>
            <a:r>
              <a:rPr lang="en-US" sz="1800" dirty="0" smtClean="0"/>
              <a:t>  Enable </a:t>
            </a:r>
            <a:r>
              <a:rPr lang="en-US" sz="1800" dirty="0"/>
              <a:t>DHCP on your </a:t>
            </a:r>
            <a:r>
              <a:rPr lang="en-US" sz="1800" dirty="0" smtClean="0"/>
              <a:t>router or…</a:t>
            </a:r>
          </a:p>
          <a:p>
            <a:r>
              <a:rPr lang="en-US" sz="1800" dirty="0" smtClean="0"/>
              <a:t>  Set Static IP Addresses on computers and printer if using a switch</a:t>
            </a:r>
          </a:p>
          <a:p>
            <a:r>
              <a:rPr lang="en-US" sz="1800" dirty="0" smtClean="0"/>
              <a:t>  Copy files to a thumb drive for uploads and downloads</a:t>
            </a:r>
          </a:p>
        </p:txBody>
      </p:sp>
      <p:pic>
        <p:nvPicPr>
          <p:cNvPr id="5" name="Picture 2" descr="C:\Documents and Settings\sshirts\My Documents\Incident Based Automation\e-ISuite\Logo\eISuite Logo transparent bckgrnd cropp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752600"/>
            <a:ext cx="2648838" cy="952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37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97" y="685800"/>
            <a:ext cx="8686800" cy="5035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eft Arrow 3"/>
          <p:cNvSpPr/>
          <p:nvPr/>
        </p:nvSpPr>
        <p:spPr>
          <a:xfrm>
            <a:off x="5105400" y="1676400"/>
            <a:ext cx="978408" cy="484632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>
            <a:off x="5105400" y="2590800"/>
            <a:ext cx="978408" cy="484632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48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Enable DHCP and choose an IP address Scheme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8709660" cy="5048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eft Arrow 4"/>
          <p:cNvSpPr/>
          <p:nvPr/>
        </p:nvSpPr>
        <p:spPr>
          <a:xfrm>
            <a:off x="5334000" y="1752600"/>
            <a:ext cx="978408" cy="484632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>
            <a:off x="5486400" y="2362200"/>
            <a:ext cx="978408" cy="484632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72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IP Addresses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  10.6.3.X  (10.REGION.TEAM.X)</a:t>
            </a:r>
          </a:p>
          <a:p>
            <a:r>
              <a:rPr lang="en-US" dirty="0" smtClean="0"/>
              <a:t>  192.168.2.X</a:t>
            </a:r>
          </a:p>
          <a:p>
            <a:pPr marL="228600" indent="0">
              <a:buNone/>
            </a:pPr>
            <a:endParaRPr lang="en-US" dirty="0"/>
          </a:p>
          <a:p>
            <a:r>
              <a:rPr lang="en-US" dirty="0" smtClean="0"/>
              <a:t>  Best NOT to use 192.168.1.X   --  this can conflict with ISP address handed to your router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72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399" cy="533400"/>
          </a:xfrm>
        </p:spPr>
        <p:txBody>
          <a:bodyPr/>
          <a:lstStyle/>
          <a:p>
            <a:r>
              <a:rPr lang="en-US" sz="2000" dirty="0" smtClean="0"/>
              <a:t>Enabling </a:t>
            </a:r>
            <a:r>
              <a:rPr lang="en-US" sz="2000" dirty="0" err="1" smtClean="0"/>
              <a:t>WiFi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14400"/>
            <a:ext cx="8839200" cy="5123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eft Arrow 4"/>
          <p:cNvSpPr/>
          <p:nvPr/>
        </p:nvSpPr>
        <p:spPr>
          <a:xfrm rot="21226744">
            <a:off x="4595378" y="2902392"/>
            <a:ext cx="978408" cy="484632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13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Wireless Security Settings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1752600"/>
            <a:ext cx="8739187" cy="491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221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Wireless Speed Settings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86741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108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Check the Client Table Often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994348"/>
            <a:ext cx="5729547" cy="5194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155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399" cy="533400"/>
          </a:xfrm>
        </p:spPr>
        <p:txBody>
          <a:bodyPr/>
          <a:lstStyle/>
          <a:p>
            <a:r>
              <a:rPr lang="en-US" dirty="0" smtClean="0"/>
              <a:t>Simple Network Layout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838119"/>
            <a:ext cx="6877494" cy="5132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eft Arrow 6"/>
          <p:cNvSpPr/>
          <p:nvPr/>
        </p:nvSpPr>
        <p:spPr>
          <a:xfrm rot="16200000">
            <a:off x="2918460" y="2138745"/>
            <a:ext cx="978408" cy="484632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 rot="16200000">
            <a:off x="4317467" y="1205484"/>
            <a:ext cx="978408" cy="484632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54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 descr="C:\Documents and Settings\Paolo\Local Settings\Temporary Internet Files\Content.IE5\WKUKM8JP\MC900432567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36576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94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Documents and Settings\Paolo\Local Settings\Temporary Internet Files\Content.IE5\WKUKM8JP\MC900432567[1].pn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61147"/>
            <a:ext cx="32004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Not Equal 4"/>
          <p:cNvSpPr/>
          <p:nvPr/>
        </p:nvSpPr>
        <p:spPr>
          <a:xfrm>
            <a:off x="3886200" y="3090340"/>
            <a:ext cx="1371600" cy="914400"/>
          </a:xfrm>
          <a:prstGeom prst="mathNot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58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To Connect to Another Network or the Internet, You Need a Router</a:t>
            </a:r>
            <a:endParaRPr lang="en-US" sz="2000" dirty="0"/>
          </a:p>
        </p:txBody>
      </p:sp>
      <p:pic>
        <p:nvPicPr>
          <p:cNvPr id="1026" name="Picture 2" descr="C:\Documents and Settings\Paolo\Local Settings\Temporary Internet Files\Content.IE5\WKUKM8JP\MC900432567[1].pn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36576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43815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Your Router is ‘THE BOSS’ of </a:t>
            </a:r>
          </a:p>
          <a:p>
            <a:r>
              <a:rPr lang="en-US" dirty="0" smtClean="0"/>
              <a:t>Your Network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7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C:\Users\PaulandKim\Desktop\54265507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263561"/>
            <a:ext cx="2187575" cy="218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Documents and Settings\Paolo\Local Settings\Temporary Internet Files\Content.IE5\WKUKM8JP\MC900432567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36576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Not Equal 5"/>
          <p:cNvSpPr/>
          <p:nvPr/>
        </p:nvSpPr>
        <p:spPr>
          <a:xfrm>
            <a:off x="3942413" y="2900149"/>
            <a:ext cx="1371600" cy="914400"/>
          </a:xfrm>
          <a:prstGeom prst="mathNot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51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4" name="Picture 2" descr="C:\Users\PaulandKim\Desktop\54265507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362200"/>
            <a:ext cx="2187575" cy="218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Documents and Settings\Paolo\Local Settings\Temporary Internet Files\Content.IE5\WKUKM8JP\MC900432567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36576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Not Equal 5"/>
          <p:cNvSpPr/>
          <p:nvPr/>
        </p:nvSpPr>
        <p:spPr>
          <a:xfrm>
            <a:off x="3939915" y="2900149"/>
            <a:ext cx="1371600" cy="914400"/>
          </a:xfrm>
          <a:prstGeom prst="mathNot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57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The Router Manages: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2400" dirty="0" smtClean="0"/>
              <a:t>  Connection to your Internet Service Provider</a:t>
            </a:r>
          </a:p>
          <a:p>
            <a:r>
              <a:rPr lang="en-US" sz="2400" dirty="0" smtClean="0"/>
              <a:t>  IP Addressing via DHCP</a:t>
            </a:r>
          </a:p>
          <a:p>
            <a:r>
              <a:rPr lang="en-US" sz="2400" dirty="0" smtClean="0"/>
              <a:t>  Usually up to 4 Clients</a:t>
            </a:r>
          </a:p>
          <a:p>
            <a:r>
              <a:rPr lang="en-US" sz="2400" dirty="0" smtClean="0"/>
              <a:t>  Security – Firewall</a:t>
            </a:r>
          </a:p>
          <a:p>
            <a:r>
              <a:rPr lang="en-US" sz="2400" dirty="0" smtClean="0"/>
              <a:t>  Wireless Access Point</a:t>
            </a:r>
          </a:p>
          <a:p>
            <a:r>
              <a:rPr lang="en-US" sz="2400" dirty="0" smtClean="0"/>
              <a:t>  And a bunch of other stuff….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36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Router </a:t>
            </a:r>
            <a:r>
              <a:rPr lang="en-US" sz="2800" dirty="0" smtClean="0"/>
              <a:t>ports run </a:t>
            </a:r>
            <a:r>
              <a:rPr lang="en-US" sz="2800" dirty="0" smtClean="0"/>
              <a:t>at </a:t>
            </a:r>
            <a:r>
              <a:rPr lang="en-US" sz="2800" dirty="0" smtClean="0"/>
              <a:t>100/1000 </a:t>
            </a:r>
            <a:r>
              <a:rPr lang="en-US" sz="2800" dirty="0" smtClean="0"/>
              <a:t>Mbps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PaulandKim\Desktop\1435_wgr614v5_ba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95400"/>
            <a:ext cx="650748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01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Router Speed Continued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  For small networks, the router ports are acceptable</a:t>
            </a:r>
          </a:p>
          <a:p>
            <a:r>
              <a:rPr lang="en-US" sz="2000" dirty="0" smtClean="0"/>
              <a:t>  For larger networks, and for big data users like GIS, connect a Gigabit </a:t>
            </a:r>
            <a:r>
              <a:rPr lang="en-US" sz="2000" dirty="0" err="1" smtClean="0"/>
              <a:t>ethernet</a:t>
            </a:r>
            <a:r>
              <a:rPr lang="en-US" sz="2000" dirty="0" smtClean="0"/>
              <a:t> switch to increase internal network speed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2714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Simple Network Layout</a:t>
            </a:r>
            <a:endParaRPr lang="en-US" sz="24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6553200" cy="4890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eft Arrow 6"/>
          <p:cNvSpPr/>
          <p:nvPr/>
        </p:nvSpPr>
        <p:spPr>
          <a:xfrm rot="16200000">
            <a:off x="2676144" y="2673096"/>
            <a:ext cx="978408" cy="484632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 rot="16200000">
            <a:off x="4123944" y="1694688"/>
            <a:ext cx="978408" cy="484632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73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Ethernet Switch</a:t>
            </a:r>
            <a:br>
              <a:rPr lang="en-US" sz="2000" dirty="0" smtClean="0"/>
            </a:br>
            <a:r>
              <a:rPr lang="en-US" sz="2000" dirty="0" smtClean="0"/>
              <a:t>Notice – No Port to Internet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PaulandKim\Desktop\542655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676400"/>
            <a:ext cx="41910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941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Ethernet Switches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 smtClean="0"/>
              <a:t>  Run at 100 Mbps or 1 </a:t>
            </a:r>
            <a:r>
              <a:rPr lang="en-US" sz="1800" dirty="0" err="1" smtClean="0"/>
              <a:t>Gbps</a:t>
            </a:r>
            <a:endParaRPr lang="en-US" sz="1800" dirty="0" smtClean="0"/>
          </a:p>
          <a:p>
            <a:r>
              <a:rPr lang="en-US" sz="1800" dirty="0" smtClean="0"/>
              <a:t>  Pass data packets to the destination device with no error checking</a:t>
            </a:r>
          </a:p>
          <a:p>
            <a:r>
              <a:rPr lang="en-US" sz="1800" dirty="0" smtClean="0"/>
              <a:t>  Smart enough to know what’s connected to it so cuts router traffic</a:t>
            </a:r>
          </a:p>
          <a:p>
            <a:r>
              <a:rPr lang="en-US" sz="1800" dirty="0" smtClean="0"/>
              <a:t>  Older </a:t>
            </a:r>
            <a:r>
              <a:rPr lang="en-US" sz="1800" dirty="0"/>
              <a:t>Hubs </a:t>
            </a:r>
            <a:r>
              <a:rPr lang="en-US" sz="1800" dirty="0" smtClean="0"/>
              <a:t>are much </a:t>
            </a:r>
            <a:r>
              <a:rPr lang="en-US" sz="1800" dirty="0"/>
              <a:t>slower due to </a:t>
            </a:r>
            <a:r>
              <a:rPr lang="en-US" sz="1800" dirty="0" smtClean="0"/>
              <a:t>10 Mbps speed </a:t>
            </a:r>
            <a:r>
              <a:rPr lang="en-US" sz="1800" dirty="0"/>
              <a:t>and error checking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91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_WFIT_ITSS">
  <a:themeElements>
    <a:clrScheme name="Civic">
      <a:dk1>
        <a:srgbClr val="000000"/>
      </a:dk1>
      <a:lt1>
        <a:srgbClr val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Theme_WFIT_ITSS</Template>
  <TotalTime>295</TotalTime>
  <Words>435</Words>
  <Application>Microsoft Office PowerPoint</Application>
  <PresentationFormat>On-screen Show (4:3)</PresentationFormat>
  <Paragraphs>74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Copperplate Gothic Bold</vt:lpstr>
      <vt:lpstr>Georgia</vt:lpstr>
      <vt:lpstr>Noto Symbol</vt:lpstr>
      <vt:lpstr>Theme_WFIT_ITSS</vt:lpstr>
      <vt:lpstr>ITSS  TRAINING</vt:lpstr>
      <vt:lpstr>You Don’t Need Internet Access to Run  </vt:lpstr>
      <vt:lpstr>To Connect to Another Network or the Internet, You Need a Router</vt:lpstr>
      <vt:lpstr>The Router Manages:</vt:lpstr>
      <vt:lpstr>Router ports run at 100/1000 Mbps</vt:lpstr>
      <vt:lpstr>Router Speed Continued</vt:lpstr>
      <vt:lpstr>Simple Network Layout</vt:lpstr>
      <vt:lpstr>Ethernet Switch Notice – No Port to Internet</vt:lpstr>
      <vt:lpstr>Ethernet Switches</vt:lpstr>
      <vt:lpstr>When you configure a router, be sure to:</vt:lpstr>
      <vt:lpstr>If you don’t know the router’s address…</vt:lpstr>
      <vt:lpstr>ipconfig</vt:lpstr>
      <vt:lpstr>ipconfig /release</vt:lpstr>
      <vt:lpstr>ipconfig /renew</vt:lpstr>
      <vt:lpstr>ipconfig /all</vt:lpstr>
      <vt:lpstr>If All That Fails</vt:lpstr>
      <vt:lpstr>Don’t know the router password?</vt:lpstr>
      <vt:lpstr>Use a web browser to access the router setup</vt:lpstr>
      <vt:lpstr>Basic Setup</vt:lpstr>
      <vt:lpstr>PowerPoint Presentation</vt:lpstr>
      <vt:lpstr>Enable DHCP and choose an IP address Scheme</vt:lpstr>
      <vt:lpstr>IP Addresses</vt:lpstr>
      <vt:lpstr>Enabling WiFi</vt:lpstr>
      <vt:lpstr>Wireless Security Settings</vt:lpstr>
      <vt:lpstr>Wireless Speed Settings</vt:lpstr>
      <vt:lpstr>Check the Client Table Often</vt:lpstr>
      <vt:lpstr>Simple Network Layout</vt:lpstr>
      <vt:lpstr>PowerPoint Presentation</vt:lpstr>
      <vt:lpstr>PowerPoint Presentation</vt:lpstr>
      <vt:lpstr>PowerPoint Presentation</vt:lpstr>
      <vt:lpstr>Questions?</vt:lpstr>
    </vt:vector>
  </TitlesOfParts>
  <Company>Dzialowy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CTSP TRAINING</dc:title>
  <dc:creator>Paolo</dc:creator>
  <cp:lastModifiedBy>USDA Forest Service</cp:lastModifiedBy>
  <cp:revision>38</cp:revision>
  <dcterms:created xsi:type="dcterms:W3CDTF">2014-04-07T17:23:02Z</dcterms:created>
  <dcterms:modified xsi:type="dcterms:W3CDTF">2016-01-26T17:18:34Z</dcterms:modified>
</cp:coreProperties>
</file>