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6" r:id="rId7"/>
    <p:sldId id="274" r:id="rId8"/>
    <p:sldId id="273" r:id="rId9"/>
    <p:sldId id="267" r:id="rId10"/>
    <p:sldId id="26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1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FCA41-F556-44D0-B172-1131628F2233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C41D6-6F0E-434A-873D-924DA88E4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amforming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Spatial_multiplexing" TargetMode="External"/><Relationship Id="rId4" Type="http://schemas.openxmlformats.org/officeDocument/2006/relationships/hyperlink" Target="http://en.wikipedia.org/wiki/Multi-user_MIM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Lower levels: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L1</a:t>
            </a:r>
            <a:r>
              <a:rPr lang="en-US" baseline="0" dirty="0" smtClean="0"/>
              <a:t> – copper for glass cable or RF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L2 – MAC address broadcast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L3 – Routing to different LAN and WAN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Upper Layers (L4-L7)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TCP UDP 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8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Bandwidth: Up to 1000 Mb/s (multi-station) or 500 Mb/s (single-station).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Beamforming</a:t>
            </a:r>
            <a:r>
              <a:rPr lang="en-US" dirty="0" smtClean="0"/>
              <a:t>: A signal processing technique used in antenna arrays for directional signal transmission or reception is now standard.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Multi-user MIMO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technology that directs independent data streams to multiple devices is employed in 802.11ac devices.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Spatial Streams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transmission technique used by MIMO to transmit independent data signals from each of the multiple transmit antennas. 802.11ac devices can use eight streams versus four streams for 802.11n.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258AA3B5-9FBD-4D93-BAA2-CD93540EE7C3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258AA3B5-9FBD-4D93-BAA2-CD93540EE7C3}" type="slidenum">
              <a:rPr lang="en-US" smtClean="0"/>
              <a:t>‹#›</a:t>
            </a:fld>
            <a:endParaRPr lang="en-US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08DF7710-739E-426A-85BD-8CE5182D7B9F}" type="datetime1">
              <a:rPr lang="en-US" smtClean="0"/>
              <a:t>1/22/2016</a:t>
            </a:fld>
            <a:endParaRPr lang="en-US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r>
              <a:rPr lang="en-US" smtClean="0"/>
              <a:t>CTSP Clsss Wireless - February 2015</a:t>
            </a:r>
            <a:endParaRPr lang="en-US"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8F8A069D-30C7-4E15-81CE-789AB1CFEE2D}" type="datetime1">
              <a:rPr lang="en-US" smtClean="0"/>
              <a:t>1/22/2016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mmons.wikimedia.org/wiki/File:US-DeptOfTheInterior-Seal.sv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8F8A069D-30C7-4E15-81CE-789AB1CFEE2D}" type="datetime1">
              <a:rPr lang="en-US" smtClean="0"/>
              <a:t>1/22/2016</a:t>
            </a:fld>
            <a:endParaRPr lang="en-US"/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6" tooltip="US-DeptOfTheInterior-Seal.svg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Wireless Networks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fld id="{258AA3B5-9FBD-4D93-BAA2-CD93540EE7C3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2331720" lvl="8" indent="0">
              <a:buNone/>
            </a:pPr>
            <a:r>
              <a:rPr lang="en-US" sz="2800" dirty="0" smtClean="0"/>
              <a:t>2016 ITSS Course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26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McClellan Dorms </a:t>
            </a:r>
            <a:r>
              <a:rPr lang="en-US" sz="3200" dirty="0" smtClean="0">
                <a:solidFill>
                  <a:schemeClr val="accent3"/>
                </a:solidFill>
              </a:rPr>
              <a:t>Bridges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5943600" cy="4457700"/>
          </a:xfrm>
        </p:spPr>
      </p:pic>
    </p:spTree>
    <p:extLst>
      <p:ext uri="{BB962C8B-B14F-4D97-AF65-F5344CB8AC3E}">
        <p14:creationId xmlns:p14="http://schemas.microsoft.com/office/powerpoint/2010/main" val="38845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802.11a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Operates in the 5.15GHz to 5.35GHz radio spectrum.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Speed: Up to 54Mbps (actual throughput is closer to </a:t>
            </a:r>
            <a:r>
              <a:rPr lang="en-US" sz="2800" dirty="0" smtClean="0"/>
              <a:t>	22Mbps</a:t>
            </a:r>
            <a:r>
              <a:rPr lang="en-US" sz="2800" dirty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115 feet 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Less prone to interference.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More expensive.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Because 802.11b and 802.11a use different radio </a:t>
            </a:r>
            <a:r>
              <a:rPr lang="en-US" sz="2800" dirty="0" smtClean="0"/>
              <a:t>	technologies </a:t>
            </a:r>
            <a:r>
              <a:rPr lang="en-US" sz="2800" dirty="0"/>
              <a:t>and portions of the spectrum, they are </a:t>
            </a:r>
            <a:r>
              <a:rPr lang="en-US" sz="2800" dirty="0" smtClean="0"/>
              <a:t>	incompatible </a:t>
            </a:r>
            <a:r>
              <a:rPr lang="en-US" sz="2800" dirty="0"/>
              <a:t>with one another.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802.11b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848600" cy="37554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800" dirty="0"/>
              <a:t>Operates in the 2.4GHz radio </a:t>
            </a:r>
            <a:r>
              <a:rPr lang="en-US" sz="2800" dirty="0" smtClean="0"/>
              <a:t>spectrum</a:t>
            </a:r>
            <a:endParaRPr lang="en-US" sz="2800" dirty="0"/>
          </a:p>
          <a:p>
            <a:pPr>
              <a:lnSpc>
                <a:spcPct val="170000"/>
              </a:lnSpc>
            </a:pPr>
            <a:r>
              <a:rPr lang="en-US" sz="2800" dirty="0"/>
              <a:t>Speed: Up to 11Mbps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115 feet indoor</a:t>
            </a:r>
            <a:endParaRPr lang="en-US" sz="2800" dirty="0"/>
          </a:p>
          <a:p>
            <a:pPr>
              <a:lnSpc>
                <a:spcPct val="170000"/>
              </a:lnSpc>
            </a:pPr>
            <a:r>
              <a:rPr lang="en-US" sz="2800" dirty="0"/>
              <a:t>Prone to interference (it shares airspace with cell </a:t>
            </a:r>
            <a:r>
              <a:rPr lang="en-US" sz="2800" dirty="0" smtClean="0"/>
              <a:t>	phones</a:t>
            </a:r>
            <a:r>
              <a:rPr lang="en-US" sz="2800" dirty="0"/>
              <a:t>, Bluetooth, security radios, and other devices).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Least expensive wireless LAN </a:t>
            </a:r>
            <a:r>
              <a:rPr lang="en-US" sz="2800" dirty="0" smtClean="0"/>
              <a:t>specification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802.11g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Operates in the 2.4GHz radio spectrum.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Speed: Up to 54Mbps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125 feet 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Prone to interference (it shares airspace with cell </a:t>
            </a:r>
            <a:r>
              <a:rPr lang="en-US" sz="2800" dirty="0" smtClean="0"/>
              <a:t>	phones</a:t>
            </a:r>
            <a:r>
              <a:rPr lang="en-US" sz="2800" dirty="0"/>
              <a:t>, Bluetooth, security radios, and other </a:t>
            </a:r>
            <a:r>
              <a:rPr lang="en-US" sz="2800" dirty="0" smtClean="0"/>
              <a:t>	devices</a:t>
            </a:r>
            <a:r>
              <a:rPr lang="en-US" sz="28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802.11n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Operates in the 2.4 or 5GHz radio spectrum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Speed: Up to 700Mbs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230 feet 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Because 802.11b and 802.11g use the same radio </a:t>
            </a:r>
            <a:r>
              <a:rPr lang="en-US" sz="2800" dirty="0" smtClean="0"/>
              <a:t>	technologies </a:t>
            </a:r>
            <a:r>
              <a:rPr lang="en-US" sz="2800" dirty="0"/>
              <a:t>and portions of the spectrum, </a:t>
            </a:r>
            <a:r>
              <a:rPr lang="en-US" sz="2800" dirty="0" smtClean="0"/>
              <a:t>	they </a:t>
            </a:r>
            <a:r>
              <a:rPr lang="en-US" sz="2800" dirty="0"/>
              <a:t>are compatible with one another. </a:t>
            </a:r>
          </a:p>
        </p:txBody>
      </p:sp>
    </p:spTree>
    <p:extLst>
      <p:ext uri="{BB962C8B-B14F-4D97-AF65-F5344CB8AC3E}">
        <p14:creationId xmlns:p14="http://schemas.microsoft.com/office/powerpoint/2010/main" val="14673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802.11ac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Bandwidth: Up to 1000 Mb/s (multi-station) or </a:t>
            </a:r>
            <a:r>
              <a:rPr lang="en-US" sz="2800" dirty="0" smtClean="0"/>
              <a:t>	500 </a:t>
            </a:r>
            <a:r>
              <a:rPr lang="en-US" sz="2800" dirty="0"/>
              <a:t>Mb/s (single-station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Range: 115 </a:t>
            </a:r>
            <a:r>
              <a:rPr lang="en-US" sz="2800" dirty="0"/>
              <a:t>feet </a:t>
            </a:r>
            <a:r>
              <a:rPr lang="en-US" sz="2800" dirty="0" smtClean="0"/>
              <a:t>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Beamforming (targets clients)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Frequency range: 5.0 GHz 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Multi-user </a:t>
            </a:r>
            <a:r>
              <a:rPr lang="en-US" sz="2800" dirty="0" smtClean="0"/>
              <a:t>MIMO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Spatial </a:t>
            </a:r>
            <a:r>
              <a:rPr lang="en-US" sz="2800" dirty="0" smtClean="0"/>
              <a:t>Streams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3"/>
                </a:solidFill>
              </a:rPr>
              <a:t>802.11ac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68689"/>
              </p:ext>
            </p:extLst>
          </p:nvPr>
        </p:nvGraphicFramePr>
        <p:xfrm>
          <a:off x="1143000" y="2133600"/>
          <a:ext cx="6977379" cy="3018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5793"/>
                <a:gridCol w="2325793"/>
                <a:gridCol w="2325793"/>
              </a:tblGrid>
              <a:tr h="284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IEEE 802.11n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IEEE 802.11ac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Frequency Band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 Ghz and 5 Ghz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 GHz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Channel Widths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 40 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 40, 80 Mhz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 Mhz optional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Spatial Streams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8 total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 to 4 per client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4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Multi-user MIMO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Single Stream (1x1)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Maximum Client Data Rate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150 Mbps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 Mbps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0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Three Stream (3x3)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Maximum Data Rate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 Mbps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1.3 </a:t>
                      </a:r>
                      <a:r>
                        <a:rPr lang="en-US" sz="1100" dirty="0" err="1">
                          <a:effectLst/>
                        </a:rPr>
                        <a:t>Gbps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Exercise </a:t>
            </a:r>
            <a:r>
              <a:rPr lang="en-US" sz="3200" dirty="0" smtClean="0">
                <a:solidFill>
                  <a:schemeClr val="accent3"/>
                </a:solidFill>
              </a:rPr>
              <a:t>1 -</a:t>
            </a:r>
            <a:r>
              <a:rPr lang="en-US" sz="3200" dirty="0" smtClean="0">
                <a:solidFill>
                  <a:schemeClr val="accent3"/>
                </a:solidFill>
              </a:rPr>
              <a:t> A</a:t>
            </a:r>
            <a:r>
              <a:rPr lang="en-US" sz="3200" dirty="0" smtClean="0">
                <a:solidFill>
                  <a:schemeClr val="accent3"/>
                </a:solidFill>
              </a:rPr>
              <a:t>P </a:t>
            </a:r>
            <a:r>
              <a:rPr lang="en-US" sz="3200" dirty="0" smtClean="0">
                <a:solidFill>
                  <a:schemeClr val="accent3"/>
                </a:solidFill>
              </a:rPr>
              <a:t>Bridge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PicoStation2 setup in bridge mode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Extend your Cat5 LAN with WLAN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IP addresses of your WLAN is in the same broadcast </a:t>
            </a:r>
            <a:r>
              <a:rPr lang="en-US" sz="2400" dirty="0" smtClean="0"/>
              <a:t>	domain </a:t>
            </a:r>
            <a:r>
              <a:rPr lang="en-US" sz="2400" dirty="0" smtClean="0"/>
              <a:t>as your wired LAN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ISP router will provide DHCP and DNS services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Try using  open network and WEP key for encryption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Test all your clients for connectivity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69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Exercise </a:t>
            </a:r>
            <a:r>
              <a:rPr lang="en-US" sz="3200" dirty="0" smtClean="0">
                <a:solidFill>
                  <a:schemeClr val="accent3"/>
                </a:solidFill>
              </a:rPr>
              <a:t>2 - AP </a:t>
            </a:r>
            <a:r>
              <a:rPr lang="en-US" sz="3200" dirty="0" smtClean="0">
                <a:solidFill>
                  <a:schemeClr val="accent3"/>
                </a:solidFill>
              </a:rPr>
              <a:t>as Router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PicoStation2 setup in router mode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Extend your Cat5 LAN with WLAN but this time create </a:t>
            </a:r>
            <a:r>
              <a:rPr lang="en-US" sz="2400" dirty="0" smtClean="0"/>
              <a:t>	another </a:t>
            </a:r>
            <a:r>
              <a:rPr lang="en-US" sz="2400" dirty="0" smtClean="0"/>
              <a:t>LAN just for </a:t>
            </a:r>
            <a:r>
              <a:rPr lang="en-US" sz="2400" dirty="0" err="1" smtClean="0"/>
              <a:t>WiFi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IP addresses of your WLAN is in a different broadcast domain </a:t>
            </a:r>
            <a:r>
              <a:rPr lang="en-US" sz="2400" dirty="0" smtClean="0"/>
              <a:t>	than </a:t>
            </a:r>
            <a:r>
              <a:rPr lang="en-US" sz="2400" dirty="0" smtClean="0"/>
              <a:t>your wired LAN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Your AP will provide DHCP and DNS services inherited</a:t>
            </a:r>
            <a:r>
              <a:rPr lang="en-US" sz="2400" dirty="0"/>
              <a:t> </a:t>
            </a:r>
            <a:r>
              <a:rPr lang="en-US" sz="2400" dirty="0" smtClean="0"/>
              <a:t>from 	ISP’s router 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Use WPA2 / AES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Test all your clients for connectivity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Equipment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Wireless </a:t>
            </a:r>
            <a:r>
              <a:rPr lang="en-US" sz="2800" dirty="0" smtClean="0"/>
              <a:t>Router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Access </a:t>
            </a:r>
            <a:r>
              <a:rPr lang="en-US" sz="2800" dirty="0" smtClean="0"/>
              <a:t>Point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Wireless </a:t>
            </a:r>
            <a:r>
              <a:rPr lang="en-US" sz="2800" dirty="0" smtClean="0"/>
              <a:t>Bridge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LAN Switch (higher port density)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Wireless </a:t>
            </a:r>
            <a:r>
              <a:rPr lang="en-US" sz="2800" dirty="0" smtClean="0"/>
              <a:t>Client</a:t>
            </a:r>
          </a:p>
          <a:p>
            <a:pPr marL="444500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OSI Model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3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89000"/>
                    </a14:imgEffect>
                    <a14:imgEffect>
                      <a14:brightnessContrast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25" y="1524000"/>
            <a:ext cx="3698875" cy="4800600"/>
          </a:xfrm>
        </p:spPr>
      </p:pic>
    </p:spTree>
    <p:extLst>
      <p:ext uri="{BB962C8B-B14F-4D97-AF65-F5344CB8AC3E}">
        <p14:creationId xmlns:p14="http://schemas.microsoft.com/office/powerpoint/2010/main" val="18870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Wireless Router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WAN port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G</a:t>
            </a:r>
            <a:r>
              <a:rPr lang="en-US" sz="2800" dirty="0" smtClean="0"/>
              <a:t>ateway to Internet Service Provider (ISP)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DSL modem provided by </a:t>
            </a:r>
            <a:r>
              <a:rPr lang="en-US" sz="2800" dirty="0" smtClean="0"/>
              <a:t>ISP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Dynamic Host Configuration Protocol (DHCP)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Limited LAN ports (4 ports is common)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Firewall capability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Access Point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One LAN port connection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No WAN port (can not connect to ISP)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Extends </a:t>
            </a:r>
            <a:r>
              <a:rPr lang="en-US" sz="2800" dirty="0" smtClean="0"/>
              <a:t>your </a:t>
            </a:r>
            <a:r>
              <a:rPr lang="en-US" sz="2800" dirty="0"/>
              <a:t>LAN through </a:t>
            </a:r>
            <a:r>
              <a:rPr lang="en-US" sz="2800" dirty="0" smtClean="0"/>
              <a:t>the radio spectrum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Power over Ethernet (</a:t>
            </a:r>
            <a:r>
              <a:rPr lang="en-US" sz="2800" dirty="0" err="1" smtClean="0"/>
              <a:t>PoE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IEEE 802.11(a, b, g, n,</a:t>
            </a:r>
            <a:r>
              <a:rPr lang="en-US" sz="2800" baseline="0" dirty="0" smtClean="0"/>
              <a:t> ac)</a:t>
            </a:r>
            <a:r>
              <a:rPr lang="en-US" sz="2800" dirty="0" smtClean="0"/>
              <a:t> standard</a:t>
            </a:r>
          </a:p>
          <a:p>
            <a:pPr marL="228600" indent="0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5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Wireless Bridge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sz="2800" dirty="0" smtClean="0"/>
              <a:t>Point to Point implementation that extends one </a:t>
            </a:r>
            <a:r>
              <a:rPr lang="en-US" sz="2800" dirty="0" smtClean="0"/>
              <a:t>	LAN segment to </a:t>
            </a:r>
            <a:r>
              <a:rPr lang="en-US" sz="2800" dirty="0" smtClean="0"/>
              <a:t>another </a:t>
            </a:r>
            <a:r>
              <a:rPr lang="en-US" sz="2800" dirty="0" smtClean="0"/>
              <a:t>LAN segment</a:t>
            </a:r>
            <a:endParaRPr lang="en-US" sz="2800" dirty="0" smtClean="0"/>
          </a:p>
          <a:p>
            <a:r>
              <a:rPr lang="en-US" sz="2800" dirty="0" smtClean="0"/>
              <a:t>Instead of using </a:t>
            </a:r>
            <a:r>
              <a:rPr lang="en-US" sz="2800" dirty="0" smtClean="0"/>
              <a:t>cables, </a:t>
            </a:r>
            <a:r>
              <a:rPr lang="en-US" sz="2800" dirty="0" smtClean="0"/>
              <a:t>Radio waves are used as a </a:t>
            </a:r>
            <a:r>
              <a:rPr lang="en-US" sz="2800" dirty="0"/>
              <a:t>	</a:t>
            </a:r>
            <a:r>
              <a:rPr lang="en-US" sz="2800" dirty="0"/>
              <a:t>conduit</a:t>
            </a:r>
          </a:p>
          <a:p>
            <a:pPr marL="274320" lvl="1" indent="-45720">
              <a:buClr>
                <a:schemeClr val="accent1"/>
              </a:buClr>
              <a:buFont typeface="Noto Symbol"/>
              <a:buChar char="●"/>
            </a:pPr>
            <a:r>
              <a:rPr lang="en-US" sz="2800" dirty="0">
                <a:latin typeface="Georgia" panose="02040502050405020303" pitchFamily="18" charset="0"/>
                <a:ea typeface="Georgia" panose="02040502050405020303" pitchFamily="18" charset="0"/>
              </a:rPr>
              <a:t>Consist of more than one wireless </a:t>
            </a:r>
            <a:r>
              <a:rPr lang="en-US" sz="2800" dirty="0">
                <a:latin typeface="Georgia" panose="02040502050405020303" pitchFamily="18" charset="0"/>
                <a:ea typeface="Georgia" panose="02040502050405020303" pitchFamily="18" charset="0"/>
              </a:rPr>
              <a:t>station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Layer 2 of the OSI model using MAC addresses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Does not see IP addresses, therefore not routable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Ex: Connects two adjacent building in a campus</a:t>
            </a:r>
          </a:p>
        </p:txBody>
      </p:sp>
    </p:spTree>
    <p:extLst>
      <p:ext uri="{BB962C8B-B14F-4D97-AF65-F5344CB8AC3E}">
        <p14:creationId xmlns:p14="http://schemas.microsoft.com/office/powerpoint/2010/main" val="14666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Wireless Clients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Laptops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Tablets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Mobile Phone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Printers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and Internet-of-Things (refrigerators, cars, home 	security system)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1981200"/>
            <a:ext cx="6548438" cy="38862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Bridge Pair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McClellan Dorms APs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9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299200" cy="4495800"/>
          </a:xfrm>
        </p:spPr>
      </p:pic>
    </p:spTree>
    <p:extLst>
      <p:ext uri="{BB962C8B-B14F-4D97-AF65-F5344CB8AC3E}">
        <p14:creationId xmlns:p14="http://schemas.microsoft.com/office/powerpoint/2010/main" val="41754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WFIT_ITSS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4535</TotalTime>
  <Words>506</Words>
  <Application>Microsoft Office PowerPoint</Application>
  <PresentationFormat>On-screen Show (4:3)</PresentationFormat>
  <Paragraphs>149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Theme_WFIT_ITSS</vt:lpstr>
      <vt:lpstr>Wireless Networks</vt:lpstr>
      <vt:lpstr>Equipment</vt:lpstr>
      <vt:lpstr>OSI Model</vt:lpstr>
      <vt:lpstr>Wireless Router</vt:lpstr>
      <vt:lpstr>Access Point</vt:lpstr>
      <vt:lpstr>Wireless Bridge</vt:lpstr>
      <vt:lpstr>Wireless Clients</vt:lpstr>
      <vt:lpstr>Bridge Pair</vt:lpstr>
      <vt:lpstr>McClellan Dorms APs</vt:lpstr>
      <vt:lpstr>McClellan Dorms Bridges</vt:lpstr>
      <vt:lpstr>802.11a</vt:lpstr>
      <vt:lpstr>802.11b</vt:lpstr>
      <vt:lpstr>802.11g</vt:lpstr>
      <vt:lpstr>802.11n</vt:lpstr>
      <vt:lpstr>802.11ac</vt:lpstr>
      <vt:lpstr>802.11ac</vt:lpstr>
      <vt:lpstr>Exercise 1 - AP Bridge</vt:lpstr>
      <vt:lpstr>Exercise 2 - AP as Router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Networks</dc:title>
  <dc:creator>USDA Forest Service</dc:creator>
  <cp:lastModifiedBy>USDA Forest Service</cp:lastModifiedBy>
  <cp:revision>42</cp:revision>
  <dcterms:created xsi:type="dcterms:W3CDTF">2015-02-05T16:39:35Z</dcterms:created>
  <dcterms:modified xsi:type="dcterms:W3CDTF">2016-01-22T20:14:13Z</dcterms:modified>
</cp:coreProperties>
</file>