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2"/>
  </p:sldMasterIdLst>
  <p:notesMasterIdLst>
    <p:notesMasterId r:id="rId24"/>
  </p:notes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custShowLst>
    <p:custShow name="1-1" id="0">
      <p:sldLst>
        <p:sld r:id="rId4"/>
      </p:sldLst>
    </p:custShow>
    <p:custShow name="1-2" id="1">
      <p:sldLst>
        <p:sld r:id="rId5"/>
      </p:sldLst>
    </p:custShow>
    <p:custShow name="1-3" id="2">
      <p:sldLst>
        <p:sld r:id="rId6"/>
      </p:sldLst>
    </p:custShow>
    <p:custShow name="1-4" id="3">
      <p:sldLst>
        <p:sld r:id="rId7"/>
      </p:sldLst>
    </p:custShow>
    <p:custShow name="2-1" id="4">
      <p:sldLst>
        <p:sld r:id="rId8"/>
      </p:sldLst>
    </p:custShow>
    <p:custShow name="2-2" id="5">
      <p:sldLst>
        <p:sld r:id="rId9"/>
      </p:sldLst>
    </p:custShow>
    <p:custShow name="2-3" id="6">
      <p:sldLst>
        <p:sld r:id="rId10"/>
      </p:sldLst>
    </p:custShow>
    <p:custShow name="2-4" id="7">
      <p:sldLst>
        <p:sld r:id="rId11"/>
      </p:sldLst>
    </p:custShow>
    <p:custShow name="3-1" id="8">
      <p:sldLst>
        <p:sld r:id="rId12"/>
      </p:sldLst>
    </p:custShow>
    <p:custShow name="3-2" id="9">
      <p:sldLst>
        <p:sld r:id="rId13"/>
      </p:sldLst>
    </p:custShow>
    <p:custShow name="3-3" id="10">
      <p:sldLst>
        <p:sld r:id="rId14"/>
      </p:sldLst>
    </p:custShow>
    <p:custShow name="3-4" id="11">
      <p:sldLst>
        <p:sld r:id="rId15"/>
      </p:sldLst>
    </p:custShow>
    <p:custShow name="4-1" id="12">
      <p:sldLst>
        <p:sld r:id="rId16"/>
      </p:sldLst>
    </p:custShow>
    <p:custShow name="4-2" id="13">
      <p:sldLst>
        <p:sld r:id="rId17"/>
      </p:sldLst>
    </p:custShow>
    <p:custShow name="4-3" id="14">
      <p:sldLst>
        <p:sld r:id="rId18"/>
      </p:sldLst>
    </p:custShow>
    <p:custShow name="4-4" id="15">
      <p:sldLst>
        <p:sld r:id="rId19"/>
      </p:sldLst>
    </p:custShow>
    <p:custShow name="5-1" id="16">
      <p:sldLst>
        <p:sld r:id="rId20"/>
      </p:sldLst>
    </p:custShow>
    <p:custShow name="5-2" id="17">
      <p:sldLst>
        <p:sld r:id="rId21"/>
      </p:sldLst>
    </p:custShow>
    <p:custShow name="5-3" id="18">
      <p:sldLst>
        <p:sld r:id="rId22"/>
      </p:sldLst>
    </p:custShow>
    <p:custShow name="5-4" id="19">
      <p:sldLst>
        <p:sld r:id="rId2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2" autoAdjust="0"/>
    <p:restoredTop sz="88636" autoAdjust="0"/>
  </p:normalViewPr>
  <p:slideViewPr>
    <p:cSldViewPr>
      <p:cViewPr varScale="1">
        <p:scale>
          <a:sx n="60" d="100"/>
          <a:sy n="60" d="100"/>
        </p:scale>
        <p:origin x="13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699B-637C-4264-B2EB-6D57DC18C0DD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223C2-C791-4225-BA24-D777CFBF0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Directions:</a:t>
            </a:r>
          </a:p>
          <a:p>
            <a:endParaRPr lang="en-US" dirty="0" smtClean="0"/>
          </a:p>
          <a:p>
            <a:r>
              <a:rPr lang="en-US" dirty="0" smtClean="0"/>
              <a:t>Change</a:t>
            </a:r>
            <a:r>
              <a:rPr lang="en-US" baseline="0" dirty="0" smtClean="0"/>
              <a:t> text to your own categories and answers and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play game: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on a number to jump to the corresponding answer.  Click to display the question.  Click again to return to the game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23C2-C791-4225-BA24-D777CFBF04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l">
              <a:defRPr b="1" cap="small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76E4-8D8B-4D6C-9E07-AC41B692641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FA1-912C-4409-83CA-BDB3909F5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76E4-8D8B-4D6C-9E07-AC41B692641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FA1-912C-4409-83CA-BDB3909F5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76E4-8D8B-4D6C-9E07-AC41B692641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CFA1-912C-4409-83CA-BDB3909F5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76E4-8D8B-4D6C-9E07-AC41B692641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CFA1-912C-4409-83CA-BDB3909F5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1" r:id="rId2"/>
    <p:sldLayoutId id="2147483774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75612"/>
              </p:ext>
            </p:extLst>
          </p:nvPr>
        </p:nvGraphicFramePr>
        <p:xfrm>
          <a:off x="381000" y="923330"/>
          <a:ext cx="8382000" cy="50038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4372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CAMP 101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Potpourri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TRANSITION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EI-SUITE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MISC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1141644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8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8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8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8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11416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11416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11416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600" kern="1200" dirty="0">
                        <a:solidFill>
                          <a:schemeClr val="bg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>
            <a:hlinkClick r:id="" action="ppaction://customshow?id=0&amp;return=true"/>
          </p:cNvPr>
          <p:cNvSpPr/>
          <p:nvPr/>
        </p:nvSpPr>
        <p:spPr>
          <a:xfrm>
            <a:off x="91440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ectangle 26">
            <a:hlinkClick r:id="" action="ppaction://customshow?id=4&amp;return=true"/>
          </p:cNvPr>
          <p:cNvSpPr/>
          <p:nvPr/>
        </p:nvSpPr>
        <p:spPr>
          <a:xfrm>
            <a:off x="238125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Rectangle 27">
            <a:hlinkClick r:id="" action="ppaction://customshow?id=8&amp;return=true"/>
          </p:cNvPr>
          <p:cNvSpPr/>
          <p:nvPr/>
        </p:nvSpPr>
        <p:spPr>
          <a:xfrm>
            <a:off x="384810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>
            <a:hlinkClick r:id="" action="ppaction://customshow?id=12&amp;return=true"/>
          </p:cNvPr>
          <p:cNvSpPr/>
          <p:nvPr/>
        </p:nvSpPr>
        <p:spPr>
          <a:xfrm>
            <a:off x="531495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>
            <a:hlinkClick r:id="" action="ppaction://customshow?id=16&amp;return=true"/>
          </p:cNvPr>
          <p:cNvSpPr/>
          <p:nvPr/>
        </p:nvSpPr>
        <p:spPr>
          <a:xfrm>
            <a:off x="6781800" y="1600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>
            <a:hlinkClick r:id="" action="ppaction://customshow?id=1&amp;return=true"/>
          </p:cNvPr>
          <p:cNvSpPr/>
          <p:nvPr/>
        </p:nvSpPr>
        <p:spPr>
          <a:xfrm>
            <a:off x="91440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ctangle 31">
            <a:hlinkClick r:id="" action="ppaction://customshow?id=5&amp;return=true"/>
          </p:cNvPr>
          <p:cNvSpPr/>
          <p:nvPr/>
        </p:nvSpPr>
        <p:spPr>
          <a:xfrm>
            <a:off x="238125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Rectangle 32">
            <a:hlinkClick r:id="" action="ppaction://customshow?id=9&amp;return=true"/>
          </p:cNvPr>
          <p:cNvSpPr/>
          <p:nvPr/>
        </p:nvSpPr>
        <p:spPr>
          <a:xfrm>
            <a:off x="384810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ectangle 33">
            <a:hlinkClick r:id="" action="ppaction://customshow?id=13&amp;return=true"/>
          </p:cNvPr>
          <p:cNvSpPr/>
          <p:nvPr/>
        </p:nvSpPr>
        <p:spPr>
          <a:xfrm>
            <a:off x="531495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Rectangle 34">
            <a:hlinkClick r:id="" action="ppaction://customshow?id=17&amp;return=true"/>
          </p:cNvPr>
          <p:cNvSpPr/>
          <p:nvPr/>
        </p:nvSpPr>
        <p:spPr>
          <a:xfrm>
            <a:off x="6781800" y="2756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ectangle 35">
            <a:hlinkClick r:id="" action="ppaction://customshow?id=2&amp;return=true"/>
          </p:cNvPr>
          <p:cNvSpPr/>
          <p:nvPr/>
        </p:nvSpPr>
        <p:spPr>
          <a:xfrm>
            <a:off x="91440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7" name="Rectangle 36">
            <a:hlinkClick r:id="" action="ppaction://customshow?id=6&amp;return=true"/>
          </p:cNvPr>
          <p:cNvSpPr/>
          <p:nvPr/>
        </p:nvSpPr>
        <p:spPr>
          <a:xfrm>
            <a:off x="238125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Rectangle 37">
            <a:hlinkClick r:id="" action="ppaction://customshow?id=10&amp;return=true"/>
          </p:cNvPr>
          <p:cNvSpPr/>
          <p:nvPr/>
        </p:nvSpPr>
        <p:spPr>
          <a:xfrm>
            <a:off x="384810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Rectangle 38">
            <a:hlinkClick r:id="" action="ppaction://customshow?id=14&amp;return=true"/>
          </p:cNvPr>
          <p:cNvSpPr/>
          <p:nvPr/>
        </p:nvSpPr>
        <p:spPr>
          <a:xfrm>
            <a:off x="531495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Rectangle 39">
            <a:hlinkClick r:id="" action="ppaction://customshow?id=18&amp;return=true"/>
          </p:cNvPr>
          <p:cNvSpPr/>
          <p:nvPr/>
        </p:nvSpPr>
        <p:spPr>
          <a:xfrm>
            <a:off x="6781800" y="3899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ctangle 40">
            <a:hlinkClick r:id="" action="ppaction://customshow?id=3&amp;return=true"/>
          </p:cNvPr>
          <p:cNvSpPr/>
          <p:nvPr/>
        </p:nvSpPr>
        <p:spPr>
          <a:xfrm>
            <a:off x="91440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Rectangle 41">
            <a:hlinkClick r:id="" action="ppaction://customshow?id=7&amp;return=true"/>
          </p:cNvPr>
          <p:cNvSpPr/>
          <p:nvPr/>
        </p:nvSpPr>
        <p:spPr>
          <a:xfrm>
            <a:off x="238125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ectangle 42">
            <a:hlinkClick r:id="" action="ppaction://customshow?id=11&amp;return=true"/>
          </p:cNvPr>
          <p:cNvSpPr/>
          <p:nvPr/>
        </p:nvSpPr>
        <p:spPr>
          <a:xfrm>
            <a:off x="384810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Rectangle 43">
            <a:hlinkClick r:id="" action="ppaction://customshow?id=15&amp;return=true"/>
          </p:cNvPr>
          <p:cNvSpPr/>
          <p:nvPr/>
        </p:nvSpPr>
        <p:spPr>
          <a:xfrm>
            <a:off x="531495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Rectangle 44">
            <a:hlinkClick r:id="" action="ppaction://customshow?id=19&amp;return=true"/>
          </p:cNvPr>
          <p:cNvSpPr/>
          <p:nvPr/>
        </p:nvSpPr>
        <p:spPr>
          <a:xfrm>
            <a:off x="6781800" y="5042019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FF">
                    <a:alpha val="1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>
                  <a:alpha val="1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" action="ppaction://customshow?id=0&amp;return=true"/>
          </p:cNvPr>
          <p:cNvSpPr/>
          <p:nvPr/>
        </p:nvSpPr>
        <p:spPr>
          <a:xfrm>
            <a:off x="498231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" action="ppaction://customshow?id=4&amp;return=true"/>
          </p:cNvPr>
          <p:cNvSpPr/>
          <p:nvPr/>
        </p:nvSpPr>
        <p:spPr>
          <a:xfrm>
            <a:off x="2174631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" action="ppaction://customshow?id=8&amp;return=true"/>
          </p:cNvPr>
          <p:cNvSpPr/>
          <p:nvPr/>
        </p:nvSpPr>
        <p:spPr>
          <a:xfrm>
            <a:off x="3848100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" action="ppaction://customshow?id=12&amp;return=true"/>
          </p:cNvPr>
          <p:cNvSpPr/>
          <p:nvPr/>
        </p:nvSpPr>
        <p:spPr>
          <a:xfrm>
            <a:off x="5543550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" action="ppaction://customshow?id=16&amp;return=true"/>
          </p:cNvPr>
          <p:cNvSpPr/>
          <p:nvPr/>
        </p:nvSpPr>
        <p:spPr>
          <a:xfrm>
            <a:off x="7239000" y="1587381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" action="ppaction://customshow?id=1&amp;return=true"/>
          </p:cNvPr>
          <p:cNvSpPr/>
          <p:nvPr/>
        </p:nvSpPr>
        <p:spPr>
          <a:xfrm>
            <a:off x="498231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" action="ppaction://customshow?id=5&amp;return=true"/>
          </p:cNvPr>
          <p:cNvSpPr/>
          <p:nvPr/>
        </p:nvSpPr>
        <p:spPr>
          <a:xfrm>
            <a:off x="2174631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>
            <a:hlinkClick r:id="" action="ppaction://customshow?id=9&amp;return=true"/>
          </p:cNvPr>
          <p:cNvSpPr/>
          <p:nvPr/>
        </p:nvSpPr>
        <p:spPr>
          <a:xfrm>
            <a:off x="3848100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>
            <a:hlinkClick r:id="" action="ppaction://customshow?id=13&amp;return=true"/>
          </p:cNvPr>
          <p:cNvSpPr/>
          <p:nvPr/>
        </p:nvSpPr>
        <p:spPr>
          <a:xfrm>
            <a:off x="5543550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>
            <a:hlinkClick r:id="" action="ppaction://customshow?id=17&amp;return=true"/>
          </p:cNvPr>
          <p:cNvSpPr/>
          <p:nvPr/>
        </p:nvSpPr>
        <p:spPr>
          <a:xfrm>
            <a:off x="7239000" y="2743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>
            <a:hlinkClick r:id="" action="ppaction://customshow?id=2&amp;return=true"/>
          </p:cNvPr>
          <p:cNvSpPr/>
          <p:nvPr/>
        </p:nvSpPr>
        <p:spPr>
          <a:xfrm>
            <a:off x="498231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" action="ppaction://customshow?id=6&amp;return=true"/>
          </p:cNvPr>
          <p:cNvSpPr/>
          <p:nvPr/>
        </p:nvSpPr>
        <p:spPr>
          <a:xfrm>
            <a:off x="2174631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>
            <a:hlinkClick r:id="" action="ppaction://customshow?id=10&amp;return=true"/>
          </p:cNvPr>
          <p:cNvSpPr/>
          <p:nvPr/>
        </p:nvSpPr>
        <p:spPr>
          <a:xfrm>
            <a:off x="3848100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>
            <a:hlinkClick r:id="" action="ppaction://customshow?id=14&amp;return=true"/>
          </p:cNvPr>
          <p:cNvSpPr/>
          <p:nvPr/>
        </p:nvSpPr>
        <p:spPr>
          <a:xfrm>
            <a:off x="5543550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hlinkClick r:id="" action="ppaction://customshow?id=18&amp;return=true"/>
          </p:cNvPr>
          <p:cNvSpPr/>
          <p:nvPr/>
        </p:nvSpPr>
        <p:spPr>
          <a:xfrm>
            <a:off x="7239000" y="3886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" action="ppaction://customshow?id=3&amp;return=true"/>
          </p:cNvPr>
          <p:cNvSpPr/>
          <p:nvPr/>
        </p:nvSpPr>
        <p:spPr>
          <a:xfrm>
            <a:off x="498231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" action="ppaction://customshow?id=7&amp;return=true"/>
          </p:cNvPr>
          <p:cNvSpPr/>
          <p:nvPr/>
        </p:nvSpPr>
        <p:spPr>
          <a:xfrm>
            <a:off x="2174631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" action="ppaction://customshow?id=11&amp;return=true"/>
          </p:cNvPr>
          <p:cNvSpPr/>
          <p:nvPr/>
        </p:nvSpPr>
        <p:spPr>
          <a:xfrm>
            <a:off x="3848100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>
            <a:hlinkClick r:id="" action="ppaction://customshow?id=15&amp;return=true"/>
          </p:cNvPr>
          <p:cNvSpPr/>
          <p:nvPr/>
        </p:nvSpPr>
        <p:spPr>
          <a:xfrm>
            <a:off x="5543550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4">
            <a:hlinkClick r:id="" action="ppaction://customshow?id=19&amp;return=true"/>
          </p:cNvPr>
          <p:cNvSpPr/>
          <p:nvPr/>
        </p:nvSpPr>
        <p:spPr>
          <a:xfrm>
            <a:off x="7239000" y="50292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WANTS TO BE AN ITSS?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7" descr="ctsp_hair_on_fire_paul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217920"/>
            <a:ext cx="533400" cy="6400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How do you make sure that responsibility for all property is transferred when you leave an incident?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Detailed Inventory List w/ Signed Property Transfer Document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TYPE/FORMAT of Site </a:t>
            </a:r>
            <a:r>
              <a:rPr lang="en-US" dirty="0" smtClean="0"/>
              <a:t>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 smtClean="0"/>
              <a:t>file do you pass on to the incoming ITSS </a:t>
            </a:r>
            <a:r>
              <a:rPr lang="en-US" dirty="0" smtClean="0"/>
              <a:t>or </a:t>
            </a:r>
            <a:r>
              <a:rPr lang="en-US" dirty="0" smtClean="0"/>
              <a:t>Home Unit Rep?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Copy of Your Final Manual Backup File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dirty="0" smtClean="0"/>
              <a:t>Who should you contact before an Incoming Team arrives?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Incoming ITSS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e-</a:t>
            </a:r>
            <a:r>
              <a:rPr lang="en-US" dirty="0" err="1" smtClean="0"/>
              <a:t>ISuite</a:t>
            </a:r>
            <a:r>
              <a:rPr lang="en-US" dirty="0" smtClean="0"/>
              <a:t> Function do you perform to </a:t>
            </a:r>
            <a:r>
              <a:rPr lang="en-US" dirty="0"/>
              <a:t>E</a:t>
            </a:r>
            <a:r>
              <a:rPr lang="en-US" dirty="0" smtClean="0"/>
              <a:t>stablish the Outgoing Team’s Copy of the Database on Your New Server?  </a:t>
            </a:r>
            <a:r>
              <a:rPr lang="en-US" sz="1800" b="1" dirty="0" smtClean="0"/>
              <a:t>i.e. Attach / Restore / ?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Restore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What critical piece of information do you need to perform a database restore?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DB PASSWORD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3472" y="1570037"/>
            <a:ext cx="4058527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</a:t>
            </a:r>
            <a:r>
              <a:rPr lang="en-US" sz="3600" dirty="0"/>
              <a:t>T</a:t>
            </a:r>
            <a:r>
              <a:rPr lang="en-US" sz="3600" dirty="0" smtClean="0"/>
              <a:t>hree        Important Steps to Complete when Preparing for Transition?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Develop A Plan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e</a:t>
            </a:r>
            <a:r>
              <a:rPr lang="en-US" sz="3600" dirty="0" smtClean="0">
                <a:solidFill>
                  <a:schemeClr val="bg1"/>
                </a:solidFill>
              </a:rPr>
              <a:t>ISuite DB Transition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Transfer of Property</a:t>
            </a:r>
            <a:r>
              <a:rPr lang="en-US" sz="3600" u="sng" dirty="0" smtClean="0">
                <a:solidFill>
                  <a:srgbClr val="00B0F0"/>
                </a:solidFill>
              </a:rPr>
              <a:t>.</a:t>
            </a:r>
            <a:endParaRPr lang="en-US" sz="3600" u="sng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ISuite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the ITSS Always Responsible for completing ROSS Imports and/or Financial Accruals?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No, these can be completed by another person with the Data Steward Role.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ISuite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57400"/>
          </a:xfrm>
        </p:spPr>
        <p:txBody>
          <a:bodyPr>
            <a:noAutofit/>
          </a:bodyPr>
          <a:lstStyle/>
          <a:p>
            <a:r>
              <a:rPr lang="en-US" dirty="0" smtClean="0"/>
              <a:t>What type of IP Address should the </a:t>
            </a:r>
            <a:r>
              <a:rPr lang="en-US" dirty="0" smtClean="0"/>
              <a:t>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 smtClean="0"/>
              <a:t>Server be set to?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191000" cy="3962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Static IP Address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What “F” Key Is Used For FULL SCREEN In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smtClean="0">
                <a:solidFill>
                  <a:schemeClr val="bg1"/>
                </a:solidFill>
              </a:rPr>
              <a:t>e-</a:t>
            </a:r>
            <a:r>
              <a:rPr lang="en-US" sz="3200" dirty="0" err="1" smtClean="0">
                <a:solidFill>
                  <a:schemeClr val="bg1"/>
                </a:solidFill>
              </a:rPr>
              <a:t>ISuite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F11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ISuite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someone comes to you  With Their </a:t>
            </a:r>
            <a:r>
              <a:rPr lang="en-US" dirty="0" smtClean="0"/>
              <a:t>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 smtClean="0"/>
              <a:t>Access Request, what should you do?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29200" y="1219198"/>
            <a:ext cx="41148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Require a NEW USER ACCOUNT REQUEST FORM Signed by the Section Chief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ISuite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Manager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Do WHEN YOU </a:t>
            </a:r>
            <a:r>
              <a:rPr lang="en-US" sz="4400" dirty="0" smtClean="0"/>
              <a:t>SIT DOWN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Perform A Function As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ACCOUNT Manager?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Perform a DB Backup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2400" dirty="0" smtClean="0"/>
              <a:t>Name 3 </a:t>
            </a:r>
            <a:r>
              <a:rPr lang="en-US" sz="2400" dirty="0"/>
              <a:t>e</a:t>
            </a:r>
            <a:r>
              <a:rPr lang="en-US" sz="2400" dirty="0" smtClean="0"/>
              <a:t>-</a:t>
            </a:r>
            <a:r>
              <a:rPr lang="en-US" sz="2400" dirty="0" err="1" smtClean="0"/>
              <a:t>ISuite</a:t>
            </a:r>
            <a:r>
              <a:rPr lang="en-US" sz="2400" dirty="0" smtClean="0"/>
              <a:t> </a:t>
            </a:r>
            <a:r>
              <a:rPr lang="en-US" sz="2400" dirty="0" smtClean="0"/>
              <a:t>USER ROLES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1)  Account Manager (ITSS)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2)  Data Steward (FSC / COST / RESL)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3)  General User (Time / Contracting)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Making A Cat 5/6 Cable …     The CLIP on the cable end should be POINTED WHICH WAY?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DOWN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  <p:pic>
        <p:nvPicPr>
          <p:cNvPr id="8" name="Picture 5" descr="righ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91191" y="4352411"/>
            <a:ext cx="2461185" cy="1985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2667000" y="4191000"/>
            <a:ext cx="1219200" cy="1600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-</a:t>
            </a:r>
            <a:r>
              <a:rPr lang="en-US" b="1" dirty="0" err="1" smtClean="0"/>
              <a:t>ISuite</a:t>
            </a:r>
            <a:r>
              <a:rPr lang="en-US" b="1" dirty="0" smtClean="0"/>
              <a:t> </a:t>
            </a:r>
            <a:r>
              <a:rPr lang="en-US" b="1" dirty="0" smtClean="0"/>
              <a:t>Problems … </a:t>
            </a:r>
            <a:r>
              <a:rPr lang="en-US" sz="5400" dirty="0" smtClean="0"/>
              <a:t>WHO DO YOU CALL </a:t>
            </a:r>
            <a:r>
              <a:rPr lang="en-US" sz="2400" dirty="0" smtClean="0"/>
              <a:t>when you have exhausted all possibilities based on our experience or knowledge?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876800" cy="45259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</a:t>
            </a:r>
            <a:r>
              <a:rPr lang="en-US" sz="4400" dirty="0" smtClean="0">
                <a:solidFill>
                  <a:schemeClr val="bg1"/>
                </a:solidFill>
              </a:rPr>
              <a:t>-</a:t>
            </a:r>
            <a:r>
              <a:rPr lang="en-US" sz="4400" dirty="0" err="1" smtClean="0">
                <a:solidFill>
                  <a:schemeClr val="bg1"/>
                </a:solidFill>
              </a:rPr>
              <a:t>ISuite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Help Desk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dirty="0" smtClean="0"/>
              <a:t>Do you use the F5 to REFRESH your screen in </a:t>
            </a:r>
            <a:r>
              <a:rPr lang="en-US" dirty="0"/>
              <a:t>e</a:t>
            </a:r>
            <a:r>
              <a:rPr lang="en-US" dirty="0" smtClean="0"/>
              <a:t>-</a:t>
            </a:r>
            <a:r>
              <a:rPr lang="en-US" dirty="0" err="1" smtClean="0"/>
              <a:t>ISuite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sz="2400" dirty="0" smtClean="0">
                <a:solidFill>
                  <a:schemeClr val="bg1"/>
                </a:solidFill>
              </a:rPr>
              <a:t>NO … Use The Application Refresh Function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1800" dirty="0" smtClean="0">
                <a:solidFill>
                  <a:schemeClr val="bg1"/>
                </a:solidFill>
              </a:rPr>
              <a:t>Remember BIG HOUSE vs Browser Home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101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is the </a:t>
            </a:r>
            <a:r>
              <a:rPr lang="en-US" dirty="0" smtClean="0">
                <a:solidFill>
                  <a:srgbClr val="FFFF00"/>
                </a:solidFill>
              </a:rPr>
              <a:t>FIRST PLACE  TO VISIT </a:t>
            </a:r>
            <a:r>
              <a:rPr lang="en-US" dirty="0" smtClean="0"/>
              <a:t>when arriving at Fire Camp?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CHECK IN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 TWO MOST IMPORTANT Documents you must have before heading to an assignment?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Resource Order &amp; Red Card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DOS or PowerShell </a:t>
            </a:r>
            <a:r>
              <a:rPr lang="en-US" dirty="0" smtClean="0"/>
              <a:t>command is used to determine the Gateway and IP address on a computer?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Ipconfig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Bonus Question</a:t>
            </a:r>
          </a:p>
          <a:p>
            <a:pPr marL="0" indent="0">
              <a:buNone/>
            </a:pPr>
            <a:r>
              <a:rPr lang="en-US" sz="3600" dirty="0" smtClean="0"/>
              <a:t>What IP Address is used to log into a router?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Default Gateway</a:t>
            </a: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704113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101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FF00"/>
                </a:solidFill>
              </a:rPr>
              <a:t>FIRST JOB YOU SHOULD DO </a:t>
            </a:r>
            <a:r>
              <a:rPr lang="en-US" dirty="0" smtClean="0"/>
              <a:t>after checking with your section lead?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Set Up Your TENT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101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action do you perform before eating breakfast, lunch, or dinner?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Wash your hands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101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When you have tried all you know, what is the </a:t>
            </a:r>
            <a:r>
              <a:rPr lang="en-US" dirty="0" smtClean="0">
                <a:solidFill>
                  <a:schemeClr val="bg1"/>
                </a:solidFill>
              </a:rPr>
              <a:t>best thing to do </a:t>
            </a:r>
            <a:r>
              <a:rPr lang="en-US" dirty="0" smtClean="0"/>
              <a:t>to solve your problem?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Ask Someone For Help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3200" dirty="0" smtClean="0"/>
              <a:t>Should Anyone Bring A Personally Owned PC for use on the Incident?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NO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42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MOST IMPORTANT PASSWORD to remember and pass on to the next ITSS?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4909456" cy="45259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Incident Database Password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BONUS QUESTION</a:t>
            </a:r>
          </a:p>
          <a:p>
            <a:pPr marL="0" indent="0">
              <a:buNone/>
            </a:pPr>
            <a:r>
              <a:rPr lang="en-US" dirty="0" smtClean="0"/>
              <a:t>Name Three Ways To Create An Incident in E-ISUITE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Enterprise Transition File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ROSS Import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Manually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00056"/>
            <a:ext cx="9144000" cy="957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</a:t>
            </a:r>
            <a:r>
              <a:rPr lang="en-US" sz="3200" dirty="0" smtClean="0"/>
              <a:t>account is </a:t>
            </a:r>
            <a:r>
              <a:rPr lang="en-US" sz="3200" dirty="0" smtClean="0"/>
              <a:t>needed for: </a:t>
            </a:r>
          </a:p>
          <a:p>
            <a:r>
              <a:rPr lang="en-US" sz="3200" dirty="0" smtClean="0"/>
              <a:t>1) Retrieving a ROSS import file and</a:t>
            </a:r>
          </a:p>
          <a:p>
            <a:r>
              <a:rPr lang="en-US" sz="3200" dirty="0" smtClean="0"/>
              <a:t>2) Financial Accrual uploads?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1-ROSS/NAP   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Does </a:t>
            </a:r>
            <a:r>
              <a:rPr lang="en-US" sz="3600" dirty="0" smtClean="0"/>
              <a:t>e</a:t>
            </a:r>
            <a:r>
              <a:rPr lang="en-US" sz="3600" dirty="0" smtClean="0"/>
              <a:t>-</a:t>
            </a:r>
            <a:r>
              <a:rPr lang="en-US" sz="3600" dirty="0" err="1" smtClean="0"/>
              <a:t>ISuite</a:t>
            </a:r>
            <a:r>
              <a:rPr lang="en-US" sz="3600" dirty="0" smtClean="0"/>
              <a:t> </a:t>
            </a:r>
            <a:r>
              <a:rPr lang="en-US" sz="3600" dirty="0" smtClean="0"/>
              <a:t>Site </a:t>
            </a:r>
            <a:r>
              <a:rPr lang="en-US" sz="3600" dirty="0" smtClean="0"/>
              <a:t>require</a:t>
            </a:r>
            <a:r>
              <a:rPr lang="en-US" sz="3600" dirty="0" smtClean="0"/>
              <a:t> </a:t>
            </a:r>
            <a:r>
              <a:rPr lang="en-US" sz="3600" dirty="0" smtClean="0"/>
              <a:t>an Internet Connection?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BONUS QUESTION</a:t>
            </a:r>
          </a:p>
          <a:p>
            <a:r>
              <a:rPr lang="en-US" sz="2400" b="1" dirty="0" smtClean="0"/>
              <a:t>Which Configuration of E-</a:t>
            </a:r>
            <a:r>
              <a:rPr lang="en-US" sz="2400" b="1" dirty="0" err="1" smtClean="0"/>
              <a:t>ISuite</a:t>
            </a:r>
            <a:r>
              <a:rPr lang="en-US" sz="2400" b="1" dirty="0" smtClean="0"/>
              <a:t> Requires an INTERNET Connection?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ENTERPRISE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do you do if you see a #2046 error in while using EISuite? 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Simply touch the  </a:t>
            </a:r>
            <a:r>
              <a:rPr lang="en-US" sz="4000" dirty="0" err="1" smtClean="0">
                <a:solidFill>
                  <a:schemeClr val="bg1"/>
                </a:solidFill>
              </a:rPr>
              <a:t>eIsuite</a:t>
            </a:r>
            <a:r>
              <a:rPr lang="en-US" sz="4000" dirty="0" smtClean="0">
                <a:solidFill>
                  <a:schemeClr val="bg1"/>
                </a:solidFill>
              </a:rPr>
              <a:t> Enterprise Website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tsp_hair_on_fire_paul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456" y="5900056"/>
            <a:ext cx="762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11278_templat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551EE3-D99F-46A6-8E4A-15D8A7391F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TP102311278_template</Template>
  <TotalTime>1755</TotalTime>
  <Words>722</Words>
  <Application>Microsoft Office PowerPoint</Application>
  <PresentationFormat>On-screen Show (4:3)</PresentationFormat>
  <Paragraphs>154</Paragraphs>
  <Slides>21</Slides>
  <Notes>1</Notes>
  <HiddenSlides>20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20</vt:i4>
      </vt:variant>
    </vt:vector>
  </HeadingPairs>
  <TitlesOfParts>
    <vt:vector size="45" baseType="lpstr">
      <vt:lpstr>Arial</vt:lpstr>
      <vt:lpstr>Arial Black</vt:lpstr>
      <vt:lpstr>Calibri</vt:lpstr>
      <vt:lpstr>TP102311278_template</vt:lpstr>
      <vt:lpstr>PowerPoint Presentation</vt:lpstr>
      <vt:lpstr>CAMP 101</vt:lpstr>
      <vt:lpstr>CAMP 101</vt:lpstr>
      <vt:lpstr>CAMP 101</vt:lpstr>
      <vt:lpstr>CAMP 101</vt:lpstr>
      <vt:lpstr>Potpourri </vt:lpstr>
      <vt:lpstr>Potpourri</vt:lpstr>
      <vt:lpstr>Potpourri</vt:lpstr>
      <vt:lpstr>Potpourri</vt:lpstr>
      <vt:lpstr>TRANSITION</vt:lpstr>
      <vt:lpstr>TRANSITION</vt:lpstr>
      <vt:lpstr>TRANSITION</vt:lpstr>
      <vt:lpstr>TRANSITION</vt:lpstr>
      <vt:lpstr>e-ISuite</vt:lpstr>
      <vt:lpstr>e-ISuite</vt:lpstr>
      <vt:lpstr>e-ISuite</vt:lpstr>
      <vt:lpstr>e-ISuite  Account Manager</vt:lpstr>
      <vt:lpstr>MISC</vt:lpstr>
      <vt:lpstr>MISC</vt:lpstr>
      <vt:lpstr>MISC</vt:lpstr>
      <vt:lpstr>MISC</vt:lpstr>
      <vt:lpstr>1-1</vt:lpstr>
      <vt:lpstr>1-2</vt:lpstr>
      <vt:lpstr>1-3</vt:lpstr>
      <vt:lpstr>1-4</vt:lpstr>
      <vt:lpstr>2-1</vt:lpstr>
      <vt:lpstr>2-2</vt:lpstr>
      <vt:lpstr>2-3</vt:lpstr>
      <vt:lpstr>2-4</vt:lpstr>
      <vt:lpstr>3-1</vt:lpstr>
      <vt:lpstr>3-2</vt:lpstr>
      <vt:lpstr>3-3</vt:lpstr>
      <vt:lpstr>3-4</vt:lpstr>
      <vt:lpstr>4-1</vt:lpstr>
      <vt:lpstr>4-2</vt:lpstr>
      <vt:lpstr>4-3</vt:lpstr>
      <vt:lpstr>4-4</vt:lpstr>
      <vt:lpstr>5-1</vt:lpstr>
      <vt:lpstr>5-2</vt:lpstr>
      <vt:lpstr>5-3</vt:lpstr>
      <vt:lpstr>5-4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BE A</dc:title>
  <dc:creator>Karen Parker</dc:creator>
  <cp:lastModifiedBy>Hoffman, Kevin O -FS</cp:lastModifiedBy>
  <cp:revision>88</cp:revision>
  <dcterms:created xsi:type="dcterms:W3CDTF">2012-08-02T13:59:11Z</dcterms:created>
  <dcterms:modified xsi:type="dcterms:W3CDTF">2017-01-17T21:50:47Z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TC023112799991</vt:lpwstr>
  </property>
</Properties>
</file>