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98" r:id="rId4"/>
    <p:sldId id="279" r:id="rId5"/>
    <p:sldId id="280" r:id="rId6"/>
    <p:sldId id="275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54EDE-9180-46C0-8F5F-9798E0DA713F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7F0CD-7200-4348-97FA-A9C9F321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1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DB1AC8A-4521-4F01-9893-4D0D7DBB21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542145D-A1E0-45E3-920C-4101A9006A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B6F2310-B64E-43C4-A0FF-F822642796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35CE7-29D3-4D52-A981-DAE65C373C08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85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E90A58C-5183-4ADB-B063-3E5BFB72DE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4F28B4F3-011A-4D95-B6E6-C35FFC82EF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5F41D20C-68AD-4038-BB25-BA9B7C0B5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E9013B-272F-409A-A6D4-09855D83C119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13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DC215F6-5951-4D2B-A0F3-5EC8A8C636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8DCE2DD-4F03-4151-A536-DC3665991E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493410E-A310-49E9-8868-B3234D6FB2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227EB7-5D3E-4041-B413-282C4FA5C7CE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40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42C40E6-7305-4B7E-8854-05AF774920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60CB74E-BC8A-4281-90FD-DEDC63A9B6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73EA5C9-E9D6-4B76-A2F1-B17A62F2A2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8F17DD-68D0-41F9-B6CE-4B4A0BE0A7D5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78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E5E31BE0-BE56-4328-8F6F-F474455D78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4FC4C1E3-B7A0-4345-9871-25A5141F56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8C3743DC-DA28-45D5-A991-A12545D7EB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3089B-DEE6-4105-B1C1-101A070337F4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91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13989D9B-CB4A-4AE9-A90F-13C965DC51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ABE3CA6F-56EA-488D-B071-548A88B894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C87EA013-B265-4AB2-8EEB-45E6D4AEFC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8DA173-BEB2-4399-9A6D-8131D5C3F503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FD9D5292-9A1B-4EB1-ABD1-39C0B729C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695E908A-8CA7-411B-9BEA-12B2E84205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2F89578-CBFF-4A0A-9B2B-16833F1788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B9F1A1-F279-47C9-8F68-1D5F34B4E22A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80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3FF455F5-D10E-4A4A-A8FD-3E93B0127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F9713875-7E38-4E06-8D01-F4F152868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437D6395-ADB2-4CE6-813A-984BFEDA5B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BD392-53E8-40ED-8D05-A8CE50744D88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75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6375CE44-F2B9-47C3-AF3E-92912CA13C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C60450E3-30CF-409C-8893-58339B1AD6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02017A9F-170C-4F73-BF6B-BA82D62A6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F5E04C-969F-4532-8E06-E275479E4BC6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71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B427753-576D-4CDB-A9F0-F06F8A7E8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DDA21674-841F-400D-984A-AD9F2F46F6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BF1843F-8B6E-4D8E-9C13-7C96351768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2BF1B1-9EE4-4DA6-839C-6D033802E988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76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DB1AC8A-4521-4F01-9893-4D0D7DBB21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542145D-A1E0-45E3-920C-4101A9006A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B6F2310-B64E-43C4-A0FF-F822642796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F35CE7-29D3-4D52-A981-DAE65C373C08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B97C0AC-793C-4E4F-80CF-5224B9D14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6051A39-D590-4FD5-9A3B-BD3335CDA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8421035-CAA5-4A54-B479-14418B1512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C96D04-454E-4A48-B113-9BD219E35432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33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4551C7C-6FB3-45F2-AED6-0075870593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3FD60CB-D01E-48FC-B802-A6845E18BA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76652AB-4620-414F-9CDC-5485F114D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204501-0BB4-476F-B964-621BB2F90C51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9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6CFF862F-286C-4BCF-AA57-161971C288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A59B3DF-0B7B-4F46-A4A4-271B3C3480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0092CF5-2B1A-4A6A-8294-1CC2CC6363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3E12D-3AA0-44E2-A2B7-8BDDCACD084A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61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98B2BFC5-7BD9-4714-8C8B-AE4A9658F2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02BEB658-F8F0-41FD-A01E-7C616EF441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7E508C64-35A4-4674-B77F-DC754446B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4A8CD7-AB9E-4AA2-B5A8-FA4447B92A89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95965C4-B18C-4198-85B7-9DA2BC9771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AD05735-B7CE-49F2-9073-A5EB065877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39E4000-8C22-43C8-8A70-674D2AF0BF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9938A-CEE0-4B4E-A685-89F2D69FA364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3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7396878-2D7F-4D9F-A748-94A1B99A44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72FA1142-2B80-4DAC-8C67-B6E2DF396D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1565DE6B-C541-49F4-9C83-5CFFF297DA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F20478-F505-45DB-95D9-C73B4DA8AF7A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25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793A6BD-5522-4FFC-A594-5DD80EB775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1CF3EF5-4CE4-4FBD-B649-1A32A9A699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8719B20-C17E-49F5-8B90-0FB96E08C5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7BA325-E84C-4872-B673-BD96D5D43DCC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4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F85E5D-8E14-4523-A80A-1299EC2E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7E32-4D98-4210-8574-0280986AF45C}" type="datetimeFigureOut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8401F3-411D-49B8-9717-65BE7F04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87E792-7411-432C-9751-14F76F49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4942302-E699-444B-908B-563C64A28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32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aonlin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8B69C5-4EA7-46A4-8881-BF5A793F3770}"/>
              </a:ext>
            </a:extLst>
          </p:cNvPr>
          <p:cNvSpPr txBox="1">
            <a:spLocks noChangeArrowheads="1"/>
          </p:cNvSpPr>
          <p:nvPr/>
        </p:nvSpPr>
        <p:spPr>
          <a:xfrm>
            <a:off x="394309" y="3016721"/>
            <a:ext cx="8534400" cy="75882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30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Making and Testing Ethernet Cables</a:t>
            </a:r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9B3F6964-7018-4E0A-8309-35D16B0EEC8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10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Strip about an inch of the insulation off the cable. Cut it back square. Some crimping tools come with a built-in wire stripper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It is extremely important that you only cut the plastic insulation/jacket and not the wire. 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Damaging one of the 8 wires, even if you just nick it or partially cut it, will ruin your cable. </a:t>
            </a:r>
          </a:p>
        </p:txBody>
      </p:sp>
      <p:pic>
        <p:nvPicPr>
          <p:cNvPr id="24579" name="Picture 4" descr="cable stripped">
            <a:extLst>
              <a:ext uri="{FF2B5EF4-FFF2-40B4-BE49-F238E27FC236}">
                <a16:creationId xmlns:a16="http://schemas.microsoft.com/office/drawing/2014/main" id="{C897A314-F501-4135-8CEC-5A7B99BB8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51" y="814526"/>
            <a:ext cx="42308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70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563385FC-80B7-4B64-9E65-B6A1EEB21B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3810000"/>
            <a:ext cx="8077200" cy="32004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Untwist the wires. You'll notice that there are 4 pairs of multi-colored wires inside. Sort the pairs by color. 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You should see wires color coded as follows: blue/blue-stripe, orange/orange-stripe, green/green-stripe, brown/brown-stripe. </a:t>
            </a:r>
          </a:p>
        </p:txBody>
      </p:sp>
      <p:pic>
        <p:nvPicPr>
          <p:cNvPr id="26627" name="Picture 4" descr="untwist wires">
            <a:extLst>
              <a:ext uri="{FF2B5EF4-FFF2-40B4-BE49-F238E27FC236}">
                <a16:creationId xmlns:a16="http://schemas.microsoft.com/office/drawing/2014/main" id="{1C267986-5EC5-4F7D-BB08-962ABB14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44196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368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FB2E9351-272D-4253-9FA2-1AB483E8BB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066800" y="3236559"/>
            <a:ext cx="6858000" cy="3124200"/>
          </a:xfrm>
        </p:spPr>
        <p:txBody>
          <a:bodyPr/>
          <a:lstStyle/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Align the wires in the following order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orange stripe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orange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green stripe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blue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blue stripe 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green	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brown stripe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		brown</a:t>
            </a:r>
          </a:p>
        </p:txBody>
      </p:sp>
      <p:pic>
        <p:nvPicPr>
          <p:cNvPr id="28675" name="Picture 4" descr="wire order">
            <a:extLst>
              <a:ext uri="{FF2B5EF4-FFF2-40B4-BE49-F238E27FC236}">
                <a16:creationId xmlns:a16="http://schemas.microsoft.com/office/drawing/2014/main" id="{EE666F2A-E658-4D94-8187-16784D803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928" y="695325"/>
            <a:ext cx="314574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46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34FAC840-C55F-4B26-9228-E464CC70D0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19100" y="4326305"/>
            <a:ext cx="8305800" cy="1752598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dirty="0">
                <a:cs typeface="Arial" panose="020B0604020202020204" pitchFamily="34" charset="0"/>
              </a:rPr>
              <a:t>   Clip off the tops so that the wires are all the same length and stick out about ¾ of an inch from the insulation. </a:t>
            </a:r>
          </a:p>
        </p:txBody>
      </p:sp>
      <p:pic>
        <p:nvPicPr>
          <p:cNvPr id="30723" name="Picture 4" descr="wire order">
            <a:extLst>
              <a:ext uri="{FF2B5EF4-FFF2-40B4-BE49-F238E27FC236}">
                <a16:creationId xmlns:a16="http://schemas.microsoft.com/office/drawing/2014/main" id="{D79E0A4C-1C52-43E2-9258-BE5706926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869647"/>
            <a:ext cx="43434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>
            <a:extLst>
              <a:ext uri="{FF2B5EF4-FFF2-40B4-BE49-F238E27FC236}">
                <a16:creationId xmlns:a16="http://schemas.microsoft.com/office/drawing/2014/main" id="{A3563588-8B80-4F30-A2C5-23ABA5D22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174447"/>
            <a:ext cx="1752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orange stripe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orange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green stripe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blue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blue stripe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green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brown stripe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tx1"/>
                </a:solidFill>
              </a:rPr>
              <a:t>brown</a:t>
            </a:r>
          </a:p>
        </p:txBody>
      </p:sp>
      <p:sp>
        <p:nvSpPr>
          <p:cNvPr id="30725" name="Line 7">
            <a:extLst>
              <a:ext uri="{FF2B5EF4-FFF2-40B4-BE49-F238E27FC236}">
                <a16:creationId xmlns:a16="http://schemas.microsoft.com/office/drawing/2014/main" id="{100EB624-D3C6-4AC5-9FA7-8818DFC65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7900" y="132684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8">
            <a:extLst>
              <a:ext uri="{FF2B5EF4-FFF2-40B4-BE49-F238E27FC236}">
                <a16:creationId xmlns:a16="http://schemas.microsoft.com/office/drawing/2014/main" id="{C21C8B74-BAF1-4278-9AEE-153F8C2FB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2100" y="1631647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9">
            <a:extLst>
              <a:ext uri="{FF2B5EF4-FFF2-40B4-BE49-F238E27FC236}">
                <a16:creationId xmlns:a16="http://schemas.microsoft.com/office/drawing/2014/main" id="{9088526C-A908-4EE6-BF55-679DD1769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5500" y="1936447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10">
            <a:extLst>
              <a:ext uri="{FF2B5EF4-FFF2-40B4-BE49-F238E27FC236}">
                <a16:creationId xmlns:a16="http://schemas.microsoft.com/office/drawing/2014/main" id="{CE3BBF9A-F0C8-4799-86C1-96553D66A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3500" y="22412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11">
            <a:extLst>
              <a:ext uri="{FF2B5EF4-FFF2-40B4-BE49-F238E27FC236}">
                <a16:creationId xmlns:a16="http://schemas.microsoft.com/office/drawing/2014/main" id="{73556C7E-802C-44D4-9BEE-3868336E5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2546047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2">
            <a:extLst>
              <a:ext uri="{FF2B5EF4-FFF2-40B4-BE49-F238E27FC236}">
                <a16:creationId xmlns:a16="http://schemas.microsoft.com/office/drawing/2014/main" id="{D0EB3AD1-1B7D-497C-9F6B-6517B12984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9700" y="2850847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3">
            <a:extLst>
              <a:ext uri="{FF2B5EF4-FFF2-40B4-BE49-F238E27FC236}">
                <a16:creationId xmlns:a16="http://schemas.microsoft.com/office/drawing/2014/main" id="{887064EC-CD7C-4ED9-BEB3-016FE2CA9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1700" y="31556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4">
            <a:extLst>
              <a:ext uri="{FF2B5EF4-FFF2-40B4-BE49-F238E27FC236}">
                <a16:creationId xmlns:a16="http://schemas.microsoft.com/office/drawing/2014/main" id="{A624DCF7-B7F9-4851-9768-5191DB289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5900" y="3460447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CB132A0-AE81-47A9-8B95-1E467F02B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715827"/>
            <a:ext cx="8305800" cy="3962400"/>
          </a:xfrm>
        </p:spPr>
        <p:txBody>
          <a:bodyPr>
            <a:normAutofit/>
          </a:bodyPr>
          <a:lstStyle/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ym typeface="Arial"/>
              </a:rPr>
              <a:t>  Hold an RJ-45 connector </a:t>
            </a:r>
            <a:r>
              <a:rPr lang="en-US" altLang="en-US" sz="2400" b="1" dirty="0">
                <a:sym typeface="Arial"/>
              </a:rPr>
              <a:t>clip down</a:t>
            </a: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ym typeface="Arial"/>
              </a:rPr>
              <a:t>  Insert the sorted and aligned wires carefully into the RJ-45 connector </a:t>
            </a: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ym typeface="Arial"/>
              </a:rPr>
              <a:t>  Verify that the wires are still in the correct order. </a:t>
            </a: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ym typeface="Arial"/>
              </a:rPr>
              <a:t>  Make sure that the wires have gone all the way into and are touching the end of the RJ-45 connector. Now push the jacket as far as it will go into the connector. </a:t>
            </a:r>
          </a:p>
          <a:p>
            <a:pPr marL="228600" indent="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pPr>
            <a:endParaRPr lang="en-US" altLang="en-US" sz="2800" dirty="0">
              <a:sym typeface="Arial"/>
            </a:endParaRPr>
          </a:p>
        </p:txBody>
      </p:sp>
      <p:pic>
        <p:nvPicPr>
          <p:cNvPr id="32771" name="Picture 4" descr="right2">
            <a:extLst>
              <a:ext uri="{FF2B5EF4-FFF2-40B4-BE49-F238E27FC236}">
                <a16:creationId xmlns:a16="http://schemas.microsoft.com/office/drawing/2014/main" id="{7A27732C-8266-4B89-9126-CD0603397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87027"/>
            <a:ext cx="33115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right1">
            <a:extLst>
              <a:ext uri="{FF2B5EF4-FFF2-40B4-BE49-F238E27FC236}">
                <a16:creationId xmlns:a16="http://schemas.microsoft.com/office/drawing/2014/main" id="{BC372019-5239-4435-A63D-5A29C71BE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80715"/>
            <a:ext cx="26146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561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062863D-FD7A-40D7-915B-1F778898DB0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9543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RIGHT!</a:t>
            </a:r>
          </a:p>
        </p:txBody>
      </p:sp>
      <p:pic>
        <p:nvPicPr>
          <p:cNvPr id="34819" name="Picture 4" descr="right1">
            <a:extLst>
              <a:ext uri="{FF2B5EF4-FFF2-40B4-BE49-F238E27FC236}">
                <a16:creationId xmlns:a16="http://schemas.microsoft.com/office/drawing/2014/main" id="{BE6E3A83-0EEB-4F23-8100-BD89C253B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1054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right2">
            <a:extLst>
              <a:ext uri="{FF2B5EF4-FFF2-40B4-BE49-F238E27FC236}">
                <a16:creationId xmlns:a16="http://schemas.microsoft.com/office/drawing/2014/main" id="{6F876790-E3A1-4DA9-BCA6-7522D2645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3598863"/>
            <a:ext cx="5257800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2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05B3070-8D89-4F70-BB7E-E588F377717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103014"/>
            <a:ext cx="8534400" cy="1009997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WRONG!</a:t>
            </a:r>
          </a:p>
        </p:txBody>
      </p:sp>
      <p:pic>
        <p:nvPicPr>
          <p:cNvPr id="36867" name="Picture 4" descr="wrong 1">
            <a:extLst>
              <a:ext uri="{FF2B5EF4-FFF2-40B4-BE49-F238E27FC236}">
                <a16:creationId xmlns:a16="http://schemas.microsoft.com/office/drawing/2014/main" id="{63F3B11F-9300-4C7A-BEE1-3DFEB8112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98485"/>
            <a:ext cx="4800600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wrong2">
            <a:extLst>
              <a:ext uri="{FF2B5EF4-FFF2-40B4-BE49-F238E27FC236}">
                <a16:creationId xmlns:a16="http://schemas.microsoft.com/office/drawing/2014/main" id="{47F59070-6D15-42AD-8E6C-68DBF9A53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20347"/>
            <a:ext cx="4762500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07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D9BA906B-DA86-4CD9-9912-D4269CAB76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3810747"/>
            <a:ext cx="8153400" cy="28956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Insert the RJ-45 connector into the crimping tool.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Squeeze the handle.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You will know you’re done when the tool releases. </a:t>
            </a:r>
          </a:p>
        </p:txBody>
      </p:sp>
      <p:pic>
        <p:nvPicPr>
          <p:cNvPr id="38915" name="Picture 4" descr="crimp">
            <a:extLst>
              <a:ext uri="{FF2B5EF4-FFF2-40B4-BE49-F238E27FC236}">
                <a16:creationId xmlns:a16="http://schemas.microsoft.com/office/drawing/2014/main" id="{D6073C77-8B28-4ABB-B005-E63211C62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947"/>
            <a:ext cx="510540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71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481D56C-360B-47F5-B789-5FD79273F85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9543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You’re ½ Way There!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F3F3359-9F07-4A63-BBC4-165E6D10AAC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>
            <a:lvl1pPr marL="273050" indent="-44450">
              <a:defRPr sz="1400">
                <a:solidFill>
                  <a:srgbClr val="000000"/>
                </a:solidFill>
                <a:latin typeface="Georgia" pitchFamily="18" charset="0"/>
                <a:ea typeface="Georgia" pitchFamily="18" charset="0"/>
                <a:cs typeface="Arial" pitchFamily="34" charset="0"/>
                <a:sym typeface="Arial" pitchFamily="34" charset="0"/>
              </a:defRPr>
            </a:lvl1pPr>
            <a:lvl2pPr marL="547688" indent="-103188"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2pPr>
            <a:lvl3pPr marL="822325" indent="-60325"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3pPr>
            <a:lvl4pPr marL="1096963" indent="-55563"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4pPr>
            <a:lvl5pPr marL="1371600" indent="-25400"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5pPr>
            <a:lvl6pPr marL="1828800" indent="-254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6pPr>
            <a:lvl7pPr marL="2286000" indent="-254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7pPr>
            <a:lvl8pPr marL="2743200" indent="-254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8pPr>
            <a:lvl9pPr marL="3200400" indent="-254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/>
              <a:t>  </a:t>
            </a:r>
            <a:r>
              <a:rPr lang="en-US" altLang="en-US" sz="2400" dirty="0">
                <a:solidFill>
                  <a:srgbClr val="1B75BC"/>
                </a:solidFill>
                <a:latin typeface="Arial" panose="020B0604020202020204" pitchFamily="34" charset="0"/>
                <a:ea typeface="+mn-ea"/>
              </a:rPr>
              <a:t>Repeat this procedure to put a 568B connector on the other end of the cable.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defRPr/>
            </a:pPr>
            <a:endParaRPr lang="en-US" altLang="en-US" sz="2400" dirty="0">
              <a:solidFill>
                <a:srgbClr val="1B75BC"/>
              </a:solidFill>
              <a:latin typeface="Arial" panose="020B0604020202020204" pitchFamily="34" charset="0"/>
              <a:ea typeface="+mn-ea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olidFill>
                  <a:srgbClr val="1B75BC"/>
                </a:solidFill>
                <a:latin typeface="Arial" panose="020B0604020202020204" pitchFamily="34" charset="0"/>
                <a:ea typeface="+mn-ea"/>
              </a:rPr>
              <a:t>  Use the same wire order as on the first end</a:t>
            </a: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  <a:defRPr/>
            </a:pPr>
            <a:endParaRPr lang="en-US" altLang="en-US" sz="2400" dirty="0">
              <a:solidFill>
                <a:srgbClr val="1B75BC"/>
              </a:solidFill>
              <a:latin typeface="Arial" panose="020B0604020202020204" pitchFamily="34" charset="0"/>
              <a:ea typeface="+mn-ea"/>
            </a:endParaRPr>
          </a:p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altLang="en-US" sz="2400" dirty="0">
                <a:solidFill>
                  <a:srgbClr val="1B75BC"/>
                </a:solidFill>
                <a:latin typeface="Arial" panose="020B0604020202020204" pitchFamily="34" charset="0"/>
                <a:ea typeface="+mn-ea"/>
              </a:rPr>
              <a:t>  This will make a straight-through cable.</a:t>
            </a:r>
          </a:p>
        </p:txBody>
      </p:sp>
    </p:spTree>
    <p:extLst>
      <p:ext uri="{BB962C8B-B14F-4D97-AF65-F5344CB8AC3E}">
        <p14:creationId xmlns:p14="http://schemas.microsoft.com/office/powerpoint/2010/main" val="4105811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7DC1DB3-068C-46E0-BB58-105DFC37478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7B9899"/>
              </a:buClr>
              <a:buFont typeface="Georgia" panose="02040502050405020303" pitchFamily="18" charset="0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    EIA/TIA               568A                                                568B </a:t>
            </a:r>
          </a:p>
        </p:txBody>
      </p:sp>
      <p:pic>
        <p:nvPicPr>
          <p:cNvPr id="43011" name="Picture 6" descr="patch2">
            <a:extLst>
              <a:ext uri="{FF2B5EF4-FFF2-40B4-BE49-F238E27FC236}">
                <a16:creationId xmlns:a16="http://schemas.microsoft.com/office/drawing/2014/main" id="{F830CF23-3BD1-457A-BA37-639C607A5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23606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7" descr="patch1">
            <a:extLst>
              <a:ext uri="{FF2B5EF4-FFF2-40B4-BE49-F238E27FC236}">
                <a16:creationId xmlns:a16="http://schemas.microsoft.com/office/drawing/2014/main" id="{70D84757-8874-4180-BE79-29C88E1B5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21034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95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E84466-AF1F-40D5-8A4C-D2656413BC0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6350"/>
            <a:ext cx="8153400" cy="1289050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EIA/TIA-568A and 568B Cables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ED9974E-009E-433C-B251-F9E5B780134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92125" y="1738313"/>
            <a:ext cx="8153400" cy="19812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EIA/TIA-568 Commercial Building Telecommunications Wiring Standard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Telecommunications Industry Association (TIA) </a:t>
            </a:r>
            <a:r>
              <a:rPr lang="en-US" altLang="en-US" sz="2400" dirty="0">
                <a:cs typeface="Arial" panose="020B0604020202020204" pitchFamily="34" charset="0"/>
                <a:hlinkClick r:id="rId3"/>
              </a:rPr>
              <a:t>http://www.tiaonline.org</a:t>
            </a:r>
            <a:r>
              <a:rPr lang="en-US" altLang="en-US" sz="2400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45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C57A493-66D2-49DF-A63A-CB36B269E66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9543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Test Your Cables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3CF1671-2621-4AE3-BD3C-DA08BAF7DC8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Test all cables before you install them.  It saves hours of data chasing later.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Find a bad cable?  Repair it or cut it and toss in the trash.  You don’t want broken cables in your kit.</a:t>
            </a:r>
          </a:p>
        </p:txBody>
      </p:sp>
    </p:spTree>
    <p:extLst>
      <p:ext uri="{BB962C8B-B14F-4D97-AF65-F5344CB8AC3E}">
        <p14:creationId xmlns:p14="http://schemas.microsoft.com/office/powerpoint/2010/main" val="423680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F71C93C-1A43-46CF-8025-23F073FFE8F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52514"/>
            <a:ext cx="8534400" cy="1110997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Follow These Easy Steps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BDF3ED9-26BE-4216-976F-CFF5BA822C8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3959225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Measure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Strip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Untwist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Order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Trim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Punch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Repeat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Test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03A9239B-CA9A-4428-A079-9331F9A15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5640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http://www.pcnineoneone.com/howto/cat5diy1.html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A2982279-D361-405E-B74A-119D5FFC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2590800"/>
            <a:ext cx="2446338" cy="17541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>
                <a:solidFill>
                  <a:schemeClr val="tx1"/>
                </a:solidFill>
              </a:rPr>
              <a:t>TEST</a:t>
            </a:r>
          </a:p>
          <a:p>
            <a:pPr algn="ctr" eaLnBrk="1" hangingPunct="1"/>
            <a:r>
              <a:rPr lang="en-US" altLang="en-US" sz="1800">
                <a:solidFill>
                  <a:schemeClr val="tx1"/>
                </a:solidFill>
              </a:rPr>
              <a:t>Never Install A Cable</a:t>
            </a:r>
          </a:p>
          <a:p>
            <a:pPr algn="ctr" eaLnBrk="1" hangingPunct="1"/>
            <a:r>
              <a:rPr lang="en-US" altLang="en-US" sz="1800">
                <a:solidFill>
                  <a:schemeClr val="tx1"/>
                </a:solidFill>
              </a:rPr>
              <a:t>You Have Not Tested</a:t>
            </a:r>
          </a:p>
        </p:txBody>
      </p:sp>
    </p:spTree>
    <p:extLst>
      <p:ext uri="{BB962C8B-B14F-4D97-AF65-F5344CB8AC3E}">
        <p14:creationId xmlns:p14="http://schemas.microsoft.com/office/powerpoint/2010/main" val="1077250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D4ACD80-DD02-4164-A7CA-0B0872FB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68" y="1143000"/>
            <a:ext cx="687546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DA07A8-736A-4CB1-B535-640949AA3971}"/>
              </a:ext>
            </a:extLst>
          </p:cNvPr>
          <p:cNvSpPr/>
          <p:nvPr/>
        </p:nvSpPr>
        <p:spPr>
          <a:xfrm>
            <a:off x="0" y="152400"/>
            <a:ext cx="945457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>
                <a:srgbClr val="7B9899"/>
              </a:buClr>
              <a:defRPr/>
            </a:pPr>
            <a:r>
              <a:rPr lang="en-US" sz="3200" dirty="0" err="1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CATx</a:t>
            </a:r>
            <a:r>
              <a:rPr lang="en-US" sz="3200" dirty="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CABLE QUICK FACTS</a:t>
            </a:r>
          </a:p>
        </p:txBody>
      </p:sp>
    </p:spTree>
    <p:extLst>
      <p:ext uri="{BB962C8B-B14F-4D97-AF65-F5344CB8AC3E}">
        <p14:creationId xmlns:p14="http://schemas.microsoft.com/office/powerpoint/2010/main" val="156881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87A9024-ED9B-4D4F-AC73-AD5688C6497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458200" cy="2743200"/>
          </a:xfrm>
        </p:spPr>
        <p:txBody>
          <a:bodyPr/>
          <a:lstStyle/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1800">
                <a:cs typeface="Arial" panose="020B0604020202020204" pitchFamily="34" charset="0"/>
              </a:rPr>
              <a:t>  Cable - you can buy a 1000 feet roll of Cat 5/6 cable at computer stores or datacomm supply companies.  Get the good stuff. 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1800">
              <a:cs typeface="Arial" panose="020B0604020202020204" pitchFamily="34" charset="0"/>
            </a:endParaRP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1800">
                <a:cs typeface="Arial" panose="020B0604020202020204" pitchFamily="34" charset="0"/>
              </a:rPr>
              <a:t>  Solid wire  - each one of the 8 wires inside the cable consists of one solid wire. It has better conductivity than stranded cable, which means you can run ethernet over farther distances. </a:t>
            </a: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1800">
              <a:cs typeface="Arial" panose="020B0604020202020204" pitchFamily="34" charset="0"/>
            </a:endParaRPr>
          </a:p>
          <a:p>
            <a:pPr marL="273050" indent="-44450"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1800">
                <a:cs typeface="Arial" panose="020B0604020202020204" pitchFamily="34" charset="0"/>
              </a:rPr>
              <a:t>  Stranded wire - each one of the 8 wires inside the cable consists of a few dozen very fine hair-like strands that bend and flex very easily. </a:t>
            </a:r>
          </a:p>
        </p:txBody>
      </p:sp>
      <p:pic>
        <p:nvPicPr>
          <p:cNvPr id="13315" name="Picture 4" descr="cat5diy1">
            <a:extLst>
              <a:ext uri="{FF2B5EF4-FFF2-40B4-BE49-F238E27FC236}">
                <a16:creationId xmlns:a16="http://schemas.microsoft.com/office/drawing/2014/main" id="{83E08DD0-A1C8-4F53-9330-5BC4C1426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838200"/>
            <a:ext cx="2667000" cy="285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49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C8965A-DF3F-4E95-BA62-94AA8030B7E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88925" y="7620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We’ll Go Through These Steps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96563DD-29B3-4F3C-941A-A8603970F74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02650" cy="45720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Measure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Strip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Untwist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Order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Trim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Punch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Repeat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Test</a:t>
            </a:r>
          </a:p>
        </p:txBody>
      </p:sp>
    </p:spTree>
    <p:extLst>
      <p:ext uri="{BB962C8B-B14F-4D97-AF65-F5344CB8AC3E}">
        <p14:creationId xmlns:p14="http://schemas.microsoft.com/office/powerpoint/2010/main" val="289203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88A145-8A8B-4915-A105-7B1D7F91D349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2914390"/>
            <a:ext cx="6781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38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400" dirty="0"/>
              <a:t>  RJ-45 connectors usually come in bags of 50, 100 etc. </a:t>
            </a:r>
          </a:p>
          <a:p>
            <a:pPr>
              <a:spcBef>
                <a:spcPts val="538"/>
              </a:spcBef>
              <a:buClr>
                <a:schemeClr val="accent1"/>
              </a:buClr>
              <a:buFontTx/>
              <a:buChar char="•"/>
            </a:pPr>
            <a:endParaRPr lang="en-US" altLang="en-US" sz="2400" dirty="0"/>
          </a:p>
          <a:p>
            <a:pPr>
              <a:spcBef>
                <a:spcPts val="538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400" dirty="0"/>
              <a:t>  Two different kind of RJ-45 connectors – for solid or stranded wire cables</a:t>
            </a:r>
          </a:p>
          <a:p>
            <a:pPr>
              <a:spcBef>
                <a:spcPts val="538"/>
              </a:spcBef>
              <a:buClr>
                <a:schemeClr val="accent1"/>
              </a:buClr>
              <a:buFontTx/>
              <a:buChar char="•"/>
            </a:pPr>
            <a:endParaRPr lang="en-US" altLang="en-US" sz="2400" dirty="0"/>
          </a:p>
          <a:p>
            <a:pPr>
              <a:spcBef>
                <a:spcPts val="538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400" dirty="0"/>
              <a:t>  Using the wrong kind will likely result in a bad connection</a:t>
            </a:r>
          </a:p>
        </p:txBody>
      </p:sp>
      <p:pic>
        <p:nvPicPr>
          <p:cNvPr id="5" name="Picture 4" descr="clips">
            <a:extLst>
              <a:ext uri="{FF2B5EF4-FFF2-40B4-BE49-F238E27FC236}">
                <a16:creationId xmlns:a16="http://schemas.microsoft.com/office/drawing/2014/main" id="{E0E84D6C-9B9E-4C13-9F05-F95659EE9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25" y="1066800"/>
            <a:ext cx="5562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F91FE605-65D3-45C7-8815-D81F27363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019175"/>
            <a:ext cx="1905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5">
            <a:extLst>
              <a:ext uri="{FF2B5EF4-FFF2-40B4-BE49-F238E27FC236}">
                <a16:creationId xmlns:a16="http://schemas.microsoft.com/office/drawing/2014/main" id="{8BF1F9D4-8A9B-48E6-91A7-3773B3723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447800"/>
            <a:ext cx="4237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8 wire – STRANDED (wire) = 2 “Teeth”</a:t>
            </a:r>
          </a:p>
        </p:txBody>
      </p:sp>
      <p:sp>
        <p:nvSpPr>
          <p:cNvPr id="19460" name="TextBox 6">
            <a:extLst>
              <a:ext uri="{FF2B5EF4-FFF2-40B4-BE49-F238E27FC236}">
                <a16:creationId xmlns:a16="http://schemas.microsoft.com/office/drawing/2014/main" id="{9C8927AE-EFD2-44BB-BCA1-7185BF519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3675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8 wire – SOLID (wire) = 1 “Tooth”</a:t>
            </a:r>
          </a:p>
        </p:txBody>
      </p:sp>
      <p:sp>
        <p:nvSpPr>
          <p:cNvPr id="19461" name="TextBox 7">
            <a:extLst>
              <a:ext uri="{FF2B5EF4-FFF2-40B4-BE49-F238E27FC236}">
                <a16:creationId xmlns:a16="http://schemas.microsoft.com/office/drawing/2014/main" id="{6E029CD3-B4D9-4583-9EB0-13A150E86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228600"/>
            <a:ext cx="41798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</a:rPr>
              <a:t>RJ Connectors</a:t>
            </a:r>
          </a:p>
        </p:txBody>
      </p:sp>
      <p:sp>
        <p:nvSpPr>
          <p:cNvPr id="19462" name="TextBox 8">
            <a:extLst>
              <a:ext uri="{FF2B5EF4-FFF2-40B4-BE49-F238E27FC236}">
                <a16:creationId xmlns:a16="http://schemas.microsoft.com/office/drawing/2014/main" id="{C4107AFA-D7DC-4525-9617-F4E3113B5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5945188"/>
            <a:ext cx="2338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RJ = Registered Jack</a:t>
            </a:r>
          </a:p>
        </p:txBody>
      </p:sp>
      <p:pic>
        <p:nvPicPr>
          <p:cNvPr id="19463" name="Picture 5" descr="http://roxsat.com/shop/images/RJ45.jpg">
            <a:extLst>
              <a:ext uri="{FF2B5EF4-FFF2-40B4-BE49-F238E27FC236}">
                <a16:creationId xmlns:a16="http://schemas.microsoft.com/office/drawing/2014/main" id="{B22AF949-57C6-48BF-BD35-F10D47FCB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97213"/>
            <a:ext cx="28575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AA83846-8700-432F-B33B-AC6E5265066C}"/>
              </a:ext>
            </a:extLst>
          </p:cNvPr>
          <p:cNvSpPr/>
          <p:nvPr/>
        </p:nvSpPr>
        <p:spPr>
          <a:xfrm>
            <a:off x="6870700" y="3054350"/>
            <a:ext cx="9906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 pitchFamily="18" charset="0"/>
            </a:endParaRPr>
          </a:p>
        </p:txBody>
      </p:sp>
      <p:sp>
        <p:nvSpPr>
          <p:cNvPr id="19465" name="TextBox 11">
            <a:extLst>
              <a:ext uri="{FF2B5EF4-FFF2-40B4-BE49-F238E27FC236}">
                <a16:creationId xmlns:a16="http://schemas.microsoft.com/office/drawing/2014/main" id="{DDCDA4E4-FC71-401E-B805-0B1AE9736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2262188"/>
            <a:ext cx="2738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tx1"/>
                </a:solidFill>
              </a:rPr>
              <a:t>2 “TEETH”</a:t>
            </a:r>
          </a:p>
        </p:txBody>
      </p:sp>
      <p:sp>
        <p:nvSpPr>
          <p:cNvPr id="19466" name="TextBox 12">
            <a:extLst>
              <a:ext uri="{FF2B5EF4-FFF2-40B4-BE49-F238E27FC236}">
                <a16:creationId xmlns:a16="http://schemas.microsoft.com/office/drawing/2014/main" id="{FD12D6AE-13C3-46AB-B8A5-45FEE25B3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715000"/>
            <a:ext cx="214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Stranded (or Solid)</a:t>
            </a:r>
          </a:p>
        </p:txBody>
      </p:sp>
      <p:sp>
        <p:nvSpPr>
          <p:cNvPr id="19467" name="TextBox 13">
            <a:extLst>
              <a:ext uri="{FF2B5EF4-FFF2-40B4-BE49-F238E27FC236}">
                <a16:creationId xmlns:a16="http://schemas.microsoft.com/office/drawing/2014/main" id="{FBBF2658-7856-43F3-9730-168E3C5B0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75" y="2143125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Versus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68C0637-0544-4139-BFC2-EA9FDE965AA7}"/>
              </a:ext>
            </a:extLst>
          </p:cNvPr>
          <p:cNvCxnSpPr/>
          <p:nvPr/>
        </p:nvCxnSpPr>
        <p:spPr>
          <a:xfrm flipV="1">
            <a:off x="1697038" y="1143000"/>
            <a:ext cx="6096000" cy="457200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Point Star 12">
            <a:extLst>
              <a:ext uri="{FF2B5EF4-FFF2-40B4-BE49-F238E27FC236}">
                <a16:creationId xmlns:a16="http://schemas.microsoft.com/office/drawing/2014/main" id="{C9ADA439-B603-4F76-AD4A-02BFDB3EEF9D}"/>
              </a:ext>
            </a:extLst>
          </p:cNvPr>
          <p:cNvSpPr/>
          <p:nvPr/>
        </p:nvSpPr>
        <p:spPr>
          <a:xfrm>
            <a:off x="3581400" y="4572000"/>
            <a:ext cx="1219200" cy="1295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0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C055DF95-C051-41DF-99FD-E5241E29611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81000" y="3657600"/>
            <a:ext cx="8305800" cy="28194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Ratcheting Crimping tool - the crimpers will pay for themselves after you make a few cables. 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A good crimping tool has a pair of wire cutters built in, as well as a blade to strip insulation. 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</a:pPr>
            <a:endParaRPr lang="en-US" altLang="en-US" sz="2400">
              <a:cs typeface="Arial" panose="020B0604020202020204" pitchFamily="34" charset="0"/>
            </a:endParaRPr>
          </a:p>
        </p:txBody>
      </p:sp>
      <p:pic>
        <p:nvPicPr>
          <p:cNvPr id="20483" name="Picture 4" descr="crimping tool">
            <a:extLst>
              <a:ext uri="{FF2B5EF4-FFF2-40B4-BE49-F238E27FC236}">
                <a16:creationId xmlns:a16="http://schemas.microsoft.com/office/drawing/2014/main" id="{E22570C0-3830-4A1F-9565-F6BDC664E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0198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01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6A08921A-D281-4581-9912-893653E6AA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19100" y="4114800"/>
            <a:ext cx="8305800" cy="28956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 Cut a piece of Cat 5 as long as you need. Remember: Measure twice, cut once. Don’t be afraid to leave some slack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 Make sure the cut on each end is clean and straight. </a:t>
            </a:r>
          </a:p>
        </p:txBody>
      </p:sp>
      <p:pic>
        <p:nvPicPr>
          <p:cNvPr id="22531" name="Picture 5" descr="cable end">
            <a:extLst>
              <a:ext uri="{FF2B5EF4-FFF2-40B4-BE49-F238E27FC236}">
                <a16:creationId xmlns:a16="http://schemas.microsoft.com/office/drawing/2014/main" id="{FC579B77-C333-4A72-ADE8-AA319B4BF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876800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31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725</Words>
  <Application>Microsoft Office PowerPoint</Application>
  <PresentationFormat>On-screen Show (4:3)</PresentationFormat>
  <Paragraphs>120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Georgia</vt:lpstr>
      <vt:lpstr>Noto Symbol</vt:lpstr>
      <vt:lpstr>Office Theme</vt:lpstr>
      <vt:lpstr>PowerPoint Presentation</vt:lpstr>
      <vt:lpstr>EIA/TIA-568A and 568B Cables</vt:lpstr>
      <vt:lpstr>PowerPoint Presentation</vt:lpstr>
      <vt:lpstr>PowerPoint Presentation</vt:lpstr>
      <vt:lpstr>We’ll Go Through These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RIGHT!</vt:lpstr>
      <vt:lpstr>WRONG!</vt:lpstr>
      <vt:lpstr>PowerPoint Presentation</vt:lpstr>
      <vt:lpstr>You’re ½ Way There!</vt:lpstr>
      <vt:lpstr>    EIA/TIA               568A                                                568B </vt:lpstr>
      <vt:lpstr>Test Your Cables</vt:lpstr>
      <vt:lpstr>Follow These Easy Steps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28</cp:revision>
  <dcterms:created xsi:type="dcterms:W3CDTF">2014-10-29T14:11:27Z</dcterms:created>
  <dcterms:modified xsi:type="dcterms:W3CDTF">2018-03-13T15:25:47Z</dcterms:modified>
</cp:coreProperties>
</file>