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8" r:id="rId4"/>
    <p:sldId id="283" r:id="rId5"/>
    <p:sldId id="284" r:id="rId6"/>
    <p:sldId id="291" r:id="rId7"/>
    <p:sldId id="285" r:id="rId8"/>
    <p:sldId id="281" r:id="rId9"/>
    <p:sldId id="282" r:id="rId10"/>
    <p:sldId id="290"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75BC"/>
    <a:srgbClr val="1175BC"/>
    <a:srgbClr val="6D6B6B"/>
    <a:srgbClr val="009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56" d="100"/>
          <a:sy n="56" d="100"/>
        </p:scale>
        <p:origin x="139"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1EFBC3-DB44-4A73-A8C6-16E3983FFA25}"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FA02-44CA-4CF1-B264-EC184F132F26}" type="slidenum">
              <a:rPr lang="en-US" smtClean="0"/>
              <a:t>‹#›</a:t>
            </a:fld>
            <a:endParaRPr lang="en-US"/>
          </a:p>
        </p:txBody>
      </p:sp>
      <p:sp>
        <p:nvSpPr>
          <p:cNvPr id="7" name="Shape 8"/>
          <p:cNvSpPr/>
          <p:nvPr userDrawn="1"/>
        </p:nvSpPr>
        <p:spPr>
          <a:xfrm>
            <a:off x="0" y="6174375"/>
            <a:ext cx="9144000" cy="683699"/>
          </a:xfrm>
          <a:prstGeom prst="rect">
            <a:avLst/>
          </a:prstGeom>
          <a:solidFill>
            <a:srgbClr val="1B75BC"/>
          </a:solidFill>
          <a:ln>
            <a:noFill/>
          </a:ln>
        </p:spPr>
        <p:txBody>
          <a:bodyPr lIns="91425" tIns="91425" rIns="91425" bIns="91425" anchor="ctr" anchorCtr="0">
            <a:noAutofit/>
          </a:bodyPr>
          <a:lstStyle/>
          <a:p>
            <a:pPr>
              <a:spcBef>
                <a:spcPts val="0"/>
              </a:spcBef>
              <a:buNone/>
            </a:pPr>
            <a:endParaRPr/>
          </a:p>
        </p:txBody>
      </p:sp>
      <p:cxnSp>
        <p:nvCxnSpPr>
          <p:cNvPr id="8" name="Shape 9"/>
          <p:cNvCxnSpPr/>
          <p:nvPr userDrawn="1"/>
        </p:nvCxnSpPr>
        <p:spPr>
          <a:xfrm>
            <a:off x="455700" y="3864025"/>
            <a:ext cx="8301300" cy="0"/>
          </a:xfrm>
          <a:prstGeom prst="straightConnector1">
            <a:avLst/>
          </a:prstGeom>
          <a:noFill/>
          <a:ln w="19050" cap="flat">
            <a:solidFill>
              <a:srgbClr val="1175BC"/>
            </a:solidFill>
            <a:prstDash val="solid"/>
            <a:round/>
            <a:headEnd type="none" w="lg" len="lg"/>
            <a:tailEnd type="none" w="lg" len="lg"/>
          </a:ln>
        </p:spPr>
      </p:cxnSp>
      <p:sp>
        <p:nvSpPr>
          <p:cNvPr id="9" name="Shape 10"/>
          <p:cNvSpPr txBox="1">
            <a:spLocks noGrp="1"/>
          </p:cNvSpPr>
          <p:nvPr>
            <p:ph type="title"/>
          </p:nvPr>
        </p:nvSpPr>
        <p:spPr>
          <a:xfrm>
            <a:off x="322922" y="3339545"/>
            <a:ext cx="8677175" cy="537331"/>
          </a:xfrm>
          <a:prstGeom prst="rect">
            <a:avLst/>
          </a:prstGeom>
        </p:spPr>
        <p:txBody>
          <a:bodyPr lIns="91425" tIns="91425" rIns="91425" bIns="91425" anchor="t" anchorCtr="0"/>
          <a:lstStyle>
            <a:lvl1pPr algn="l" rtl="0">
              <a:spcBef>
                <a:spcPts val="0"/>
              </a:spcBef>
              <a:buNone/>
              <a:defRPr sz="30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0" name="Shape 11"/>
          <p:cNvSpPr txBox="1">
            <a:spLocks noGrp="1"/>
          </p:cNvSpPr>
          <p:nvPr>
            <p:ph type="subTitle" idx="1"/>
          </p:nvPr>
        </p:nvSpPr>
        <p:spPr>
          <a:xfrm>
            <a:off x="322922" y="3864025"/>
            <a:ext cx="8677175" cy="572699"/>
          </a:xfrm>
          <a:prstGeom prst="rect">
            <a:avLst/>
          </a:prstGeom>
        </p:spPr>
        <p:txBody>
          <a:bodyPr lIns="91425" tIns="91425" rIns="91425" bIns="91425" anchor="t" anchorCtr="0"/>
          <a:lstStyle>
            <a:lvl1pPr rtl="0">
              <a:spcBef>
                <a:spcPts val="0"/>
              </a:spcBef>
              <a:buNone/>
              <a:defRPr sz="16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1" name="Shape 12"/>
          <p:cNvSpPr txBox="1"/>
          <p:nvPr userDrawn="1"/>
        </p:nvSpPr>
        <p:spPr>
          <a:xfrm>
            <a:off x="1948875" y="6369200"/>
            <a:ext cx="5166900" cy="216900"/>
          </a:xfrm>
          <a:prstGeom prst="rect">
            <a:avLst/>
          </a:prstGeom>
          <a:noFill/>
          <a:ln>
            <a:noFill/>
          </a:ln>
        </p:spPr>
        <p:txBody>
          <a:bodyPr lIns="91425" tIns="91425" rIns="91425" bIns="91425" anchor="t" anchorCtr="0">
            <a:noAutofit/>
          </a:bodyPr>
          <a:lstStyle/>
          <a:p>
            <a:pPr lvl="0" algn="ctr" rtl="0">
              <a:spcBef>
                <a:spcPts val="0"/>
              </a:spcBef>
              <a:buNone/>
            </a:pPr>
            <a:endParaRPr lang="en" sz="1000" dirty="0">
              <a:solidFill>
                <a:srgbClr val="FFFFFF"/>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6828" y="457200"/>
            <a:ext cx="5742770" cy="1022436"/>
          </a:xfrm>
          <a:prstGeom prst="rect">
            <a:avLst/>
          </a:prstGeom>
        </p:spPr>
      </p:pic>
    </p:spTree>
    <p:extLst>
      <p:ext uri="{BB962C8B-B14F-4D97-AF65-F5344CB8AC3E}">
        <p14:creationId xmlns:p14="http://schemas.microsoft.com/office/powerpoint/2010/main" val="152134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hape 21"/>
          <p:cNvSpPr txBox="1">
            <a:spLocks noGrp="1"/>
          </p:cNvSpPr>
          <p:nvPr>
            <p:ph type="title"/>
          </p:nvPr>
        </p:nvSpPr>
        <p:spPr>
          <a:xfrm>
            <a:off x="123075" y="-48139"/>
            <a:ext cx="8818424" cy="688363"/>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123075" y="640225"/>
            <a:ext cx="8818500" cy="0"/>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sp>
        <p:nvSpPr>
          <p:cNvPr id="13" name="Content Placeholder 2"/>
          <p:cNvSpPr>
            <a:spLocks noGrp="1"/>
          </p:cNvSpPr>
          <p:nvPr>
            <p:ph sz="half" idx="1"/>
          </p:nvPr>
        </p:nvSpPr>
        <p:spPr>
          <a:xfrm>
            <a:off x="123075" y="762000"/>
            <a:ext cx="88185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116797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Shape 21"/>
          <p:cNvSpPr txBox="1">
            <a:spLocks noGrp="1"/>
          </p:cNvSpPr>
          <p:nvPr>
            <p:ph type="title"/>
          </p:nvPr>
        </p:nvSpPr>
        <p:spPr>
          <a:xfrm>
            <a:off x="304800" y="-30600"/>
            <a:ext cx="8636699"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304800" y="609600"/>
            <a:ext cx="8636775" cy="30625"/>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2" name="Picture 11"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80019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762000"/>
            <a:ext cx="42672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32325" y="762000"/>
            <a:ext cx="4383075"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hape 21"/>
          <p:cNvSpPr txBox="1">
            <a:spLocks noGrp="1"/>
          </p:cNvSpPr>
          <p:nvPr>
            <p:ph type="title"/>
          </p:nvPr>
        </p:nvSpPr>
        <p:spPr>
          <a:xfrm>
            <a:off x="123075" y="-30600"/>
            <a:ext cx="8818424"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10" name="Shape 22"/>
          <p:cNvCxnSpPr/>
          <p:nvPr userDrawn="1"/>
        </p:nvCxnSpPr>
        <p:spPr>
          <a:xfrm>
            <a:off x="123075" y="685800"/>
            <a:ext cx="8818500" cy="0"/>
          </a:xfrm>
          <a:prstGeom prst="straightConnector1">
            <a:avLst/>
          </a:prstGeom>
          <a:noFill/>
          <a:ln w="19050" cap="flat">
            <a:solidFill>
              <a:srgbClr val="1B75BC"/>
            </a:solidFill>
            <a:prstDash val="solid"/>
            <a:round/>
            <a:headEnd type="none" w="lg" len="lg"/>
            <a:tailEnd type="none" w="lg" len="lg"/>
          </a:ln>
        </p:spPr>
      </p:cxnSp>
      <p:cxnSp>
        <p:nvCxnSpPr>
          <p:cNvPr id="11"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2"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3" name="Picture 12"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70789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hape 49"/>
          <p:cNvSpPr txBox="1"/>
          <p:nvPr userDrawn="1"/>
        </p:nvSpPr>
        <p:spPr>
          <a:xfrm>
            <a:off x="1728912" y="1855575"/>
            <a:ext cx="5686200" cy="1313100"/>
          </a:xfrm>
          <a:prstGeom prst="rect">
            <a:avLst/>
          </a:prstGeom>
          <a:noFill/>
          <a:ln>
            <a:noFill/>
          </a:ln>
        </p:spPr>
        <p:txBody>
          <a:bodyPr lIns="91425" tIns="91425" rIns="91425" bIns="91425" anchor="ctr" anchorCtr="0">
            <a:noAutofit/>
          </a:bodyPr>
          <a:lstStyle/>
          <a:p>
            <a:pPr algn="ctr">
              <a:spcBef>
                <a:spcPts val="0"/>
              </a:spcBef>
              <a:buNone/>
            </a:pPr>
            <a:r>
              <a:rPr lang="en" sz="4800" b="1" dirty="0">
                <a:solidFill>
                  <a:srgbClr val="666666"/>
                </a:solidFill>
                <a:latin typeface="Arial" panose="020B0604020202020204" pitchFamily="34" charset="0"/>
                <a:cs typeface="Arial" panose="020B0604020202020204" pitchFamily="34" charset="0"/>
              </a:rPr>
              <a:t>Questions?</a:t>
            </a:r>
          </a:p>
        </p:txBody>
      </p:sp>
      <p:cxnSp>
        <p:nvCxnSpPr>
          <p:cNvPr id="7" name="Shape 50"/>
          <p:cNvCxnSpPr/>
          <p:nvPr userDrawn="1"/>
        </p:nvCxnSpPr>
        <p:spPr>
          <a:xfrm>
            <a:off x="162750" y="3060050"/>
            <a:ext cx="8818500" cy="0"/>
          </a:xfrm>
          <a:prstGeom prst="straightConnector1">
            <a:avLst/>
          </a:prstGeom>
          <a:noFill/>
          <a:ln w="19050" cap="flat">
            <a:solidFill>
              <a:srgbClr val="1B75BC"/>
            </a:solidFill>
            <a:prstDash val="solid"/>
            <a:round/>
            <a:headEnd type="none" w="lg" len="lg"/>
            <a:tailEnd type="none" w="lg" len="lg"/>
          </a:ln>
        </p:spPr>
      </p:cxnSp>
      <p:pic>
        <p:nvPicPr>
          <p:cNvPr id="2" name="Picture 1"/>
          <p:cNvPicPr>
            <a:picLocks noChangeAspect="1"/>
          </p:cNvPicPr>
          <p:nvPr userDrawn="1"/>
        </p:nvPicPr>
        <p:blipFill>
          <a:blip r:embed="rId2"/>
          <a:stretch>
            <a:fillRect/>
          </a:stretch>
        </p:blipFill>
        <p:spPr>
          <a:xfrm>
            <a:off x="1208063" y="3768475"/>
            <a:ext cx="6727873" cy="1209349"/>
          </a:xfrm>
          <a:prstGeom prst="rect">
            <a:avLst/>
          </a:prstGeom>
        </p:spPr>
      </p:pic>
    </p:spTree>
    <p:extLst>
      <p:ext uri="{BB962C8B-B14F-4D97-AF65-F5344CB8AC3E}">
        <p14:creationId xmlns:p14="http://schemas.microsoft.com/office/powerpoint/2010/main" val="604860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EFBC3-DB44-4A73-A8C6-16E3983FFA25}" type="datetimeFigureOut">
              <a:rPr lang="en-US" smtClean="0"/>
              <a:t>4/5/2018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4FA02-44CA-4CF1-B264-EC184F132F26}" type="slidenum">
              <a:rPr lang="en-US" smtClean="0"/>
              <a:t>‹#›</a:t>
            </a:fld>
            <a:endParaRPr lang="en-US"/>
          </a:p>
        </p:txBody>
      </p:sp>
    </p:spTree>
    <p:extLst>
      <p:ext uri="{BB962C8B-B14F-4D97-AF65-F5344CB8AC3E}">
        <p14:creationId xmlns:p14="http://schemas.microsoft.com/office/powerpoint/2010/main" val="186741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amit.nwcg.gov/applications/eISuite/support/resources" TargetMode="External"/><Relationship Id="rId2" Type="http://schemas.openxmlformats.org/officeDocument/2006/relationships/hyperlink" Target="https://famit.nwcg.gov/applications/eISuite" TargetMode="External"/><Relationship Id="rId1" Type="http://schemas.openxmlformats.org/officeDocument/2006/relationships/slideLayout" Target="../slideLayouts/slideLayout2.xml"/><Relationship Id="rId4" Type="http://schemas.openxmlformats.org/officeDocument/2006/relationships/hyperlink" Target="https://famit.nwcg.gov/applications/eISuite/general/download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redmondmag.com/articles/2017/07/25/adobe-ending-flash-support.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rverip:59123/isuite/fx/welcom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412" y="2456644"/>
            <a:ext cx="8677175" cy="537331"/>
          </a:xfrm>
        </p:spPr>
        <p:txBody>
          <a:bodyPr>
            <a:noAutofit/>
          </a:bodyPr>
          <a:lstStyle/>
          <a:p>
            <a:pPr algn="ctr"/>
            <a:r>
              <a:rPr lang="en-US" sz="3200" dirty="0">
                <a:latin typeface="Arial" panose="020B0604020202020204" pitchFamily="34" charset="0"/>
                <a:cs typeface="Arial" panose="020B0604020202020204" pitchFamily="34" charset="0"/>
              </a:rPr>
              <a:t>e-</a:t>
            </a:r>
            <a:r>
              <a:rPr lang="en-US" sz="3200" dirty="0" err="1">
                <a:latin typeface="Arial" panose="020B0604020202020204" pitchFamily="34" charset="0"/>
                <a:cs typeface="Arial" panose="020B0604020202020204" pitchFamily="34" charset="0"/>
              </a:rPr>
              <a:t>ISuite</a:t>
            </a:r>
            <a:r>
              <a:rPr lang="en-US" sz="3200" dirty="0">
                <a:latin typeface="Arial" panose="020B0604020202020204" pitchFamily="34" charset="0"/>
                <a:cs typeface="Arial" panose="020B0604020202020204" pitchFamily="34" charset="0"/>
              </a:rPr>
              <a:t> ITSS Tips and Tricks</a:t>
            </a:r>
          </a:p>
        </p:txBody>
      </p:sp>
      <p:sp>
        <p:nvSpPr>
          <p:cNvPr id="3" name="Subtitle 2"/>
          <p:cNvSpPr>
            <a:spLocks noGrp="1"/>
          </p:cNvSpPr>
          <p:nvPr>
            <p:ph type="subTitle" idx="1"/>
          </p:nvPr>
        </p:nvSpPr>
        <p:spPr>
          <a:xfrm>
            <a:off x="429294" y="5038942"/>
            <a:ext cx="8677175" cy="572699"/>
          </a:xfrm>
        </p:spPr>
        <p:txBody>
          <a:bodyPr>
            <a:normAutofit fontScale="70000" lnSpcReduction="20000"/>
          </a:bodyPr>
          <a:lstStyle/>
          <a:p>
            <a:r>
              <a:rPr lang="en-US" dirty="0"/>
              <a:t>April 2018</a:t>
            </a:r>
          </a:p>
          <a:p>
            <a:r>
              <a:rPr lang="en-US" sz="2700" dirty="0"/>
              <a:t>http://</a:t>
            </a:r>
            <a:r>
              <a:rPr lang="en-US" sz="2700" dirty="0" err="1"/>
              <a:t>famit.nwcg.gov</a:t>
            </a:r>
            <a:r>
              <a:rPr lang="en-US" sz="2700" dirty="0"/>
              <a:t>/applications/</a:t>
            </a:r>
            <a:r>
              <a:rPr lang="en-US" sz="2700" dirty="0" err="1"/>
              <a:t>eISuite</a:t>
            </a:r>
            <a:endParaRPr lang="en-US" sz="2700" dirty="0"/>
          </a:p>
        </p:txBody>
      </p:sp>
    </p:spTree>
    <p:extLst>
      <p:ext uri="{BB962C8B-B14F-4D97-AF65-F5344CB8AC3E}">
        <p14:creationId xmlns:p14="http://schemas.microsoft.com/office/powerpoint/2010/main" val="506630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Webpage Common Links</a:t>
            </a:r>
          </a:p>
        </p:txBody>
      </p:sp>
      <p:sp>
        <p:nvSpPr>
          <p:cNvPr id="3" name="Content Placeholder 2"/>
          <p:cNvSpPr>
            <a:spLocks noGrp="1"/>
          </p:cNvSpPr>
          <p:nvPr>
            <p:ph sz="half" idx="1"/>
          </p:nvPr>
        </p:nvSpPr>
        <p:spPr>
          <a:xfrm>
            <a:off x="122999" y="1066800"/>
            <a:ext cx="8818500" cy="4525963"/>
          </a:xfrm>
        </p:spPr>
        <p:txBody>
          <a:bodyPr>
            <a:normAutofit/>
          </a:bodyPr>
          <a:lstStyle/>
          <a:p>
            <a:r>
              <a:rPr lang="en-US" b="1" dirty="0"/>
              <a:t>e-</a:t>
            </a:r>
            <a:r>
              <a:rPr lang="en-US" b="1" dirty="0" err="1"/>
              <a:t>ISuite</a:t>
            </a:r>
            <a:r>
              <a:rPr lang="en-US" b="1" dirty="0"/>
              <a:t> Webpage</a:t>
            </a:r>
          </a:p>
          <a:p>
            <a:pPr lvl="1"/>
            <a:r>
              <a:rPr lang="en-US" sz="2000" b="1" dirty="0">
                <a:hlinkClick r:id="rId2"/>
              </a:rPr>
              <a:t>https://famit.nwcg.gov/applications/eISuite</a:t>
            </a:r>
            <a:r>
              <a:rPr lang="en-US" sz="2000" b="1" dirty="0"/>
              <a:t> </a:t>
            </a:r>
          </a:p>
          <a:p>
            <a:r>
              <a:rPr lang="en-US" b="1" dirty="0"/>
              <a:t>e-</a:t>
            </a:r>
            <a:r>
              <a:rPr lang="en-US" b="1" dirty="0" err="1"/>
              <a:t>ISuite</a:t>
            </a:r>
            <a:r>
              <a:rPr lang="en-US" b="1" dirty="0"/>
              <a:t> Helpful Resources</a:t>
            </a:r>
          </a:p>
          <a:p>
            <a:pPr lvl="1"/>
            <a:r>
              <a:rPr lang="en-US" sz="2000" b="1" dirty="0">
                <a:hlinkClick r:id="rId3"/>
              </a:rPr>
              <a:t>https://famit.nwcg.gov/applications/eISuite/support/resources</a:t>
            </a:r>
            <a:r>
              <a:rPr lang="en-US" sz="2000" b="1" dirty="0"/>
              <a:t> </a:t>
            </a:r>
          </a:p>
          <a:p>
            <a:r>
              <a:rPr lang="en-US" b="1" dirty="0"/>
              <a:t>e-</a:t>
            </a:r>
            <a:r>
              <a:rPr lang="en-US" b="1" dirty="0" err="1"/>
              <a:t>ISuite</a:t>
            </a:r>
            <a:r>
              <a:rPr lang="en-US" b="1" dirty="0"/>
              <a:t> Site Downloads</a:t>
            </a:r>
          </a:p>
          <a:p>
            <a:pPr lvl="1"/>
            <a:r>
              <a:rPr lang="en-US" sz="2000" dirty="0">
                <a:hlinkClick r:id="rId4"/>
              </a:rPr>
              <a:t>https://famit.nwcg.gov/applications/eISuite/general/downloads</a:t>
            </a:r>
            <a:r>
              <a:rPr lang="en-US" sz="2000" dirty="0"/>
              <a:t> </a:t>
            </a:r>
          </a:p>
        </p:txBody>
      </p:sp>
    </p:spTree>
    <p:extLst>
      <p:ext uri="{BB962C8B-B14F-4D97-AF65-F5344CB8AC3E}">
        <p14:creationId xmlns:p14="http://schemas.microsoft.com/office/powerpoint/2010/main" val="207130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33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Site Basics</a:t>
            </a:r>
            <a:endParaRPr lang="en-US" sz="3200" dirty="0">
              <a:solidFill>
                <a:srgbClr val="FF0000"/>
              </a:solidFill>
            </a:endParaRPr>
          </a:p>
        </p:txBody>
      </p:sp>
      <p:sp>
        <p:nvSpPr>
          <p:cNvPr id="3" name="Content Placeholder 2"/>
          <p:cNvSpPr>
            <a:spLocks noGrp="1"/>
          </p:cNvSpPr>
          <p:nvPr>
            <p:ph idx="1"/>
          </p:nvPr>
        </p:nvSpPr>
        <p:spPr>
          <a:xfrm>
            <a:off x="162750" y="1219200"/>
            <a:ext cx="8818500" cy="4876800"/>
          </a:xfrm>
        </p:spPr>
        <p:txBody>
          <a:bodyPr>
            <a:normAutofit fontScale="85000" lnSpcReduction="10000"/>
          </a:bodyPr>
          <a:lstStyle/>
          <a:p>
            <a:r>
              <a:rPr lang="en-US" dirty="0"/>
              <a:t>Only Install Site on Server Machine</a:t>
            </a:r>
          </a:p>
          <a:p>
            <a:r>
              <a:rPr lang="en-US" dirty="0"/>
              <a:t>Officially supported environment</a:t>
            </a:r>
          </a:p>
          <a:p>
            <a:pPr lvl="1"/>
            <a:r>
              <a:rPr lang="en-US" dirty="0"/>
              <a:t>Windows 7/10,  Windows Server 2008/2012 R2</a:t>
            </a:r>
          </a:p>
          <a:p>
            <a:pPr lvl="1"/>
            <a:r>
              <a:rPr lang="en-US" dirty="0"/>
              <a:t>Mac – Not officially supported (Helpdesk will not be able to support)</a:t>
            </a:r>
          </a:p>
          <a:p>
            <a:pPr lvl="2"/>
            <a:r>
              <a:rPr lang="en-US" dirty="0"/>
              <a:t>Works fine as client using Safari, Chrome, Firefox</a:t>
            </a:r>
          </a:p>
          <a:p>
            <a:pPr lvl="2"/>
            <a:r>
              <a:rPr lang="en-US" dirty="0"/>
              <a:t>Server will work fine but must be running in a Windows VM</a:t>
            </a:r>
          </a:p>
          <a:p>
            <a:r>
              <a:rPr lang="en-US" dirty="0"/>
              <a:t>Browsers</a:t>
            </a:r>
          </a:p>
          <a:p>
            <a:pPr lvl="1"/>
            <a:r>
              <a:rPr lang="en-US" dirty="0"/>
              <a:t>Internet Explorer 11 (Official Browser)</a:t>
            </a:r>
          </a:p>
          <a:p>
            <a:pPr lvl="1"/>
            <a:r>
              <a:rPr lang="en-US" dirty="0"/>
              <a:t>Chrome (Preferred Browser)</a:t>
            </a:r>
          </a:p>
          <a:p>
            <a:pPr lvl="1"/>
            <a:r>
              <a:rPr lang="en-US" dirty="0"/>
              <a:t>Firefox generally works well</a:t>
            </a:r>
          </a:p>
          <a:p>
            <a:pPr lvl="1"/>
            <a:r>
              <a:rPr lang="en-US" dirty="0"/>
              <a:t>Edge – May require enabling localhost loopback </a:t>
            </a:r>
          </a:p>
          <a:p>
            <a:pPr lvl="1"/>
            <a:r>
              <a:rPr lang="en-US" dirty="0"/>
              <a:t>Flash “End of Life” may start impacting all browsers</a:t>
            </a:r>
          </a:p>
          <a:p>
            <a:pPr lvl="2"/>
            <a:r>
              <a:rPr lang="en-US" dirty="0"/>
              <a:t>See flash article</a:t>
            </a:r>
          </a:p>
          <a:p>
            <a:pPr lvl="3"/>
            <a:r>
              <a:rPr lang="en-US" u="sng" dirty="0">
                <a:hlinkClick r:id="rId2"/>
              </a:rPr>
              <a:t>https://redmondmag.com/articles/2017/07/25/adobe-ending-flash-support.aspx</a:t>
            </a:r>
            <a:r>
              <a:rPr lang="en-US" dirty="0"/>
              <a:t> </a:t>
            </a:r>
          </a:p>
          <a:p>
            <a:pPr lvl="3"/>
            <a:endParaRPr lang="en-US" dirty="0"/>
          </a:p>
        </p:txBody>
      </p:sp>
    </p:spTree>
    <p:extLst>
      <p:ext uri="{BB962C8B-B14F-4D97-AF65-F5344CB8AC3E}">
        <p14:creationId xmlns:p14="http://schemas.microsoft.com/office/powerpoint/2010/main" val="42082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818424" cy="688363"/>
          </a:xfrm>
        </p:spPr>
        <p:txBody>
          <a:bodyPr/>
          <a:lstStyle/>
          <a:p>
            <a:pPr algn="ctr"/>
            <a:r>
              <a:rPr lang="en-US" sz="3200" dirty="0"/>
              <a:t>iPads, Android Tablets</a:t>
            </a:r>
          </a:p>
        </p:txBody>
      </p:sp>
      <p:sp>
        <p:nvSpPr>
          <p:cNvPr id="3" name="Content Placeholder 2"/>
          <p:cNvSpPr>
            <a:spLocks noGrp="1"/>
          </p:cNvSpPr>
          <p:nvPr>
            <p:ph idx="1"/>
          </p:nvPr>
        </p:nvSpPr>
        <p:spPr>
          <a:xfrm>
            <a:off x="162750" y="1166018"/>
            <a:ext cx="8818500" cy="4525963"/>
          </a:xfrm>
        </p:spPr>
        <p:txBody>
          <a:bodyPr/>
          <a:lstStyle/>
          <a:p>
            <a:r>
              <a:rPr lang="en-US" dirty="0"/>
              <a:t>Can use as clients only via Remote Desktop Connection </a:t>
            </a:r>
          </a:p>
          <a:p>
            <a:pPr lvl="1"/>
            <a:r>
              <a:rPr lang="en-US" dirty="0"/>
              <a:t>Ties up one laptop/PC for each connection</a:t>
            </a:r>
            <a:endParaRPr lang="en-US" sz="2300" dirty="0"/>
          </a:p>
          <a:p>
            <a:r>
              <a:rPr lang="en-US" sz="2700" dirty="0"/>
              <a:t>Chrome Books can be used as clients</a:t>
            </a:r>
          </a:p>
        </p:txBody>
      </p:sp>
    </p:spTree>
    <p:extLst>
      <p:ext uri="{BB962C8B-B14F-4D97-AF65-F5344CB8AC3E}">
        <p14:creationId xmlns:p14="http://schemas.microsoft.com/office/powerpoint/2010/main" val="106947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404 Page Error on Server</a:t>
            </a:r>
          </a:p>
        </p:txBody>
      </p:sp>
      <p:sp>
        <p:nvSpPr>
          <p:cNvPr id="3" name="Content Placeholder 2"/>
          <p:cNvSpPr>
            <a:spLocks noGrp="1"/>
          </p:cNvSpPr>
          <p:nvPr>
            <p:ph idx="1"/>
          </p:nvPr>
        </p:nvSpPr>
        <p:spPr>
          <a:xfrm>
            <a:off x="109552" y="990600"/>
            <a:ext cx="8818500" cy="4525963"/>
          </a:xfrm>
        </p:spPr>
        <p:txBody>
          <a:bodyPr/>
          <a:lstStyle/>
          <a:p>
            <a:r>
              <a:rPr lang="en-US" dirty="0"/>
              <a:t>Clear Browser Cache</a:t>
            </a:r>
          </a:p>
          <a:p>
            <a:pPr lvl="1"/>
            <a:r>
              <a:rPr lang="en-US" dirty="0"/>
              <a:t>Completely close Browser</a:t>
            </a:r>
          </a:p>
          <a:p>
            <a:r>
              <a:rPr lang="en-US" dirty="0"/>
              <a:t>Check to make sure Apache Tomcat and </a:t>
            </a:r>
            <a:r>
              <a:rPr lang="en-US" dirty="0" err="1"/>
              <a:t>pgsql</a:t>
            </a:r>
            <a:r>
              <a:rPr lang="en-US" dirty="0"/>
              <a:t> Services are running</a:t>
            </a:r>
          </a:p>
          <a:p>
            <a:r>
              <a:rPr lang="en-US" dirty="0"/>
              <a:t>Establish inbound firewall rule for Port 59123</a:t>
            </a:r>
          </a:p>
          <a:p>
            <a:r>
              <a:rPr lang="en-US" dirty="0"/>
              <a:t>Check for competing web services (Port 80)</a:t>
            </a:r>
          </a:p>
          <a:p>
            <a:pPr lvl="1"/>
            <a:r>
              <a:rPr lang="en-US" dirty="0"/>
              <a:t>Make sure Internet Information Services (IIS) is Unchecked (not black, not grey, completely unchecked)</a:t>
            </a:r>
          </a:p>
          <a:p>
            <a:pPr lvl="1"/>
            <a:r>
              <a:rPr lang="en-US" dirty="0"/>
              <a:t>Changes to IIS settings requires a reboot</a:t>
            </a:r>
          </a:p>
          <a:p>
            <a:pPr marL="457200" lvl="1" indent="0">
              <a:buNone/>
            </a:pPr>
            <a:endParaRPr lang="en-US" dirty="0"/>
          </a:p>
        </p:txBody>
      </p:sp>
    </p:spTree>
    <p:extLst>
      <p:ext uri="{BB962C8B-B14F-4D97-AF65-F5344CB8AC3E}">
        <p14:creationId xmlns:p14="http://schemas.microsoft.com/office/powerpoint/2010/main" val="169066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589824" cy="4953000"/>
          </a:xfrm>
        </p:spPr>
        <p:txBody>
          <a:bodyPr>
            <a:normAutofit fontScale="92500" lnSpcReduction="10000"/>
          </a:bodyPr>
          <a:lstStyle/>
          <a:p>
            <a:r>
              <a:rPr lang="en-US" dirty="0"/>
              <a:t>Verify client can ping e-</a:t>
            </a:r>
            <a:r>
              <a:rPr lang="en-US" dirty="0" err="1"/>
              <a:t>ISuite</a:t>
            </a:r>
            <a:r>
              <a:rPr lang="en-US" dirty="0"/>
              <a:t> Server</a:t>
            </a:r>
          </a:p>
          <a:p>
            <a:r>
              <a:rPr lang="en-US" dirty="0"/>
              <a:t>Verify correct URL	</a:t>
            </a:r>
          </a:p>
          <a:p>
            <a:pPr lvl="1"/>
            <a:r>
              <a:rPr lang="en-US" dirty="0"/>
              <a:t>Agency Network</a:t>
            </a:r>
          </a:p>
          <a:p>
            <a:pPr lvl="2"/>
            <a:r>
              <a:rPr lang="en-US" dirty="0"/>
              <a:t>Port 80 is typically blocked</a:t>
            </a:r>
          </a:p>
          <a:p>
            <a:pPr lvl="2"/>
            <a:r>
              <a:rPr lang="en-US" dirty="0">
                <a:hlinkClick r:id="rId2"/>
              </a:rPr>
              <a:t>http://ServerIP:59123/isuite/fx/welcome.html#</a:t>
            </a:r>
            <a:endParaRPr lang="en-US" dirty="0"/>
          </a:p>
          <a:p>
            <a:pPr lvl="1"/>
            <a:r>
              <a:rPr lang="en-US" dirty="0"/>
              <a:t>Non Agency Network</a:t>
            </a:r>
          </a:p>
          <a:p>
            <a:pPr lvl="2"/>
            <a:r>
              <a:rPr lang="en-US" dirty="0"/>
              <a:t>Ensure Port 80 and/or 59123 on the Server is open for incoming TCP Traffic</a:t>
            </a:r>
          </a:p>
          <a:p>
            <a:r>
              <a:rPr lang="en-US" dirty="0"/>
              <a:t>Tip </a:t>
            </a:r>
          </a:p>
          <a:p>
            <a:pPr lvl="1"/>
            <a:r>
              <a:rPr lang="en-US" dirty="0"/>
              <a:t>If the Client can Ping the Server, temporarily turn off Windows Firewall on the server machine and try to connect Client.  If Client can connect, either port 80 and or Port 59123 is blocked.  Create a new inbound rule on Windows Firewall.</a:t>
            </a:r>
          </a:p>
          <a:p>
            <a:endParaRPr lang="en-US" dirty="0"/>
          </a:p>
        </p:txBody>
      </p:sp>
      <p:sp>
        <p:nvSpPr>
          <p:cNvPr id="5" name="Title 4">
            <a:extLst>
              <a:ext uri="{FF2B5EF4-FFF2-40B4-BE49-F238E27FC236}">
                <a16:creationId xmlns:a16="http://schemas.microsoft.com/office/drawing/2014/main" id="{15EBC96D-E8AE-49D4-826F-4BFF268F73E6}"/>
              </a:ext>
            </a:extLst>
          </p:cNvPr>
          <p:cNvSpPr>
            <a:spLocks noGrp="1"/>
          </p:cNvSpPr>
          <p:nvPr>
            <p:ph type="title"/>
          </p:nvPr>
        </p:nvSpPr>
        <p:spPr>
          <a:xfrm>
            <a:off x="0" y="76200"/>
            <a:ext cx="8818424" cy="688363"/>
          </a:xfrm>
        </p:spPr>
        <p:txBody>
          <a:bodyPr/>
          <a:lstStyle/>
          <a:p>
            <a:pPr algn="ctr"/>
            <a:r>
              <a:rPr lang="en-US" sz="2400" dirty="0"/>
              <a:t>404 Page Error - Cannot Display Web Page on Client</a:t>
            </a:r>
          </a:p>
        </p:txBody>
      </p:sp>
    </p:spTree>
    <p:extLst>
      <p:ext uri="{BB962C8B-B14F-4D97-AF65-F5344CB8AC3E}">
        <p14:creationId xmlns:p14="http://schemas.microsoft.com/office/powerpoint/2010/main" val="113400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Exclamation Mark Error</a:t>
            </a:r>
          </a:p>
        </p:txBody>
      </p:sp>
      <p:sp>
        <p:nvSpPr>
          <p:cNvPr id="3" name="Content Placeholder 2"/>
          <p:cNvSpPr>
            <a:spLocks noGrp="1"/>
          </p:cNvSpPr>
          <p:nvPr>
            <p:ph sz="half" idx="1"/>
          </p:nvPr>
        </p:nvSpPr>
        <p:spPr/>
        <p:txBody>
          <a:bodyPr/>
          <a:lstStyle/>
          <a:p>
            <a:r>
              <a:rPr lang="en-US" dirty="0"/>
              <a:t>Flash Memory Error</a:t>
            </a:r>
          </a:p>
          <a:p>
            <a:pPr lvl="1"/>
            <a:r>
              <a:rPr lang="en-US" dirty="0"/>
              <a:t>Typically occurs on IE and Edge</a:t>
            </a:r>
          </a:p>
          <a:p>
            <a:pPr lvl="2"/>
            <a:r>
              <a:rPr lang="en-US" dirty="0"/>
              <a:t>Can occur when creating a Transition File</a:t>
            </a:r>
          </a:p>
          <a:p>
            <a:pPr lvl="2"/>
            <a:r>
              <a:rPr lang="en-US" dirty="0"/>
              <a:t>Have seen it randomly occur in other areas of the Application</a:t>
            </a:r>
          </a:p>
          <a:p>
            <a:pPr lvl="1"/>
            <a:r>
              <a:rPr lang="en-US" dirty="0"/>
              <a:t>Solution “USE CHROME”</a:t>
            </a:r>
          </a:p>
          <a:p>
            <a:pPr lvl="1"/>
            <a:endParaRPr lang="en-US" dirty="0"/>
          </a:p>
          <a:p>
            <a:pPr lvl="1"/>
            <a:endParaRPr lang="en-US" dirty="0"/>
          </a:p>
        </p:txBody>
      </p:sp>
      <p:pic>
        <p:nvPicPr>
          <p:cNvPr id="4" name="Picture 3"/>
          <p:cNvPicPr>
            <a:picLocks noChangeAspect="1"/>
          </p:cNvPicPr>
          <p:nvPr/>
        </p:nvPicPr>
        <p:blipFill>
          <a:blip r:embed="rId2"/>
          <a:stretch>
            <a:fillRect/>
          </a:stretch>
        </p:blipFill>
        <p:spPr>
          <a:xfrm>
            <a:off x="1371600" y="2895600"/>
            <a:ext cx="6019800" cy="3160838"/>
          </a:xfrm>
          <a:prstGeom prst="rect">
            <a:avLst/>
          </a:prstGeom>
          <a:ln w="25400">
            <a:solidFill>
              <a:schemeClr val="accent1"/>
            </a:solidFill>
          </a:ln>
        </p:spPr>
      </p:pic>
    </p:spTree>
    <p:extLst>
      <p:ext uri="{BB962C8B-B14F-4D97-AF65-F5344CB8AC3E}">
        <p14:creationId xmlns:p14="http://schemas.microsoft.com/office/powerpoint/2010/main" val="485021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Create New Database Error</a:t>
            </a:r>
          </a:p>
        </p:txBody>
      </p:sp>
      <p:sp>
        <p:nvSpPr>
          <p:cNvPr id="3" name="Content Placeholder 2"/>
          <p:cNvSpPr>
            <a:spLocks noGrp="1"/>
          </p:cNvSpPr>
          <p:nvPr>
            <p:ph idx="1"/>
          </p:nvPr>
        </p:nvSpPr>
        <p:spPr>
          <a:xfrm>
            <a:off x="162750" y="1166018"/>
            <a:ext cx="8818500" cy="4525963"/>
          </a:xfrm>
        </p:spPr>
        <p:txBody>
          <a:bodyPr>
            <a:normAutofit/>
          </a:bodyPr>
          <a:lstStyle/>
          <a:p>
            <a:r>
              <a:rPr lang="en-US" dirty="0"/>
              <a:t>Random, may not see it, but if you do</a:t>
            </a:r>
            <a:r>
              <a:rPr lang="is-IS" dirty="0"/>
              <a:t>…</a:t>
            </a:r>
          </a:p>
          <a:p>
            <a:pPr lvl="1"/>
            <a:r>
              <a:rPr lang="is-IS" dirty="0"/>
              <a:t>Log into a good database and remove bad one</a:t>
            </a:r>
          </a:p>
          <a:p>
            <a:r>
              <a:rPr lang="is-IS" dirty="0"/>
              <a:t>Work-around</a:t>
            </a:r>
          </a:p>
          <a:p>
            <a:pPr lvl="1"/>
            <a:r>
              <a:rPr lang="is-IS" dirty="0"/>
              <a:t>Use the Restore Database function to restore a blank, empty database</a:t>
            </a:r>
          </a:p>
          <a:p>
            <a:pPr lvl="2"/>
            <a:r>
              <a:rPr lang="en-US" dirty="0"/>
              <a:t>Navigate to</a:t>
            </a:r>
            <a:r>
              <a:rPr lang="is-IS" dirty="0"/>
              <a:t> C:/ProgramData/E-ISuite/NWCG-Backups folder/eisuite.del.bak.bak</a:t>
            </a:r>
          </a:p>
          <a:p>
            <a:pPr lvl="2"/>
            <a:r>
              <a:rPr lang="is-IS" dirty="0"/>
              <a:t>Password is </a:t>
            </a:r>
            <a:r>
              <a:rPr lang="is-IS" sz="2400" b="1" dirty="0">
                <a:solidFill>
                  <a:srgbClr val="FF0000"/>
                </a:solidFill>
              </a:rPr>
              <a:t>eisuite</a:t>
            </a:r>
            <a:r>
              <a:rPr lang="is-IS" dirty="0"/>
              <a:t> (all lower case, no dash)</a:t>
            </a:r>
          </a:p>
          <a:p>
            <a:r>
              <a:rPr lang="is-IS" dirty="0"/>
              <a:t>Should be addressed in Release v1.2.4 – April 16th </a:t>
            </a:r>
            <a:endParaRPr lang="en-US" dirty="0"/>
          </a:p>
        </p:txBody>
      </p:sp>
    </p:spTree>
    <p:extLst>
      <p:ext uri="{BB962C8B-B14F-4D97-AF65-F5344CB8AC3E}">
        <p14:creationId xmlns:p14="http://schemas.microsoft.com/office/powerpoint/2010/main" val="995628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Transition File Types	</a:t>
            </a:r>
          </a:p>
        </p:txBody>
      </p:sp>
      <p:sp>
        <p:nvSpPr>
          <p:cNvPr id="3" name="Content Placeholder 2"/>
          <p:cNvSpPr>
            <a:spLocks noGrp="1"/>
          </p:cNvSpPr>
          <p:nvPr>
            <p:ph idx="1"/>
          </p:nvPr>
        </p:nvSpPr>
        <p:spPr>
          <a:xfrm>
            <a:off x="76200" y="1166018"/>
            <a:ext cx="8981250" cy="4525963"/>
          </a:xfrm>
        </p:spPr>
        <p:txBody>
          <a:bodyPr/>
          <a:lstStyle/>
          <a:p>
            <a:r>
              <a:rPr lang="en-US" dirty="0"/>
              <a:t>Transition File Types</a:t>
            </a:r>
          </a:p>
          <a:p>
            <a:pPr lvl="1"/>
            <a:r>
              <a:rPr lang="en-US" dirty="0"/>
              <a:t>Ent-to-Site</a:t>
            </a:r>
          </a:p>
          <a:p>
            <a:pPr lvl="1"/>
            <a:r>
              <a:rPr lang="en-US" dirty="0"/>
              <a:t>Site-to-Ent</a:t>
            </a:r>
          </a:p>
          <a:p>
            <a:pPr lvl="1"/>
            <a:r>
              <a:rPr lang="en-US" dirty="0"/>
              <a:t>Site-to-Site</a:t>
            </a:r>
          </a:p>
          <a:p>
            <a:pPr lvl="1"/>
            <a:r>
              <a:rPr lang="en-US" dirty="0"/>
              <a:t>System will name files accordingly</a:t>
            </a:r>
          </a:p>
          <a:p>
            <a:pPr lvl="2"/>
            <a:r>
              <a:rPr lang="en-US" dirty="0" err="1"/>
              <a:t>KYBURZ_Site</a:t>
            </a:r>
            <a:r>
              <a:rPr lang="en-US" dirty="0"/>
              <a:t>-To-</a:t>
            </a:r>
            <a:r>
              <a:rPr lang="en-US" dirty="0" err="1"/>
              <a:t>Site.isw</a:t>
            </a:r>
            <a:endParaRPr lang="en-US" dirty="0"/>
          </a:p>
          <a:p>
            <a:pPr lvl="2"/>
            <a:r>
              <a:rPr lang="en-US" dirty="0" err="1"/>
              <a:t>TNSPTESTGROUP_Ent</a:t>
            </a:r>
            <a:r>
              <a:rPr lang="en-US" dirty="0"/>
              <a:t>-To-</a:t>
            </a:r>
            <a:r>
              <a:rPr lang="en-US" dirty="0" err="1"/>
              <a:t>Site.isw</a:t>
            </a:r>
            <a:endParaRPr lang="en-US" dirty="0"/>
          </a:p>
          <a:p>
            <a:pPr lvl="2"/>
            <a:r>
              <a:rPr lang="en-US" dirty="0" err="1"/>
              <a:t>FROG_Site</a:t>
            </a:r>
            <a:r>
              <a:rPr lang="en-US" dirty="0"/>
              <a:t>-To-</a:t>
            </a:r>
            <a:r>
              <a:rPr lang="en-US" dirty="0" err="1"/>
              <a:t>Ent.isw</a:t>
            </a:r>
            <a:endParaRPr lang="en-US" dirty="0"/>
          </a:p>
          <a:p>
            <a:r>
              <a:rPr lang="en-US" dirty="0"/>
              <a:t>Remember your password there is no recovery tool </a:t>
            </a:r>
          </a:p>
        </p:txBody>
      </p:sp>
    </p:spTree>
    <p:extLst>
      <p:ext uri="{BB962C8B-B14F-4D97-AF65-F5344CB8AC3E}">
        <p14:creationId xmlns:p14="http://schemas.microsoft.com/office/powerpoint/2010/main" val="205534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2046 Error</a:t>
            </a:r>
          </a:p>
        </p:txBody>
      </p:sp>
      <p:sp>
        <p:nvSpPr>
          <p:cNvPr id="3" name="Content Placeholder 2"/>
          <p:cNvSpPr>
            <a:spLocks noGrp="1"/>
          </p:cNvSpPr>
          <p:nvPr>
            <p:ph idx="1"/>
          </p:nvPr>
        </p:nvSpPr>
        <p:spPr>
          <a:xfrm>
            <a:off x="533400" y="1447800"/>
            <a:ext cx="8447850" cy="4525963"/>
          </a:xfrm>
        </p:spPr>
        <p:txBody>
          <a:bodyPr/>
          <a:lstStyle/>
          <a:p>
            <a:r>
              <a:rPr lang="en-US" dirty="0"/>
              <a:t>May see this on older machines or machines that need updates </a:t>
            </a:r>
          </a:p>
          <a:p>
            <a:r>
              <a:rPr lang="en-US" dirty="0"/>
              <a:t>Typically accessing e-</a:t>
            </a:r>
            <a:r>
              <a:rPr lang="en-US" dirty="0" err="1"/>
              <a:t>ISuite</a:t>
            </a:r>
            <a:r>
              <a:rPr lang="en-US" dirty="0"/>
              <a:t> Enterprise will clear the issue</a:t>
            </a:r>
          </a:p>
          <a:p>
            <a:pPr lvl="1"/>
            <a:r>
              <a:rPr lang="en-US" dirty="0"/>
              <a:t>Updates Adobe Certificate on Local Machine</a:t>
            </a:r>
          </a:p>
          <a:p>
            <a:pPr lvl="1"/>
            <a:r>
              <a:rPr lang="en-US" dirty="0"/>
              <a:t>Must be done on Server and Client Machines</a:t>
            </a:r>
          </a:p>
        </p:txBody>
      </p:sp>
    </p:spTree>
    <p:extLst>
      <p:ext uri="{BB962C8B-B14F-4D97-AF65-F5344CB8AC3E}">
        <p14:creationId xmlns:p14="http://schemas.microsoft.com/office/powerpoint/2010/main" val="1468427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471</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e-ISuite ITSS Tips and Tricks</vt:lpstr>
      <vt:lpstr>Site Basics</vt:lpstr>
      <vt:lpstr>iPads, Android Tablets</vt:lpstr>
      <vt:lpstr>404 Page Error on Server</vt:lpstr>
      <vt:lpstr>404 Page Error - Cannot Display Web Page on Client</vt:lpstr>
      <vt:lpstr>Exclamation Mark Error</vt:lpstr>
      <vt:lpstr>Create New Database Error</vt:lpstr>
      <vt:lpstr>Transition File Types </vt:lpstr>
      <vt:lpstr>2046 Error</vt:lpstr>
      <vt:lpstr>Webpage Common Links</vt:lpstr>
      <vt:lpstr>PowerPoint Presentation</vt:lpstr>
    </vt:vector>
  </TitlesOfParts>
  <Company>DOI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Taylor</dc:creator>
  <cp:lastModifiedBy>Paul</cp:lastModifiedBy>
  <cp:revision>45</cp:revision>
  <dcterms:created xsi:type="dcterms:W3CDTF">2014-10-29T14:11:27Z</dcterms:created>
  <dcterms:modified xsi:type="dcterms:W3CDTF">2018-04-05T20:58:27Z</dcterms:modified>
</cp:coreProperties>
</file>