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2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DA Forest Service" initials="UF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1" d="100"/>
          <a:sy n="71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7-17T20:37:37.697" idx="2">
    <p:pos x="10" y="10"/>
    <p:text>Include Server URL on this slide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erverip:59123/isuite/fx/welcom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eisuitevide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dxl47aIak" TargetMode="External"/><Relationship Id="rId2" Type="http://schemas.openxmlformats.org/officeDocument/2006/relationships/hyperlink" Target="https://famit.nwcg.gov/applications/eISu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137" y="2725309"/>
            <a:ext cx="8677175" cy="5373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ISuite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…the Basics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3" y="52487"/>
            <a:ext cx="8534399" cy="709514"/>
          </a:xfrm>
        </p:spPr>
        <p:txBody>
          <a:bodyPr/>
          <a:lstStyle/>
          <a:p>
            <a:pPr algn="ctr"/>
            <a:r>
              <a:rPr lang="en-US" sz="3200" dirty="0"/>
              <a:t>Database Management Decisions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808" y="1441515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1B75BC"/>
                </a:solidFill>
              </a:rPr>
              <a:t>Start </a:t>
            </a:r>
            <a:r>
              <a:rPr lang="en-US" sz="2600" dirty="0">
                <a:solidFill>
                  <a:srgbClr val="1B75BC"/>
                </a:solidFill>
              </a:rPr>
              <a:t>Incident Manually or with a ROSS Import file</a:t>
            </a:r>
          </a:p>
          <a:p>
            <a:pPr lvl="1"/>
            <a:r>
              <a:rPr lang="en-US" sz="2200" dirty="0"/>
              <a:t>Requires an </a:t>
            </a:r>
            <a:r>
              <a:rPr lang="en-US" sz="2200" dirty="0" smtClean="0"/>
              <a:t>Attached </a:t>
            </a:r>
            <a:r>
              <a:rPr lang="en-US" sz="2200" dirty="0"/>
              <a:t>D</a:t>
            </a:r>
            <a:r>
              <a:rPr lang="en-US" sz="2200" dirty="0" smtClean="0"/>
              <a:t>atabase</a:t>
            </a:r>
            <a:endParaRPr lang="en-US" sz="2200" dirty="0"/>
          </a:p>
          <a:p>
            <a:pPr lvl="1"/>
            <a:r>
              <a:rPr lang="en-US" sz="2200" dirty="0"/>
              <a:t>Requires a Data Steward User Account</a:t>
            </a:r>
          </a:p>
          <a:p>
            <a:pPr lvl="1"/>
            <a:r>
              <a:rPr lang="en-US" sz="2200" dirty="0" smtClean="0"/>
              <a:t>Import </a:t>
            </a:r>
            <a:r>
              <a:rPr lang="en-US" sz="2200" dirty="0"/>
              <a:t>is done by the Data Steward</a:t>
            </a:r>
          </a:p>
          <a:p>
            <a:r>
              <a:rPr lang="en-US" sz="2600" dirty="0">
                <a:solidFill>
                  <a:srgbClr val="1B75BC"/>
                </a:solidFill>
              </a:rPr>
              <a:t>Restore from a Backup File</a:t>
            </a:r>
          </a:p>
          <a:p>
            <a:pPr lvl="1"/>
            <a:r>
              <a:rPr lang="en-US" sz="2000" dirty="0"/>
              <a:t>Restore is done with the Account Manager Role</a:t>
            </a:r>
          </a:p>
          <a:p>
            <a:pPr lvl="1"/>
            <a:r>
              <a:rPr lang="en-US" sz="2000" dirty="0"/>
              <a:t>Will include user accounts prior to backup</a:t>
            </a:r>
          </a:p>
          <a:p>
            <a:r>
              <a:rPr lang="en-US" sz="2600" dirty="0"/>
              <a:t>Import a Transition File from Enterprise</a:t>
            </a:r>
          </a:p>
          <a:p>
            <a:pPr lvl="1"/>
            <a:r>
              <a:rPr lang="en-US" sz="2200" dirty="0"/>
              <a:t>Requires an attached database</a:t>
            </a:r>
          </a:p>
          <a:p>
            <a:pPr lvl="1"/>
            <a:r>
              <a:rPr lang="en-US" sz="2200" dirty="0"/>
              <a:t>Requires a Data Steward User Account</a:t>
            </a:r>
          </a:p>
          <a:p>
            <a:pPr lvl="1"/>
            <a:r>
              <a:rPr lang="en-US" sz="2200" dirty="0"/>
              <a:t>Import is done by the Data Steward</a:t>
            </a:r>
          </a:p>
          <a:p>
            <a:pPr lvl="1"/>
            <a:endParaRPr lang="en-US" sz="22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2" y="732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169863"/>
            <a:r>
              <a:rPr lang="en-US" sz="2400"/>
              <a:t>How will you be managing your incident data on this Server?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66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11595"/>
            <a:ext cx="8818424" cy="568895"/>
          </a:xfrm>
        </p:spPr>
        <p:txBody>
          <a:bodyPr/>
          <a:lstStyle/>
          <a:p>
            <a:pPr algn="ctr"/>
            <a:r>
              <a:rPr lang="en-US" sz="3200" dirty="0"/>
              <a:t>Setup Incident Using ROSS Import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13700" cy="4525963"/>
          </a:xfrm>
        </p:spPr>
        <p:txBody>
          <a:bodyPr>
            <a:norm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Create new </a:t>
            </a:r>
            <a:r>
              <a:rPr lang="en-US" dirty="0" smtClean="0"/>
              <a:t>Database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Configure </a:t>
            </a:r>
            <a:r>
              <a:rPr lang="en-US" dirty="0"/>
              <a:t>Auto Backups 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Add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User </a:t>
            </a:r>
            <a:r>
              <a:rPr lang="en-US" dirty="0"/>
              <a:t>Import 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Login as Data Steward User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Import ROSS Incident File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41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Setup Incident Manually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99" y="1066800"/>
            <a:ext cx="8818500" cy="4525963"/>
          </a:xfrm>
        </p:spPr>
        <p:txBody>
          <a:bodyPr>
            <a:norm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Create new </a:t>
            </a:r>
            <a:r>
              <a:rPr lang="en-US" dirty="0" smtClean="0"/>
              <a:t>Database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Configure </a:t>
            </a:r>
            <a:r>
              <a:rPr lang="en-US" dirty="0"/>
              <a:t>Auto Backups 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Add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User </a:t>
            </a:r>
            <a:r>
              <a:rPr lang="en-US" dirty="0"/>
              <a:t>Import 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Login as Data Steward User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Manually add Incident Data</a:t>
            </a:r>
          </a:p>
          <a:p>
            <a:pPr marL="228600" indent="0">
              <a:buNone/>
              <a:tabLst>
                <a:tab pos="461963" algn="l"/>
              </a:tabLst>
            </a:pPr>
            <a:endParaRPr lang="en-US" sz="4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4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Setup from Database Backup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839200" cy="4572000"/>
          </a:xfrm>
        </p:spPr>
        <p:txBody>
          <a:bodyPr>
            <a:no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No Need to Create new Database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 smtClean="0"/>
              <a:t>Use </a:t>
            </a:r>
            <a:r>
              <a:rPr lang="en-US" dirty="0"/>
              <a:t>Restore </a:t>
            </a:r>
            <a:r>
              <a:rPr lang="en-US" dirty="0" smtClean="0"/>
              <a:t>Option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Enter </a:t>
            </a:r>
            <a:r>
              <a:rPr lang="en-US" dirty="0"/>
              <a:t>Backup Password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Manage Users </a:t>
            </a:r>
            <a:endParaRPr lang="en-US" dirty="0" smtClean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Must </a:t>
            </a:r>
            <a:r>
              <a:rPr lang="en-US" dirty="0"/>
              <a:t>Create a New Data Steward </a:t>
            </a:r>
            <a:r>
              <a:rPr lang="en-US" dirty="0" smtClean="0"/>
              <a:t>User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Add </a:t>
            </a:r>
            <a:r>
              <a:rPr lang="en-US" dirty="0"/>
              <a:t>New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From </a:t>
            </a:r>
            <a:r>
              <a:rPr lang="en-US" dirty="0"/>
              <a:t>Import </a:t>
            </a:r>
            <a:r>
              <a:rPr lang="en-US" dirty="0" smtClean="0"/>
              <a:t>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 smtClean="0">
                <a:solidFill>
                  <a:srgbClr val="1B75BC"/>
                </a:solidFill>
              </a:rPr>
              <a:t>Deactivate </a:t>
            </a:r>
            <a:r>
              <a:rPr lang="en-US" dirty="0">
                <a:solidFill>
                  <a:srgbClr val="1B75BC"/>
                </a:solidFill>
              </a:rPr>
              <a:t>User Accounts </a:t>
            </a:r>
            <a:endParaRPr lang="en-US" dirty="0" smtClean="0">
              <a:solidFill>
                <a:srgbClr val="1B75BC"/>
              </a:solidFill>
            </a:endParaRP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udit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accounts -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Security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000" dirty="0"/>
              <a:t> </a:t>
            </a:r>
            <a:r>
              <a:rPr lang="en-US" sz="2800" dirty="0"/>
              <a:t>Setup Incident </a:t>
            </a:r>
            <a:r>
              <a:rPr lang="en-US" sz="3200" dirty="0"/>
              <a:t>Using</a:t>
            </a:r>
            <a:r>
              <a:rPr lang="en-US" sz="2800" dirty="0"/>
              <a:t> Enterprise Transition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2750" y="1295400"/>
            <a:ext cx="8818500" cy="4525963"/>
          </a:xfrm>
        </p:spPr>
        <p:txBody>
          <a:bodyPr>
            <a:norm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Create new </a:t>
            </a:r>
            <a:r>
              <a:rPr lang="en-US" dirty="0" smtClean="0"/>
              <a:t>Database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Configure </a:t>
            </a:r>
            <a:r>
              <a:rPr lang="en-US" dirty="0"/>
              <a:t>Auto Backups 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Add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User </a:t>
            </a:r>
            <a:r>
              <a:rPr lang="en-US" dirty="0"/>
              <a:t>Import 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Login as Data Steward User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Import Transition File</a:t>
            </a:r>
          </a:p>
          <a:p>
            <a:pPr marL="228600" indent="0">
              <a:buNone/>
              <a:tabLst>
                <a:tab pos="461963" algn="l"/>
              </a:tabLst>
            </a:pPr>
            <a:endParaRPr lang="en-US" sz="4000" dirty="0"/>
          </a:p>
          <a:p>
            <a:pPr marL="736283" lvl="1" indent="-233363">
              <a:tabLst>
                <a:tab pos="461963" algn="l"/>
              </a:tabLst>
            </a:pPr>
            <a:endParaRPr lang="en-US" sz="4000" dirty="0">
              <a:latin typeface="Georgia" pitchFamily="18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021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188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Site </a:t>
            </a:r>
            <a:r>
              <a:rPr lang="en-US" sz="3600" dirty="0"/>
              <a:t>Data</a:t>
            </a:r>
            <a:r>
              <a:rPr lang="en-US" sz="3200" dirty="0"/>
              <a:t> Steward Functions</a:t>
            </a:r>
            <a:br>
              <a:rPr lang="en-US" sz="3200" dirty="0"/>
            </a:br>
            <a:r>
              <a:rPr lang="en-US" sz="2400" dirty="0" smtClean="0">
                <a:solidFill>
                  <a:srgbClr val="1B75BC"/>
                </a:solidFill>
                <a:ea typeface="+mn-ea"/>
              </a:rPr>
              <a:t>(</a:t>
            </a:r>
            <a:r>
              <a:rPr lang="en-US" sz="2400" dirty="0">
                <a:solidFill>
                  <a:srgbClr val="1B75BC"/>
                </a:solidFill>
                <a:ea typeface="+mn-ea"/>
              </a:rPr>
              <a:t>DOES NOT need to be performed on Server Machine</a:t>
            </a:r>
            <a:r>
              <a:rPr lang="en-US" sz="2200" dirty="0">
                <a:solidFill>
                  <a:srgbClr val="1B75BC"/>
                </a:solidFill>
                <a:ea typeface="+mn-ea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43753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Add/Edit/Delete Incident Data</a:t>
            </a:r>
          </a:p>
          <a:p>
            <a:pPr lvl="1"/>
            <a:r>
              <a:rPr lang="en-US" sz="2000" dirty="0" smtClean="0"/>
              <a:t>Accounting Codes</a:t>
            </a:r>
          </a:p>
          <a:p>
            <a:pPr lvl="1"/>
            <a:r>
              <a:rPr lang="en-US" sz="2000" dirty="0" smtClean="0"/>
              <a:t>Reference </a:t>
            </a:r>
            <a:r>
              <a:rPr lang="en-US" sz="2000" dirty="0"/>
              <a:t>Data Tables</a:t>
            </a:r>
          </a:p>
          <a:p>
            <a:r>
              <a:rPr lang="en-US" sz="2400" dirty="0"/>
              <a:t>ROSS Import </a:t>
            </a:r>
            <a:endParaRPr lang="en-US" sz="2400" dirty="0" smtClean="0"/>
          </a:p>
          <a:p>
            <a:pPr lvl="1"/>
            <a:r>
              <a:rPr lang="en-US" sz="2000" dirty="0" smtClean="0"/>
              <a:t>Requires </a:t>
            </a:r>
            <a:r>
              <a:rPr lang="en-US" sz="2000" dirty="0"/>
              <a:t>NAP Acct with </a:t>
            </a:r>
            <a:r>
              <a:rPr lang="en-US" sz="2000" dirty="0" smtClean="0"/>
              <a:t>ROSS or e-</a:t>
            </a:r>
            <a:r>
              <a:rPr lang="en-US" sz="2000" dirty="0" err="1" smtClean="0"/>
              <a:t>ISuite</a:t>
            </a:r>
            <a:r>
              <a:rPr lang="en-US" sz="2000" dirty="0" smtClean="0"/>
              <a:t> Upload Access</a:t>
            </a:r>
            <a:endParaRPr lang="en-US" sz="2000" dirty="0"/>
          </a:p>
          <a:p>
            <a:r>
              <a:rPr lang="en-US" sz="2400" dirty="0"/>
              <a:t>Financial Export </a:t>
            </a:r>
            <a:endParaRPr lang="en-US" sz="2400" dirty="0" smtClean="0"/>
          </a:p>
          <a:p>
            <a:pPr lvl="1"/>
            <a:r>
              <a:rPr lang="en-US" sz="2000" dirty="0"/>
              <a:t>Requires NAP Acct with ROSS or e-</a:t>
            </a:r>
            <a:r>
              <a:rPr lang="en-US" sz="2000" dirty="0" err="1"/>
              <a:t>ISuite</a:t>
            </a:r>
            <a:r>
              <a:rPr lang="en-US" sz="2000" dirty="0"/>
              <a:t> Upload </a:t>
            </a:r>
            <a:r>
              <a:rPr lang="en-US" sz="2000" dirty="0" smtClean="0"/>
              <a:t>Access</a:t>
            </a:r>
            <a:endParaRPr lang="en-US" sz="2400" dirty="0"/>
          </a:p>
          <a:p>
            <a:r>
              <a:rPr lang="en-US" sz="2400" dirty="0"/>
              <a:t>Data Transfer to/from e-</a:t>
            </a:r>
            <a:r>
              <a:rPr lang="en-US" sz="2400" dirty="0" err="1"/>
              <a:t>ISuite</a:t>
            </a:r>
            <a:r>
              <a:rPr lang="en-US" sz="2400" dirty="0"/>
              <a:t> </a:t>
            </a:r>
            <a:r>
              <a:rPr lang="en-US" sz="2400" dirty="0" smtClean="0"/>
              <a:t>Enterprise</a:t>
            </a:r>
          </a:p>
          <a:p>
            <a:pPr lvl="1"/>
            <a:r>
              <a:rPr lang="en-US" sz="2000" dirty="0" smtClean="0"/>
              <a:t>Requires NAP – e-</a:t>
            </a:r>
            <a:r>
              <a:rPr lang="en-US" sz="2000" dirty="0" err="1" smtClean="0"/>
              <a:t>ISuite</a:t>
            </a:r>
            <a:r>
              <a:rPr lang="en-US" sz="2000" dirty="0" smtClean="0"/>
              <a:t> Enterprise Data Steward Account</a:t>
            </a:r>
            <a:endParaRPr lang="en-US" sz="2000" dirty="0"/>
          </a:p>
          <a:p>
            <a:r>
              <a:rPr lang="en-US" sz="2400" dirty="0"/>
              <a:t>Could be performed by different </a:t>
            </a:r>
            <a:r>
              <a:rPr lang="en-US" sz="2400" dirty="0" smtClean="0"/>
              <a:t>Sections</a:t>
            </a:r>
          </a:p>
          <a:p>
            <a:pPr lvl="1"/>
            <a:r>
              <a:rPr lang="en-US" sz="2000" dirty="0" smtClean="0"/>
              <a:t>Finance </a:t>
            </a:r>
            <a:r>
              <a:rPr lang="en-US" sz="2000" dirty="0"/>
              <a:t>could Edit </a:t>
            </a:r>
            <a:r>
              <a:rPr lang="en-US" sz="2000" dirty="0" smtClean="0"/>
              <a:t>Incident Data and </a:t>
            </a:r>
            <a:r>
              <a:rPr lang="en-US" sz="2000" dirty="0"/>
              <a:t>do Financial </a:t>
            </a:r>
            <a:r>
              <a:rPr lang="en-US" sz="2000" dirty="0" smtClean="0"/>
              <a:t>Exports</a:t>
            </a:r>
          </a:p>
          <a:p>
            <a:pPr lvl="1"/>
            <a:r>
              <a:rPr lang="en-US" sz="2000" dirty="0" smtClean="0"/>
              <a:t>Resources </a:t>
            </a:r>
            <a:r>
              <a:rPr lang="en-US" sz="2000" dirty="0"/>
              <a:t>could do ROSS Imports</a:t>
            </a:r>
          </a:p>
        </p:txBody>
      </p:sp>
    </p:spTree>
    <p:extLst>
      <p:ext uri="{BB962C8B-B14F-4D97-AF65-F5344CB8AC3E}">
        <p14:creationId xmlns:p14="http://schemas.microsoft.com/office/powerpoint/2010/main" val="7033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60962"/>
            <a:ext cx="8818424" cy="470161"/>
          </a:xfrm>
        </p:spPr>
        <p:txBody>
          <a:bodyPr/>
          <a:lstStyle/>
          <a:p>
            <a:pPr algn="ctr"/>
            <a:r>
              <a:rPr lang="en-US" sz="3200" dirty="0"/>
              <a:t>Setup Client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599" y="1166018"/>
            <a:ext cx="8331899" cy="4525963"/>
          </a:xfrm>
        </p:spPr>
        <p:txBody>
          <a:bodyPr>
            <a:normAutofit/>
          </a:bodyPr>
          <a:lstStyle/>
          <a:p>
            <a:r>
              <a:rPr lang="en-US" dirty="0"/>
              <a:t>Client Configuration </a:t>
            </a:r>
            <a:r>
              <a:rPr lang="en-US" dirty="0" smtClean="0"/>
              <a:t>Requirements</a:t>
            </a:r>
          </a:p>
          <a:p>
            <a:pPr lvl="1"/>
            <a:r>
              <a:rPr lang="en-US" sz="2000" dirty="0" smtClean="0"/>
              <a:t>LAN </a:t>
            </a:r>
            <a:r>
              <a:rPr lang="en-US" sz="2000" dirty="0"/>
              <a:t>Connectivity to Server </a:t>
            </a:r>
            <a:r>
              <a:rPr lang="en-US" sz="2000" dirty="0" smtClean="0"/>
              <a:t>Required</a:t>
            </a:r>
          </a:p>
          <a:p>
            <a:pPr lvl="1"/>
            <a:r>
              <a:rPr lang="en-US" sz="2000" dirty="0" smtClean="0"/>
              <a:t>Browser </a:t>
            </a:r>
            <a:r>
              <a:rPr lang="en-US" sz="2000" dirty="0"/>
              <a:t>Setup </a:t>
            </a:r>
            <a:r>
              <a:rPr lang="en-US" sz="2000" dirty="0" smtClean="0"/>
              <a:t>Requirements</a:t>
            </a:r>
          </a:p>
          <a:p>
            <a:pPr lvl="2"/>
            <a:r>
              <a:rPr lang="en-US" dirty="0" smtClean="0"/>
              <a:t>Latest </a:t>
            </a:r>
            <a:r>
              <a:rPr lang="en-US" dirty="0"/>
              <a:t>Version of Adobe Flash</a:t>
            </a:r>
          </a:p>
          <a:p>
            <a:pPr lvl="2"/>
            <a:r>
              <a:rPr lang="en-US" dirty="0"/>
              <a:t>Turn off Popup Blockers</a:t>
            </a:r>
          </a:p>
          <a:p>
            <a:pPr lvl="2"/>
            <a:r>
              <a:rPr lang="en-US" dirty="0"/>
              <a:t>Browser must have </a:t>
            </a:r>
            <a:r>
              <a:rPr lang="en-US" dirty="0" err="1"/>
              <a:t>Javascript</a:t>
            </a:r>
            <a:r>
              <a:rPr lang="en-US" dirty="0"/>
              <a:t> Enabled</a:t>
            </a:r>
          </a:p>
          <a:p>
            <a:r>
              <a:rPr lang="en-US" sz="2400" dirty="0"/>
              <a:t>Launch Web browser</a:t>
            </a:r>
          </a:p>
          <a:p>
            <a:r>
              <a:rPr lang="en-US" sz="2400" dirty="0"/>
              <a:t>Type in e-</a:t>
            </a:r>
            <a:r>
              <a:rPr lang="en-US" sz="2400" dirty="0" err="1"/>
              <a:t>ISuite</a:t>
            </a:r>
            <a:r>
              <a:rPr lang="en-US" sz="2400" dirty="0"/>
              <a:t> </a:t>
            </a:r>
            <a:r>
              <a:rPr lang="en-US" sz="2400" dirty="0" smtClean="0"/>
              <a:t>URL</a:t>
            </a:r>
          </a:p>
          <a:p>
            <a:pPr lvl="1"/>
            <a:r>
              <a:rPr lang="en-US" sz="2000" dirty="0" smtClean="0">
                <a:solidFill>
                  <a:srgbClr val="1B75BC"/>
                </a:solidFill>
                <a:hlinkClick r:id="rId2"/>
              </a:rPr>
              <a:t>http</a:t>
            </a:r>
            <a:r>
              <a:rPr lang="en-US" sz="2000" dirty="0">
                <a:solidFill>
                  <a:srgbClr val="1B75BC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rgbClr val="1B75BC"/>
                </a:solidFill>
                <a:hlinkClick r:id="rId2"/>
              </a:rPr>
              <a:t>ServerIP:59123/isuite/fx/welcome.html</a:t>
            </a:r>
            <a:r>
              <a:rPr lang="en-US" sz="2000" dirty="0">
                <a:solidFill>
                  <a:srgbClr val="1B75BC"/>
                </a:solidFill>
                <a:hlinkClick r:id="rId2"/>
              </a:rPr>
              <a:t>#</a:t>
            </a:r>
            <a:endParaRPr lang="en-US" sz="2000" dirty="0">
              <a:solidFill>
                <a:srgbClr val="1B75BC"/>
              </a:solidFill>
            </a:endParaRPr>
          </a:p>
          <a:p>
            <a:pPr lvl="2"/>
            <a:r>
              <a:rPr lang="en-US" dirty="0"/>
              <a:t>Create Desktop Shortcut</a:t>
            </a:r>
          </a:p>
          <a:p>
            <a:pPr lvl="2"/>
            <a:r>
              <a:rPr lang="en-US" dirty="0"/>
              <a:t>Create Favorite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Uninstall e-ISuite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6018"/>
            <a:ext cx="8295450" cy="4525963"/>
          </a:xfrm>
        </p:spPr>
        <p:txBody>
          <a:bodyPr>
            <a:normAutofit/>
          </a:bodyPr>
          <a:lstStyle/>
          <a:p>
            <a:r>
              <a:rPr lang="en-US" dirty="0"/>
              <a:t>Administrative/Elevated Privileges are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err="1" smtClean="0"/>
              <a:t>PowerBroker</a:t>
            </a:r>
            <a:endParaRPr lang="en-US" dirty="0"/>
          </a:p>
          <a:p>
            <a:pPr lvl="1"/>
            <a:r>
              <a:rPr lang="en-US" dirty="0" err="1" smtClean="0"/>
              <a:t>CPALaunch</a:t>
            </a:r>
            <a:r>
              <a:rPr lang="en-US" dirty="0" smtClean="0"/>
              <a:t> </a:t>
            </a:r>
            <a:r>
              <a:rPr lang="en-US" dirty="0"/>
              <a:t>Programs</a:t>
            </a:r>
          </a:p>
          <a:p>
            <a:r>
              <a:rPr lang="en-US" dirty="0"/>
              <a:t>Uninstall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Panel  -  Programs and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/>
              <a:t>Program Files </a:t>
            </a:r>
            <a:r>
              <a:rPr lang="en-US" dirty="0" smtClean="0"/>
              <a:t>– Uninstall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Account with Administrative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/>
              <a:t>Installer Package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503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60962"/>
            <a:ext cx="8818424" cy="470161"/>
          </a:xfrm>
        </p:spPr>
        <p:txBody>
          <a:bodyPr/>
          <a:lstStyle/>
          <a:p>
            <a:pPr algn="ctr"/>
            <a:r>
              <a:rPr lang="en-US" sz="3200" dirty="0"/>
              <a:t>Data Transfer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4562" y="1066800"/>
            <a:ext cx="8295450" cy="4525963"/>
          </a:xfrm>
        </p:spPr>
        <p:txBody>
          <a:bodyPr>
            <a:normAutofit/>
          </a:bodyPr>
          <a:lstStyle/>
          <a:p>
            <a:r>
              <a:rPr lang="en-US" dirty="0"/>
              <a:t>Performed by Data </a:t>
            </a:r>
            <a:r>
              <a:rPr lang="en-US" dirty="0" smtClean="0"/>
              <a:t>Steward </a:t>
            </a:r>
            <a:endParaRPr lang="en-US" dirty="0" smtClean="0"/>
          </a:p>
          <a:p>
            <a:pPr lvl="1"/>
            <a:r>
              <a:rPr lang="en-US" dirty="0" smtClean="0"/>
              <a:t>Will not work in IE – Use </a:t>
            </a:r>
            <a:r>
              <a:rPr lang="en-US" dirty="0" smtClean="0"/>
              <a:t>Chrome</a:t>
            </a:r>
            <a:endParaRPr lang="en-US" dirty="0"/>
          </a:p>
          <a:p>
            <a:r>
              <a:rPr lang="en-US" dirty="0" smtClean="0"/>
              <a:t>Transfer </a:t>
            </a:r>
            <a:r>
              <a:rPr lang="en-US" dirty="0"/>
              <a:t>and/or Sync data between Site and Enterprise – Requires NAP/e-</a:t>
            </a:r>
            <a:r>
              <a:rPr lang="en-US" dirty="0" err="1"/>
              <a:t>ISuite</a:t>
            </a:r>
            <a:r>
              <a:rPr lang="en-US" dirty="0"/>
              <a:t>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Incident from Enterprise to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Incident from Site to </a:t>
            </a:r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Sync </a:t>
            </a:r>
            <a:r>
              <a:rPr lang="en-US" dirty="0"/>
              <a:t>Data between Site and </a:t>
            </a:r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mechanism is a special file transfer between Site and Enterprise</a:t>
            </a:r>
          </a:p>
        </p:txBody>
      </p:sp>
    </p:spTree>
    <p:extLst>
      <p:ext uri="{BB962C8B-B14F-4D97-AF65-F5344CB8AC3E}">
        <p14:creationId xmlns:p14="http://schemas.microsoft.com/office/powerpoint/2010/main" val="155631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Tutorials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500" y="1219200"/>
            <a:ext cx="88185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YouTube Videos</a:t>
            </a:r>
          </a:p>
          <a:p>
            <a:pPr lvl="1"/>
            <a:r>
              <a:rPr lang="en-US" sz="2000" dirty="0" smtClean="0"/>
              <a:t>Search </a:t>
            </a:r>
            <a:r>
              <a:rPr lang="en-US" sz="2000" dirty="0" err="1" smtClean="0"/>
              <a:t>eisuitevidios</a:t>
            </a:r>
            <a:endParaRPr lang="en-US" sz="2000" dirty="0" smtClean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www.youtube.com/results?search_query=eisuitevideos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400" dirty="0" smtClean="0"/>
              <a:t>User </a:t>
            </a:r>
            <a:r>
              <a:rPr lang="en-US" sz="2400" dirty="0"/>
              <a:t>Account Management</a:t>
            </a:r>
          </a:p>
          <a:p>
            <a:r>
              <a:rPr lang="en-US" sz="2400" dirty="0"/>
              <a:t>Database Management</a:t>
            </a:r>
          </a:p>
          <a:p>
            <a:r>
              <a:rPr lang="en-US" sz="2400" dirty="0"/>
              <a:t>Data </a:t>
            </a:r>
            <a:r>
              <a:rPr lang="en-US" sz="2400" dirty="0" smtClean="0"/>
              <a:t>Steward</a:t>
            </a:r>
          </a:p>
          <a:p>
            <a:pPr lvl="1"/>
            <a:r>
              <a:rPr lang="en-US" sz="2000" dirty="0" smtClean="0"/>
              <a:t>ROSS Imports</a:t>
            </a:r>
          </a:p>
          <a:p>
            <a:pPr lvl="1"/>
            <a:r>
              <a:rPr lang="en-US" sz="2000" dirty="0" smtClean="0"/>
              <a:t>Financial Exports</a:t>
            </a:r>
          </a:p>
          <a:p>
            <a:pPr lvl="1"/>
            <a:r>
              <a:rPr lang="en-US" sz="2000" dirty="0" smtClean="0"/>
              <a:t>Edit Incidents</a:t>
            </a:r>
          </a:p>
          <a:p>
            <a:pPr lvl="1"/>
            <a:r>
              <a:rPr lang="en-US" sz="2000" dirty="0" smtClean="0"/>
              <a:t>Transfer </a:t>
            </a:r>
            <a:r>
              <a:rPr lang="en-US" sz="2000" dirty="0"/>
              <a:t>Data to/from e-</a:t>
            </a:r>
            <a:r>
              <a:rPr lang="en-US" sz="2000" dirty="0" err="1"/>
              <a:t>ISuite</a:t>
            </a:r>
            <a:r>
              <a:rPr lang="en-US" sz="2000" dirty="0"/>
              <a:t> Enterprise</a:t>
            </a:r>
          </a:p>
        </p:txBody>
      </p:sp>
    </p:spTree>
    <p:extLst>
      <p:ext uri="{BB962C8B-B14F-4D97-AF65-F5344CB8AC3E}">
        <p14:creationId xmlns:p14="http://schemas.microsoft.com/office/powerpoint/2010/main" val="425678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Server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78593" y="1034986"/>
            <a:ext cx="8786813" cy="47880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Windows </a:t>
            </a:r>
            <a:r>
              <a:rPr lang="en-US" dirty="0"/>
              <a:t>7/8/10 Professional</a:t>
            </a:r>
          </a:p>
          <a:p>
            <a:pPr lvl="1"/>
            <a:r>
              <a:rPr lang="en-US" dirty="0"/>
              <a:t>Windows 2003/2008/2012/2016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competing http Services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(Tomcat </a:t>
            </a:r>
            <a:r>
              <a:rPr lang="en-US" dirty="0"/>
              <a:t>will provide web services on server </a:t>
            </a:r>
            <a:r>
              <a:rPr lang="en-US" dirty="0" smtClean="0"/>
              <a:t>machine)</a:t>
            </a:r>
          </a:p>
          <a:p>
            <a:pPr lvl="2"/>
            <a:r>
              <a:rPr lang="en-US" dirty="0" smtClean="0"/>
              <a:t>Windows </a:t>
            </a:r>
            <a:r>
              <a:rPr lang="en-US" dirty="0"/>
              <a:t>10 and Server 2012 have IIS (Internet Information Services) running </a:t>
            </a:r>
            <a:r>
              <a:rPr lang="en-US" dirty="0" smtClean="0"/>
              <a:t> on Port 80 – </a:t>
            </a:r>
            <a:r>
              <a:rPr lang="en-US" dirty="0"/>
              <a:t>turn off services in Windows Features</a:t>
            </a:r>
          </a:p>
          <a:p>
            <a:pPr lvl="1"/>
            <a:r>
              <a:rPr lang="en-US" dirty="0" smtClean="0"/>
              <a:t>Visual </a:t>
            </a:r>
            <a:r>
              <a:rPr lang="en-US" dirty="0"/>
              <a:t>C++ 2010 Runtime Redistributable installed</a:t>
            </a:r>
          </a:p>
          <a:p>
            <a:r>
              <a:rPr lang="en-US" dirty="0"/>
              <a:t>Browser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IE </a:t>
            </a:r>
            <a:r>
              <a:rPr lang="en-US" dirty="0"/>
              <a:t>11 Officially </a:t>
            </a:r>
            <a:r>
              <a:rPr lang="en-US" dirty="0" smtClean="0"/>
              <a:t>Supported</a:t>
            </a:r>
          </a:p>
          <a:p>
            <a:pPr lvl="1"/>
            <a:r>
              <a:rPr lang="en-US" dirty="0" smtClean="0"/>
              <a:t>Chrome </a:t>
            </a:r>
            <a:r>
              <a:rPr lang="en-US" dirty="0" smtClean="0"/>
              <a:t>Provides Better </a:t>
            </a:r>
            <a:r>
              <a:rPr lang="en-US" dirty="0" smtClean="0"/>
              <a:t>Performance</a:t>
            </a:r>
            <a:endParaRPr lang="en-US" dirty="0"/>
          </a:p>
          <a:p>
            <a:pPr lvl="1"/>
            <a:r>
              <a:rPr lang="en-US" dirty="0" smtClean="0"/>
              <a:t>Popup </a:t>
            </a:r>
            <a:r>
              <a:rPr lang="en-US" dirty="0"/>
              <a:t>Blockers Turned </a:t>
            </a:r>
            <a:r>
              <a:rPr lang="en-US" dirty="0" smtClean="0"/>
              <a:t>Off</a:t>
            </a:r>
          </a:p>
          <a:p>
            <a:pPr lvl="1"/>
            <a:r>
              <a:rPr lang="en-US" dirty="0" smtClean="0"/>
              <a:t>Latest </a:t>
            </a:r>
            <a:r>
              <a:rPr lang="en-US" dirty="0"/>
              <a:t>Adobe Flash </a:t>
            </a:r>
            <a:r>
              <a:rPr lang="en-US" dirty="0" smtClean="0"/>
              <a:t>Installed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F11 for Full Screen</a:t>
            </a:r>
          </a:p>
        </p:txBody>
      </p:sp>
    </p:spTree>
    <p:extLst>
      <p:ext uri="{BB962C8B-B14F-4D97-AF65-F5344CB8AC3E}">
        <p14:creationId xmlns:p14="http://schemas.microsoft.com/office/powerpoint/2010/main" val="405253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 smtClean="0"/>
              <a:t>Troubleshooting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327" y="1143000"/>
            <a:ext cx="850392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404 Errors - Server</a:t>
            </a:r>
          </a:p>
          <a:p>
            <a:pPr lvl="1"/>
            <a:r>
              <a:rPr lang="en-US" sz="2000" dirty="0" smtClean="0"/>
              <a:t>Check Services </a:t>
            </a:r>
          </a:p>
          <a:p>
            <a:pPr lvl="2"/>
            <a:r>
              <a:rPr lang="en-US" dirty="0" smtClean="0"/>
              <a:t>Apache </a:t>
            </a:r>
            <a:r>
              <a:rPr lang="en-US" dirty="0" smtClean="0"/>
              <a:t>Tomcat</a:t>
            </a:r>
          </a:p>
          <a:p>
            <a:pPr lvl="2"/>
            <a:r>
              <a:rPr lang="en-US" dirty="0" smtClean="0"/>
              <a:t>Postgres</a:t>
            </a:r>
            <a:endParaRPr lang="en-US" dirty="0" smtClean="0"/>
          </a:p>
          <a:p>
            <a:pPr lvl="1"/>
            <a:r>
              <a:rPr lang="en-US" sz="2000" dirty="0" smtClean="0"/>
              <a:t>Create inbound exception for Port 59123</a:t>
            </a:r>
          </a:p>
          <a:p>
            <a:r>
              <a:rPr lang="en-US" sz="2400" dirty="0" smtClean="0"/>
              <a:t>404 Errors – Client</a:t>
            </a:r>
          </a:p>
          <a:p>
            <a:pPr lvl="1"/>
            <a:r>
              <a:rPr lang="en-US" sz="2000" dirty="0" smtClean="0"/>
              <a:t>Ping Server IP</a:t>
            </a:r>
          </a:p>
          <a:p>
            <a:pPr lvl="1"/>
            <a:r>
              <a:rPr lang="en-US" sz="2000" dirty="0" smtClean="0"/>
              <a:t>Disable Server Firewall (Temporary)</a:t>
            </a:r>
          </a:p>
          <a:p>
            <a:pPr lvl="1"/>
            <a:r>
              <a:rPr lang="en-US" sz="2000" dirty="0" smtClean="0"/>
              <a:t>IIS Conflict (Only if user localhost port 80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Flash </a:t>
            </a:r>
            <a:r>
              <a:rPr lang="en-US" sz="2400" dirty="0" smtClean="0"/>
              <a:t>Error </a:t>
            </a:r>
          </a:p>
          <a:p>
            <a:pPr lvl="1"/>
            <a:r>
              <a:rPr lang="en-US" sz="2000" dirty="0" smtClean="0"/>
              <a:t>Large Gray Exclamation Mark on White Page</a:t>
            </a:r>
          </a:p>
          <a:p>
            <a:pPr lvl="1"/>
            <a:r>
              <a:rPr lang="en-US" sz="2000" dirty="0" smtClean="0"/>
              <a:t>Browser Issue – Use </a:t>
            </a:r>
            <a:r>
              <a:rPr lang="en-US" sz="2000" dirty="0" smtClean="0"/>
              <a:t>Chrome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2286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86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174" y="762000"/>
            <a:ext cx="8818500" cy="5715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Error </a:t>
            </a:r>
            <a:r>
              <a:rPr lang="en-US" sz="2000" dirty="0"/>
              <a:t>Creating 2nd </a:t>
            </a:r>
            <a:r>
              <a:rPr lang="en-US" sz="2000" dirty="0" smtClean="0"/>
              <a:t>Database</a:t>
            </a:r>
          </a:p>
          <a:p>
            <a:pPr lvl="1"/>
            <a:r>
              <a:rPr lang="en-US" sz="1600" dirty="0" smtClean="0"/>
              <a:t>Should be addressed in new  v1.2.4 (Tentative Release Date 4/16/2018)</a:t>
            </a:r>
          </a:p>
          <a:p>
            <a:pPr lvl="1"/>
            <a:r>
              <a:rPr lang="en-US" sz="1600" dirty="0" smtClean="0"/>
              <a:t>Workaround is included in Tips and Tricks</a:t>
            </a:r>
            <a:endParaRPr lang="en-US" sz="1600" dirty="0"/>
          </a:p>
          <a:p>
            <a:r>
              <a:rPr lang="en-US" sz="2000" dirty="0"/>
              <a:t>Reports will not Render</a:t>
            </a:r>
          </a:p>
          <a:p>
            <a:pPr lvl="1"/>
            <a:r>
              <a:rPr lang="en-US" sz="1800" dirty="0"/>
              <a:t>Popup Blockers</a:t>
            </a:r>
          </a:p>
          <a:p>
            <a:pPr lvl="1"/>
            <a:r>
              <a:rPr lang="en-US" sz="1800" dirty="0"/>
              <a:t>:59123 not included in the Reports </a:t>
            </a:r>
            <a:r>
              <a:rPr lang="en-US" sz="1800" dirty="0" smtClean="0"/>
              <a:t>URL</a:t>
            </a:r>
          </a:p>
          <a:p>
            <a:pPr lvl="1"/>
            <a:r>
              <a:rPr lang="en-US" sz="1800" dirty="0" smtClean="0"/>
              <a:t>Adobe Reader not installed</a:t>
            </a:r>
            <a:endParaRPr lang="en-US" sz="1800" dirty="0"/>
          </a:p>
          <a:p>
            <a:r>
              <a:rPr lang="en-US" sz="2000" dirty="0"/>
              <a:t>Time Zone Conflicts</a:t>
            </a:r>
          </a:p>
          <a:p>
            <a:pPr lvl="1"/>
            <a:r>
              <a:rPr lang="en-US" sz="1800" dirty="0"/>
              <a:t>All machines must be set to the same time zone </a:t>
            </a:r>
          </a:p>
          <a:p>
            <a:pPr lvl="1"/>
            <a:r>
              <a:rPr lang="en-US" sz="1800" dirty="0"/>
              <a:t>Time Zone when Installed is written to the database</a:t>
            </a:r>
          </a:p>
          <a:p>
            <a:r>
              <a:rPr lang="en-US" sz="2000" dirty="0"/>
              <a:t>Adobe 2046 Error (Certificate Error)</a:t>
            </a:r>
          </a:p>
          <a:p>
            <a:pPr lvl="1"/>
            <a:r>
              <a:rPr lang="en-US" sz="1800" dirty="0"/>
              <a:t>Connect Machines to Internet after Install </a:t>
            </a:r>
          </a:p>
          <a:p>
            <a:pPr lvl="1"/>
            <a:r>
              <a:rPr lang="en-US" sz="1800" dirty="0"/>
              <a:t>Access the e-</a:t>
            </a:r>
            <a:r>
              <a:rPr lang="en-US" sz="1800" dirty="0" err="1"/>
              <a:t>ISuite</a:t>
            </a:r>
            <a:r>
              <a:rPr lang="en-US" sz="1800" dirty="0"/>
              <a:t> Enterprise URL to Ensure Current Certificate is </a:t>
            </a:r>
            <a:r>
              <a:rPr lang="en-US" sz="1800" dirty="0" smtClean="0"/>
              <a:t>Installed</a:t>
            </a:r>
          </a:p>
          <a:p>
            <a:r>
              <a:rPr lang="en-US" sz="2000" dirty="0" smtClean="0"/>
              <a:t>Data </a:t>
            </a:r>
            <a:r>
              <a:rPr lang="en-US" sz="2000" dirty="0"/>
              <a:t>Manager Account Recovery</a:t>
            </a:r>
          </a:p>
          <a:p>
            <a:pPr lvl="1"/>
            <a:r>
              <a:rPr lang="en-US" sz="1800" dirty="0"/>
              <a:t>This functional allows you to create a NEW Account Manger; not recover an existing user account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5717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60962"/>
            <a:ext cx="8818424" cy="470161"/>
          </a:xfrm>
        </p:spPr>
        <p:txBody>
          <a:bodyPr/>
          <a:lstStyle/>
          <a:p>
            <a:pPr algn="ctr"/>
            <a:r>
              <a:rPr lang="en-US" sz="3200" dirty="0"/>
              <a:t>Install e-</a:t>
            </a:r>
            <a:r>
              <a:rPr lang="en-US" sz="3200" dirty="0" err="1"/>
              <a:t>ISuite</a:t>
            </a:r>
            <a:r>
              <a:rPr lang="en-US" sz="3200" dirty="0"/>
              <a:t> on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3075" y="1143000"/>
            <a:ext cx="8818500" cy="4525963"/>
          </a:xfrm>
        </p:spPr>
        <p:txBody>
          <a:bodyPr>
            <a:normAutofit/>
          </a:bodyPr>
          <a:lstStyle/>
          <a:p>
            <a:pPr marL="461963" indent="-230188"/>
            <a:r>
              <a:rPr lang="en-US" dirty="0"/>
              <a:t>Download Site Installer from </a:t>
            </a:r>
            <a:r>
              <a:rPr lang="en-US" dirty="0" smtClean="0"/>
              <a:t>	</a:t>
            </a:r>
            <a:r>
              <a:rPr lang="en-US" sz="2400" u="sng" dirty="0" smtClean="0">
                <a:hlinkClick r:id="rId2"/>
              </a:rPr>
              <a:t>https</a:t>
            </a:r>
            <a:r>
              <a:rPr lang="en-US" sz="2400" u="sng" dirty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famit.nwcg.gov/applications/eISuite</a:t>
            </a:r>
            <a:endParaRPr lang="en-US" sz="2400" u="sng" dirty="0"/>
          </a:p>
          <a:p>
            <a:pPr marL="461963" indent="-230188"/>
            <a:r>
              <a:rPr lang="en-US" dirty="0"/>
              <a:t>Check for Latest Release and any </a:t>
            </a:r>
            <a:r>
              <a:rPr lang="en-US" dirty="0" smtClean="0"/>
              <a:t>Patches</a:t>
            </a:r>
          </a:p>
          <a:p>
            <a:pPr marL="862013" lvl="1" indent="-230188"/>
            <a:r>
              <a:rPr lang="en-US" dirty="0" smtClean="0"/>
              <a:t>Download </a:t>
            </a:r>
            <a:r>
              <a:rPr lang="en-US" dirty="0"/>
              <a:t>Release </a:t>
            </a:r>
            <a:r>
              <a:rPr lang="en-US" dirty="0" smtClean="0"/>
              <a:t>Notes</a:t>
            </a:r>
          </a:p>
          <a:p>
            <a:pPr marL="461963" indent="-230188"/>
            <a:r>
              <a:rPr lang="en-US" dirty="0" smtClean="0"/>
              <a:t>Must </a:t>
            </a:r>
            <a:r>
              <a:rPr lang="en-US" dirty="0"/>
              <a:t>have </a:t>
            </a:r>
            <a:r>
              <a:rPr lang="en-US" dirty="0" smtClean="0"/>
              <a:t>Admin/Elevated </a:t>
            </a:r>
            <a:r>
              <a:rPr lang="en-US" dirty="0"/>
              <a:t>Privileges to </a:t>
            </a:r>
            <a:r>
              <a:rPr lang="en-US" dirty="0" smtClean="0"/>
              <a:t>Install</a:t>
            </a:r>
          </a:p>
          <a:p>
            <a:pPr marL="862013" lvl="1" indent="-230188"/>
            <a:r>
              <a:rPr lang="en-US" dirty="0" smtClean="0"/>
              <a:t>Review Install QRC</a:t>
            </a:r>
          </a:p>
          <a:p>
            <a:pPr marL="1262063" lvl="2" indent="-230188"/>
            <a:r>
              <a:rPr lang="en-US" sz="2400" dirty="0" smtClean="0"/>
              <a:t>YouTube Install Video </a:t>
            </a:r>
            <a:r>
              <a:rPr lang="en-US" sz="2400" dirty="0" smtClean="0">
                <a:solidFill>
                  <a:srgbClr val="1B75BC"/>
                </a:solidFill>
              </a:rPr>
              <a:t>			</a:t>
            </a:r>
            <a:r>
              <a:rPr lang="en-US" sz="2400" dirty="0" smtClean="0">
                <a:solidFill>
                  <a:srgbClr val="1B75BC"/>
                </a:solidFill>
                <a:hlinkClick r:id="rId3"/>
              </a:rPr>
              <a:t>https://www.youtube.com/watch?v=PSdxl47aIak</a:t>
            </a:r>
            <a:r>
              <a:rPr lang="en-US" sz="2400" dirty="0" smtClean="0">
                <a:solidFill>
                  <a:srgbClr val="1B75BC"/>
                </a:solidFill>
              </a:rPr>
              <a:t> </a:t>
            </a:r>
            <a:endParaRPr lang="en-US" sz="2400" dirty="0">
              <a:solidFill>
                <a:srgbClr val="1B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2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075" y="82333"/>
            <a:ext cx="8818424" cy="427419"/>
          </a:xfrm>
        </p:spPr>
        <p:txBody>
          <a:bodyPr/>
          <a:lstStyle/>
          <a:p>
            <a:pPr algn="ctr"/>
            <a:r>
              <a:rPr lang="en-US" sz="3200" dirty="0"/>
              <a:t>e-ISuite Site Install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7467600" cy="5029200"/>
          </a:xfrm>
        </p:spPr>
        <p:txBody>
          <a:bodyPr>
            <a:normAutofit/>
          </a:bodyPr>
          <a:lstStyle/>
          <a:p>
            <a:pPr marL="685800" indent="-457200"/>
            <a:r>
              <a:rPr lang="en-US" dirty="0"/>
              <a:t>Navigate to location of the install </a:t>
            </a:r>
            <a:r>
              <a:rPr lang="en-US" dirty="0" smtClean="0"/>
              <a:t>package</a:t>
            </a:r>
            <a:endParaRPr lang="en-US" dirty="0"/>
          </a:p>
          <a:p>
            <a:pPr marL="685800" indent="-457200"/>
            <a:r>
              <a:rPr lang="en-US" dirty="0"/>
              <a:t>Important – Launch the e-ISuite Installer using your agency’s install </a:t>
            </a:r>
            <a:r>
              <a:rPr lang="en-US" dirty="0" smtClean="0"/>
              <a:t>protocol</a:t>
            </a:r>
          </a:p>
          <a:p>
            <a:pPr marL="1085850" lvl="1" indent="-457200"/>
            <a:r>
              <a:rPr lang="en-US" sz="2600" dirty="0" smtClean="0"/>
              <a:t>Admin </a:t>
            </a:r>
            <a:r>
              <a:rPr lang="en-US" sz="2600" dirty="0"/>
              <a:t>Privileges or Run </a:t>
            </a:r>
            <a:r>
              <a:rPr lang="en-US" sz="2600" dirty="0" smtClean="0"/>
              <a:t>Elevated</a:t>
            </a:r>
          </a:p>
          <a:p>
            <a:pPr marL="1085850" lvl="1" indent="-457200"/>
            <a:r>
              <a:rPr lang="en-US" sz="2600" dirty="0" smtClean="0"/>
              <a:t>Accept </a:t>
            </a:r>
            <a:r>
              <a:rPr lang="en-US" sz="2600" dirty="0"/>
              <a:t>Installation </a:t>
            </a:r>
            <a:r>
              <a:rPr lang="en-US" sz="2600" dirty="0" smtClean="0"/>
              <a:t>Defaults</a:t>
            </a:r>
            <a:endParaRPr lang="en-US" sz="2600" dirty="0">
              <a:solidFill>
                <a:srgbClr val="1B75BC"/>
              </a:solidFill>
            </a:endParaRPr>
          </a:p>
          <a:p>
            <a:pPr marL="685800" indent="-457200"/>
            <a:r>
              <a:rPr lang="en-US" dirty="0"/>
              <a:t>Repeat Steps above for any </a:t>
            </a:r>
            <a:r>
              <a:rPr lang="en-US" dirty="0" smtClean="0"/>
              <a:t>Patches</a:t>
            </a:r>
            <a:endParaRPr lang="en-US" dirty="0"/>
          </a:p>
          <a:p>
            <a:pPr marL="685800" indent="-457200"/>
            <a:r>
              <a:rPr lang="en-US" dirty="0"/>
              <a:t>No Reboot Necessary</a:t>
            </a:r>
          </a:p>
          <a:p>
            <a:pPr marL="0" indent="0">
              <a:buNone/>
            </a:pP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038" t="53877" r="44712" b="33295"/>
          <a:stretch/>
        </p:blipFill>
        <p:spPr bwMode="auto">
          <a:xfrm>
            <a:off x="7848600" y="1183341"/>
            <a:ext cx="8382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88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Application Navigation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17487" y="1195387"/>
            <a:ext cx="8229600" cy="4343400"/>
          </a:xfrm>
        </p:spPr>
        <p:txBody>
          <a:bodyPr>
            <a:noAutofit/>
          </a:bodyPr>
          <a:lstStyle/>
          <a:p>
            <a:r>
              <a:rPr lang="en-US" dirty="0"/>
              <a:t>After Installing e-ISuite Site, 2 ICONS will be added to your </a:t>
            </a:r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to Launch the e-ISuite Site </a:t>
            </a:r>
            <a:r>
              <a:rPr lang="en-US" dirty="0" smtClean="0"/>
              <a:t>Application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to Access the e-ISuite Data Folders</a:t>
            </a:r>
          </a:p>
          <a:p>
            <a:pPr lvl="1"/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6"/>
          <a:stretch/>
        </p:blipFill>
        <p:spPr bwMode="auto">
          <a:xfrm>
            <a:off x="3647000" y="4800600"/>
            <a:ext cx="782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4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65" y="91440"/>
            <a:ext cx="8382000" cy="89916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e-ISuite Data </a:t>
            </a:r>
            <a:r>
              <a:rPr lang="en-US" sz="3200" dirty="0" smtClean="0"/>
              <a:t>Files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</a:t>
            </a:r>
            <a:endParaRPr lang="en-US" sz="2200" dirty="0">
              <a:solidFill>
                <a:srgbClr val="1B75BC"/>
              </a:solidFill>
              <a:ea typeface="+mn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81000" y="1731567"/>
            <a:ext cx="62484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smtClean="0"/>
              <a:t>For Windows 7</a:t>
            </a:r>
            <a:endParaRPr lang="en-US" sz="2200" dirty="0"/>
          </a:p>
          <a:p>
            <a:pPr lvl="1"/>
            <a:r>
              <a:rPr lang="en-US" sz="1800" dirty="0"/>
              <a:t>Open Windows Explorer by clicking the Icon in the Task Bar </a:t>
            </a:r>
          </a:p>
          <a:p>
            <a:pPr lvl="1"/>
            <a:r>
              <a:rPr lang="en-US" sz="1800" dirty="0"/>
              <a:t>Click </a:t>
            </a:r>
            <a:r>
              <a:rPr lang="en-US" sz="1800" dirty="0" smtClean="0"/>
              <a:t>Organize</a:t>
            </a:r>
          </a:p>
          <a:p>
            <a:pPr lvl="1"/>
            <a:r>
              <a:rPr lang="en-US" sz="1800" dirty="0" smtClean="0"/>
              <a:t>Click Folder an search options</a:t>
            </a:r>
            <a:endParaRPr lang="en-US" sz="1800" dirty="0" smtClean="0"/>
          </a:p>
          <a:p>
            <a:pPr lvl="1"/>
            <a:r>
              <a:rPr lang="en-US" sz="1800" dirty="0" smtClean="0"/>
              <a:t>Click </a:t>
            </a:r>
            <a:r>
              <a:rPr lang="en-US" sz="1800" dirty="0"/>
              <a:t>the View </a:t>
            </a:r>
            <a:r>
              <a:rPr lang="en-US" sz="1800" dirty="0" smtClean="0"/>
              <a:t>Tab</a:t>
            </a:r>
          </a:p>
          <a:p>
            <a:pPr lvl="1"/>
            <a:r>
              <a:rPr lang="en-US" sz="1800" dirty="0" smtClean="0"/>
              <a:t>Expand </a:t>
            </a:r>
            <a:r>
              <a:rPr lang="en-US" sz="1800" dirty="0"/>
              <a:t>the Hidden files and folders </a:t>
            </a:r>
            <a:r>
              <a:rPr lang="en-US" sz="1800" dirty="0" smtClean="0"/>
              <a:t>folder</a:t>
            </a:r>
          </a:p>
          <a:p>
            <a:pPr lvl="1"/>
            <a:r>
              <a:rPr lang="en-US" sz="1800" dirty="0" smtClean="0"/>
              <a:t>Click </a:t>
            </a:r>
            <a:r>
              <a:rPr lang="en-US" sz="1800" dirty="0"/>
              <a:t>the Radio button next to Show hidden file, folders and </a:t>
            </a:r>
            <a:r>
              <a:rPr lang="en-US" sz="1800" dirty="0" smtClean="0"/>
              <a:t>drives</a:t>
            </a:r>
          </a:p>
          <a:p>
            <a:pPr lvl="1"/>
            <a:r>
              <a:rPr lang="en-US" sz="1800" dirty="0" smtClean="0"/>
              <a:t>Click OK</a:t>
            </a:r>
          </a:p>
          <a:p>
            <a:r>
              <a:rPr lang="en-US" sz="2200" dirty="0" smtClean="0"/>
              <a:t>For Windows 10</a:t>
            </a:r>
          </a:p>
          <a:p>
            <a:pPr lvl="1"/>
            <a:r>
              <a:rPr lang="en-US" sz="1800" dirty="0"/>
              <a:t>Open Windows Explorer by clicking the Icon in the Task Bar </a:t>
            </a:r>
          </a:p>
          <a:p>
            <a:pPr lvl="1"/>
            <a:r>
              <a:rPr lang="en-US" sz="1800" dirty="0"/>
              <a:t>Click </a:t>
            </a:r>
            <a:r>
              <a:rPr lang="en-US" sz="1800" dirty="0" smtClean="0"/>
              <a:t>View</a:t>
            </a:r>
          </a:p>
          <a:p>
            <a:pPr lvl="1"/>
            <a:r>
              <a:rPr lang="en-US" sz="1800" dirty="0" smtClean="0"/>
              <a:t>Check the Hidden items Check Box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1"/>
            <a:endParaRPr lang="en-US" sz="1800" dirty="0"/>
          </a:p>
          <a:p>
            <a:pPr marL="228600" indent="0">
              <a:buNone/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1" b="26678"/>
          <a:stretch/>
        </p:blipFill>
        <p:spPr bwMode="auto">
          <a:xfrm>
            <a:off x="6533155" y="1972386"/>
            <a:ext cx="2081980" cy="20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5257800"/>
            <a:ext cx="6857999" cy="898009"/>
            <a:chOff x="990600" y="5291086"/>
            <a:chExt cx="6857999" cy="8980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5291086"/>
              <a:ext cx="6857999" cy="89800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438400" y="5291086"/>
              <a:ext cx="533400" cy="2000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34000" y="5804080"/>
              <a:ext cx="1066800" cy="237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5240" y="872976"/>
            <a:ext cx="876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B75BC"/>
                </a:solidFill>
              </a:rPr>
              <a:t>The </a:t>
            </a:r>
            <a:r>
              <a:rPr lang="en-US" sz="2200" dirty="0" err="1">
                <a:solidFill>
                  <a:srgbClr val="1B75BC"/>
                </a:solidFill>
              </a:rPr>
              <a:t>ProgramData</a:t>
            </a:r>
            <a:r>
              <a:rPr lang="en-US" sz="2200" dirty="0">
                <a:solidFill>
                  <a:srgbClr val="1B75BC"/>
                </a:solidFill>
              </a:rPr>
              <a:t> folder is often identified as a Hidden Folder.  Follow the instructions below to change the Folder settings to “Show” hidden folders:</a:t>
            </a:r>
          </a:p>
          <a:p>
            <a:endParaRPr lang="en-US" sz="2200" dirty="0">
              <a:solidFill>
                <a:srgbClr val="1B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88" y="75298"/>
            <a:ext cx="8818424" cy="568895"/>
          </a:xfrm>
        </p:spPr>
        <p:txBody>
          <a:bodyPr/>
          <a:lstStyle/>
          <a:p>
            <a:pPr algn="ctr"/>
            <a:r>
              <a:rPr lang="en-US" sz="3200" dirty="0"/>
              <a:t>e-ISuite - Setup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025060"/>
            <a:ext cx="8524012" cy="4953000"/>
          </a:xfrm>
        </p:spPr>
        <p:txBody>
          <a:bodyPr>
            <a:noAutofit/>
          </a:bodyPr>
          <a:lstStyle/>
          <a:p>
            <a:r>
              <a:rPr lang="en-US" sz="2400" dirty="0"/>
              <a:t>Navigate to the </a:t>
            </a:r>
            <a:r>
              <a:rPr lang="en-US" sz="2400" dirty="0" smtClean="0"/>
              <a:t>Desktop</a:t>
            </a:r>
          </a:p>
          <a:p>
            <a:pPr lvl="1"/>
            <a:r>
              <a:rPr lang="en-US" sz="2000" dirty="0" smtClean="0"/>
              <a:t>Launch </a:t>
            </a:r>
            <a:r>
              <a:rPr lang="en-US" sz="2000" dirty="0"/>
              <a:t>e-ISuite Site</a:t>
            </a:r>
          </a:p>
          <a:p>
            <a:r>
              <a:rPr lang="en-US" sz="2400" dirty="0"/>
              <a:t>After e-ISuite Site Warning Banner Screen loads, turn off Pop-up Blockers</a:t>
            </a:r>
          </a:p>
          <a:p>
            <a:endParaRPr lang="en-US" sz="2400" dirty="0"/>
          </a:p>
          <a:p>
            <a:pPr marL="228600" indent="0">
              <a:buNone/>
            </a:pPr>
            <a:endParaRPr lang="en-US" sz="2400" dirty="0"/>
          </a:p>
          <a:p>
            <a:pPr marL="571500"/>
            <a:endParaRPr lang="en-US" sz="2400" dirty="0"/>
          </a:p>
          <a:p>
            <a:pPr marL="571500"/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Click </a:t>
            </a:r>
            <a:r>
              <a:rPr lang="en-US" sz="2400" dirty="0"/>
              <a:t>Accept to acknowledge the Security Warning Banner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B75BC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3"/>
          <a:stretch/>
        </p:blipFill>
        <p:spPr bwMode="auto">
          <a:xfrm>
            <a:off x="2172687" y="2706920"/>
            <a:ext cx="4685314" cy="24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7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2390"/>
            <a:ext cx="8229600" cy="922020"/>
          </a:xfrm>
        </p:spPr>
        <p:txBody>
          <a:bodyPr/>
          <a:lstStyle/>
          <a:p>
            <a:pPr algn="ctr"/>
            <a:r>
              <a:rPr lang="en-US" sz="3200" dirty="0"/>
              <a:t>e-ISuite Site – Setup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>
                <a:solidFill>
                  <a:schemeClr val="bg1"/>
                </a:solidFill>
              </a:rPr>
              <a:t>rabase</a:t>
            </a:r>
            <a:r>
              <a:rPr lang="en-US" sz="2000" dirty="0">
                <a:solidFill>
                  <a:schemeClr val="bg1"/>
                </a:solidFill>
              </a:rPr>
              <a:t> and Account Manager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81" y="1102806"/>
            <a:ext cx="7210038" cy="49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11595"/>
            <a:ext cx="8818424" cy="568895"/>
          </a:xfrm>
        </p:spPr>
        <p:txBody>
          <a:bodyPr/>
          <a:lstStyle/>
          <a:p>
            <a:pPr algn="ctr"/>
            <a:r>
              <a:rPr lang="en-US" sz="3200" dirty="0"/>
              <a:t>Site Account Manager (Admin User)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2999" y="1447800"/>
            <a:ext cx="88185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User </a:t>
            </a:r>
            <a:r>
              <a:rPr lang="en-US" sz="2400" dirty="0"/>
              <a:t>Account Management (Privileged vs. </a:t>
            </a:r>
            <a:r>
              <a:rPr lang="en-US" sz="2400" dirty="0" smtClean="0"/>
              <a:t>Non-Privileged)</a:t>
            </a:r>
          </a:p>
          <a:p>
            <a:pPr lvl="1"/>
            <a:r>
              <a:rPr lang="en-US" sz="2000" dirty="0" smtClean="0"/>
              <a:t>Add</a:t>
            </a:r>
            <a:r>
              <a:rPr lang="en-US" sz="2000" dirty="0"/>
              <a:t>, Update, Delete User </a:t>
            </a:r>
            <a:r>
              <a:rPr lang="en-US" sz="2000" dirty="0" smtClean="0"/>
              <a:t>Accounts</a:t>
            </a:r>
          </a:p>
          <a:p>
            <a:pPr lvl="2"/>
            <a:r>
              <a:rPr lang="en-US" dirty="0" smtClean="0"/>
              <a:t>Importance </a:t>
            </a:r>
            <a:r>
              <a:rPr lang="en-US" dirty="0"/>
              <a:t>of Secondary Account Manager Account</a:t>
            </a:r>
          </a:p>
          <a:p>
            <a:pPr lvl="1"/>
            <a:r>
              <a:rPr lang="en-US" sz="2000" dirty="0"/>
              <a:t>Assign Roles</a:t>
            </a:r>
          </a:p>
          <a:p>
            <a:pPr lvl="1"/>
            <a:r>
              <a:rPr lang="en-US" sz="2000" dirty="0"/>
              <a:t>Import/Export User Accounts</a:t>
            </a:r>
          </a:p>
          <a:p>
            <a:r>
              <a:rPr lang="en-US" sz="2400" dirty="0"/>
              <a:t>Database Management</a:t>
            </a:r>
          </a:p>
          <a:p>
            <a:pPr lvl="1"/>
            <a:r>
              <a:rPr lang="en-US" sz="2000" dirty="0"/>
              <a:t>Create/Copy/Restore Database</a:t>
            </a:r>
          </a:p>
          <a:p>
            <a:pPr lvl="1"/>
            <a:r>
              <a:rPr lang="en-US" sz="2000" dirty="0"/>
              <a:t>Create Backups</a:t>
            </a:r>
          </a:p>
          <a:p>
            <a:pPr lvl="2"/>
            <a:r>
              <a:rPr lang="en-US" dirty="0"/>
              <a:t>Automatic vs. Manual</a:t>
            </a:r>
          </a:p>
          <a:p>
            <a:pPr lvl="2"/>
            <a:r>
              <a:rPr lang="en-US" dirty="0"/>
              <a:t>Database Password Recovery Tool</a:t>
            </a:r>
          </a:p>
          <a:p>
            <a:pPr lvl="1"/>
            <a:endParaRPr lang="en-US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Manager Performs 2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in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ISuite</a:t>
            </a:r>
            <a:endParaRPr lang="en-U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1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876</Words>
  <Application>Microsoft Office PowerPoint</Application>
  <PresentationFormat>On-screen Show (4:3)</PresentationFormat>
  <Paragraphs>226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e-ISuite …the Basics</vt:lpstr>
      <vt:lpstr>Server Requirements</vt:lpstr>
      <vt:lpstr>Install e-ISuite on Server</vt:lpstr>
      <vt:lpstr>e-ISuite Site Install</vt:lpstr>
      <vt:lpstr>Application Navigation</vt:lpstr>
      <vt:lpstr>e-ISuite Data Files   </vt:lpstr>
      <vt:lpstr>e-ISuite - Setup</vt:lpstr>
      <vt:lpstr>e-ISuite Site – Setup Cont.</vt:lpstr>
      <vt:lpstr>Site Account Manager (Admin User)</vt:lpstr>
      <vt:lpstr>Database Management Decisions</vt:lpstr>
      <vt:lpstr>Setup Incident Using ROSS Import File</vt:lpstr>
      <vt:lpstr>Setup Incident Manually</vt:lpstr>
      <vt:lpstr>Setup from Database Backup File</vt:lpstr>
      <vt:lpstr> Setup Incident Using Enterprise Transition File</vt:lpstr>
      <vt:lpstr>Site Data Steward Functions (DOES NOT need to be performed on Server Machine)</vt:lpstr>
      <vt:lpstr>Setup Client Machines</vt:lpstr>
      <vt:lpstr>Uninstall e-ISuite Site</vt:lpstr>
      <vt:lpstr>Data Transfer Functions</vt:lpstr>
      <vt:lpstr>Tutorials Available</vt:lpstr>
      <vt:lpstr>Troubleshooting</vt:lpstr>
      <vt:lpstr>Troubleshooting Cont.</vt:lpstr>
      <vt:lpstr>PowerPoint Presentation</vt:lpstr>
    </vt:vector>
  </TitlesOfParts>
  <Company>DOI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Tate, Donna L -FS</cp:lastModifiedBy>
  <cp:revision>54</cp:revision>
  <dcterms:created xsi:type="dcterms:W3CDTF">2014-10-29T14:11:27Z</dcterms:created>
  <dcterms:modified xsi:type="dcterms:W3CDTF">2018-04-02T01:51:45Z</dcterms:modified>
</cp:coreProperties>
</file>