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BC"/>
    <a:srgbClr val="1175BC"/>
    <a:srgbClr val="6D6B6B"/>
    <a:srgbClr val="009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56" d="100"/>
          <a:sy n="56" d="100"/>
        </p:scale>
        <p:origin x="139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FBC3-DB44-4A73-A8C6-16E3983FFA2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8"/>
          <p:cNvSpPr/>
          <p:nvPr userDrawn="1"/>
        </p:nvSpPr>
        <p:spPr>
          <a:xfrm>
            <a:off x="0" y="6174375"/>
            <a:ext cx="9144000" cy="683699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8" name="Shape 9"/>
          <p:cNvCxnSpPr/>
          <p:nvPr userDrawn="1"/>
        </p:nvCxnSpPr>
        <p:spPr>
          <a:xfrm>
            <a:off x="455700" y="3864025"/>
            <a:ext cx="8301300" cy="0"/>
          </a:xfrm>
          <a:prstGeom prst="straightConnector1">
            <a:avLst/>
          </a:prstGeom>
          <a:noFill/>
          <a:ln w="19050" cap="flat">
            <a:solidFill>
              <a:srgbClr val="11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10"/>
          <p:cNvSpPr txBox="1">
            <a:spLocks noGrp="1"/>
          </p:cNvSpPr>
          <p:nvPr>
            <p:ph type="title"/>
          </p:nvPr>
        </p:nvSpPr>
        <p:spPr>
          <a:xfrm>
            <a:off x="322922" y="3339545"/>
            <a:ext cx="8677175" cy="537331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None/>
              <a:defRPr sz="30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0" name="Shape 11"/>
          <p:cNvSpPr txBox="1">
            <a:spLocks noGrp="1"/>
          </p:cNvSpPr>
          <p:nvPr>
            <p:ph type="subTitle" idx="1"/>
          </p:nvPr>
        </p:nvSpPr>
        <p:spPr>
          <a:xfrm>
            <a:off x="322922" y="3864025"/>
            <a:ext cx="8677175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1" name="Shape 12"/>
          <p:cNvSpPr txBox="1"/>
          <p:nvPr userDrawn="1"/>
        </p:nvSpPr>
        <p:spPr>
          <a:xfrm>
            <a:off x="1948875" y="6369200"/>
            <a:ext cx="5166900" cy="21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10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28" y="457200"/>
            <a:ext cx="5742770" cy="102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4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123075" y="-48139"/>
            <a:ext cx="8818424" cy="6883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123075" y="640225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123075" y="762000"/>
            <a:ext cx="88185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7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304800" y="-30600"/>
            <a:ext cx="8636699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304800" y="609600"/>
            <a:ext cx="8636775" cy="30625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9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2672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25" y="762000"/>
            <a:ext cx="4383075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hape 21"/>
          <p:cNvSpPr txBox="1">
            <a:spLocks noGrp="1"/>
          </p:cNvSpPr>
          <p:nvPr>
            <p:ph type="title"/>
          </p:nvPr>
        </p:nvSpPr>
        <p:spPr>
          <a:xfrm>
            <a:off x="123075" y="-30600"/>
            <a:ext cx="8818424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10" name="Shape 22"/>
          <p:cNvCxnSpPr/>
          <p:nvPr userDrawn="1"/>
        </p:nvCxnSpPr>
        <p:spPr>
          <a:xfrm>
            <a:off x="123075" y="68580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9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9"/>
          <p:cNvSpPr txBox="1"/>
          <p:nvPr userDrawn="1"/>
        </p:nvSpPr>
        <p:spPr>
          <a:xfrm>
            <a:off x="1728912" y="1855575"/>
            <a:ext cx="5686200" cy="131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cxnSp>
        <p:nvCxnSpPr>
          <p:cNvPr id="7" name="Shape 50"/>
          <p:cNvCxnSpPr/>
          <p:nvPr userDrawn="1"/>
        </p:nvCxnSpPr>
        <p:spPr>
          <a:xfrm>
            <a:off x="162750" y="306005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8063" y="3768475"/>
            <a:ext cx="6727873" cy="120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6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FBC3-DB44-4A73-A8C6-16E3983FFA25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1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radlepoint.com/products/small-business-home-office-router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adlepoint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0121E94-4A99-467D-969C-E7C5D095531A}"/>
              </a:ext>
            </a:extLst>
          </p:cNvPr>
          <p:cNvSpPr txBox="1">
            <a:spLocks/>
          </p:cNvSpPr>
          <p:nvPr/>
        </p:nvSpPr>
        <p:spPr>
          <a:xfrm>
            <a:off x="530352" y="2810076"/>
            <a:ext cx="8077200" cy="21336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rmAutofit/>
          </a:bodyPr>
          <a:lstStyle>
            <a:lvl1pPr algn="l" defTabSz="914400" rtl="0" eaLnBrk="1" latinLnBrk="0" hangingPunct="1">
              <a:spcBef>
                <a:spcPts val="0"/>
              </a:spcBef>
              <a:buNone/>
              <a:defRPr sz="3000" kern="1200">
                <a:solidFill>
                  <a:srgbClr val="666666"/>
                </a:solidFill>
                <a:latin typeface="+mj-lt"/>
                <a:ea typeface="+mj-ea"/>
                <a:cs typeface="+mj-cs"/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CradlePoint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Routers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AA31D40-2A3E-43CA-ACED-D3BD37141B5E}"/>
              </a:ext>
            </a:extLst>
          </p:cNvPr>
          <p:cNvSpPr txBox="1">
            <a:spLocks/>
          </p:cNvSpPr>
          <p:nvPr/>
        </p:nvSpPr>
        <p:spPr>
          <a:xfrm>
            <a:off x="644652" y="4540986"/>
            <a:ext cx="7848600" cy="13716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MBR95 / MBR1200B</a:t>
            </a:r>
          </a:p>
          <a:p>
            <a:endParaRPr lang="en-US" dirty="0"/>
          </a:p>
          <a:p>
            <a:r>
              <a:rPr lang="en-US" sz="1800" dirty="0">
                <a:hlinkClick r:id="rId2"/>
              </a:rPr>
              <a:t>http://cradlepoint.com/products/small-business-home-office-routers</a:t>
            </a:r>
            <a:endParaRPr lang="en-US" sz="18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3858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Why Use a </a:t>
            </a:r>
            <a:r>
              <a:rPr lang="en-US" sz="3200" dirty="0" err="1"/>
              <a:t>CradlePoint</a:t>
            </a:r>
            <a:r>
              <a:rPr lang="en-US" sz="3200" dirty="0"/>
              <a:t> Router?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35052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Simple to configure.</a:t>
            </a:r>
          </a:p>
          <a:p>
            <a:r>
              <a:rPr lang="en-US" sz="2400" dirty="0"/>
              <a:t>Known to be reliable.</a:t>
            </a:r>
          </a:p>
          <a:p>
            <a:r>
              <a:rPr lang="en-US" sz="2400" dirty="0"/>
              <a:t>4G </a:t>
            </a:r>
            <a:r>
              <a:rPr lang="en-US" sz="2400" dirty="0" err="1"/>
              <a:t>AirCard</a:t>
            </a:r>
            <a:r>
              <a:rPr lang="en-US" sz="2400" dirty="0"/>
              <a:t>.</a:t>
            </a:r>
          </a:p>
          <a:p>
            <a:r>
              <a:rPr lang="en-US" sz="2400" dirty="0"/>
              <a:t>Configured with “</a:t>
            </a:r>
            <a:r>
              <a:rPr lang="en-US" sz="2400" dirty="0" err="1"/>
              <a:t>WiFi</a:t>
            </a:r>
            <a:r>
              <a:rPr lang="en-US" sz="2400" dirty="0"/>
              <a:t> as WAN” (using </a:t>
            </a:r>
            <a:r>
              <a:rPr lang="en-US" sz="2400" dirty="0" err="1"/>
              <a:t>WiFi</a:t>
            </a:r>
            <a:r>
              <a:rPr lang="en-US" sz="2400" dirty="0"/>
              <a:t>/MiFi)</a:t>
            </a:r>
          </a:p>
          <a:p>
            <a:r>
              <a:rPr lang="en-US" sz="2400" dirty="0"/>
              <a:t>Supports an </a:t>
            </a:r>
            <a:r>
              <a:rPr lang="en-US" sz="2400" dirty="0" err="1"/>
              <a:t>AirCard</a:t>
            </a:r>
            <a:r>
              <a:rPr lang="en-US" sz="2400" dirty="0"/>
              <a:t> and Multiple MiFi units with load </a:t>
            </a:r>
          </a:p>
          <a:p>
            <a:pPr marL="0" indent="0">
              <a:buNone/>
            </a:pPr>
            <a:r>
              <a:rPr lang="en-US" sz="2400" dirty="0"/>
              <a:t>    balancing (MBR1200B only).</a:t>
            </a:r>
          </a:p>
          <a:p>
            <a:r>
              <a:rPr lang="en-US" sz="2400" dirty="0"/>
              <a:t>Internet connection early in an incident if there is cell</a:t>
            </a:r>
          </a:p>
          <a:p>
            <a:pPr marL="0" indent="0">
              <a:buNone/>
            </a:pPr>
            <a:r>
              <a:rPr lang="en-US" sz="2400" dirty="0"/>
              <a:t>    service.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56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Air Card with </a:t>
            </a:r>
            <a:r>
              <a:rPr lang="en-US" sz="3200" dirty="0" err="1"/>
              <a:t>Cradlepoint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5562600" cy="4191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600" dirty="0"/>
              <a:t>Advantages: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Simply connect Air Card to the router and power on the Router (</a:t>
            </a:r>
            <a:r>
              <a:rPr lang="en-US" sz="2600" dirty="0" err="1"/>
              <a:t>Cradlepoint</a:t>
            </a:r>
            <a:r>
              <a:rPr lang="en-US" sz="2600" dirty="0"/>
              <a:t> router may need a firmware upgrade for some </a:t>
            </a:r>
            <a:r>
              <a:rPr lang="en-US" sz="2600" dirty="0" err="1"/>
              <a:t>aircards</a:t>
            </a:r>
            <a:r>
              <a:rPr lang="en-US" sz="2600" dirty="0"/>
              <a:t>). (Note: Activate Air Card on PC First.)</a:t>
            </a:r>
          </a:p>
          <a:p>
            <a:r>
              <a:rPr lang="en-US" sz="2600" dirty="0"/>
              <a:t>Power is supplied for Air Card by the router USB port.</a:t>
            </a:r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r>
              <a:rPr lang="en-US" sz="2600" dirty="0"/>
              <a:t>Disadvantages: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Does not work if there is no cell signal.</a:t>
            </a:r>
          </a:p>
          <a:p>
            <a:r>
              <a:rPr lang="en-US" sz="2600" dirty="0"/>
              <a:t>Air Card is connected to the router (An antenna</a:t>
            </a:r>
          </a:p>
          <a:p>
            <a:pPr marL="0" indent="0">
              <a:buNone/>
            </a:pPr>
            <a:r>
              <a:rPr lang="en-US" sz="2600" dirty="0"/>
              <a:t>      may improve signal).  Need to move router and</a:t>
            </a:r>
          </a:p>
          <a:p>
            <a:pPr marL="0" indent="0">
              <a:buNone/>
            </a:pPr>
            <a:r>
              <a:rPr lang="en-US" sz="2600" dirty="0"/>
              <a:t>      Air Card to improve signal strength.</a:t>
            </a:r>
          </a:p>
          <a:p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05000"/>
            <a:ext cx="26924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11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err="1"/>
              <a:t>MiFi</a:t>
            </a:r>
            <a:r>
              <a:rPr lang="en-US" sz="3200" dirty="0"/>
              <a:t> with </a:t>
            </a:r>
            <a:r>
              <a:rPr lang="en-US" sz="3200" dirty="0" err="1"/>
              <a:t>Cradlepoint</a:t>
            </a:r>
            <a:r>
              <a:rPr lang="en-US" sz="3200" dirty="0"/>
              <a:t>	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3400" y="3048000"/>
            <a:ext cx="8077200" cy="334024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600" dirty="0"/>
              <a:t>Advantages:</a:t>
            </a:r>
          </a:p>
          <a:p>
            <a:r>
              <a:rPr lang="en-US" sz="3600" dirty="0"/>
              <a:t>MiFi can connect to multiple devices (5 or 10 depending on MiFi device,   e.g. </a:t>
            </a:r>
            <a:r>
              <a:rPr lang="en-US" sz="3600" dirty="0" err="1"/>
              <a:t>cradlepoint</a:t>
            </a:r>
            <a:r>
              <a:rPr lang="en-US" sz="3600" dirty="0"/>
              <a:t>, pc, </a:t>
            </a:r>
            <a:r>
              <a:rPr lang="en-US" sz="3600" dirty="0" err="1"/>
              <a:t>iphone</a:t>
            </a:r>
            <a:r>
              <a:rPr lang="en-US" sz="3600" dirty="0"/>
              <a:t>, etc.)</a:t>
            </a:r>
          </a:p>
          <a:p>
            <a:r>
              <a:rPr lang="en-US" sz="3600" dirty="0"/>
              <a:t>MiFi can be moved to maximize cell signal strength while configured with a </a:t>
            </a:r>
            <a:r>
              <a:rPr lang="en-US" sz="3600" dirty="0" err="1"/>
              <a:t>CradlePoint</a:t>
            </a:r>
            <a:r>
              <a:rPr lang="en-US" sz="3600" dirty="0"/>
              <a:t> router. </a:t>
            </a:r>
          </a:p>
          <a:p>
            <a:r>
              <a:rPr lang="en-US" sz="3600" dirty="0"/>
              <a:t>Can tether a Verizon MiFi to router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Disadvantages:</a:t>
            </a:r>
          </a:p>
          <a:p>
            <a:r>
              <a:rPr lang="en-US" sz="3600" dirty="0"/>
              <a:t>Does not work if there is no cell signal</a:t>
            </a:r>
          </a:p>
          <a:p>
            <a:r>
              <a:rPr lang="en-US" sz="3600" dirty="0"/>
              <a:t>Needs to have an external power source (can be powered with USB on </a:t>
            </a:r>
            <a:r>
              <a:rPr lang="en-US" sz="3600" dirty="0" err="1"/>
              <a:t>CradlePoint</a:t>
            </a:r>
            <a:r>
              <a:rPr lang="en-US" sz="3600" dirty="0"/>
              <a:t> router.)</a:t>
            </a:r>
          </a:p>
          <a:p>
            <a:r>
              <a:rPr lang="en-US" sz="3600" dirty="0"/>
              <a:t>Can not tether a AT&amp;T MiFi to router</a:t>
            </a:r>
          </a:p>
          <a:p>
            <a:pPr marL="0" indent="0">
              <a:buNone/>
            </a:pPr>
            <a:endParaRPr lang="en-US" dirty="0"/>
          </a:p>
          <a:p>
            <a:endParaRPr lang="en-US" sz="4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66800"/>
            <a:ext cx="6248400" cy="17651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993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MBR95 vs. MBR1200B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62750" y="1295400"/>
            <a:ext cx="88185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MRB95 is ~$150.00 and MBR1200B is ~$250.00.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MBR95 has one USB port and MBR1200B has two.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MBR1200B can load balance.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Two MBR1200B units can be configured as bridge (good to know)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Both MBR95/MBR1200B can be configured with “fail over”.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See </a:t>
            </a:r>
            <a:r>
              <a:rPr lang="en-US" sz="2000" dirty="0">
                <a:hlinkClick r:id="rId2"/>
              </a:rPr>
              <a:t>www.cradlepoint.com</a:t>
            </a:r>
            <a:r>
              <a:rPr lang="en-US" sz="2000" dirty="0"/>
              <a:t> for more information.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Suggested to go with the MBR1200B, however the MBR95 works in most use cases. </a:t>
            </a:r>
          </a:p>
        </p:txBody>
      </p:sp>
    </p:spTree>
    <p:extLst>
      <p:ext uri="{BB962C8B-B14F-4D97-AF65-F5344CB8AC3E}">
        <p14:creationId xmlns:p14="http://schemas.microsoft.com/office/powerpoint/2010/main" val="4203594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Router Air Card and MiFi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62750" y="1166018"/>
            <a:ext cx="88185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600" dirty="0"/>
              <a:t>Load Balancing (MBR1200B ONLY)</a:t>
            </a:r>
          </a:p>
          <a:p>
            <a:r>
              <a:rPr lang="en-US" sz="2600" dirty="0"/>
              <a:t>Fail Over (Both MBR95/MBR1200B)</a:t>
            </a:r>
          </a:p>
          <a:p>
            <a:r>
              <a:rPr lang="en-US" sz="2600" dirty="0"/>
              <a:t>Change subnet on </a:t>
            </a:r>
            <a:r>
              <a:rPr lang="en-US" sz="2600" dirty="0" err="1"/>
              <a:t>Cradlepoint</a:t>
            </a:r>
            <a:r>
              <a:rPr lang="en-US" sz="2600" dirty="0"/>
              <a:t> (e.g. 10.2.1.1) so there is no conflict with</a:t>
            </a:r>
          </a:p>
          <a:p>
            <a:pPr marL="0" indent="0">
              <a:buNone/>
            </a:pPr>
            <a:r>
              <a:rPr lang="en-US" sz="2600" dirty="0"/>
              <a:t>     192.168.X.X default.</a:t>
            </a:r>
          </a:p>
          <a:p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85800" y="3733799"/>
          <a:ext cx="8001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2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MBR95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MBR1200B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829">
                <a:tc>
                  <a:txBody>
                    <a:bodyPr/>
                    <a:lstStyle/>
                    <a:p>
                      <a:r>
                        <a:rPr lang="en-US" dirty="0"/>
                        <a:t>Air</a:t>
                      </a:r>
                      <a:r>
                        <a:rPr lang="en-US" baseline="0" dirty="0"/>
                        <a:t> 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829">
                <a:tc>
                  <a:txBody>
                    <a:bodyPr/>
                    <a:lstStyle/>
                    <a:p>
                      <a:r>
                        <a:rPr lang="en-US" dirty="0" err="1"/>
                        <a:t>MiFi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829">
                <a:tc>
                  <a:txBody>
                    <a:bodyPr/>
                    <a:lstStyle/>
                    <a:p>
                      <a:r>
                        <a:rPr lang="en-US" dirty="0" err="1"/>
                        <a:t>AirCard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AirCard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29">
                <a:tc>
                  <a:txBody>
                    <a:bodyPr/>
                    <a:lstStyle/>
                    <a:p>
                      <a:r>
                        <a:rPr lang="en-US" dirty="0" err="1"/>
                        <a:t>AirCard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AirCard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MiFi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829">
                <a:tc>
                  <a:txBody>
                    <a:bodyPr/>
                    <a:lstStyle/>
                    <a:p>
                      <a:r>
                        <a:rPr lang="en-US" dirty="0" err="1"/>
                        <a:t>AirCard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AirCard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MiFi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MiFi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61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43934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Verizon 4G Router (all-in-one)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05000"/>
            <a:ext cx="4495800" cy="3371850"/>
          </a:xfrm>
        </p:spPr>
      </p:pic>
      <p:sp>
        <p:nvSpPr>
          <p:cNvPr id="5" name="TextBox 4"/>
          <p:cNvSpPr txBox="1"/>
          <p:nvPr/>
        </p:nvSpPr>
        <p:spPr>
          <a:xfrm>
            <a:off x="1485900" y="942201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Verizon provides an option with a 4G service with router.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5410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WARNING!  When using any data device make sure you understand the terms and cost of the data plan.   </a:t>
            </a:r>
            <a:r>
              <a:rPr lang="en-US" sz="2000" dirty="0" err="1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Cradlepoint</a:t>
            </a:r>
            <a:r>
              <a:rPr lang="en-US" sz="20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provides a router with a SIM Card, expensive and requires a data plan.</a:t>
            </a:r>
          </a:p>
        </p:txBody>
      </p:sp>
    </p:spTree>
    <p:extLst>
      <p:ext uri="{BB962C8B-B14F-4D97-AF65-F5344CB8AC3E}">
        <p14:creationId xmlns:p14="http://schemas.microsoft.com/office/powerpoint/2010/main" val="404501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33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459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Why Use a CradlePoint Router?</vt:lpstr>
      <vt:lpstr>Air Card with Cradlepoint </vt:lpstr>
      <vt:lpstr>MiFi with Cradlepoint  </vt:lpstr>
      <vt:lpstr>MBR95 vs. MBR1200B</vt:lpstr>
      <vt:lpstr>Router Air Card and MiFi Configurations</vt:lpstr>
      <vt:lpstr>Verizon 4G Router (all-in-one)</vt:lpstr>
      <vt:lpstr>PowerPoint Presentation</vt:lpstr>
    </vt:vector>
  </TitlesOfParts>
  <Company>DOI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Taylor</dc:creator>
  <cp:lastModifiedBy>Paul</cp:lastModifiedBy>
  <cp:revision>25</cp:revision>
  <dcterms:created xsi:type="dcterms:W3CDTF">2014-10-29T14:11:27Z</dcterms:created>
  <dcterms:modified xsi:type="dcterms:W3CDTF">2018-03-13T15:31:59Z</dcterms:modified>
</cp:coreProperties>
</file>