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75BC"/>
    <a:srgbClr val="1175BC"/>
    <a:srgbClr val="6D6B6B"/>
    <a:srgbClr val="009E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>
      <p:cViewPr varScale="1">
        <p:scale>
          <a:sx n="56" d="100"/>
          <a:sy n="56" d="100"/>
        </p:scale>
        <p:origin x="139" y="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EFBC3-DB44-4A73-A8C6-16E3983FFA25}" type="datetimeFigureOut">
              <a:rPr lang="en-US" smtClean="0"/>
              <a:t>3/13/2018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hape 8"/>
          <p:cNvSpPr/>
          <p:nvPr userDrawn="1"/>
        </p:nvSpPr>
        <p:spPr>
          <a:xfrm>
            <a:off x="0" y="6174375"/>
            <a:ext cx="9144000" cy="683699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cxnSp>
        <p:nvCxnSpPr>
          <p:cNvPr id="8" name="Shape 9"/>
          <p:cNvCxnSpPr/>
          <p:nvPr userDrawn="1"/>
        </p:nvCxnSpPr>
        <p:spPr>
          <a:xfrm>
            <a:off x="455700" y="3864025"/>
            <a:ext cx="8301300" cy="0"/>
          </a:xfrm>
          <a:prstGeom prst="straightConnector1">
            <a:avLst/>
          </a:prstGeom>
          <a:noFill/>
          <a:ln w="19050" cap="flat">
            <a:solidFill>
              <a:srgbClr val="11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9" name="Shape 10"/>
          <p:cNvSpPr txBox="1">
            <a:spLocks noGrp="1"/>
          </p:cNvSpPr>
          <p:nvPr>
            <p:ph type="title"/>
          </p:nvPr>
        </p:nvSpPr>
        <p:spPr>
          <a:xfrm>
            <a:off x="322922" y="3339545"/>
            <a:ext cx="8677175" cy="537331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buNone/>
              <a:defRPr sz="30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0" name="Shape 11"/>
          <p:cNvSpPr txBox="1">
            <a:spLocks noGrp="1"/>
          </p:cNvSpPr>
          <p:nvPr>
            <p:ph type="subTitle" idx="1"/>
          </p:nvPr>
        </p:nvSpPr>
        <p:spPr>
          <a:xfrm>
            <a:off x="322922" y="3864025"/>
            <a:ext cx="8677175" cy="57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None/>
              <a:defRPr sz="1600">
                <a:solidFill>
                  <a:srgbClr val="666666"/>
                </a:solidFill>
              </a:defRPr>
            </a:lvl1pPr>
            <a:lvl2pPr rtl="0">
              <a:spcBef>
                <a:spcPts val="0"/>
              </a:spcBef>
              <a:buNone/>
              <a:defRPr/>
            </a:lvl2pPr>
            <a:lvl3pPr rtl="0">
              <a:spcBef>
                <a:spcPts val="0"/>
              </a:spcBef>
              <a:buNone/>
              <a:defRPr/>
            </a:lvl3pPr>
            <a:lvl4pPr rtl="0">
              <a:spcBef>
                <a:spcPts val="0"/>
              </a:spcBef>
              <a:buNone/>
              <a:defRPr/>
            </a:lvl4pPr>
            <a:lvl5pPr rtl="0">
              <a:spcBef>
                <a:spcPts val="0"/>
              </a:spcBef>
              <a:buNone/>
              <a:defRPr/>
            </a:lvl5pPr>
            <a:lvl6pPr rtl="0">
              <a:spcBef>
                <a:spcPts val="0"/>
              </a:spcBef>
              <a:buNone/>
              <a:defRPr/>
            </a:lvl6pPr>
            <a:lvl7pPr rtl="0">
              <a:spcBef>
                <a:spcPts val="0"/>
              </a:spcBef>
              <a:buNone/>
              <a:defRPr/>
            </a:lvl7pPr>
            <a:lvl8pPr rtl="0">
              <a:spcBef>
                <a:spcPts val="0"/>
              </a:spcBef>
              <a:buNone/>
              <a:defRPr/>
            </a:lvl8pPr>
            <a:lvl9pPr>
              <a:spcBef>
                <a:spcPts val="0"/>
              </a:spcBef>
              <a:buNone/>
              <a:defRPr/>
            </a:lvl9pPr>
          </a:lstStyle>
          <a:p>
            <a:endParaRPr dirty="0"/>
          </a:p>
        </p:txBody>
      </p:sp>
      <p:sp>
        <p:nvSpPr>
          <p:cNvPr id="11" name="Shape 12"/>
          <p:cNvSpPr txBox="1"/>
          <p:nvPr userDrawn="1"/>
        </p:nvSpPr>
        <p:spPr>
          <a:xfrm>
            <a:off x="1948875" y="6369200"/>
            <a:ext cx="5166900" cy="216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endParaRPr lang="en" sz="1000" dirty="0">
              <a:solidFill>
                <a:srgbClr val="FFFFFF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828" y="457200"/>
            <a:ext cx="5742770" cy="102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348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123075" y="-48139"/>
            <a:ext cx="8818424" cy="6883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123075" y="640225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"/>
          </p:nvPr>
        </p:nvSpPr>
        <p:spPr>
          <a:xfrm>
            <a:off x="123075" y="762000"/>
            <a:ext cx="88185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3" name="Picture 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973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21"/>
          <p:cNvSpPr txBox="1">
            <a:spLocks noGrp="1"/>
          </p:cNvSpPr>
          <p:nvPr>
            <p:ph type="title"/>
          </p:nvPr>
        </p:nvSpPr>
        <p:spPr>
          <a:xfrm>
            <a:off x="304800" y="-30600"/>
            <a:ext cx="8636699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9" name="Shape 22"/>
          <p:cNvCxnSpPr/>
          <p:nvPr userDrawn="1"/>
        </p:nvCxnSpPr>
        <p:spPr>
          <a:xfrm>
            <a:off x="304800" y="609600"/>
            <a:ext cx="8636775" cy="30625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0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1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193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762000"/>
            <a:ext cx="4267200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32325" y="762000"/>
            <a:ext cx="4383075" cy="4525963"/>
          </a:xfrm>
        </p:spPr>
        <p:txBody>
          <a:bodyPr/>
          <a:lstStyle>
            <a:lvl1pPr>
              <a:defRPr sz="2800">
                <a:solidFill>
                  <a:srgbClr val="1B75B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hape 21"/>
          <p:cNvSpPr txBox="1">
            <a:spLocks noGrp="1"/>
          </p:cNvSpPr>
          <p:nvPr>
            <p:ph type="title"/>
          </p:nvPr>
        </p:nvSpPr>
        <p:spPr>
          <a:xfrm>
            <a:off x="123075" y="-30600"/>
            <a:ext cx="8818424" cy="640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>
            <a:lvl1pPr algn="l" rtl="0">
              <a:spcBef>
                <a:spcPts val="0"/>
              </a:spcBef>
              <a:buNone/>
              <a:defRPr sz="4000" b="1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2pPr>
            <a:lvl3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3pPr>
            <a:lvl4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4pPr>
            <a:lvl5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5pPr>
            <a:lvl6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6pPr>
            <a:lvl7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7pPr>
            <a:lvl8pPr rtl="0"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8pPr>
            <a:lvl9pPr>
              <a:spcBef>
                <a:spcPts val="0"/>
              </a:spcBef>
              <a:buNone/>
              <a:defRPr>
                <a:solidFill>
                  <a:srgbClr val="999999"/>
                </a:solidFill>
              </a:defRPr>
            </a:lvl9pPr>
          </a:lstStyle>
          <a:p>
            <a:endParaRPr dirty="0"/>
          </a:p>
        </p:txBody>
      </p:sp>
      <p:cxnSp>
        <p:nvCxnSpPr>
          <p:cNvPr id="10" name="Shape 22"/>
          <p:cNvCxnSpPr/>
          <p:nvPr userDrawn="1"/>
        </p:nvCxnSpPr>
        <p:spPr>
          <a:xfrm>
            <a:off x="123075" y="68580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11" name="Shape 25"/>
          <p:cNvCxnSpPr/>
          <p:nvPr userDrawn="1"/>
        </p:nvCxnSpPr>
        <p:spPr>
          <a:xfrm>
            <a:off x="123075" y="6235312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12" name="Slide Number Placeholder 1"/>
          <p:cNvSpPr txBox="1">
            <a:spLocks/>
          </p:cNvSpPr>
          <p:nvPr userDrawn="1"/>
        </p:nvSpPr>
        <p:spPr>
          <a:xfrm>
            <a:off x="4343400" y="640080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1F27DA-A18E-4CED-B75E-2F354CAD135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title="WFIT Footer Logo and Nam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5" y="6315075"/>
            <a:ext cx="3076620" cy="525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896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49"/>
          <p:cNvSpPr txBox="1"/>
          <p:nvPr userDrawn="1"/>
        </p:nvSpPr>
        <p:spPr>
          <a:xfrm>
            <a:off x="1728912" y="1855575"/>
            <a:ext cx="5686200" cy="1313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4800" b="1" dirty="0">
                <a:solidFill>
                  <a:srgbClr val="6666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</p:txBody>
      </p:sp>
      <p:cxnSp>
        <p:nvCxnSpPr>
          <p:cNvPr id="7" name="Shape 50"/>
          <p:cNvCxnSpPr/>
          <p:nvPr userDrawn="1"/>
        </p:nvCxnSpPr>
        <p:spPr>
          <a:xfrm>
            <a:off x="162750" y="3060050"/>
            <a:ext cx="8818500" cy="0"/>
          </a:xfrm>
          <a:prstGeom prst="straightConnector1">
            <a:avLst/>
          </a:prstGeom>
          <a:noFill/>
          <a:ln w="19050" cap="flat">
            <a:solidFill>
              <a:srgbClr val="1B75BC"/>
            </a:solidFill>
            <a:prstDash val="solid"/>
            <a:round/>
            <a:headEnd type="none" w="lg" len="lg"/>
            <a:tailEnd type="none" w="lg" len="lg"/>
          </a:ln>
        </p:spPr>
      </p:cxn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08063" y="3768475"/>
            <a:ext cx="6727873" cy="1209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60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F6E17C3-9457-4DEA-830E-3BA66469D5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BC9E6E8-BF37-4AB6-9644-70638B8621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5F8B6BEB-965E-45C4-8B71-A5DB24CE4A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mtClean="0"/>
            </a:lvl1pPr>
          </a:lstStyle>
          <a:p>
            <a:pPr>
              <a:defRPr/>
            </a:pPr>
            <a:fld id="{6296E3A3-ADE6-43E9-A075-E6BE21F63C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70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FBC3-DB44-4A73-A8C6-16E3983FFA25}" type="datetimeFigureOut">
              <a:rPr lang="en-US" smtClean="0"/>
              <a:t>3/13/2018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4FA02-44CA-4CF1-B264-EC184F132F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41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22922" y="4067429"/>
            <a:ext cx="8677175" cy="165890"/>
          </a:xfrm>
        </p:spPr>
        <p:txBody>
          <a:bodyPr>
            <a:normAutofit fontScale="25000" lnSpcReduction="20000"/>
          </a:bodyPr>
          <a:lstStyle/>
          <a:p>
            <a:endParaRPr lang="en-US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6AAED1D-68EA-4A82-86D6-4419981CFDC8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442941" y="3038330"/>
            <a:ext cx="8677175" cy="537331"/>
          </a:xfrm>
        </p:spPr>
        <p:txBody>
          <a:bodyPr>
            <a:noAutofit/>
          </a:bodyPr>
          <a:lstStyle/>
          <a:p>
            <a:pPr algn="ctr" eaLnBrk="1" hangingPunct="1">
              <a:spcBef>
                <a:spcPct val="0"/>
              </a:spcBef>
              <a:buClr>
                <a:srgbClr val="7B9899"/>
              </a:buClr>
              <a:buFont typeface="Georgia" panose="02040502050405020303" pitchFamily="18" charset="0"/>
              <a:buNone/>
            </a:pP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Incident Hardware</a:t>
            </a:r>
          </a:p>
        </p:txBody>
      </p:sp>
    </p:spTree>
    <p:extLst>
      <p:ext uri="{BB962C8B-B14F-4D97-AF65-F5344CB8AC3E}">
        <p14:creationId xmlns:p14="http://schemas.microsoft.com/office/powerpoint/2010/main" val="1638589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DEA97975-3452-4560-A8D8-B720C7CC5ADA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04800" y="-25021"/>
            <a:ext cx="8534400" cy="758825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Star Topology</a:t>
            </a:r>
          </a:p>
        </p:txBody>
      </p:sp>
      <p:pic>
        <p:nvPicPr>
          <p:cNvPr id="16387" name="Picture 4" descr="star">
            <a:extLst>
              <a:ext uri="{FF2B5EF4-FFF2-40B4-BE49-F238E27FC236}">
                <a16:creationId xmlns:a16="http://schemas.microsoft.com/office/drawing/2014/main" id="{57330922-4F31-47B4-9A11-B7B7C0326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5029200" cy="433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E9D8F845-4B47-4F85-A3D8-715D2413FFA7}"/>
              </a:ext>
            </a:extLst>
          </p:cNvPr>
          <p:cNvSpPr/>
          <p:nvPr/>
        </p:nvSpPr>
        <p:spPr>
          <a:xfrm>
            <a:off x="4410075" y="4084638"/>
            <a:ext cx="1600200" cy="304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b="1" dirty="0">
                <a:solidFill>
                  <a:schemeClr val="tx1"/>
                </a:solidFill>
                <a:latin typeface="Georgia" pitchFamily="18" charset="0"/>
              </a:rPr>
              <a:t>Switch</a:t>
            </a:r>
          </a:p>
        </p:txBody>
      </p:sp>
      <p:sp>
        <p:nvSpPr>
          <p:cNvPr id="16389" name="TextBox 5">
            <a:extLst>
              <a:ext uri="{FF2B5EF4-FFF2-40B4-BE49-F238E27FC236}">
                <a16:creationId xmlns:a16="http://schemas.microsoft.com/office/drawing/2014/main" id="{70CF32FB-5245-47A4-BB8A-4D2A5AE2DC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24625" y="2362200"/>
            <a:ext cx="2144713" cy="289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rgbClr val="000000"/>
                </a:solidFill>
                <a:latin typeface="Georgia" panose="02040502050405020303" pitchFamily="18" charset="0"/>
                <a:ea typeface="Georgia" panose="02040502050405020303" pitchFamily="18" charset="0"/>
                <a:cs typeface="Arial" panose="020B0604020202020204" pitchFamily="34" charset="0"/>
                <a:sym typeface="Arial" panose="020B0604020202020204" pitchFamily="34" charset="0"/>
              </a:defRPr>
            </a:lvl1pPr>
            <a:lvl2pPr marL="742950" indent="-28575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2pPr>
            <a:lvl3pPr marL="11430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3pPr>
            <a:lvl4pPr marL="16002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4pPr>
            <a:lvl5pPr marL="2057400" indent="-228600"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>
                <a:solidFill>
                  <a:schemeClr val="tx1"/>
                </a:solidFill>
              </a:rPr>
              <a:t>Home Runs</a:t>
            </a:r>
          </a:p>
          <a:p>
            <a:pPr eaLnBrk="1" hangingPunct="1"/>
            <a:endParaRPr lang="en-US" altLang="en-US" sz="100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From Central</a:t>
            </a:r>
          </a:p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Server Location</a:t>
            </a:r>
          </a:p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To Individual</a:t>
            </a:r>
          </a:p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“Yurts/Trailers”</a:t>
            </a:r>
          </a:p>
          <a:p>
            <a:pPr eaLnBrk="1" hangingPunct="1"/>
            <a:endParaRPr lang="en-US" altLang="en-US" sz="1800">
              <a:solidFill>
                <a:schemeClr val="tx1"/>
              </a:solidFill>
            </a:endParaRPr>
          </a:p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Switches w/in</a:t>
            </a:r>
          </a:p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“Yurts” To Connect</a:t>
            </a:r>
          </a:p>
          <a:p>
            <a:pPr eaLnBrk="1" hangingPunct="1"/>
            <a:r>
              <a:rPr lang="en-US" altLang="en-US" sz="1800">
                <a:solidFill>
                  <a:schemeClr val="tx1"/>
                </a:solidFill>
              </a:rPr>
              <a:t>PCs w/in “Yurt”</a:t>
            </a:r>
          </a:p>
        </p:txBody>
      </p:sp>
    </p:spTree>
    <p:extLst>
      <p:ext uri="{BB962C8B-B14F-4D97-AF65-F5344CB8AC3E}">
        <p14:creationId xmlns:p14="http://schemas.microsoft.com/office/powerpoint/2010/main" val="1634763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5171DE67-7A6F-47A4-99E5-888256F1B8F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04800" y="23884"/>
            <a:ext cx="8534400" cy="758825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Tree or Daisy-Chain</a:t>
            </a:r>
          </a:p>
        </p:txBody>
      </p:sp>
      <p:pic>
        <p:nvPicPr>
          <p:cNvPr id="17411" name="Picture 4" descr="tree">
            <a:extLst>
              <a:ext uri="{FF2B5EF4-FFF2-40B4-BE49-F238E27FC236}">
                <a16:creationId xmlns:a16="http://schemas.microsoft.com/office/drawing/2014/main" id="{E3855A28-F4D2-4D49-A59A-72378ED664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8900" y="1524000"/>
            <a:ext cx="3886200" cy="463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5720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E21ABDDC-95B1-4727-B506-AB2B4E9C5F7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4800" y="0"/>
            <a:ext cx="8534400" cy="758825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Typical Network Setup in an ICP</a:t>
            </a:r>
          </a:p>
        </p:txBody>
      </p:sp>
      <p:pic>
        <p:nvPicPr>
          <p:cNvPr id="18435" name="Content Placeholder 5" descr="typicall_fire_camp_network-2.jpg">
            <a:extLst>
              <a:ext uri="{FF2B5EF4-FFF2-40B4-BE49-F238E27FC236}">
                <a16:creationId xmlns:a16="http://schemas.microsoft.com/office/drawing/2014/main" id="{8518CCF2-5C18-4979-932E-C3DBD9B279BA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00200" y="1149350"/>
            <a:ext cx="6162675" cy="4824413"/>
          </a:xfrm>
        </p:spPr>
      </p:pic>
    </p:spTree>
    <p:extLst>
      <p:ext uri="{BB962C8B-B14F-4D97-AF65-F5344CB8AC3E}">
        <p14:creationId xmlns:p14="http://schemas.microsoft.com/office/powerpoint/2010/main" val="15840934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>
            <a:extLst>
              <a:ext uri="{FF2B5EF4-FFF2-40B4-BE49-F238E27FC236}">
                <a16:creationId xmlns:a16="http://schemas.microsoft.com/office/drawing/2014/main" id="{3F65582A-AB29-44DC-83A1-430162C141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1828800"/>
            <a:ext cx="6559550" cy="436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BC4F106-3C19-4756-A299-96CE4FF808B6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477962"/>
          </a:xfrm>
          <a:prstGeom prst="rect">
            <a:avLst/>
          </a:prstGeom>
        </p:spPr>
        <p:txBody>
          <a:bodyPr>
            <a:normAutofit fontScale="97500" lnSpcReduction="10000"/>
          </a:bodyPr>
          <a:lstStyle/>
          <a:p>
            <a:pPr algn="ctr">
              <a:spcBef>
                <a:spcPct val="0"/>
              </a:spcBef>
              <a:buClr>
                <a:srgbClr val="7B9899"/>
              </a:buClr>
              <a:defRPr/>
            </a:pPr>
            <a:r>
              <a:rPr lang="en-US" sz="3200" b="1" dirty="0">
                <a:solidFill>
                  <a:srgbClr val="66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Typical Network Setup in a</a:t>
            </a:r>
          </a:p>
          <a:p>
            <a:pPr algn="ctr">
              <a:spcBef>
                <a:spcPct val="0"/>
              </a:spcBef>
              <a:buClr>
                <a:srgbClr val="7B9899"/>
              </a:buClr>
              <a:defRPr/>
            </a:pPr>
            <a:r>
              <a:rPr lang="en-US" sz="3200" b="1" dirty="0">
                <a:solidFill>
                  <a:srgbClr val="66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Type 3 to Type 2 to Type 1</a:t>
            </a:r>
          </a:p>
          <a:p>
            <a:pPr algn="ctr">
              <a:spcBef>
                <a:spcPct val="0"/>
              </a:spcBef>
              <a:buClr>
                <a:srgbClr val="7B9899"/>
              </a:buClr>
              <a:defRPr/>
            </a:pPr>
            <a:r>
              <a:rPr lang="en-US" sz="3200" b="1" dirty="0">
                <a:solidFill>
                  <a:srgbClr val="66666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Fire Camp</a:t>
            </a:r>
          </a:p>
        </p:txBody>
      </p:sp>
      <p:sp>
        <p:nvSpPr>
          <p:cNvPr id="19460" name="TextBox 5">
            <a:extLst>
              <a:ext uri="{FF2B5EF4-FFF2-40B4-BE49-F238E27FC236}">
                <a16:creationId xmlns:a16="http://schemas.microsoft.com/office/drawing/2014/main" id="{967BC713-9E73-4550-9DC2-452CE89B6A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810000"/>
            <a:ext cx="3048000" cy="20621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itchFamily="66" charset="0"/>
                <a:cs typeface="Arial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7B9899"/>
              </a:buClr>
              <a:defRPr/>
            </a:pPr>
            <a:r>
              <a:rPr lang="en-US" altLang="en-US" sz="3200" b="1" dirty="0">
                <a:solidFill>
                  <a:srgbClr val="666666"/>
                </a:solidFill>
                <a:latin typeface="Arial" panose="020B0604020202020204" pitchFamily="34" charset="0"/>
                <a:ea typeface="+mj-ea"/>
              </a:rPr>
              <a:t>DON’T DO THIS TO THE INCOMING ITSS</a:t>
            </a:r>
          </a:p>
        </p:txBody>
      </p:sp>
    </p:spTree>
    <p:extLst>
      <p:ext uri="{BB962C8B-B14F-4D97-AF65-F5344CB8AC3E}">
        <p14:creationId xmlns:p14="http://schemas.microsoft.com/office/powerpoint/2010/main" val="7510412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Box 5">
            <a:extLst>
              <a:ext uri="{FF2B5EF4-FFF2-40B4-BE49-F238E27FC236}">
                <a16:creationId xmlns:a16="http://schemas.microsoft.com/office/drawing/2014/main" id="{9FC3C166-6F5E-4385-9AD7-DE318893C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1752600"/>
            <a:ext cx="3048000" cy="5842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>
                <a:srgbClr val="7B9899"/>
              </a:buClr>
              <a:defRPr/>
            </a:pPr>
            <a:r>
              <a:rPr lang="en-US" altLang="en-US" sz="3200" b="1" dirty="0">
                <a:solidFill>
                  <a:srgbClr val="666666"/>
                </a:solidFill>
                <a:latin typeface="Arial" panose="020B0604020202020204" pitchFamily="34" charset="0"/>
                <a:ea typeface="+mj-ea"/>
              </a:rPr>
              <a:t>DO THIS</a:t>
            </a:r>
          </a:p>
        </p:txBody>
      </p:sp>
      <p:pic>
        <p:nvPicPr>
          <p:cNvPr id="20483" name="Picture 1">
            <a:extLst>
              <a:ext uri="{FF2B5EF4-FFF2-40B4-BE49-F238E27FC236}">
                <a16:creationId xmlns:a16="http://schemas.microsoft.com/office/drawing/2014/main" id="{CC491FE6-059C-4EB4-9548-579BA98A8B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32004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0875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84531C18-EC72-4293-9006-50AA343744F7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04800" y="10236"/>
            <a:ext cx="8534400" cy="758825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What Kind of Workstations?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C61248F4-069A-4A90-8835-DC7B9475334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1800" dirty="0">
                <a:cs typeface="Arial" panose="020B0604020202020204" pitchFamily="34" charset="0"/>
              </a:rPr>
              <a:t>   </a:t>
            </a:r>
            <a:r>
              <a:rPr lang="en-US" altLang="en-US" sz="2400" dirty="0">
                <a:cs typeface="Arial" panose="020B0604020202020204" pitchFamily="34" charset="0"/>
              </a:rPr>
              <a:t>Rentals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Agency Imaged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Agency Non-imaged 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DO NOT LET Personal Equipment ON YOUR</a:t>
            </a:r>
          </a:p>
          <a:p>
            <a:pPr marL="228600" indent="0" eaLnBrk="1" hangingPunct="1">
              <a:spcBef>
                <a:spcPct val="0"/>
              </a:spcBef>
              <a:buClr>
                <a:schemeClr val="accent1"/>
              </a:buClr>
              <a:buNone/>
            </a:pPr>
            <a:r>
              <a:rPr lang="en-US" altLang="en-US" sz="2400" dirty="0"/>
              <a:t>   </a:t>
            </a:r>
            <a:r>
              <a:rPr lang="en-US" altLang="en-US" sz="2400" dirty="0">
                <a:cs typeface="Arial" panose="020B0604020202020204" pitchFamily="34" charset="0"/>
              </a:rPr>
              <a:t> NETWORK </a:t>
            </a:r>
          </a:p>
        </p:txBody>
      </p:sp>
    </p:spTree>
    <p:extLst>
      <p:ext uri="{BB962C8B-B14F-4D97-AF65-F5344CB8AC3E}">
        <p14:creationId xmlns:p14="http://schemas.microsoft.com/office/powerpoint/2010/main" val="26400874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9790804-FC82-4045-8B63-37C4494A2A1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758825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Keep Your Network Virus Free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8F3DECC-B6AA-40A1-9F21-EAA2E587CE2E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3124200"/>
          </a:xfrm>
        </p:spPr>
        <p:txBody>
          <a:bodyPr/>
          <a:lstStyle/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Check for Antivirus currency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Don’t put your network at risk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NIMDA at Lakeview Complex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LUVSAN at B &amp; B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4237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E096416B-6556-4813-BFD9-3C89944D8E49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758825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Configure Workstations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B1D8287B-D32C-42E9-943D-BA93245190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4953000" cy="4068763"/>
          </a:xfrm>
        </p:spPr>
        <p:txBody>
          <a:bodyPr/>
          <a:lstStyle/>
          <a:p>
            <a:pPr marL="274320" indent="-45720" eaLnBrk="1" fontAlgn="auto" hangingPunct="1"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pPr>
            <a:r>
              <a:rPr lang="en-US" dirty="0">
                <a:sym typeface="Arial"/>
              </a:rPr>
              <a:t>  </a:t>
            </a:r>
            <a:r>
              <a:rPr lang="en-US" sz="2000" dirty="0">
                <a:sym typeface="Arial"/>
              </a:rPr>
              <a:t>DHCP enabled router:  set TCP/IP to automatically obtain an IP address and DNS server addresses</a:t>
            </a:r>
          </a:p>
          <a:p>
            <a:pPr marL="274320" indent="-45720" eaLnBrk="1" fontAlgn="auto" hangingPunct="1"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pPr>
            <a:endParaRPr lang="en-US" sz="2000" dirty="0">
              <a:sym typeface="Arial"/>
            </a:endParaRPr>
          </a:p>
          <a:p>
            <a:pPr marL="274320" indent="-45720" eaLnBrk="1" fontAlgn="auto" hangingPunct="1"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pPr>
            <a:r>
              <a:rPr lang="en-US" sz="2000" dirty="0">
                <a:sym typeface="Arial"/>
              </a:rPr>
              <a:t>  Join the appropriate workgroup or domain</a:t>
            </a:r>
          </a:p>
          <a:p>
            <a:pPr marL="274320" indent="-45720" eaLnBrk="1" fontAlgn="auto" hangingPunct="1"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/>
            </a:pPr>
            <a:endParaRPr lang="en-US" sz="2000" dirty="0">
              <a:sym typeface="Arial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buNone/>
              <a:defRPr/>
            </a:pPr>
            <a:endParaRPr lang="en-US" sz="2000" b="1" dirty="0">
              <a:solidFill>
                <a:srgbClr val="FF0000"/>
              </a:solidFill>
              <a:sym typeface="Arial"/>
            </a:endParaRPr>
          </a:p>
          <a:p>
            <a:pPr marL="0" indent="0" eaLnBrk="1" fontAlgn="auto" hangingPunct="1">
              <a:spcAft>
                <a:spcPts val="0"/>
              </a:spcAft>
              <a:buClr>
                <a:schemeClr val="accent1"/>
              </a:buClr>
              <a:defRPr/>
            </a:pPr>
            <a:endParaRPr lang="en-US" sz="2000" b="1" dirty="0">
              <a:solidFill>
                <a:srgbClr val="FF0000"/>
              </a:solidFill>
              <a:sym typeface="Arial"/>
            </a:endParaRP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defRPr/>
            </a:pPr>
            <a:r>
              <a:rPr lang="en-US" sz="2000" b="1" dirty="0">
                <a:sym typeface="Arial"/>
              </a:rPr>
              <a:t>Do not UNJOIN Agency PCs</a:t>
            </a:r>
          </a:p>
          <a:p>
            <a:pPr marL="0" indent="0" algn="ctr" eaLnBrk="1" fontAlgn="auto" hangingPunct="1">
              <a:spcAft>
                <a:spcPts val="0"/>
              </a:spcAft>
              <a:buClr>
                <a:schemeClr val="accent1"/>
              </a:buClr>
              <a:buNone/>
              <a:defRPr/>
            </a:pPr>
            <a:r>
              <a:rPr lang="en-US" sz="2000" b="1" dirty="0">
                <a:sym typeface="Arial"/>
              </a:rPr>
              <a:t>  from Their Domain</a:t>
            </a:r>
          </a:p>
        </p:txBody>
      </p:sp>
      <p:pic>
        <p:nvPicPr>
          <p:cNvPr id="23556" name="Picture 4">
            <a:extLst>
              <a:ext uri="{FF2B5EF4-FFF2-40B4-BE49-F238E27FC236}">
                <a16:creationId xmlns:a16="http://schemas.microsoft.com/office/drawing/2014/main" id="{BE03F14E-2852-4002-9BC5-032319515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600200"/>
            <a:ext cx="3505200" cy="394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41353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F8619F1-F7BC-4105-A5F0-71D8F579A48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04800" y="0"/>
            <a:ext cx="8534400" cy="1066800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Workgroup or Domain</a:t>
            </a:r>
            <a:br>
              <a:rPr lang="en-US" altLang="en-US" sz="3200" dirty="0"/>
            </a:br>
            <a:endParaRPr lang="en-US" altLang="en-US" sz="3200" dirty="0"/>
          </a:p>
        </p:txBody>
      </p:sp>
      <p:pic>
        <p:nvPicPr>
          <p:cNvPr id="24579" name="Picture 4">
            <a:extLst>
              <a:ext uri="{FF2B5EF4-FFF2-40B4-BE49-F238E27FC236}">
                <a16:creationId xmlns:a16="http://schemas.microsoft.com/office/drawing/2014/main" id="{3E301E4E-0587-457D-8A1E-ABE6D1EC9EA2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1676400"/>
            <a:ext cx="3902075" cy="4525963"/>
          </a:xfrm>
        </p:spPr>
      </p:pic>
      <p:pic>
        <p:nvPicPr>
          <p:cNvPr id="24580" name="Picture 5">
            <a:extLst>
              <a:ext uri="{FF2B5EF4-FFF2-40B4-BE49-F238E27FC236}">
                <a16:creationId xmlns:a16="http://schemas.microsoft.com/office/drawing/2014/main" id="{3E6E3467-D0BF-4114-A9B0-8809CFB63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05000"/>
            <a:ext cx="3114675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788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54A97C21-9909-4A9A-83A4-9BCADB5374B4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57317" y="23884"/>
            <a:ext cx="8534400" cy="758825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Not Networked?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A6153D1-4713-426F-8FC4-5C915E89FAB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317500" y="1527175"/>
            <a:ext cx="8502650" cy="4572000"/>
          </a:xfrm>
        </p:spPr>
        <p:txBody>
          <a:bodyPr/>
          <a:lstStyle/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000" dirty="0"/>
              <a:t>  </a:t>
            </a:r>
            <a:r>
              <a:rPr lang="en-US" altLang="en-US" sz="2000" dirty="0">
                <a:cs typeface="Arial" panose="020B0604020202020204" pitchFamily="34" charset="0"/>
              </a:rPr>
              <a:t>Check Connections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0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000" dirty="0">
                <a:cs typeface="Arial" panose="020B0604020202020204" pitchFamily="34" charset="0"/>
              </a:rPr>
              <a:t>  Start </a:t>
            </a:r>
            <a:r>
              <a:rPr lang="en-US" altLang="en-US" sz="2000" dirty="0">
                <a:cs typeface="Arial" panose="020B0604020202020204" pitchFamily="34" charset="0"/>
                <a:sym typeface="Wingdings" panose="05000000000000000000" pitchFamily="2" charset="2"/>
              </a:rPr>
              <a:t> Run  </a:t>
            </a:r>
            <a:r>
              <a:rPr lang="en-US" altLang="en-US" sz="2000" dirty="0" err="1">
                <a:cs typeface="Arial" panose="020B0604020202020204" pitchFamily="34" charset="0"/>
                <a:sym typeface="Wingdings" panose="05000000000000000000" pitchFamily="2" charset="2"/>
              </a:rPr>
              <a:t>cmd</a:t>
            </a:r>
            <a:endParaRPr lang="en-US" altLang="en-US" sz="2000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000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000" dirty="0">
                <a:cs typeface="Arial" panose="020B0604020202020204" pitchFamily="34" charset="0"/>
                <a:sym typeface="Wingdings" panose="05000000000000000000" pitchFamily="2" charset="2"/>
              </a:rPr>
              <a:t>  Ipconfig   {/all  /release  /renew}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000" dirty="0"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73050" indent="-44450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000" dirty="0">
                <a:cs typeface="Arial" panose="020B0604020202020204" pitchFamily="34" charset="0"/>
                <a:sym typeface="Wingdings" panose="05000000000000000000" pitchFamily="2" charset="2"/>
              </a:rPr>
              <a:t>  </a:t>
            </a:r>
            <a:r>
              <a:rPr lang="en-US" altLang="en-US" sz="2000" dirty="0">
                <a:sym typeface="Wingdings" panose="05000000000000000000" pitchFamily="2" charset="2"/>
              </a:rPr>
              <a:t>Check NIC Configuration</a:t>
            </a:r>
          </a:p>
          <a:p>
            <a:pPr marL="730250" lvl="3" indent="-44450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000" dirty="0">
                <a:solidFill>
                  <a:srgbClr val="1B75BC"/>
                </a:solidFill>
                <a:sym typeface="Wingdings" panose="05000000000000000000" pitchFamily="2" charset="2"/>
              </a:rPr>
              <a:t>Enabled?</a:t>
            </a:r>
          </a:p>
          <a:p>
            <a:pPr marL="730250" lvl="3" indent="-44450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000" dirty="0">
                <a:solidFill>
                  <a:srgbClr val="1B75BC"/>
                </a:solidFill>
                <a:sym typeface="Wingdings" panose="05000000000000000000" pitchFamily="2" charset="2"/>
              </a:rPr>
              <a:t>DHCP Enabled?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373634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E3F9D60-0F58-4398-B95B-1C55E7381ADE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-218454" y="10814"/>
            <a:ext cx="9514854" cy="1219200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2800" dirty="0"/>
              <a:t>We Do Not </a:t>
            </a:r>
            <a:r>
              <a:rPr lang="en-US" altLang="en-US" sz="3200" dirty="0"/>
              <a:t>Endorse</a:t>
            </a:r>
            <a:r>
              <a:rPr lang="en-US" altLang="en-US" sz="2800" dirty="0"/>
              <a:t> or Recommend Any Vendor</a:t>
            </a:r>
          </a:p>
        </p:txBody>
      </p:sp>
      <p:pic>
        <p:nvPicPr>
          <p:cNvPr id="8195" name="Picture 5" descr="3com_logo">
            <a:extLst>
              <a:ext uri="{FF2B5EF4-FFF2-40B4-BE49-F238E27FC236}">
                <a16:creationId xmlns:a16="http://schemas.microsoft.com/office/drawing/2014/main" id="{643A972D-FB20-4A13-859A-0FAD6D8419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770043">
            <a:off x="609600" y="2057400"/>
            <a:ext cx="9525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6" name="Picture 6" descr="allied_logo">
            <a:extLst>
              <a:ext uri="{FF2B5EF4-FFF2-40B4-BE49-F238E27FC236}">
                <a16:creationId xmlns:a16="http://schemas.microsoft.com/office/drawing/2014/main" id="{12CC5319-E877-45E8-8043-E349EED5E5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96353">
            <a:off x="3048000" y="5486400"/>
            <a:ext cx="11334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7" descr="usrobotics_logo">
            <a:extLst>
              <a:ext uri="{FF2B5EF4-FFF2-40B4-BE49-F238E27FC236}">
                <a16:creationId xmlns:a16="http://schemas.microsoft.com/office/drawing/2014/main" id="{41F93EAB-20CB-4A7C-B8AC-2367954D96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942841">
            <a:off x="1981200" y="1828800"/>
            <a:ext cx="9525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8" descr="allied_logo">
            <a:extLst>
              <a:ext uri="{FF2B5EF4-FFF2-40B4-BE49-F238E27FC236}">
                <a16:creationId xmlns:a16="http://schemas.microsoft.com/office/drawing/2014/main" id="{DBEE5E12-2BBE-4AA9-9E9B-5F0CED9AEE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211846">
            <a:off x="2819400" y="2362200"/>
            <a:ext cx="11334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9" descr="belkin_logo1">
            <a:extLst>
              <a:ext uri="{FF2B5EF4-FFF2-40B4-BE49-F238E27FC236}">
                <a16:creationId xmlns:a16="http://schemas.microsoft.com/office/drawing/2014/main" id="{DF09BA4D-EF3C-4699-B616-27FC4625EF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14549">
            <a:off x="4953000" y="3048000"/>
            <a:ext cx="952500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0" name="Picture 10" descr="cisco_logo">
            <a:extLst>
              <a:ext uri="{FF2B5EF4-FFF2-40B4-BE49-F238E27FC236}">
                <a16:creationId xmlns:a16="http://schemas.microsoft.com/office/drawing/2014/main" id="{E4029E5C-0378-4441-95CE-A5D2D39002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00400"/>
            <a:ext cx="8001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1" name="Picture 11" descr="cnet_logo">
            <a:extLst>
              <a:ext uri="{FF2B5EF4-FFF2-40B4-BE49-F238E27FC236}">
                <a16:creationId xmlns:a16="http://schemas.microsoft.com/office/drawing/2014/main" id="{458114E6-EB3B-434B-9367-F231795A17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3810000"/>
            <a:ext cx="6191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2" name="Picture 14" descr="dlink_logo">
            <a:extLst>
              <a:ext uri="{FF2B5EF4-FFF2-40B4-BE49-F238E27FC236}">
                <a16:creationId xmlns:a16="http://schemas.microsoft.com/office/drawing/2014/main" id="{2ADD0597-7DA2-45F1-A1AB-CAF6966B12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35191">
            <a:off x="5486400" y="3581400"/>
            <a:ext cx="95250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3" name="Picture 15" descr="hawking_tech_logo">
            <a:extLst>
              <a:ext uri="{FF2B5EF4-FFF2-40B4-BE49-F238E27FC236}">
                <a16:creationId xmlns:a16="http://schemas.microsoft.com/office/drawing/2014/main" id="{80076E38-5B44-4B2C-A017-5528C6771B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58008">
            <a:off x="1371600" y="3276600"/>
            <a:ext cx="990600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4" name="Picture 16" descr="linksys_logo">
            <a:extLst>
              <a:ext uri="{FF2B5EF4-FFF2-40B4-BE49-F238E27FC236}">
                <a16:creationId xmlns:a16="http://schemas.microsoft.com/office/drawing/2014/main" id="{6FC6A4CB-AE3D-4E66-B563-861D7F7B39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057400"/>
            <a:ext cx="1190625" cy="19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5" name="Picture 17" descr="netgear_logo">
            <a:extLst>
              <a:ext uri="{FF2B5EF4-FFF2-40B4-BE49-F238E27FC236}">
                <a16:creationId xmlns:a16="http://schemas.microsoft.com/office/drawing/2014/main" id="{82187CBC-5031-4EBE-8023-F26F25E1BD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566130">
            <a:off x="1752600" y="4419600"/>
            <a:ext cx="952500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6" name="Picture 18" descr="netopia_logo">
            <a:extLst>
              <a:ext uri="{FF2B5EF4-FFF2-40B4-BE49-F238E27FC236}">
                <a16:creationId xmlns:a16="http://schemas.microsoft.com/office/drawing/2014/main" id="{5414307F-8240-44A9-BFB7-5CF88D6205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863579">
            <a:off x="6019007" y="4687093"/>
            <a:ext cx="2362200" cy="233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207" name="Picture 19" descr="smc1_logo">
            <a:extLst>
              <a:ext uri="{FF2B5EF4-FFF2-40B4-BE49-F238E27FC236}">
                <a16:creationId xmlns:a16="http://schemas.microsoft.com/office/drawing/2014/main" id="{57259905-4B46-4223-8385-870081A62B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58115">
            <a:off x="6934200" y="2667000"/>
            <a:ext cx="57150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457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A3E58E63-AB37-4354-AF14-A9DE24565CE3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17500" y="0"/>
            <a:ext cx="8534400" cy="758825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Printers and Plotters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1D92733-8304-425A-8343-876A7529785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317500" y="1527175"/>
            <a:ext cx="8502650" cy="4572000"/>
          </a:xfrm>
        </p:spPr>
        <p:txBody>
          <a:bodyPr/>
          <a:lstStyle/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Avoid “Sharing” Printers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Use print servers like </a:t>
            </a:r>
            <a:r>
              <a:rPr lang="en-US" altLang="en-US" sz="2400" dirty="0" err="1">
                <a:cs typeface="Arial" panose="020B0604020202020204" pitchFamily="34" charset="0"/>
              </a:rPr>
              <a:t>JetDirect</a:t>
            </a:r>
            <a:r>
              <a:rPr lang="en-US" altLang="en-US" sz="2400" dirty="0">
                <a:cs typeface="Arial" panose="020B0604020202020204" pitchFamily="34" charset="0"/>
              </a:rPr>
              <a:t> or D-Link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Use the latest Drivers and BIOS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Static or Reserved IPs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Only set up plotters for users that need them – plotters are a precious commodity</a:t>
            </a:r>
          </a:p>
        </p:txBody>
      </p:sp>
    </p:spTree>
    <p:extLst>
      <p:ext uri="{BB962C8B-B14F-4D97-AF65-F5344CB8AC3E}">
        <p14:creationId xmlns:p14="http://schemas.microsoft.com/office/powerpoint/2010/main" val="28581670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ACC3BE6-FFA9-4045-AA1E-1FD3D211B748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22049" y="15922"/>
            <a:ext cx="8534400" cy="758825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Summary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EBF1375B-9A35-47F2-A81F-8A31091155BD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317500" y="1527175"/>
            <a:ext cx="8502650" cy="4572000"/>
          </a:xfrm>
        </p:spPr>
        <p:txBody>
          <a:bodyPr/>
          <a:lstStyle/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000">
                <a:cs typeface="Arial" panose="020B0604020202020204" pitchFamily="34" charset="0"/>
              </a:rPr>
              <a:t>  </a:t>
            </a:r>
            <a:r>
              <a:rPr lang="en-US" altLang="en-US" sz="2400">
                <a:cs typeface="Arial" panose="020B0604020202020204" pitchFamily="34" charset="0"/>
              </a:rPr>
              <a:t>Equipment We Use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Document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BPA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Router Setup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Switches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Network Layout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Workstations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Printers and Plotters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GPS Devices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Mobile Devices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5458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335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A8CB9CF-3205-4870-8B87-6F406AA8DFAB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01625" y="0"/>
            <a:ext cx="8534400" cy="758825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buClr>
                <a:srgbClr val="7B9899"/>
              </a:buClr>
              <a:buFont typeface="Georgia" panose="02040502050405020303" pitchFamily="18" charset="0"/>
              <a:buNone/>
            </a:pPr>
            <a:r>
              <a:rPr lang="en-US" altLang="en-US" sz="3200" dirty="0"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63D5A497-C968-4199-B470-B3FE20AEA19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317500" y="1527175"/>
            <a:ext cx="8502650" cy="4572000"/>
          </a:xfrm>
        </p:spPr>
        <p:txBody>
          <a:bodyPr/>
          <a:lstStyle/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Equipment We Use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Document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BPA’s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Routers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Switches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Network Layout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Workstations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Printers and Plotters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GPS Devices</a:t>
            </a:r>
          </a:p>
        </p:txBody>
      </p:sp>
    </p:spTree>
    <p:extLst>
      <p:ext uri="{BB962C8B-B14F-4D97-AF65-F5344CB8AC3E}">
        <p14:creationId xmlns:p14="http://schemas.microsoft.com/office/powerpoint/2010/main" val="1556008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99B23A0-7C44-48C7-A61E-0A02D528455F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85750" y="0"/>
            <a:ext cx="8534400" cy="758825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Equipment We Use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49608D7-A256-4268-A44B-71A0E4CE737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317500" y="1527175"/>
            <a:ext cx="8502650" cy="4572000"/>
          </a:xfrm>
        </p:spPr>
        <p:txBody>
          <a:bodyPr/>
          <a:lstStyle/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Routers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Switches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Servers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Workstations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Network Attached Storage (NAS)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Printers and Print Servers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Plotters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GPS Devices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Satellite Transceivers</a:t>
            </a:r>
          </a:p>
          <a:p>
            <a:pPr marL="273050" indent="-44450" eaLnBrk="1" hangingPunct="1">
              <a:lnSpc>
                <a:spcPct val="90000"/>
              </a:lnSpc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Mobile Devices</a:t>
            </a:r>
          </a:p>
        </p:txBody>
      </p:sp>
    </p:spTree>
    <p:extLst>
      <p:ext uri="{BB962C8B-B14F-4D97-AF65-F5344CB8AC3E}">
        <p14:creationId xmlns:p14="http://schemas.microsoft.com/office/powerpoint/2010/main" val="3282770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38C2F87-3646-410F-99D7-6D11D31234B2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85750" y="31845"/>
            <a:ext cx="8534400" cy="758825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Document It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17F53EB-A936-488A-86A9-84F5E398F53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317500" y="1527175"/>
            <a:ext cx="8502650" cy="4572000"/>
          </a:xfrm>
        </p:spPr>
        <p:txBody>
          <a:bodyPr/>
          <a:lstStyle/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Record any and all bits of information regarding your</a:t>
            </a:r>
          </a:p>
          <a:p>
            <a:pPr marL="228600" indent="0" eaLnBrk="1" hangingPunct="1">
              <a:spcBef>
                <a:spcPct val="0"/>
              </a:spcBef>
              <a:buClr>
                <a:schemeClr val="accent1"/>
              </a:buClr>
              <a:buNone/>
            </a:pPr>
            <a:r>
              <a:rPr lang="en-US" altLang="en-US" sz="2400" dirty="0"/>
              <a:t>  </a:t>
            </a:r>
            <a:r>
              <a:rPr lang="en-US" altLang="en-US" sz="2400" dirty="0">
                <a:cs typeface="Arial" panose="020B0604020202020204" pitchFamily="34" charset="0"/>
              </a:rPr>
              <a:t>  network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Get in the habit of doing it </a:t>
            </a:r>
            <a:r>
              <a:rPr lang="en-US" altLang="en-US" sz="2400" i="1" dirty="0">
                <a:cs typeface="Arial" panose="020B0604020202020204" pitchFamily="34" charset="0"/>
              </a:rPr>
              <a:t>now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 i="1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IP addresses, passwords, property location, phone</a:t>
            </a:r>
          </a:p>
          <a:p>
            <a:pPr marL="228600" indent="0" eaLnBrk="1" hangingPunct="1">
              <a:spcBef>
                <a:spcPct val="0"/>
              </a:spcBef>
              <a:buClr>
                <a:schemeClr val="accent1"/>
              </a:buClr>
              <a:buNone/>
            </a:pPr>
            <a:r>
              <a:rPr lang="en-US" altLang="en-US" sz="2400" dirty="0"/>
              <a:t>   </a:t>
            </a:r>
            <a:r>
              <a:rPr lang="en-US" altLang="en-US" sz="2400" dirty="0">
                <a:cs typeface="Arial" panose="020B0604020202020204" pitchFamily="34" charset="0"/>
              </a:rPr>
              <a:t> numbers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Transition documentation</a:t>
            </a:r>
          </a:p>
        </p:txBody>
      </p:sp>
    </p:spTree>
    <p:extLst>
      <p:ext uri="{BB962C8B-B14F-4D97-AF65-F5344CB8AC3E}">
        <p14:creationId xmlns:p14="http://schemas.microsoft.com/office/powerpoint/2010/main" val="858263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8C4FC826-4822-40A3-838A-7E9EAAD8A797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01625" y="10236"/>
            <a:ext cx="8534400" cy="758825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BPA’s</a:t>
            </a:r>
          </a:p>
        </p:txBody>
      </p:sp>
      <p:sp>
        <p:nvSpPr>
          <p:cNvPr id="12291" name="Rectangle 4">
            <a:extLst>
              <a:ext uri="{FF2B5EF4-FFF2-40B4-BE49-F238E27FC236}">
                <a16:creationId xmlns:a16="http://schemas.microsoft.com/office/drawing/2014/main" id="{515603B1-2B96-4AF6-ABA3-3BED561035D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317500" y="1527175"/>
            <a:ext cx="8502650" cy="4572000"/>
          </a:xfrm>
        </p:spPr>
        <p:txBody>
          <a:bodyPr/>
          <a:lstStyle/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Nationwide or Regional Rental Agreements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Negotiated With Hartford, Smart Source, and Spectrum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Fire, GIS, FBAN and e-</a:t>
            </a:r>
            <a:r>
              <a:rPr lang="en-US" altLang="en-US" sz="2400" dirty="0" err="1">
                <a:cs typeface="Arial" panose="020B0604020202020204" pitchFamily="34" charset="0"/>
              </a:rPr>
              <a:t>ISuite</a:t>
            </a:r>
            <a:r>
              <a:rPr lang="en-US" altLang="en-US" sz="2400" dirty="0">
                <a:cs typeface="Arial" panose="020B0604020202020204" pitchFamily="34" charset="0"/>
              </a:rPr>
              <a:t> server Computer</a:t>
            </a:r>
          </a:p>
          <a:p>
            <a:pPr marL="228600" indent="0" eaLnBrk="1" hangingPunct="1">
              <a:spcBef>
                <a:spcPct val="0"/>
              </a:spcBef>
              <a:buClr>
                <a:schemeClr val="accent1"/>
              </a:buClr>
              <a:buNone/>
            </a:pPr>
            <a:r>
              <a:rPr lang="en-US" altLang="en-US" sz="2400" dirty="0"/>
              <a:t>   </a:t>
            </a:r>
            <a:r>
              <a:rPr lang="en-US" altLang="en-US" sz="2400" dirty="0">
                <a:cs typeface="Arial" panose="020B0604020202020204" pitchFamily="34" charset="0"/>
              </a:rPr>
              <a:t> Configurations, iPad, networking equipment, Peripherals</a:t>
            </a:r>
          </a:p>
          <a:p>
            <a:pPr marL="228600" indent="0" eaLnBrk="1" hangingPunct="1">
              <a:spcBef>
                <a:spcPct val="0"/>
              </a:spcBef>
              <a:buClr>
                <a:schemeClr val="accent1"/>
              </a:buClr>
              <a:buNone/>
            </a:pPr>
            <a:r>
              <a:rPr lang="en-US" altLang="en-US" sz="2400" dirty="0"/>
              <a:t>   </a:t>
            </a:r>
            <a:r>
              <a:rPr lang="en-US" altLang="en-US" sz="2400" dirty="0">
                <a:cs typeface="Arial" panose="020B0604020202020204" pitchFamily="34" charset="0"/>
              </a:rPr>
              <a:t> (new National Standard being developed)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 dirty="0">
                <a:cs typeface="Arial" panose="020B0604020202020204" pitchFamily="34" charset="0"/>
              </a:rPr>
              <a:t>  Check With Your Finance Chief  for the latest</a:t>
            </a:r>
          </a:p>
          <a:p>
            <a:pPr marL="228600" indent="0" eaLnBrk="1" hangingPunct="1">
              <a:spcBef>
                <a:spcPct val="0"/>
              </a:spcBef>
              <a:buClr>
                <a:schemeClr val="accent1"/>
              </a:buClr>
              <a:buNone/>
            </a:pPr>
            <a:r>
              <a:rPr lang="en-US" altLang="en-US" sz="2400" dirty="0"/>
              <a:t>   </a:t>
            </a:r>
            <a:r>
              <a:rPr lang="en-US" altLang="en-US" sz="2400" dirty="0">
                <a:cs typeface="Arial" panose="020B0604020202020204" pitchFamily="34" charset="0"/>
              </a:rPr>
              <a:t> Agreements</a:t>
            </a:r>
          </a:p>
        </p:txBody>
      </p:sp>
    </p:spTree>
    <p:extLst>
      <p:ext uri="{BB962C8B-B14F-4D97-AF65-F5344CB8AC3E}">
        <p14:creationId xmlns:p14="http://schemas.microsoft.com/office/powerpoint/2010/main" val="3684650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459C3FEF-BB6E-4D04-A273-54A32791D6A8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17500" y="23884"/>
            <a:ext cx="8534400" cy="758825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Let’s Start With the Router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7C61B240-C2C2-4167-AD7D-ABA95A84E67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317500" y="1527175"/>
            <a:ext cx="8502650" cy="4572000"/>
          </a:xfrm>
        </p:spPr>
        <p:txBody>
          <a:bodyPr/>
          <a:lstStyle/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000">
                <a:cs typeface="Arial" panose="020B0604020202020204" pitchFamily="34" charset="0"/>
              </a:rPr>
              <a:t>  </a:t>
            </a:r>
            <a:r>
              <a:rPr lang="en-US" altLang="en-US" sz="2400">
                <a:cs typeface="Arial" panose="020B0604020202020204" pitchFamily="34" charset="0"/>
              </a:rPr>
              <a:t>A router is a device that forwards traffic between networks and subnetworks  --- yours and the Internet, for instance.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It is the _______ of your network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One per network/subnetwork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Can provide wired or wireless access to networkable devices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40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Provides DHCP 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</a:pPr>
            <a:endParaRPr lang="en-US" altLang="en-US" sz="240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6214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D7511F5-B905-4D5F-A2A2-3BC4EADE9AE5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304800" y="27059"/>
            <a:ext cx="8534400" cy="758825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Router Configuration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8FFA798-1313-4482-A1A8-ADC361CE4327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502650" cy="4572000"/>
          </a:xfrm>
        </p:spPr>
        <p:txBody>
          <a:bodyPr>
            <a:normAutofit lnSpcReduction="10000"/>
          </a:bodyPr>
          <a:lstStyle/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200" dirty="0">
                <a:cs typeface="Arial" panose="020B0604020202020204" pitchFamily="34" charset="0"/>
              </a:rPr>
              <a:t>  Set the admin id and password 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200" dirty="0">
                <a:cs typeface="Arial" panose="020B0604020202020204" pitchFamily="34" charset="0"/>
              </a:rPr>
              <a:t>  Configure WAN Port (the connection to your ISP)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200" dirty="0">
                <a:cs typeface="Arial" panose="020B0604020202020204" pitchFamily="34" charset="0"/>
              </a:rPr>
              <a:t>  Enable DHCP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200" dirty="0">
                <a:cs typeface="Arial" panose="020B0604020202020204" pitchFamily="34" charset="0"/>
              </a:rPr>
              <a:t>  Disable wireless access until/unless needed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200" dirty="0">
                <a:cs typeface="Arial" panose="020B0604020202020204" pitchFamily="34" charset="0"/>
              </a:rPr>
              <a:t>  Reserve a block of static IP addresses for printers, servers,</a:t>
            </a:r>
          </a:p>
          <a:p>
            <a:pPr marL="228600" indent="0" eaLnBrk="1" hangingPunct="1">
              <a:spcBef>
                <a:spcPct val="0"/>
              </a:spcBef>
              <a:buClr>
                <a:schemeClr val="accent1"/>
              </a:buClr>
              <a:buNone/>
            </a:pPr>
            <a:r>
              <a:rPr lang="en-US" altLang="en-US" sz="2200" dirty="0"/>
              <a:t>   </a:t>
            </a:r>
            <a:r>
              <a:rPr lang="en-US" altLang="en-US" sz="2200" dirty="0">
                <a:cs typeface="Arial" panose="020B0604020202020204" pitchFamily="34" charset="0"/>
              </a:rPr>
              <a:t> etc.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200" dirty="0">
                <a:cs typeface="Arial" panose="020B0604020202020204" pitchFamily="34" charset="0"/>
              </a:rPr>
              <a:t>  Set the DHCP range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endParaRPr lang="en-US" altLang="en-US" sz="2200" dirty="0">
              <a:cs typeface="Arial" panose="020B0604020202020204" pitchFamily="34" charset="0"/>
            </a:endParaRP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200" dirty="0">
                <a:cs typeface="Arial" panose="020B0604020202020204" pitchFamily="34" charset="0"/>
              </a:rPr>
              <a:t>  Document ad nauseum</a:t>
            </a:r>
          </a:p>
        </p:txBody>
      </p:sp>
    </p:spTree>
    <p:extLst>
      <p:ext uri="{BB962C8B-B14F-4D97-AF65-F5344CB8AC3E}">
        <p14:creationId xmlns:p14="http://schemas.microsoft.com/office/powerpoint/2010/main" val="6203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940B351-1152-46BD-9A59-33F04388558A}"/>
              </a:ext>
            </a:extLst>
          </p:cNvPr>
          <p:cNvSpPr txBox="1">
            <a:spLocks noGrp="1" noChangeArrowheads="1"/>
          </p:cNvSpPr>
          <p:nvPr>
            <p:ph type="title"/>
          </p:nvPr>
        </p:nvSpPr>
        <p:spPr>
          <a:xfrm>
            <a:off x="286176" y="0"/>
            <a:ext cx="8534400" cy="758825"/>
          </a:xfrm>
        </p:spPr>
        <p:txBody>
          <a:bodyPr/>
          <a:lstStyle/>
          <a:p>
            <a:pPr algn="ctr">
              <a:spcBef>
                <a:spcPct val="0"/>
              </a:spcBef>
              <a:buClr>
                <a:srgbClr val="7B9899"/>
              </a:buClr>
            </a:pPr>
            <a:r>
              <a:rPr lang="en-US" altLang="en-US" sz="3200" dirty="0"/>
              <a:t>Switches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9A9CED8-BD73-4AC1-AF63-8AC55CB6E57B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>
          <a:xfrm>
            <a:off x="317500" y="1527175"/>
            <a:ext cx="8502650" cy="4572000"/>
          </a:xfrm>
        </p:spPr>
        <p:txBody>
          <a:bodyPr/>
          <a:lstStyle/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A Switch is a device that connects networkable devices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Star topology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Uplink or auto-sensing</a:t>
            </a:r>
          </a:p>
          <a:p>
            <a:pPr marL="273050" indent="-44450" eaLnBrk="1" hangingPunct="1">
              <a:spcBef>
                <a:spcPct val="0"/>
              </a:spcBef>
              <a:buClr>
                <a:schemeClr val="accent1"/>
              </a:buClr>
              <a:buFont typeface="Noto Symbol"/>
              <a:buChar char="●"/>
            </a:pPr>
            <a:r>
              <a:rPr lang="en-US" altLang="en-US" sz="2400">
                <a:cs typeface="Arial" panose="020B0604020202020204" pitchFamily="34" charset="0"/>
              </a:rPr>
              <a:t>  Last port link or uplink -- careful</a:t>
            </a:r>
          </a:p>
        </p:txBody>
      </p:sp>
      <p:pic>
        <p:nvPicPr>
          <p:cNvPr id="15364" name="Picture 1">
            <a:extLst>
              <a:ext uri="{FF2B5EF4-FFF2-40B4-BE49-F238E27FC236}">
                <a16:creationId xmlns:a16="http://schemas.microsoft.com/office/drawing/2014/main" id="{73D9B49C-88B5-415B-A57F-3F5AB36FC6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63" y="3641725"/>
            <a:ext cx="3000375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2">
            <a:extLst>
              <a:ext uri="{FF2B5EF4-FFF2-40B4-BE49-F238E27FC236}">
                <a16:creationId xmlns:a16="http://schemas.microsoft.com/office/drawing/2014/main" id="{9C465947-B351-4B96-A478-2217463B69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175" y="3251200"/>
            <a:ext cx="4903788" cy="230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4437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816</TotalTime>
  <Words>557</Words>
  <Application>Microsoft Office PowerPoint</Application>
  <PresentationFormat>On-screen Show (4:3)</PresentationFormat>
  <Paragraphs>151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Georgia</vt:lpstr>
      <vt:lpstr>Noto Symbol</vt:lpstr>
      <vt:lpstr>Wingdings</vt:lpstr>
      <vt:lpstr>Office Theme</vt:lpstr>
      <vt:lpstr>Incident Hardware</vt:lpstr>
      <vt:lpstr>We Do Not Endorse or Recommend Any Vendor</vt:lpstr>
      <vt:lpstr>Overview</vt:lpstr>
      <vt:lpstr>Equipment We Use</vt:lpstr>
      <vt:lpstr>Document It</vt:lpstr>
      <vt:lpstr>BPA’s</vt:lpstr>
      <vt:lpstr>Let’s Start With the Router</vt:lpstr>
      <vt:lpstr>Router Configuration</vt:lpstr>
      <vt:lpstr>Switches</vt:lpstr>
      <vt:lpstr>Star Topology</vt:lpstr>
      <vt:lpstr>Tree or Daisy-Chain</vt:lpstr>
      <vt:lpstr>Typical Network Setup in an ICP</vt:lpstr>
      <vt:lpstr>PowerPoint Presentation</vt:lpstr>
      <vt:lpstr>PowerPoint Presentation</vt:lpstr>
      <vt:lpstr>What Kind of Workstations?</vt:lpstr>
      <vt:lpstr>Keep Your Network Virus Free</vt:lpstr>
      <vt:lpstr>Configure Workstations</vt:lpstr>
      <vt:lpstr>Workgroup or Domain </vt:lpstr>
      <vt:lpstr>Not Networked?</vt:lpstr>
      <vt:lpstr>Printers and Plotters</vt:lpstr>
      <vt:lpstr>Summary</vt:lpstr>
      <vt:lpstr>PowerPoint Presentation</vt:lpstr>
    </vt:vector>
  </TitlesOfParts>
  <Company>DOI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Tara Taylor</dc:creator>
  <cp:lastModifiedBy>Paul</cp:lastModifiedBy>
  <cp:revision>25</cp:revision>
  <dcterms:created xsi:type="dcterms:W3CDTF">2014-10-29T14:11:27Z</dcterms:created>
  <dcterms:modified xsi:type="dcterms:W3CDTF">2018-03-13T15:33:18Z</dcterms:modified>
</cp:coreProperties>
</file>