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7" r:id="rId3"/>
    <p:sldId id="293" r:id="rId4"/>
    <p:sldId id="295" r:id="rId5"/>
    <p:sldId id="294" r:id="rId6"/>
    <p:sldId id="275" r:id="rId7"/>
    <p:sldId id="276" r:id="rId8"/>
    <p:sldId id="289" r:id="rId9"/>
    <p:sldId id="292" r:id="rId10"/>
    <p:sldId id="277" r:id="rId11"/>
    <p:sldId id="278" r:id="rId12"/>
    <p:sldId id="279" r:id="rId13"/>
    <p:sldId id="280" r:id="rId14"/>
    <p:sldId id="281" r:id="rId15"/>
    <p:sldId id="290" r:id="rId16"/>
    <p:sldId id="291" r:id="rId17"/>
    <p:sldId id="282"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5BC"/>
    <a:srgbClr val="1175BC"/>
    <a:srgbClr val="6D6B6B"/>
    <a:srgbClr val="00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54" d="100"/>
          <a:sy n="54" d="100"/>
        </p:scale>
        <p:origin x="64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19D91-2BCF-4597-AB27-2FB2AA52CD92}" type="datetimeFigureOut">
              <a:rPr lang="en-US" smtClean="0"/>
              <a:t>4/3/2018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13AB6-A0B2-46BB-A8B8-36D505D0F34C}" type="slidenum">
              <a:rPr lang="en-US" smtClean="0"/>
              <a:t>‹#›</a:t>
            </a:fld>
            <a:endParaRPr lang="en-US"/>
          </a:p>
        </p:txBody>
      </p:sp>
    </p:spTree>
    <p:extLst>
      <p:ext uri="{BB962C8B-B14F-4D97-AF65-F5344CB8AC3E}">
        <p14:creationId xmlns:p14="http://schemas.microsoft.com/office/powerpoint/2010/main" val="53558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1EFBC3-DB44-4A73-A8C6-16E3983FFA25}"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4FA02-44CA-4CF1-B264-EC184F132F26}" type="slidenum">
              <a:rPr lang="en-US" smtClean="0"/>
              <a:t>‹#›</a:t>
            </a:fld>
            <a:endParaRPr lang="en-US"/>
          </a:p>
        </p:txBody>
      </p:sp>
      <p:sp>
        <p:nvSpPr>
          <p:cNvPr id="7" name="Shape 8"/>
          <p:cNvSpPr/>
          <p:nvPr userDrawn="1"/>
        </p:nvSpPr>
        <p:spPr>
          <a:xfrm>
            <a:off x="0" y="6174375"/>
            <a:ext cx="9144000" cy="683699"/>
          </a:xfrm>
          <a:prstGeom prst="rect">
            <a:avLst/>
          </a:prstGeom>
          <a:solidFill>
            <a:srgbClr val="1B75BC"/>
          </a:solidFill>
          <a:ln>
            <a:noFill/>
          </a:ln>
        </p:spPr>
        <p:txBody>
          <a:bodyPr lIns="91425" tIns="91425" rIns="91425" bIns="91425" anchor="ctr" anchorCtr="0">
            <a:noAutofit/>
          </a:bodyPr>
          <a:lstStyle/>
          <a:p>
            <a:pPr>
              <a:spcBef>
                <a:spcPts val="0"/>
              </a:spcBef>
              <a:buNone/>
            </a:pPr>
            <a:endParaRPr/>
          </a:p>
        </p:txBody>
      </p:sp>
      <p:cxnSp>
        <p:nvCxnSpPr>
          <p:cNvPr id="8" name="Shape 9"/>
          <p:cNvCxnSpPr/>
          <p:nvPr userDrawn="1"/>
        </p:nvCxnSpPr>
        <p:spPr>
          <a:xfrm>
            <a:off x="455700" y="3864025"/>
            <a:ext cx="8301300" cy="0"/>
          </a:xfrm>
          <a:prstGeom prst="straightConnector1">
            <a:avLst/>
          </a:prstGeom>
          <a:noFill/>
          <a:ln w="19050" cap="flat">
            <a:solidFill>
              <a:srgbClr val="1175BC"/>
            </a:solidFill>
            <a:prstDash val="solid"/>
            <a:round/>
            <a:headEnd type="none" w="lg" len="lg"/>
            <a:tailEnd type="none" w="lg" len="lg"/>
          </a:ln>
        </p:spPr>
      </p:cxnSp>
      <p:sp>
        <p:nvSpPr>
          <p:cNvPr id="9" name="Shape 10"/>
          <p:cNvSpPr txBox="1">
            <a:spLocks noGrp="1"/>
          </p:cNvSpPr>
          <p:nvPr>
            <p:ph type="title"/>
          </p:nvPr>
        </p:nvSpPr>
        <p:spPr>
          <a:xfrm>
            <a:off x="322922" y="3339545"/>
            <a:ext cx="8677175" cy="537331"/>
          </a:xfrm>
          <a:prstGeom prst="rect">
            <a:avLst/>
          </a:prstGeom>
        </p:spPr>
        <p:txBody>
          <a:bodyPr lIns="91425" tIns="91425" rIns="91425" bIns="91425" anchor="t" anchorCtr="0"/>
          <a:lstStyle>
            <a:lvl1pPr algn="l" rtl="0">
              <a:spcBef>
                <a:spcPts val="0"/>
              </a:spcBef>
              <a:buNone/>
              <a:defRPr sz="3000">
                <a:solidFill>
                  <a:srgbClr val="666666"/>
                </a:solidFill>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a:spcBef>
                <a:spcPts val="0"/>
              </a:spcBef>
              <a:buNone/>
              <a:defRPr/>
            </a:lvl9pPr>
          </a:lstStyle>
          <a:p>
            <a:endParaRPr dirty="0"/>
          </a:p>
        </p:txBody>
      </p:sp>
      <p:sp>
        <p:nvSpPr>
          <p:cNvPr id="10" name="Shape 11"/>
          <p:cNvSpPr txBox="1">
            <a:spLocks noGrp="1"/>
          </p:cNvSpPr>
          <p:nvPr>
            <p:ph type="subTitle" idx="1"/>
          </p:nvPr>
        </p:nvSpPr>
        <p:spPr>
          <a:xfrm>
            <a:off x="322922" y="3864025"/>
            <a:ext cx="8677175" cy="572699"/>
          </a:xfrm>
          <a:prstGeom prst="rect">
            <a:avLst/>
          </a:prstGeom>
        </p:spPr>
        <p:txBody>
          <a:bodyPr lIns="91425" tIns="91425" rIns="91425" bIns="91425" anchor="t" anchorCtr="0"/>
          <a:lstStyle>
            <a:lvl1pPr rtl="0">
              <a:spcBef>
                <a:spcPts val="0"/>
              </a:spcBef>
              <a:buNone/>
              <a:defRPr sz="1600">
                <a:solidFill>
                  <a:srgbClr val="666666"/>
                </a:solidFill>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a:spcBef>
                <a:spcPts val="0"/>
              </a:spcBef>
              <a:buNone/>
              <a:defRPr/>
            </a:lvl9pPr>
          </a:lstStyle>
          <a:p>
            <a:endParaRPr dirty="0"/>
          </a:p>
        </p:txBody>
      </p:sp>
      <p:sp>
        <p:nvSpPr>
          <p:cNvPr id="11" name="Shape 12"/>
          <p:cNvSpPr txBox="1"/>
          <p:nvPr userDrawn="1"/>
        </p:nvSpPr>
        <p:spPr>
          <a:xfrm>
            <a:off x="1948875" y="6369200"/>
            <a:ext cx="5166900" cy="216900"/>
          </a:xfrm>
          <a:prstGeom prst="rect">
            <a:avLst/>
          </a:prstGeom>
          <a:noFill/>
          <a:ln>
            <a:noFill/>
          </a:ln>
        </p:spPr>
        <p:txBody>
          <a:bodyPr lIns="91425" tIns="91425" rIns="91425" bIns="91425" anchor="t" anchorCtr="0">
            <a:noAutofit/>
          </a:bodyPr>
          <a:lstStyle/>
          <a:p>
            <a:pPr lvl="0" algn="ctr" rtl="0">
              <a:spcBef>
                <a:spcPts val="0"/>
              </a:spcBef>
              <a:buNone/>
            </a:pPr>
            <a:endParaRPr lang="en" sz="1000" dirty="0">
              <a:solidFill>
                <a:srgbClr val="FFFFFF"/>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6828" y="457200"/>
            <a:ext cx="5742770" cy="1022436"/>
          </a:xfrm>
          <a:prstGeom prst="rect">
            <a:avLst/>
          </a:prstGeom>
        </p:spPr>
      </p:pic>
    </p:spTree>
    <p:extLst>
      <p:ext uri="{BB962C8B-B14F-4D97-AF65-F5344CB8AC3E}">
        <p14:creationId xmlns:p14="http://schemas.microsoft.com/office/powerpoint/2010/main" val="152134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hape 21"/>
          <p:cNvSpPr txBox="1">
            <a:spLocks noGrp="1"/>
          </p:cNvSpPr>
          <p:nvPr>
            <p:ph type="title"/>
          </p:nvPr>
        </p:nvSpPr>
        <p:spPr>
          <a:xfrm>
            <a:off x="123075" y="-48139"/>
            <a:ext cx="8818424" cy="688363"/>
          </a:xfrm>
          <a:prstGeom prst="rect">
            <a:avLst/>
          </a:prstGeom>
        </p:spPr>
        <p:txBody>
          <a:bodyPr lIns="91425" tIns="91425" rIns="91425" bIns="91425" anchor="t" anchorCtr="0">
            <a:noAutofit/>
          </a:bodyPr>
          <a:lstStyle>
            <a:lvl1pPr algn="l" rtl="0">
              <a:spcBef>
                <a:spcPts val="0"/>
              </a:spcBef>
              <a:buNone/>
              <a:defRPr sz="4000" b="1">
                <a:solidFill>
                  <a:srgbClr val="666666"/>
                </a:solidFill>
                <a:latin typeface="Arial" panose="020B0604020202020204" pitchFamily="34" charset="0"/>
                <a:cs typeface="Arial" panose="020B0604020202020204" pitchFamily="34" charset="0"/>
              </a:defRPr>
            </a:lvl1pPr>
            <a:lvl2pPr rtl="0">
              <a:spcBef>
                <a:spcPts val="0"/>
              </a:spcBef>
              <a:buNone/>
              <a:defRPr>
                <a:solidFill>
                  <a:srgbClr val="999999"/>
                </a:solidFill>
              </a:defRPr>
            </a:lvl2pPr>
            <a:lvl3pPr rtl="0">
              <a:spcBef>
                <a:spcPts val="0"/>
              </a:spcBef>
              <a:buNone/>
              <a:defRPr>
                <a:solidFill>
                  <a:srgbClr val="999999"/>
                </a:solidFill>
              </a:defRPr>
            </a:lvl3pPr>
            <a:lvl4pPr rtl="0">
              <a:spcBef>
                <a:spcPts val="0"/>
              </a:spcBef>
              <a:buNone/>
              <a:defRPr>
                <a:solidFill>
                  <a:srgbClr val="999999"/>
                </a:solidFill>
              </a:defRPr>
            </a:lvl4pPr>
            <a:lvl5pPr rtl="0">
              <a:spcBef>
                <a:spcPts val="0"/>
              </a:spcBef>
              <a:buNone/>
              <a:defRPr>
                <a:solidFill>
                  <a:srgbClr val="999999"/>
                </a:solidFill>
              </a:defRPr>
            </a:lvl5pPr>
            <a:lvl6pPr rtl="0">
              <a:spcBef>
                <a:spcPts val="0"/>
              </a:spcBef>
              <a:buNone/>
              <a:defRPr>
                <a:solidFill>
                  <a:srgbClr val="999999"/>
                </a:solidFill>
              </a:defRPr>
            </a:lvl6pPr>
            <a:lvl7pPr rtl="0">
              <a:spcBef>
                <a:spcPts val="0"/>
              </a:spcBef>
              <a:buNone/>
              <a:defRPr>
                <a:solidFill>
                  <a:srgbClr val="999999"/>
                </a:solidFill>
              </a:defRPr>
            </a:lvl7pPr>
            <a:lvl8pPr rtl="0">
              <a:spcBef>
                <a:spcPts val="0"/>
              </a:spcBef>
              <a:buNone/>
              <a:defRPr>
                <a:solidFill>
                  <a:srgbClr val="999999"/>
                </a:solidFill>
              </a:defRPr>
            </a:lvl8pPr>
            <a:lvl9pPr>
              <a:spcBef>
                <a:spcPts val="0"/>
              </a:spcBef>
              <a:buNone/>
              <a:defRPr>
                <a:solidFill>
                  <a:srgbClr val="999999"/>
                </a:solidFill>
              </a:defRPr>
            </a:lvl9pPr>
          </a:lstStyle>
          <a:p>
            <a:endParaRPr dirty="0"/>
          </a:p>
        </p:txBody>
      </p:sp>
      <p:cxnSp>
        <p:nvCxnSpPr>
          <p:cNvPr id="9" name="Shape 22"/>
          <p:cNvCxnSpPr/>
          <p:nvPr userDrawn="1"/>
        </p:nvCxnSpPr>
        <p:spPr>
          <a:xfrm>
            <a:off x="123075" y="640225"/>
            <a:ext cx="8818500" cy="0"/>
          </a:xfrm>
          <a:prstGeom prst="straightConnector1">
            <a:avLst/>
          </a:prstGeom>
          <a:noFill/>
          <a:ln w="19050" cap="flat">
            <a:solidFill>
              <a:srgbClr val="1B75BC"/>
            </a:solidFill>
            <a:prstDash val="solid"/>
            <a:round/>
            <a:headEnd type="none" w="lg" len="lg"/>
            <a:tailEnd type="none" w="lg" len="lg"/>
          </a:ln>
        </p:spPr>
      </p:cxnSp>
      <p:cxnSp>
        <p:nvCxnSpPr>
          <p:cNvPr id="10" name="Shape 25"/>
          <p:cNvCxnSpPr/>
          <p:nvPr userDrawn="1"/>
        </p:nvCxnSpPr>
        <p:spPr>
          <a:xfrm>
            <a:off x="123075" y="6235312"/>
            <a:ext cx="8818500" cy="0"/>
          </a:xfrm>
          <a:prstGeom prst="straightConnector1">
            <a:avLst/>
          </a:prstGeom>
          <a:noFill/>
          <a:ln w="19050" cap="flat">
            <a:solidFill>
              <a:srgbClr val="1B75BC"/>
            </a:solidFill>
            <a:prstDash val="solid"/>
            <a:round/>
            <a:headEnd type="none" w="lg" len="lg"/>
            <a:tailEnd type="none" w="lg" len="lg"/>
          </a:ln>
        </p:spPr>
      </p:cxnSp>
      <p:sp>
        <p:nvSpPr>
          <p:cNvPr id="11" name="Slide Number Placeholder 1"/>
          <p:cNvSpPr txBox="1">
            <a:spLocks/>
          </p:cNvSpPr>
          <p:nvPr userDrawn="1"/>
        </p:nvSpPr>
        <p:spPr>
          <a:xfrm>
            <a:off x="4343400" y="6400800"/>
            <a:ext cx="609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F27DA-A18E-4CED-B75E-2F354CAD135E}" type="slidenum">
              <a:rPr lang="en-US" smtClean="0"/>
              <a:pPr/>
              <a:t>‹#›</a:t>
            </a:fld>
            <a:endParaRPr lang="en-US" dirty="0"/>
          </a:p>
        </p:txBody>
      </p:sp>
      <p:sp>
        <p:nvSpPr>
          <p:cNvPr id="13" name="Content Placeholder 2"/>
          <p:cNvSpPr>
            <a:spLocks noGrp="1"/>
          </p:cNvSpPr>
          <p:nvPr>
            <p:ph sz="half" idx="1"/>
          </p:nvPr>
        </p:nvSpPr>
        <p:spPr>
          <a:xfrm>
            <a:off x="123075" y="762000"/>
            <a:ext cx="8818500" cy="4525963"/>
          </a:xfrm>
        </p:spPr>
        <p:txBody>
          <a:bodyPr/>
          <a:lstStyle>
            <a:lvl1pPr>
              <a:defRPr sz="2800">
                <a:solidFill>
                  <a:srgbClr val="1B75B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title="WFIT Footer Logo and Nam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075" y="6315075"/>
            <a:ext cx="3076620" cy="525851"/>
          </a:xfrm>
          <a:prstGeom prst="rect">
            <a:avLst/>
          </a:prstGeom>
        </p:spPr>
      </p:pic>
    </p:spTree>
    <p:extLst>
      <p:ext uri="{BB962C8B-B14F-4D97-AF65-F5344CB8AC3E}">
        <p14:creationId xmlns:p14="http://schemas.microsoft.com/office/powerpoint/2010/main" val="116797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hape 21"/>
          <p:cNvSpPr txBox="1">
            <a:spLocks noGrp="1"/>
          </p:cNvSpPr>
          <p:nvPr>
            <p:ph type="title"/>
          </p:nvPr>
        </p:nvSpPr>
        <p:spPr>
          <a:xfrm>
            <a:off x="304800" y="-30600"/>
            <a:ext cx="8636699" cy="640200"/>
          </a:xfrm>
          <a:prstGeom prst="rect">
            <a:avLst/>
          </a:prstGeom>
        </p:spPr>
        <p:txBody>
          <a:bodyPr lIns="91425" tIns="91425" rIns="91425" bIns="91425" anchor="t" anchorCtr="0">
            <a:noAutofit/>
          </a:bodyPr>
          <a:lstStyle>
            <a:lvl1pPr algn="l" rtl="0">
              <a:spcBef>
                <a:spcPts val="0"/>
              </a:spcBef>
              <a:buNone/>
              <a:defRPr sz="4000" b="1">
                <a:solidFill>
                  <a:srgbClr val="666666"/>
                </a:solidFill>
                <a:latin typeface="Arial" panose="020B0604020202020204" pitchFamily="34" charset="0"/>
                <a:cs typeface="Arial" panose="020B0604020202020204" pitchFamily="34" charset="0"/>
              </a:defRPr>
            </a:lvl1pPr>
            <a:lvl2pPr rtl="0">
              <a:spcBef>
                <a:spcPts val="0"/>
              </a:spcBef>
              <a:buNone/>
              <a:defRPr>
                <a:solidFill>
                  <a:srgbClr val="999999"/>
                </a:solidFill>
              </a:defRPr>
            </a:lvl2pPr>
            <a:lvl3pPr rtl="0">
              <a:spcBef>
                <a:spcPts val="0"/>
              </a:spcBef>
              <a:buNone/>
              <a:defRPr>
                <a:solidFill>
                  <a:srgbClr val="999999"/>
                </a:solidFill>
              </a:defRPr>
            </a:lvl3pPr>
            <a:lvl4pPr rtl="0">
              <a:spcBef>
                <a:spcPts val="0"/>
              </a:spcBef>
              <a:buNone/>
              <a:defRPr>
                <a:solidFill>
                  <a:srgbClr val="999999"/>
                </a:solidFill>
              </a:defRPr>
            </a:lvl4pPr>
            <a:lvl5pPr rtl="0">
              <a:spcBef>
                <a:spcPts val="0"/>
              </a:spcBef>
              <a:buNone/>
              <a:defRPr>
                <a:solidFill>
                  <a:srgbClr val="999999"/>
                </a:solidFill>
              </a:defRPr>
            </a:lvl5pPr>
            <a:lvl6pPr rtl="0">
              <a:spcBef>
                <a:spcPts val="0"/>
              </a:spcBef>
              <a:buNone/>
              <a:defRPr>
                <a:solidFill>
                  <a:srgbClr val="999999"/>
                </a:solidFill>
              </a:defRPr>
            </a:lvl6pPr>
            <a:lvl7pPr rtl="0">
              <a:spcBef>
                <a:spcPts val="0"/>
              </a:spcBef>
              <a:buNone/>
              <a:defRPr>
                <a:solidFill>
                  <a:srgbClr val="999999"/>
                </a:solidFill>
              </a:defRPr>
            </a:lvl7pPr>
            <a:lvl8pPr rtl="0">
              <a:spcBef>
                <a:spcPts val="0"/>
              </a:spcBef>
              <a:buNone/>
              <a:defRPr>
                <a:solidFill>
                  <a:srgbClr val="999999"/>
                </a:solidFill>
              </a:defRPr>
            </a:lvl8pPr>
            <a:lvl9pPr>
              <a:spcBef>
                <a:spcPts val="0"/>
              </a:spcBef>
              <a:buNone/>
              <a:defRPr>
                <a:solidFill>
                  <a:srgbClr val="999999"/>
                </a:solidFill>
              </a:defRPr>
            </a:lvl9pPr>
          </a:lstStyle>
          <a:p>
            <a:endParaRPr dirty="0"/>
          </a:p>
        </p:txBody>
      </p:sp>
      <p:cxnSp>
        <p:nvCxnSpPr>
          <p:cNvPr id="9" name="Shape 22"/>
          <p:cNvCxnSpPr/>
          <p:nvPr userDrawn="1"/>
        </p:nvCxnSpPr>
        <p:spPr>
          <a:xfrm>
            <a:off x="304800" y="609600"/>
            <a:ext cx="8636775" cy="30625"/>
          </a:xfrm>
          <a:prstGeom prst="straightConnector1">
            <a:avLst/>
          </a:prstGeom>
          <a:noFill/>
          <a:ln w="19050" cap="flat">
            <a:solidFill>
              <a:srgbClr val="1B75BC"/>
            </a:solidFill>
            <a:prstDash val="solid"/>
            <a:round/>
            <a:headEnd type="none" w="lg" len="lg"/>
            <a:tailEnd type="none" w="lg" len="lg"/>
          </a:ln>
        </p:spPr>
      </p:cxnSp>
      <p:cxnSp>
        <p:nvCxnSpPr>
          <p:cNvPr id="10" name="Shape 25"/>
          <p:cNvCxnSpPr/>
          <p:nvPr userDrawn="1"/>
        </p:nvCxnSpPr>
        <p:spPr>
          <a:xfrm>
            <a:off x="123075" y="6235312"/>
            <a:ext cx="8818500" cy="0"/>
          </a:xfrm>
          <a:prstGeom prst="straightConnector1">
            <a:avLst/>
          </a:prstGeom>
          <a:noFill/>
          <a:ln w="19050" cap="flat">
            <a:solidFill>
              <a:srgbClr val="1B75BC"/>
            </a:solidFill>
            <a:prstDash val="solid"/>
            <a:round/>
            <a:headEnd type="none" w="lg" len="lg"/>
            <a:tailEnd type="none" w="lg" len="lg"/>
          </a:ln>
        </p:spPr>
      </p:cxnSp>
      <p:sp>
        <p:nvSpPr>
          <p:cNvPr id="11" name="Slide Number Placeholder 1"/>
          <p:cNvSpPr txBox="1">
            <a:spLocks/>
          </p:cNvSpPr>
          <p:nvPr userDrawn="1"/>
        </p:nvSpPr>
        <p:spPr>
          <a:xfrm>
            <a:off x="4343400" y="6400800"/>
            <a:ext cx="609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F27DA-A18E-4CED-B75E-2F354CAD135E}" type="slidenum">
              <a:rPr lang="en-US" smtClean="0"/>
              <a:pPr/>
              <a:t>‹#›</a:t>
            </a:fld>
            <a:endParaRPr lang="en-US" dirty="0"/>
          </a:p>
        </p:txBody>
      </p:sp>
      <p:pic>
        <p:nvPicPr>
          <p:cNvPr id="12" name="Picture 11" title="WFIT Footer Logo and Nam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075" y="6315075"/>
            <a:ext cx="3076620" cy="525851"/>
          </a:xfrm>
          <a:prstGeom prst="rect">
            <a:avLst/>
          </a:prstGeom>
        </p:spPr>
      </p:pic>
    </p:spTree>
    <p:extLst>
      <p:ext uri="{BB962C8B-B14F-4D97-AF65-F5344CB8AC3E}">
        <p14:creationId xmlns:p14="http://schemas.microsoft.com/office/powerpoint/2010/main" val="80019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762000"/>
            <a:ext cx="4267200" cy="4525963"/>
          </a:xfrm>
        </p:spPr>
        <p:txBody>
          <a:bodyPr/>
          <a:lstStyle>
            <a:lvl1pPr>
              <a:defRPr sz="2800">
                <a:solidFill>
                  <a:srgbClr val="1B75B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32325" y="762000"/>
            <a:ext cx="4383075" cy="4525963"/>
          </a:xfrm>
        </p:spPr>
        <p:txBody>
          <a:bodyPr/>
          <a:lstStyle>
            <a:lvl1pPr>
              <a:defRPr sz="2800">
                <a:solidFill>
                  <a:srgbClr val="1B75B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21"/>
          <p:cNvSpPr txBox="1">
            <a:spLocks noGrp="1"/>
          </p:cNvSpPr>
          <p:nvPr>
            <p:ph type="title"/>
          </p:nvPr>
        </p:nvSpPr>
        <p:spPr>
          <a:xfrm>
            <a:off x="123075" y="-30600"/>
            <a:ext cx="8818424" cy="640200"/>
          </a:xfrm>
          <a:prstGeom prst="rect">
            <a:avLst/>
          </a:prstGeom>
        </p:spPr>
        <p:txBody>
          <a:bodyPr lIns="91425" tIns="91425" rIns="91425" bIns="91425" anchor="t" anchorCtr="0">
            <a:noAutofit/>
          </a:bodyPr>
          <a:lstStyle>
            <a:lvl1pPr algn="l" rtl="0">
              <a:spcBef>
                <a:spcPts val="0"/>
              </a:spcBef>
              <a:buNone/>
              <a:defRPr sz="4000" b="1">
                <a:solidFill>
                  <a:srgbClr val="666666"/>
                </a:solidFill>
                <a:latin typeface="Arial" panose="020B0604020202020204" pitchFamily="34" charset="0"/>
                <a:cs typeface="Arial" panose="020B0604020202020204" pitchFamily="34" charset="0"/>
              </a:defRPr>
            </a:lvl1pPr>
            <a:lvl2pPr rtl="0">
              <a:spcBef>
                <a:spcPts val="0"/>
              </a:spcBef>
              <a:buNone/>
              <a:defRPr>
                <a:solidFill>
                  <a:srgbClr val="999999"/>
                </a:solidFill>
              </a:defRPr>
            </a:lvl2pPr>
            <a:lvl3pPr rtl="0">
              <a:spcBef>
                <a:spcPts val="0"/>
              </a:spcBef>
              <a:buNone/>
              <a:defRPr>
                <a:solidFill>
                  <a:srgbClr val="999999"/>
                </a:solidFill>
              </a:defRPr>
            </a:lvl3pPr>
            <a:lvl4pPr rtl="0">
              <a:spcBef>
                <a:spcPts val="0"/>
              </a:spcBef>
              <a:buNone/>
              <a:defRPr>
                <a:solidFill>
                  <a:srgbClr val="999999"/>
                </a:solidFill>
              </a:defRPr>
            </a:lvl4pPr>
            <a:lvl5pPr rtl="0">
              <a:spcBef>
                <a:spcPts val="0"/>
              </a:spcBef>
              <a:buNone/>
              <a:defRPr>
                <a:solidFill>
                  <a:srgbClr val="999999"/>
                </a:solidFill>
              </a:defRPr>
            </a:lvl5pPr>
            <a:lvl6pPr rtl="0">
              <a:spcBef>
                <a:spcPts val="0"/>
              </a:spcBef>
              <a:buNone/>
              <a:defRPr>
                <a:solidFill>
                  <a:srgbClr val="999999"/>
                </a:solidFill>
              </a:defRPr>
            </a:lvl6pPr>
            <a:lvl7pPr rtl="0">
              <a:spcBef>
                <a:spcPts val="0"/>
              </a:spcBef>
              <a:buNone/>
              <a:defRPr>
                <a:solidFill>
                  <a:srgbClr val="999999"/>
                </a:solidFill>
              </a:defRPr>
            </a:lvl7pPr>
            <a:lvl8pPr rtl="0">
              <a:spcBef>
                <a:spcPts val="0"/>
              </a:spcBef>
              <a:buNone/>
              <a:defRPr>
                <a:solidFill>
                  <a:srgbClr val="999999"/>
                </a:solidFill>
              </a:defRPr>
            </a:lvl8pPr>
            <a:lvl9pPr>
              <a:spcBef>
                <a:spcPts val="0"/>
              </a:spcBef>
              <a:buNone/>
              <a:defRPr>
                <a:solidFill>
                  <a:srgbClr val="999999"/>
                </a:solidFill>
              </a:defRPr>
            </a:lvl9pPr>
          </a:lstStyle>
          <a:p>
            <a:endParaRPr dirty="0"/>
          </a:p>
        </p:txBody>
      </p:sp>
      <p:cxnSp>
        <p:nvCxnSpPr>
          <p:cNvPr id="10" name="Shape 22"/>
          <p:cNvCxnSpPr/>
          <p:nvPr userDrawn="1"/>
        </p:nvCxnSpPr>
        <p:spPr>
          <a:xfrm>
            <a:off x="123075" y="685800"/>
            <a:ext cx="8818500" cy="0"/>
          </a:xfrm>
          <a:prstGeom prst="straightConnector1">
            <a:avLst/>
          </a:prstGeom>
          <a:noFill/>
          <a:ln w="19050" cap="flat">
            <a:solidFill>
              <a:srgbClr val="1B75BC"/>
            </a:solidFill>
            <a:prstDash val="solid"/>
            <a:round/>
            <a:headEnd type="none" w="lg" len="lg"/>
            <a:tailEnd type="none" w="lg" len="lg"/>
          </a:ln>
        </p:spPr>
      </p:cxnSp>
      <p:cxnSp>
        <p:nvCxnSpPr>
          <p:cNvPr id="11" name="Shape 25"/>
          <p:cNvCxnSpPr/>
          <p:nvPr userDrawn="1"/>
        </p:nvCxnSpPr>
        <p:spPr>
          <a:xfrm>
            <a:off x="123075" y="6235312"/>
            <a:ext cx="8818500" cy="0"/>
          </a:xfrm>
          <a:prstGeom prst="straightConnector1">
            <a:avLst/>
          </a:prstGeom>
          <a:noFill/>
          <a:ln w="19050" cap="flat">
            <a:solidFill>
              <a:srgbClr val="1B75BC"/>
            </a:solidFill>
            <a:prstDash val="solid"/>
            <a:round/>
            <a:headEnd type="none" w="lg" len="lg"/>
            <a:tailEnd type="none" w="lg" len="lg"/>
          </a:ln>
        </p:spPr>
      </p:cxnSp>
      <p:sp>
        <p:nvSpPr>
          <p:cNvPr id="12" name="Slide Number Placeholder 1"/>
          <p:cNvSpPr txBox="1">
            <a:spLocks/>
          </p:cNvSpPr>
          <p:nvPr userDrawn="1"/>
        </p:nvSpPr>
        <p:spPr>
          <a:xfrm>
            <a:off x="4343400" y="6400800"/>
            <a:ext cx="609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F27DA-A18E-4CED-B75E-2F354CAD135E}" type="slidenum">
              <a:rPr lang="en-US" smtClean="0"/>
              <a:pPr/>
              <a:t>‹#›</a:t>
            </a:fld>
            <a:endParaRPr lang="en-US" dirty="0"/>
          </a:p>
        </p:txBody>
      </p:sp>
      <p:pic>
        <p:nvPicPr>
          <p:cNvPr id="13" name="Picture 12" title="WFIT Footer Logo and Nam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075" y="6315075"/>
            <a:ext cx="3076620" cy="525851"/>
          </a:xfrm>
          <a:prstGeom prst="rect">
            <a:avLst/>
          </a:prstGeom>
        </p:spPr>
      </p:pic>
    </p:spTree>
    <p:extLst>
      <p:ext uri="{BB962C8B-B14F-4D97-AF65-F5344CB8AC3E}">
        <p14:creationId xmlns:p14="http://schemas.microsoft.com/office/powerpoint/2010/main" val="70789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hape 49"/>
          <p:cNvSpPr txBox="1"/>
          <p:nvPr userDrawn="1"/>
        </p:nvSpPr>
        <p:spPr>
          <a:xfrm>
            <a:off x="1728912" y="1855575"/>
            <a:ext cx="5686200" cy="1313100"/>
          </a:xfrm>
          <a:prstGeom prst="rect">
            <a:avLst/>
          </a:prstGeom>
          <a:noFill/>
          <a:ln>
            <a:noFill/>
          </a:ln>
        </p:spPr>
        <p:txBody>
          <a:bodyPr lIns="91425" tIns="91425" rIns="91425" bIns="91425" anchor="ctr" anchorCtr="0">
            <a:noAutofit/>
          </a:bodyPr>
          <a:lstStyle/>
          <a:p>
            <a:pPr algn="ctr">
              <a:spcBef>
                <a:spcPts val="0"/>
              </a:spcBef>
              <a:buNone/>
            </a:pPr>
            <a:r>
              <a:rPr lang="en" sz="4800" b="1" dirty="0">
                <a:solidFill>
                  <a:srgbClr val="666666"/>
                </a:solidFill>
                <a:latin typeface="Arial" panose="020B0604020202020204" pitchFamily="34" charset="0"/>
                <a:cs typeface="Arial" panose="020B0604020202020204" pitchFamily="34" charset="0"/>
              </a:rPr>
              <a:t>Questions?</a:t>
            </a:r>
          </a:p>
        </p:txBody>
      </p:sp>
      <p:cxnSp>
        <p:nvCxnSpPr>
          <p:cNvPr id="7" name="Shape 50"/>
          <p:cNvCxnSpPr/>
          <p:nvPr userDrawn="1"/>
        </p:nvCxnSpPr>
        <p:spPr>
          <a:xfrm>
            <a:off x="162750" y="3060050"/>
            <a:ext cx="8818500" cy="0"/>
          </a:xfrm>
          <a:prstGeom prst="straightConnector1">
            <a:avLst/>
          </a:prstGeom>
          <a:noFill/>
          <a:ln w="19050" cap="flat">
            <a:solidFill>
              <a:srgbClr val="1B75BC"/>
            </a:solidFill>
            <a:prstDash val="solid"/>
            <a:round/>
            <a:headEnd type="none" w="lg" len="lg"/>
            <a:tailEnd type="none" w="lg" len="lg"/>
          </a:ln>
        </p:spPr>
      </p:cxnSp>
      <p:pic>
        <p:nvPicPr>
          <p:cNvPr id="2" name="Picture 1"/>
          <p:cNvPicPr>
            <a:picLocks noChangeAspect="1"/>
          </p:cNvPicPr>
          <p:nvPr userDrawn="1"/>
        </p:nvPicPr>
        <p:blipFill>
          <a:blip r:embed="rId2"/>
          <a:stretch>
            <a:fillRect/>
          </a:stretch>
        </p:blipFill>
        <p:spPr>
          <a:xfrm>
            <a:off x="1208063" y="3768475"/>
            <a:ext cx="6727873" cy="1209349"/>
          </a:xfrm>
          <a:prstGeom prst="rect">
            <a:avLst/>
          </a:prstGeom>
        </p:spPr>
      </p:pic>
    </p:spTree>
    <p:extLst>
      <p:ext uri="{BB962C8B-B14F-4D97-AF65-F5344CB8AC3E}">
        <p14:creationId xmlns:p14="http://schemas.microsoft.com/office/powerpoint/2010/main" val="6048605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EFBC3-DB44-4A73-A8C6-16E3983FFA25}" type="datetimeFigureOut">
              <a:rPr lang="en-US" smtClean="0"/>
              <a:t>4/3/2018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4FA02-44CA-4CF1-B264-EC184F132F26}" type="slidenum">
              <a:rPr lang="en-US" smtClean="0"/>
              <a:t>‹#›</a:t>
            </a:fld>
            <a:endParaRPr lang="en-US"/>
          </a:p>
        </p:txBody>
      </p:sp>
    </p:spTree>
    <p:extLst>
      <p:ext uri="{BB962C8B-B14F-4D97-AF65-F5344CB8AC3E}">
        <p14:creationId xmlns:p14="http://schemas.microsoft.com/office/powerpoint/2010/main" val="1867413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tacsatsupport.weebly.com/viasat-pro-2-portable-document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Proton_rocket" TargetMode="External"/><Relationship Id="rId2" Type="http://schemas.openxmlformats.org/officeDocument/2006/relationships/hyperlink" Target="http://en.wikipedia.org/wiki/ViaSat" TargetMode="External"/><Relationship Id="rId1" Type="http://schemas.openxmlformats.org/officeDocument/2006/relationships/slideLayout" Target="../slideLayouts/slideLayout2.xml"/><Relationship Id="rId4" Type="http://schemas.openxmlformats.org/officeDocument/2006/relationships/hyperlink" Target="http://en.wikipedia.org/wiki/Guinness_World_Record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Exede" TargetMode="External"/><Relationship Id="rId3" Type="http://schemas.openxmlformats.org/officeDocument/2006/relationships/hyperlink" Target="https://en.wikipedia.org/wiki/ViaSat-2#cite_note-AW170426-2" TargetMode="External"/><Relationship Id="rId7" Type="http://schemas.openxmlformats.org/officeDocument/2006/relationships/hyperlink" Target="https://en.wikipedia.org/wiki/Satellite_internet" TargetMode="External"/><Relationship Id="rId2" Type="http://schemas.openxmlformats.org/officeDocument/2006/relationships/hyperlink" Target="https://en.wikipedia.org/wiki/Communications_satellite" TargetMode="External"/><Relationship Id="rId1" Type="http://schemas.openxmlformats.org/officeDocument/2006/relationships/slideLayout" Target="../slideLayouts/slideLayout2.xml"/><Relationship Id="rId6" Type="http://schemas.openxmlformats.org/officeDocument/2006/relationships/hyperlink" Target="https://en.wikipedia.org/wiki/ViaSat-1" TargetMode="External"/><Relationship Id="rId5" Type="http://schemas.openxmlformats.org/officeDocument/2006/relationships/hyperlink" Target="https://en.wikipedia.org/wiki/ViaSat" TargetMode="External"/><Relationship Id="rId4" Type="http://schemas.openxmlformats.org/officeDocument/2006/relationships/hyperlink" Target="https://en.wikipedia.org/wiki/Ka-band" TargetMode="External"/><Relationship Id="rId9" Type="http://schemas.openxmlformats.org/officeDocument/2006/relationships/hyperlink" Target="https://en.wikipedia.org/wiki/ViaSat-2#cite_note-multi-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192.168.100.1/instal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4" name="Text Placeholder 5">
            <a:extLst>
              <a:ext uri="{FF2B5EF4-FFF2-40B4-BE49-F238E27FC236}">
                <a16:creationId xmlns:a16="http://schemas.microsoft.com/office/drawing/2014/main" id="{12B389AA-B092-47CB-AF6D-5E0E7D3EA26F}"/>
              </a:ext>
            </a:extLst>
          </p:cNvPr>
          <p:cNvSpPr txBox="1">
            <a:spLocks noGrp="1"/>
          </p:cNvSpPr>
          <p:nvPr>
            <p:ph type="title"/>
          </p:nvPr>
        </p:nvSpPr>
        <p:spPr>
          <a:xfrm>
            <a:off x="341167" y="2891669"/>
            <a:ext cx="8677175" cy="537331"/>
          </a:xfrm>
          <a:prstGeom prst="rect">
            <a:avLst/>
          </a:prstGeom>
          <a:noFill/>
          <a:ln>
            <a:noFill/>
          </a:ln>
        </p:spPr>
        <p:txBody>
          <a:bodyPr lIns="91425" tIns="91425" rIns="91425" bIns="91425" anchor="t" anchorCtr="0">
            <a:normAutofit fontScale="90000"/>
          </a:bodyPr>
          <a:lstStyle>
            <a:defPPr marR="0" algn="l" rtl="0">
              <a:lnSpc>
                <a:spcPct val="100000"/>
              </a:lnSpc>
              <a:spcBef>
                <a:spcPts val="0"/>
              </a:spcBef>
              <a:spcAft>
                <a:spcPts val="0"/>
              </a:spcAft>
            </a:defPPr>
            <a:lvl1pPr marL="0" marR="0" indent="0" algn="ctr" rtl="0">
              <a:lnSpc>
                <a:spcPct val="100000"/>
              </a:lnSpc>
              <a:spcBef>
                <a:spcPts val="540"/>
              </a:spcBef>
              <a:spcAft>
                <a:spcPts val="0"/>
              </a:spcAft>
              <a:buClr>
                <a:schemeClr val="accent1"/>
              </a:buClr>
              <a:buFont typeface="Noto Symbol"/>
              <a:buNone/>
              <a:defRPr sz="2400" b="1" i="0" u="none" strike="noStrike" cap="all" spc="250" baseline="0">
                <a:solidFill>
                  <a:schemeClr val="tx2"/>
                </a:solidFill>
                <a:latin typeface="Georgia" panose="02040502050405020303" pitchFamily="18" charset="0"/>
                <a:ea typeface="Georgia" panose="02040502050405020303" pitchFamily="18" charset="0"/>
                <a:cs typeface="Arial"/>
                <a:sym typeface="Arial"/>
                <a:rtl val="0"/>
              </a:defRPr>
            </a:lvl1pPr>
            <a:lvl2pPr marL="548640" marR="0" indent="-104140" algn="l" rtl="0">
              <a:lnSpc>
                <a:spcPct val="100000"/>
              </a:lnSpc>
              <a:spcBef>
                <a:spcPts val="440"/>
              </a:spcBef>
              <a:spcAft>
                <a:spcPts val="0"/>
              </a:spcAft>
              <a:buClr>
                <a:schemeClr val="accent2"/>
              </a:buClr>
              <a:buFont typeface="Noto Symbol"/>
              <a:buNone/>
              <a:defRPr sz="1800" b="0" i="0" u="none" strike="noStrike" cap="none" baseline="0">
                <a:solidFill>
                  <a:schemeClr val="tx1">
                    <a:tint val="75000"/>
                  </a:schemeClr>
                </a:solidFill>
                <a:latin typeface="Arial"/>
                <a:ea typeface="Arial"/>
                <a:cs typeface="Arial"/>
                <a:sym typeface="Arial"/>
                <a:rtl val="0"/>
              </a:defRPr>
            </a:lvl2pPr>
            <a:lvl3pPr marL="822960" marR="0" indent="-60960" algn="l" rtl="0">
              <a:lnSpc>
                <a:spcPct val="100000"/>
              </a:lnSpc>
              <a:spcBef>
                <a:spcPts val="400"/>
              </a:spcBef>
              <a:spcAft>
                <a:spcPts val="0"/>
              </a:spcAft>
              <a:buClr>
                <a:schemeClr val="accent3"/>
              </a:buClr>
              <a:buFont typeface="Noto Symbol"/>
              <a:buNone/>
              <a:defRPr sz="1600" b="0" i="0" u="none" strike="noStrike" cap="none" baseline="0">
                <a:solidFill>
                  <a:schemeClr val="tx1">
                    <a:tint val="75000"/>
                  </a:schemeClr>
                </a:solidFill>
                <a:latin typeface="Arial"/>
                <a:ea typeface="Arial"/>
                <a:cs typeface="Arial"/>
                <a:sym typeface="Arial"/>
                <a:rtl val="0"/>
              </a:defRPr>
            </a:lvl3pPr>
            <a:lvl4pPr marL="1097280" marR="0" indent="-55880" algn="l" rtl="0">
              <a:lnSpc>
                <a:spcPct val="100000"/>
              </a:lnSpc>
              <a:spcBef>
                <a:spcPts val="400"/>
              </a:spcBef>
              <a:spcAft>
                <a:spcPts val="0"/>
              </a:spcAft>
              <a:buClr>
                <a:schemeClr val="accent4"/>
              </a:buClr>
              <a:buFont typeface="Noto Symbol"/>
              <a:buNone/>
              <a:defRPr sz="1400" b="0" i="0" u="none" strike="noStrike" cap="none" baseline="0">
                <a:solidFill>
                  <a:schemeClr val="tx1">
                    <a:tint val="75000"/>
                  </a:schemeClr>
                </a:solidFill>
                <a:latin typeface="Arial"/>
                <a:ea typeface="Arial"/>
                <a:cs typeface="Arial"/>
                <a:sym typeface="Arial"/>
                <a:rtl val="0"/>
              </a:defRPr>
            </a:lvl4pPr>
            <a:lvl5pPr marL="1371600" marR="0" indent="-25400" algn="l" rtl="0">
              <a:lnSpc>
                <a:spcPct val="100000"/>
              </a:lnSpc>
              <a:spcBef>
                <a:spcPts val="360"/>
              </a:spcBef>
              <a:spcAft>
                <a:spcPts val="0"/>
              </a:spcAft>
              <a:buClr>
                <a:schemeClr val="accent5"/>
              </a:buClr>
              <a:buFont typeface="Georgia"/>
              <a:buNone/>
              <a:defRPr sz="1400" b="0" i="0" u="none" strike="noStrike" cap="none" baseline="0">
                <a:solidFill>
                  <a:schemeClr val="tx1">
                    <a:tint val="75000"/>
                  </a:schemeClr>
                </a:solidFill>
                <a:latin typeface="Arial"/>
                <a:ea typeface="Arial"/>
                <a:cs typeface="Arial"/>
                <a:sym typeface="Arial"/>
                <a:rtl val="0"/>
              </a:defRPr>
            </a:lvl5pPr>
            <a:lvl6pPr marL="1645920" marR="0" indent="-7620" algn="l" rtl="0">
              <a:lnSpc>
                <a:spcPct val="100000"/>
              </a:lnSpc>
              <a:spcBef>
                <a:spcPts val="360"/>
              </a:spcBef>
              <a:spcAft>
                <a:spcPts val="0"/>
              </a:spcAft>
              <a:buClr>
                <a:schemeClr val="accent6"/>
              </a:buClr>
              <a:buFont typeface="Noto Symbol"/>
              <a:buChar char="●"/>
              <a:defRPr sz="1400" b="0" i="0" u="none" strike="noStrike" cap="none" baseline="0">
                <a:solidFill>
                  <a:srgbClr val="000000"/>
                </a:solidFill>
                <a:latin typeface="Arial"/>
                <a:ea typeface="Arial"/>
                <a:cs typeface="Arial"/>
                <a:sym typeface="Arial"/>
                <a:rtl val="0"/>
              </a:defRPr>
            </a:lvl6pPr>
            <a:lvl7pPr marL="1920240" marR="0" indent="-15239" algn="l" rtl="0">
              <a:lnSpc>
                <a:spcPct val="100000"/>
              </a:lnSpc>
              <a:spcBef>
                <a:spcPts val="320"/>
              </a:spcBef>
              <a:spcAft>
                <a:spcPts val="0"/>
              </a:spcAft>
              <a:buClr>
                <a:srgbClr val="B85740"/>
              </a:buClr>
              <a:buFont typeface="Georgia"/>
              <a:buChar char="•"/>
              <a:defRPr sz="1400" b="0" i="0" u="none" strike="noStrike" cap="none" baseline="0">
                <a:solidFill>
                  <a:srgbClr val="000000"/>
                </a:solidFill>
                <a:latin typeface="Arial"/>
                <a:ea typeface="Arial"/>
                <a:cs typeface="Arial"/>
                <a:sym typeface="Arial"/>
                <a:rtl val="0"/>
              </a:defRPr>
            </a:lvl7pPr>
            <a:lvl8pPr marL="2103120" marR="0" indent="5079" algn="l" rtl="0">
              <a:lnSpc>
                <a:spcPct val="100000"/>
              </a:lnSpc>
              <a:spcBef>
                <a:spcPts val="320"/>
              </a:spcBef>
              <a:spcAft>
                <a:spcPts val="0"/>
              </a:spcAft>
              <a:buClr>
                <a:srgbClr val="7B6C62"/>
              </a:buClr>
              <a:buFont typeface="Georgia"/>
              <a:buChar char="•"/>
              <a:defRPr sz="1400" b="0" i="0" u="none" strike="noStrike" cap="none" baseline="0">
                <a:solidFill>
                  <a:srgbClr val="000000"/>
                </a:solidFill>
                <a:latin typeface="Arial"/>
                <a:ea typeface="Arial"/>
                <a:cs typeface="Arial"/>
                <a:sym typeface="Arial"/>
                <a:rtl val="0"/>
              </a:defRPr>
            </a:lvl8pPr>
            <a:lvl9pPr marL="2377440" marR="0" indent="-27939" algn="l" rtl="0">
              <a:lnSpc>
                <a:spcPct val="100000"/>
              </a:lnSpc>
              <a:spcBef>
                <a:spcPts val="280"/>
              </a:spcBef>
              <a:spcAft>
                <a:spcPts val="0"/>
              </a:spcAft>
              <a:buClr>
                <a:srgbClr val="B49E02"/>
              </a:buClr>
              <a:buFont typeface="Georgia"/>
              <a:buChar char="•"/>
              <a:defRPr sz="1400" b="0" i="0" u="none" strike="noStrike" cap="none" baseline="0">
                <a:solidFill>
                  <a:srgbClr val="000000"/>
                </a:solidFill>
                <a:latin typeface="Arial"/>
                <a:ea typeface="Arial"/>
                <a:cs typeface="Arial"/>
                <a:sym typeface="Arial"/>
                <a:rtl val="0"/>
              </a:defRPr>
            </a:lvl9pPr>
          </a:lstStyle>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r>
              <a:rPr kumimoji="0" lang="en-US" sz="2800" b="1" i="0" u="none" strike="noStrike" kern="0" cap="all" spc="250" normalizeH="0" baseline="0" noProof="0" dirty="0">
                <a:ln>
                  <a:noFill/>
                </a:ln>
                <a:solidFill>
                  <a:srgbClr val="646B86"/>
                </a:solidFill>
                <a:effectLst/>
                <a:uLnTx/>
                <a:uFillTx/>
                <a:latin typeface="Georgia" panose="02040502050405020303" pitchFamily="18" charset="0"/>
                <a:cs typeface="Arial"/>
                <a:sym typeface="Arial"/>
                <a:rtl val="0"/>
              </a:rPr>
              <a:t>Mobile Satellite Solution</a:t>
            </a:r>
          </a:p>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r>
              <a:rPr lang="en-US" sz="2800" dirty="0">
                <a:solidFill>
                  <a:srgbClr val="646B86"/>
                </a:solidFill>
              </a:rPr>
              <a:t>for Internet</a:t>
            </a:r>
            <a:endParaRPr kumimoji="0" lang="en-US" sz="2800" b="1" i="0" u="none" strike="noStrike" kern="0" cap="all" spc="250" normalizeH="0" baseline="0" noProof="0" dirty="0">
              <a:ln>
                <a:noFill/>
              </a:ln>
              <a:solidFill>
                <a:srgbClr val="646B86"/>
              </a:solidFill>
              <a:effectLst/>
              <a:uLnTx/>
              <a:uFillTx/>
              <a:latin typeface="Georgia" panose="02040502050405020303" pitchFamily="18" charset="0"/>
              <a:cs typeface="Arial"/>
              <a:sym typeface="Arial"/>
              <a:rtl val="0"/>
            </a:endParaRPr>
          </a:p>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endParaRPr kumimoji="0" lang="en-US" sz="2400" b="1" i="0" u="none" strike="noStrike" kern="0" cap="all" spc="250" normalizeH="0" baseline="0" noProof="0" dirty="0">
              <a:ln>
                <a:noFill/>
              </a:ln>
              <a:solidFill>
                <a:srgbClr val="646B86"/>
              </a:solidFill>
              <a:effectLst/>
              <a:uLnTx/>
              <a:uFillTx/>
              <a:latin typeface="Georgia" panose="02040502050405020303" pitchFamily="18" charset="0"/>
              <a:cs typeface="Arial"/>
              <a:sym typeface="Arial"/>
              <a:rtl val="0"/>
            </a:endParaRPr>
          </a:p>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r>
              <a:rPr kumimoji="0" lang="en-US" sz="2000" b="1" i="0" u="none" strike="noStrike" kern="0" cap="all" spc="250" normalizeH="0" baseline="0" noProof="0" dirty="0">
                <a:ln>
                  <a:noFill/>
                </a:ln>
                <a:solidFill>
                  <a:srgbClr val="646B86"/>
                </a:solidFill>
                <a:effectLst/>
                <a:uLnTx/>
                <a:uFillTx/>
                <a:latin typeface="Georgia" panose="02040502050405020303" pitchFamily="18" charset="0"/>
                <a:cs typeface="Arial"/>
                <a:sym typeface="Arial"/>
                <a:rtl val="0"/>
              </a:rPr>
              <a:t>April 2018</a:t>
            </a:r>
          </a:p>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endParaRPr kumimoji="0" lang="en-US" sz="2000" b="1" i="0" u="none" strike="noStrike" kern="0" cap="all" spc="250" normalizeH="0" baseline="0" noProof="0" dirty="0">
              <a:ln>
                <a:noFill/>
              </a:ln>
              <a:solidFill>
                <a:srgbClr val="646B86"/>
              </a:solidFill>
              <a:effectLst/>
              <a:uLnTx/>
              <a:uFillTx/>
              <a:latin typeface="Georgia" panose="02040502050405020303" pitchFamily="18" charset="0"/>
              <a:cs typeface="Arial"/>
              <a:sym typeface="Arial"/>
              <a:rtl val="0"/>
            </a:endParaRPr>
          </a:p>
        </p:txBody>
      </p:sp>
    </p:spTree>
    <p:extLst>
      <p:ext uri="{BB962C8B-B14F-4D97-AF65-F5344CB8AC3E}">
        <p14:creationId xmlns:p14="http://schemas.microsoft.com/office/powerpoint/2010/main" val="1638589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fontScale="90000"/>
          </a:bodyPr>
          <a:lstStyle/>
          <a:p>
            <a:pPr algn="ctr"/>
            <a:r>
              <a:rPr lang="en-US" dirty="0"/>
              <a:t>Helpful Tricks</a:t>
            </a:r>
          </a:p>
        </p:txBody>
      </p:sp>
      <p:sp>
        <p:nvSpPr>
          <p:cNvPr id="3" name="Content Placeholder 2"/>
          <p:cNvSpPr>
            <a:spLocks noGrp="1"/>
          </p:cNvSpPr>
          <p:nvPr>
            <p:ph sz="half" idx="1"/>
          </p:nvPr>
        </p:nvSpPr>
        <p:spPr>
          <a:xfrm>
            <a:off x="123076" y="762000"/>
            <a:ext cx="3169788" cy="4525963"/>
          </a:xfrm>
        </p:spPr>
        <p:txBody>
          <a:bodyPr>
            <a:normAutofit/>
          </a:bodyPr>
          <a:lstStyle/>
          <a:p>
            <a:r>
              <a:rPr lang="en-US" sz="2000" dirty="0"/>
              <a:t>There are apps out there to help with initially finding the satellite.  One of my favorites is </a:t>
            </a:r>
            <a:r>
              <a:rPr lang="en-US" sz="2000" dirty="0" err="1"/>
              <a:t>SatelliteLocator</a:t>
            </a:r>
            <a:r>
              <a:rPr lang="en-US" sz="2000" dirty="0"/>
              <a:t>.  You will need to manually enter the Satellite info but after that, it is pretty slick.  Where ever you are, it will give you the Azimuth and Elevation to shoot for.</a:t>
            </a:r>
          </a:p>
          <a:p>
            <a:pPr marL="171450" indent="-171450">
              <a:buClr>
                <a:srgbClr val="000000"/>
              </a:buClr>
              <a:buSzPct val="100000"/>
              <a:buFont typeface="Arial"/>
              <a:buChar char="•"/>
            </a:pPr>
            <a:endParaRPr lang="en-US" sz="2000"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endParaRPr lang="en-US" dirty="0"/>
          </a:p>
        </p:txBody>
      </p:sp>
      <p:pic>
        <p:nvPicPr>
          <p:cNvPr id="4" name="Picture 2" descr="C:\Users\mgascon\Downloads\photo 2 (1).PNG">
            <a:extLst>
              <a:ext uri="{FF2B5EF4-FFF2-40B4-BE49-F238E27FC236}">
                <a16:creationId xmlns:a16="http://schemas.microsoft.com/office/drawing/2014/main" id="{4F3FB32B-BB45-4461-8D05-82E1F77F50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7426" y="1098216"/>
            <a:ext cx="2420155" cy="42957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mgascon\Downloads\photo 1 (1).PNG">
            <a:extLst>
              <a:ext uri="{FF2B5EF4-FFF2-40B4-BE49-F238E27FC236}">
                <a16:creationId xmlns:a16="http://schemas.microsoft.com/office/drawing/2014/main" id="{0C362A07-264E-4379-9962-91F31E7A6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404" y="762000"/>
            <a:ext cx="2974330" cy="496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919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802954" cy="688363"/>
          </a:xfrm>
        </p:spPr>
        <p:txBody>
          <a:bodyPr>
            <a:normAutofit fontScale="90000"/>
          </a:bodyPr>
          <a:lstStyle/>
          <a:p>
            <a:pPr algn="ctr"/>
            <a:r>
              <a:rPr lang="en-US" dirty="0"/>
              <a:t>Helpful Tricks (</a:t>
            </a:r>
            <a:r>
              <a:rPr lang="en-US" dirty="0" err="1"/>
              <a:t>cont</a:t>
            </a:r>
            <a:r>
              <a:rPr lang="en-US" dirty="0"/>
              <a:t>)</a:t>
            </a:r>
          </a:p>
        </p:txBody>
      </p:sp>
      <p:sp>
        <p:nvSpPr>
          <p:cNvPr id="3" name="Content Placeholder 2"/>
          <p:cNvSpPr>
            <a:spLocks noGrp="1"/>
          </p:cNvSpPr>
          <p:nvPr>
            <p:ph sz="half" idx="1"/>
          </p:nvPr>
        </p:nvSpPr>
        <p:spPr>
          <a:xfrm>
            <a:off x="170523" y="1447800"/>
            <a:ext cx="8802954" cy="4291455"/>
          </a:xfrm>
        </p:spPr>
        <p:txBody>
          <a:bodyPr/>
          <a:lstStyle/>
          <a:p>
            <a:r>
              <a:rPr lang="en-US" sz="2600" dirty="0"/>
              <a:t>If tone never changes from heartbeat, change the elevation and try re sweeping the sky.  Elevation is more important than Azimuth.</a:t>
            </a:r>
          </a:p>
          <a:p>
            <a:r>
              <a:rPr lang="en-US" sz="2600" dirty="0" err="1"/>
              <a:t>TacSat</a:t>
            </a:r>
            <a:r>
              <a:rPr lang="en-US" sz="2600" dirty="0"/>
              <a:t> is available via phone support for assistance.  </a:t>
            </a:r>
          </a:p>
          <a:p>
            <a:pPr marL="342900" lvl="1" indent="-342900">
              <a:buFont typeface="Arial" panose="020B0604020202020204" pitchFamily="34" charset="0"/>
              <a:buChar char="•"/>
            </a:pPr>
            <a:r>
              <a:rPr lang="en-US" sz="2600" dirty="0" err="1">
                <a:solidFill>
                  <a:srgbClr val="1B75BC"/>
                </a:solidFill>
              </a:rPr>
              <a:t>TacSat</a:t>
            </a:r>
            <a:r>
              <a:rPr lang="en-US" sz="2600" dirty="0">
                <a:solidFill>
                  <a:srgbClr val="1B75BC"/>
                </a:solidFill>
              </a:rPr>
              <a:t> NOC (855) 482-2728.  (24x7)</a:t>
            </a:r>
          </a:p>
          <a:p>
            <a:pPr marL="342900" lvl="1" indent="-342900">
              <a:buFont typeface="Arial" panose="020B0604020202020204" pitchFamily="34" charset="0"/>
              <a:buChar char="•"/>
            </a:pPr>
            <a:r>
              <a:rPr lang="en-US" sz="2600" dirty="0">
                <a:solidFill>
                  <a:srgbClr val="1B75BC"/>
                </a:solidFill>
              </a:rPr>
              <a:t>Current installation documents:  </a:t>
            </a:r>
          </a:p>
          <a:p>
            <a:pPr marL="0" lvl="1" indent="0">
              <a:buNone/>
            </a:pPr>
            <a:r>
              <a:rPr lang="en-US" sz="2600" dirty="0">
                <a:solidFill>
                  <a:srgbClr val="1B75BC"/>
                </a:solidFill>
                <a:hlinkClick r:id="rId2"/>
              </a:rPr>
              <a:t>https://tacsatsupport.weebly.com/viasat-pro-2-portable-documents.html</a:t>
            </a:r>
            <a:endParaRPr lang="en-US" sz="2600" dirty="0">
              <a:solidFill>
                <a:srgbClr val="1B75BC"/>
              </a:solidFill>
            </a:endParaRPr>
          </a:p>
          <a:p>
            <a:pPr marL="342900" lvl="1" indent="-342900">
              <a:buFont typeface="Arial" panose="020B0604020202020204" pitchFamily="34" charset="0"/>
              <a:buChar char="•"/>
            </a:pPr>
            <a:r>
              <a:rPr lang="en-US" sz="2600" dirty="0" err="1">
                <a:solidFill>
                  <a:srgbClr val="1B75BC"/>
                </a:solidFill>
              </a:rPr>
              <a:t>TacSat</a:t>
            </a:r>
            <a:r>
              <a:rPr lang="en-US" sz="2600" dirty="0">
                <a:solidFill>
                  <a:srgbClr val="1B75BC"/>
                </a:solidFill>
              </a:rPr>
              <a:t> HQ is 5 minutes from NIFC.</a:t>
            </a:r>
          </a:p>
          <a:p>
            <a:pPr>
              <a:buClr>
                <a:srgbClr val="000000"/>
              </a:buClr>
              <a:buSzPct val="100000"/>
            </a:pPr>
            <a:endParaRPr lang="en-US" sz="2600" dirty="0">
              <a:sym typeface="Arial Narrow"/>
            </a:endParaRPr>
          </a:p>
          <a:p>
            <a:pPr>
              <a:buClr>
                <a:srgbClr val="000000"/>
              </a:buClr>
              <a:buSzPct val="100000"/>
            </a:pPr>
            <a:endParaRPr lang="en-US" sz="2600" dirty="0">
              <a:sym typeface="Arial Narrow"/>
            </a:endParaRPr>
          </a:p>
          <a:p>
            <a:pPr>
              <a:buClr>
                <a:srgbClr val="000000"/>
              </a:buClr>
              <a:buSzPct val="100000"/>
            </a:pPr>
            <a:endParaRPr lang="en-US" sz="2600" dirty="0">
              <a:sym typeface="Arial Narrow"/>
            </a:endParaRPr>
          </a:p>
          <a:p>
            <a:endParaRPr lang="en-US" sz="2000" dirty="0"/>
          </a:p>
        </p:txBody>
      </p:sp>
    </p:spTree>
    <p:extLst>
      <p:ext uri="{BB962C8B-B14F-4D97-AF65-F5344CB8AC3E}">
        <p14:creationId xmlns:p14="http://schemas.microsoft.com/office/powerpoint/2010/main" val="841350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fontScale="90000"/>
          </a:bodyPr>
          <a:lstStyle/>
          <a:p>
            <a:pPr algn="ctr"/>
            <a:r>
              <a:rPr lang="en-US" dirty="0"/>
              <a:t>Billing</a:t>
            </a:r>
          </a:p>
        </p:txBody>
      </p:sp>
      <p:sp>
        <p:nvSpPr>
          <p:cNvPr id="3" name="Content Placeholder 2"/>
          <p:cNvSpPr>
            <a:spLocks noGrp="1"/>
          </p:cNvSpPr>
          <p:nvPr>
            <p:ph sz="half" idx="1"/>
          </p:nvPr>
        </p:nvSpPr>
        <p:spPr/>
        <p:txBody>
          <a:bodyPr>
            <a:noAutofit/>
          </a:bodyPr>
          <a:lstStyle/>
          <a:p>
            <a:r>
              <a:rPr lang="en-US" sz="2200" dirty="0"/>
              <a:t>When the dish is dispatched, </a:t>
            </a:r>
            <a:r>
              <a:rPr lang="en-US" sz="2200" dirty="0" err="1"/>
              <a:t>TacSat</a:t>
            </a:r>
            <a:r>
              <a:rPr lang="en-US" sz="2200" dirty="0"/>
              <a:t> must be Notified to activate the full data plan.  At that point they will start a new billing plan.  The beauty of that is the incident is billed </a:t>
            </a:r>
            <a:r>
              <a:rPr lang="en-US" sz="2200" strike="sngStrike" dirty="0"/>
              <a:t>exactly</a:t>
            </a:r>
            <a:r>
              <a:rPr lang="en-US" sz="2200" dirty="0"/>
              <a:t> close to what was used.  IE, The dish gets dispatched July 2.  </a:t>
            </a:r>
            <a:r>
              <a:rPr lang="en-US" sz="2200" dirty="0" err="1"/>
              <a:t>TacSat</a:t>
            </a:r>
            <a:r>
              <a:rPr lang="en-US" sz="2200" dirty="0"/>
              <a:t> is notified.  Incident </a:t>
            </a:r>
            <a:r>
              <a:rPr lang="en-US" sz="2200" dirty="0" err="1"/>
              <a:t>demobs</a:t>
            </a:r>
            <a:r>
              <a:rPr lang="en-US" sz="2200" dirty="0"/>
              <a:t> July 19.  </a:t>
            </a:r>
            <a:r>
              <a:rPr lang="en-US" sz="2200" dirty="0" err="1"/>
              <a:t>TacSat</a:t>
            </a:r>
            <a:r>
              <a:rPr lang="en-US" sz="2200" dirty="0"/>
              <a:t> is called again and Satellite gets deactivate.  That way the incident gets billed </a:t>
            </a:r>
            <a:r>
              <a:rPr lang="en-US" sz="2200" strike="sngStrike" dirty="0"/>
              <a:t>exactly</a:t>
            </a:r>
            <a:r>
              <a:rPr lang="en-US" sz="2200" dirty="0"/>
              <a:t> close to what was used.  The finance section needs to know this.  They wont like the surprise bill at the end of the incident.</a:t>
            </a:r>
          </a:p>
          <a:p>
            <a:r>
              <a:rPr lang="en-US" sz="2200" dirty="0"/>
              <a:t> The cost of data when activated is $3995 per 40 GB.  (approx. $100 per GB)  This is why monitoring and restricting will be important.</a:t>
            </a:r>
          </a:p>
          <a:p>
            <a:r>
              <a:rPr lang="en-US" sz="2200" dirty="0"/>
              <a:t>They also have a 500GB plan for $13,995 (</a:t>
            </a:r>
            <a:r>
              <a:rPr lang="en-US" sz="2200" dirty="0" err="1"/>
              <a:t>Approx</a:t>
            </a:r>
            <a:r>
              <a:rPr lang="en-US" sz="2200" dirty="0"/>
              <a:t> $28 per GB)  That is a huge savings if it will be an extended incident.</a:t>
            </a:r>
          </a:p>
          <a:p>
            <a:endParaRPr lang="en-US" sz="2200" dirty="0"/>
          </a:p>
          <a:p>
            <a:pPr marL="0" indent="0">
              <a:buClr>
                <a:srgbClr val="000000"/>
              </a:buClr>
              <a:buSzPct val="100000"/>
              <a:buNone/>
            </a:pPr>
            <a:endParaRPr lang="en-US" sz="2200" dirty="0">
              <a:ea typeface="Arial Narrow"/>
              <a:cs typeface="Arial Narrow"/>
              <a:sym typeface="Arial Narrow"/>
            </a:endParaRPr>
          </a:p>
          <a:p>
            <a:pPr marL="0" indent="0">
              <a:buClr>
                <a:srgbClr val="000000"/>
              </a:buClr>
              <a:buSzPct val="100000"/>
              <a:buNone/>
            </a:pPr>
            <a:endParaRPr lang="en-US" sz="2200" dirty="0">
              <a:ea typeface="Arial Narrow"/>
              <a:cs typeface="Arial Narrow"/>
              <a:sym typeface="Arial Narrow"/>
            </a:endParaRPr>
          </a:p>
          <a:p>
            <a:pPr marL="0" indent="0">
              <a:buClr>
                <a:srgbClr val="000000"/>
              </a:buClr>
              <a:buSzPct val="100000"/>
              <a:buNone/>
            </a:pPr>
            <a:endParaRPr lang="en-US" sz="2200" dirty="0">
              <a:ea typeface="Arial Narrow"/>
              <a:cs typeface="Arial Narrow"/>
              <a:sym typeface="Arial Narrow"/>
            </a:endParaRPr>
          </a:p>
          <a:p>
            <a:endParaRPr lang="en-US" sz="2200" dirty="0"/>
          </a:p>
        </p:txBody>
      </p:sp>
    </p:spTree>
    <p:extLst>
      <p:ext uri="{BB962C8B-B14F-4D97-AF65-F5344CB8AC3E}">
        <p14:creationId xmlns:p14="http://schemas.microsoft.com/office/powerpoint/2010/main" val="337257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802954" cy="688363"/>
          </a:xfrm>
        </p:spPr>
        <p:txBody>
          <a:bodyPr>
            <a:normAutofit fontScale="90000"/>
          </a:bodyPr>
          <a:lstStyle/>
          <a:p>
            <a:pPr algn="ctr"/>
            <a:r>
              <a:rPr lang="en-US" dirty="0"/>
              <a:t>Fun Facts</a:t>
            </a:r>
          </a:p>
        </p:txBody>
      </p:sp>
      <p:pic>
        <p:nvPicPr>
          <p:cNvPr id="4" name="Picture 2" descr="\\ilmornw3ds1\nw\users\mgascon\Desktop\viasat1.jpg">
            <a:extLst>
              <a:ext uri="{FF2B5EF4-FFF2-40B4-BE49-F238E27FC236}">
                <a16:creationId xmlns:a16="http://schemas.microsoft.com/office/drawing/2014/main" id="{263B9D3E-7EFD-4C40-9096-9382F250C0E1}"/>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323334" y="1143000"/>
            <a:ext cx="6461086" cy="429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849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fontScale="90000"/>
          </a:bodyPr>
          <a:lstStyle/>
          <a:p>
            <a:pPr algn="ctr"/>
            <a:r>
              <a:rPr lang="en-US" dirty="0"/>
              <a:t>Fun Facts (</a:t>
            </a:r>
            <a:r>
              <a:rPr lang="en-US" dirty="0" err="1"/>
              <a:t>cont</a:t>
            </a:r>
            <a:r>
              <a:rPr lang="en-US" dirty="0"/>
              <a:t>)</a:t>
            </a:r>
          </a:p>
        </p:txBody>
      </p:sp>
      <p:sp>
        <p:nvSpPr>
          <p:cNvPr id="3" name="Content Placeholder 2"/>
          <p:cNvSpPr>
            <a:spLocks noGrp="1"/>
          </p:cNvSpPr>
          <p:nvPr>
            <p:ph sz="half" idx="1"/>
          </p:nvPr>
        </p:nvSpPr>
        <p:spPr>
          <a:xfrm>
            <a:off x="162750" y="990600"/>
            <a:ext cx="8818500" cy="4525963"/>
          </a:xfrm>
        </p:spPr>
        <p:txBody>
          <a:bodyPr>
            <a:normAutofit fontScale="92500" lnSpcReduction="10000"/>
          </a:bodyPr>
          <a:lstStyle/>
          <a:p>
            <a:r>
              <a:rPr lang="en-US" dirty="0"/>
              <a:t>Distance from Earth:  22,000 miles.</a:t>
            </a:r>
          </a:p>
          <a:p>
            <a:r>
              <a:rPr lang="en-US" dirty="0"/>
              <a:t>If your angle from earth is off by ½ degree, you miss the Satellite by 190 miles.</a:t>
            </a:r>
          </a:p>
          <a:p>
            <a:r>
              <a:rPr lang="en-US" dirty="0"/>
              <a:t>63 spot beams over the 50 US states.</a:t>
            </a:r>
          </a:p>
          <a:p>
            <a:r>
              <a:rPr lang="en-US" b="1" dirty="0"/>
              <a:t>ViaSat-1</a:t>
            </a:r>
            <a:r>
              <a:rPr lang="en-US" dirty="0"/>
              <a:t> is a communications satellite owned by </a:t>
            </a:r>
            <a:r>
              <a:rPr lang="en-US" dirty="0">
                <a:hlinkClick r:id="rId2" tooltip="ViaSat"/>
              </a:rPr>
              <a:t>ViaSat</a:t>
            </a:r>
            <a:r>
              <a:rPr lang="en-US" dirty="0"/>
              <a:t>. Launched October 19, 2011 aboard a </a:t>
            </a:r>
            <a:r>
              <a:rPr lang="en-US" dirty="0">
                <a:hlinkClick r:id="rId3" tooltip="Proton rocket"/>
              </a:rPr>
              <a:t>Proton rocket</a:t>
            </a:r>
            <a:r>
              <a:rPr lang="en-US" dirty="0"/>
              <a:t>, it held the </a:t>
            </a:r>
            <a:r>
              <a:rPr lang="en-US" dirty="0">
                <a:hlinkClick r:id="rId4" tooltip="Guinness World Records"/>
              </a:rPr>
              <a:t>Guinness record</a:t>
            </a:r>
            <a:r>
              <a:rPr lang="en-US" dirty="0"/>
              <a:t> for the world's highest capacity communications satellite with a total capacity in excess of 140 Gbit/s, more than all the satellites covering North America combined, at the time of its launch.  Source: Wikipedia</a:t>
            </a:r>
          </a:p>
          <a:p>
            <a:endParaRPr lang="en-US" dirty="0"/>
          </a:p>
        </p:txBody>
      </p:sp>
    </p:spTree>
    <p:extLst>
      <p:ext uri="{BB962C8B-B14F-4D97-AF65-F5344CB8AC3E}">
        <p14:creationId xmlns:p14="http://schemas.microsoft.com/office/powerpoint/2010/main" val="3866070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fontScale="90000"/>
          </a:bodyPr>
          <a:lstStyle/>
          <a:p>
            <a:pPr algn="ctr"/>
            <a:r>
              <a:rPr lang="en-US" dirty="0"/>
              <a:t>Fun Facts (</a:t>
            </a:r>
            <a:r>
              <a:rPr lang="en-US" dirty="0" err="1"/>
              <a:t>cont</a:t>
            </a:r>
            <a:r>
              <a:rPr lang="en-US" dirty="0"/>
              <a:t>)</a:t>
            </a:r>
          </a:p>
        </p:txBody>
      </p:sp>
      <p:pic>
        <p:nvPicPr>
          <p:cNvPr id="6" name="Picture 6" descr="Image result for ViaSat-2">
            <a:extLst>
              <a:ext uri="{FF2B5EF4-FFF2-40B4-BE49-F238E27FC236}">
                <a16:creationId xmlns:a16="http://schemas.microsoft.com/office/drawing/2014/main" id="{2237E68A-1428-4BBC-94AC-630BE1C4BC8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0638" y="1166018"/>
            <a:ext cx="820272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642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fontScale="90000"/>
          </a:bodyPr>
          <a:lstStyle/>
          <a:p>
            <a:pPr algn="ctr"/>
            <a:r>
              <a:rPr lang="en-US" dirty="0"/>
              <a:t>Fun Facts (</a:t>
            </a:r>
            <a:r>
              <a:rPr lang="en-US" dirty="0" err="1"/>
              <a:t>cont</a:t>
            </a:r>
            <a:r>
              <a:rPr lang="en-US" dirty="0"/>
              <a:t>)</a:t>
            </a:r>
          </a:p>
        </p:txBody>
      </p:sp>
      <p:sp>
        <p:nvSpPr>
          <p:cNvPr id="4" name="Content Placeholder 3">
            <a:extLst>
              <a:ext uri="{FF2B5EF4-FFF2-40B4-BE49-F238E27FC236}">
                <a16:creationId xmlns:a16="http://schemas.microsoft.com/office/drawing/2014/main" id="{76BFB434-866F-462B-87CF-E2422BF4DC24}"/>
              </a:ext>
            </a:extLst>
          </p:cNvPr>
          <p:cNvSpPr>
            <a:spLocks noGrp="1"/>
          </p:cNvSpPr>
          <p:nvPr>
            <p:ph sz="half" idx="1"/>
          </p:nvPr>
        </p:nvSpPr>
        <p:spPr>
          <a:xfrm>
            <a:off x="123076" y="914400"/>
            <a:ext cx="8818500" cy="4525963"/>
          </a:xfrm>
        </p:spPr>
        <p:txBody>
          <a:bodyPr>
            <a:normAutofit fontScale="85000" lnSpcReduction="10000"/>
          </a:bodyPr>
          <a:lstStyle/>
          <a:p>
            <a:r>
              <a:rPr lang="en-US" dirty="0"/>
              <a:t>ViaSat-2 launched June 1, 2017  Went into service early 2018.</a:t>
            </a:r>
          </a:p>
          <a:p>
            <a:r>
              <a:rPr lang="en-US" b="1" dirty="0"/>
              <a:t>ViaSat-2</a:t>
            </a:r>
            <a:r>
              <a:rPr lang="en-US" dirty="0"/>
              <a:t> is a commercial </a:t>
            </a:r>
            <a:r>
              <a:rPr lang="en-US" dirty="0">
                <a:hlinkClick r:id="rId2" tooltip="Communications satellite"/>
              </a:rPr>
              <a:t>communications satellite</a:t>
            </a:r>
            <a:r>
              <a:rPr lang="en-US" dirty="0"/>
              <a:t> launched June 1, 2017. Once in service in early 2018, it will be the world's highest capacity communications satellite with a throughput of 300 Gbit/s, succeeding EchoStar XIX launched in December 2016.</a:t>
            </a:r>
            <a:r>
              <a:rPr lang="en-US" baseline="30000" dirty="0">
                <a:hlinkClick r:id="rId3"/>
              </a:rPr>
              <a:t>[2]</a:t>
            </a:r>
            <a:r>
              <a:rPr lang="en-US" dirty="0"/>
              <a:t> It is the second </a:t>
            </a:r>
            <a:r>
              <a:rPr lang="en-US" dirty="0">
                <a:hlinkClick r:id="rId4" tooltip="Ka-band"/>
              </a:rPr>
              <a:t>Ka-band</a:t>
            </a:r>
            <a:r>
              <a:rPr lang="en-US" dirty="0"/>
              <a:t> satellite launched by </a:t>
            </a:r>
            <a:r>
              <a:rPr lang="en-US" dirty="0">
                <a:hlinkClick r:id="rId5" tooltip="ViaSat"/>
              </a:rPr>
              <a:t>ViaSat</a:t>
            </a:r>
            <a:r>
              <a:rPr lang="en-US" dirty="0"/>
              <a:t> after </a:t>
            </a:r>
            <a:r>
              <a:rPr lang="en-US" dirty="0">
                <a:hlinkClick r:id="rId6" tooltip="ViaSat-1"/>
              </a:rPr>
              <a:t>ViaSat-1</a:t>
            </a:r>
            <a:r>
              <a:rPr lang="en-US" dirty="0"/>
              <a:t>. The satellite will provide </a:t>
            </a:r>
            <a:r>
              <a:rPr lang="en-US" dirty="0">
                <a:hlinkClick r:id="rId7" tooltip="Satellite internet"/>
              </a:rPr>
              <a:t>satellite internet</a:t>
            </a:r>
            <a:r>
              <a:rPr lang="en-US" dirty="0"/>
              <a:t> through </a:t>
            </a:r>
            <a:r>
              <a:rPr lang="en-US" dirty="0" err="1">
                <a:hlinkClick r:id="rId8" tooltip="Exede"/>
              </a:rPr>
              <a:t>Exede</a:t>
            </a:r>
            <a:r>
              <a:rPr lang="en-US" dirty="0">
                <a:hlinkClick r:id="rId8" tooltip="Exede"/>
              </a:rPr>
              <a:t> Internet</a:t>
            </a:r>
            <a:r>
              <a:rPr lang="en-US" dirty="0"/>
              <a:t> to North America, parts of South America, including Mexico and the Caribbean, and to air and maritime routes across the Atlantic Ocean to Europe.</a:t>
            </a:r>
            <a:r>
              <a:rPr lang="en-US" baseline="30000" dirty="0">
                <a:hlinkClick r:id="rId9"/>
              </a:rPr>
              <a:t>[1]</a:t>
            </a:r>
            <a:r>
              <a:rPr lang="en-US" dirty="0"/>
              <a:t>Source: Wikipedia</a:t>
            </a:r>
          </a:p>
          <a:p>
            <a:r>
              <a:rPr lang="en-US" dirty="0"/>
              <a:t>Cost of ViaSat-2 = $600 million.</a:t>
            </a:r>
          </a:p>
          <a:p>
            <a:endParaRPr lang="en-US" dirty="0"/>
          </a:p>
          <a:p>
            <a:endParaRPr lang="en-US" dirty="0"/>
          </a:p>
        </p:txBody>
      </p:sp>
    </p:spTree>
    <p:extLst>
      <p:ext uri="{BB962C8B-B14F-4D97-AF65-F5344CB8AC3E}">
        <p14:creationId xmlns:p14="http://schemas.microsoft.com/office/powerpoint/2010/main" val="135671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802954" cy="688363"/>
          </a:xfrm>
        </p:spPr>
        <p:txBody>
          <a:bodyPr>
            <a:normAutofit fontScale="90000"/>
          </a:bodyPr>
          <a:lstStyle/>
          <a:p>
            <a:pPr algn="ctr"/>
            <a:r>
              <a:rPr lang="en-US" dirty="0"/>
              <a:t>Summary</a:t>
            </a:r>
          </a:p>
        </p:txBody>
      </p:sp>
      <p:sp>
        <p:nvSpPr>
          <p:cNvPr id="3" name="Content Placeholder 2"/>
          <p:cNvSpPr>
            <a:spLocks noGrp="1"/>
          </p:cNvSpPr>
          <p:nvPr>
            <p:ph sz="half" idx="1"/>
          </p:nvPr>
        </p:nvSpPr>
        <p:spPr>
          <a:xfrm>
            <a:off x="152400" y="838200"/>
            <a:ext cx="4324585" cy="4291455"/>
          </a:xfrm>
        </p:spPr>
        <p:txBody>
          <a:bodyPr>
            <a:noAutofit/>
          </a:bodyPr>
          <a:lstStyle/>
          <a:p>
            <a:r>
              <a:rPr lang="en-US" sz="2400" dirty="0"/>
              <a:t>This is an evolving project.  </a:t>
            </a:r>
          </a:p>
          <a:p>
            <a:r>
              <a:rPr lang="en-US" sz="2400" dirty="0"/>
              <a:t>We have seen great results from our counterparts in MT.  50 days deployed.  Down time of 10 minutes for a firmware update.</a:t>
            </a:r>
          </a:p>
          <a:p>
            <a:r>
              <a:rPr lang="en-US" sz="2400" dirty="0"/>
              <a:t>Documentation and lessons learned will be ongoing.</a:t>
            </a:r>
          </a:p>
          <a:p>
            <a:r>
              <a:rPr lang="en-US" sz="2400" dirty="0"/>
              <a:t>There are vendors that provide the same dish and possibly enhanced service (phones).  These will vary depending on GACC.</a:t>
            </a:r>
          </a:p>
          <a:p>
            <a:endParaRPr lang="en-US" sz="2400" dirty="0"/>
          </a:p>
        </p:txBody>
      </p:sp>
      <p:pic>
        <p:nvPicPr>
          <p:cNvPr id="4" name="Picture 6" descr="C:\Users\mgascon\Downloads\IMG_0744 (1).jpg">
            <a:extLst>
              <a:ext uri="{FF2B5EF4-FFF2-40B4-BE49-F238E27FC236}">
                <a16:creationId xmlns:a16="http://schemas.microsoft.com/office/drawing/2014/main" id="{9AF51641-FE25-4A34-AE54-C743FEBE96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558126"/>
            <a:ext cx="3828815" cy="374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148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335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a:bodyPr>
          <a:lstStyle/>
          <a:p>
            <a:pPr algn="ctr"/>
            <a:r>
              <a:rPr lang="en-US" sz="3200" dirty="0"/>
              <a:t>Agenda</a:t>
            </a:r>
          </a:p>
        </p:txBody>
      </p:sp>
      <p:sp>
        <p:nvSpPr>
          <p:cNvPr id="4" name="Content Placeholder 3">
            <a:extLst>
              <a:ext uri="{FF2B5EF4-FFF2-40B4-BE49-F238E27FC236}">
                <a16:creationId xmlns:a16="http://schemas.microsoft.com/office/drawing/2014/main" id="{AAAE5824-4E2B-4155-8CA6-2F25B5BB1175}"/>
              </a:ext>
            </a:extLst>
          </p:cNvPr>
          <p:cNvSpPr>
            <a:spLocks noGrp="1"/>
          </p:cNvSpPr>
          <p:nvPr>
            <p:ph sz="half" idx="1"/>
          </p:nvPr>
        </p:nvSpPr>
        <p:spPr>
          <a:prstGeom prst="rect">
            <a:avLst/>
          </a:prstGeom>
        </p:spPr>
        <p:txBody>
          <a:bodyPr wrap="square">
            <a:spAutoFit/>
          </a:bodyPr>
          <a:lstStyle/>
          <a:p>
            <a:pPr marL="169863" indent="-169863">
              <a:lnSpc>
                <a:spcPct val="150000"/>
              </a:lnSpc>
              <a:buFont typeface="Arial" panose="020B0604020202020204" pitchFamily="34" charset="0"/>
              <a:buChar char="•"/>
            </a:pPr>
            <a:r>
              <a:rPr lang="en-US" sz="2000" b="1" dirty="0">
                <a:latin typeface="Georgia" panose="02040502050405020303" pitchFamily="18" charset="0"/>
              </a:rPr>
              <a:t>Need Internet?</a:t>
            </a:r>
          </a:p>
          <a:p>
            <a:pPr marL="169863" indent="-169863">
              <a:lnSpc>
                <a:spcPct val="150000"/>
              </a:lnSpc>
              <a:buFont typeface="Arial" panose="020B0604020202020204" pitchFamily="34" charset="0"/>
              <a:buChar char="•"/>
            </a:pPr>
            <a:r>
              <a:rPr lang="en-US" sz="2000" b="1" dirty="0">
                <a:latin typeface="Georgia" panose="02040502050405020303" pitchFamily="18" charset="0"/>
              </a:rPr>
              <a:t>Cons</a:t>
            </a:r>
          </a:p>
          <a:p>
            <a:pPr marL="169863" indent="-169863">
              <a:lnSpc>
                <a:spcPct val="150000"/>
              </a:lnSpc>
              <a:buFont typeface="Arial" panose="020B0604020202020204" pitchFamily="34" charset="0"/>
              <a:buChar char="•"/>
            </a:pPr>
            <a:r>
              <a:rPr lang="en-US" sz="2000" b="1" dirty="0">
                <a:latin typeface="Georgia" panose="02040502050405020303" pitchFamily="18" charset="0"/>
              </a:rPr>
              <a:t>Pros</a:t>
            </a:r>
          </a:p>
          <a:p>
            <a:pPr marL="169863" indent="-169863">
              <a:lnSpc>
                <a:spcPct val="150000"/>
              </a:lnSpc>
              <a:buFont typeface="Arial" panose="020B0604020202020204" pitchFamily="34" charset="0"/>
              <a:buChar char="•"/>
            </a:pPr>
            <a:r>
              <a:rPr lang="en-US" sz="2000" b="1" dirty="0">
                <a:latin typeface="Georgia" panose="02040502050405020303" pitchFamily="18" charset="0"/>
              </a:rPr>
              <a:t>Process</a:t>
            </a:r>
          </a:p>
          <a:p>
            <a:pPr marL="169863" indent="-169863">
              <a:lnSpc>
                <a:spcPct val="150000"/>
              </a:lnSpc>
              <a:buFont typeface="Arial" panose="020B0604020202020204" pitchFamily="34" charset="0"/>
              <a:buChar char="•"/>
            </a:pPr>
            <a:r>
              <a:rPr lang="en-US" sz="2000" b="1" dirty="0">
                <a:latin typeface="Georgia" panose="02040502050405020303" pitchFamily="18" charset="0"/>
              </a:rPr>
              <a:t>Installation</a:t>
            </a:r>
          </a:p>
          <a:p>
            <a:pPr marL="169863" indent="-169863">
              <a:lnSpc>
                <a:spcPct val="150000"/>
              </a:lnSpc>
              <a:buFont typeface="Arial" panose="020B0604020202020204" pitchFamily="34" charset="0"/>
              <a:buChar char="•"/>
            </a:pPr>
            <a:r>
              <a:rPr lang="en-US" sz="2000" b="1" dirty="0">
                <a:latin typeface="Georgia" panose="02040502050405020303" pitchFamily="18" charset="0"/>
              </a:rPr>
              <a:t>Helpful Tricks</a:t>
            </a:r>
          </a:p>
          <a:p>
            <a:pPr marL="169863" indent="-169863">
              <a:lnSpc>
                <a:spcPct val="150000"/>
              </a:lnSpc>
              <a:buFont typeface="Arial" panose="020B0604020202020204" pitchFamily="34" charset="0"/>
              <a:buChar char="•"/>
            </a:pPr>
            <a:r>
              <a:rPr lang="en-US" sz="2000" b="1" dirty="0">
                <a:latin typeface="Georgia" panose="02040502050405020303" pitchFamily="18" charset="0"/>
              </a:rPr>
              <a:t>Billing</a:t>
            </a:r>
          </a:p>
          <a:p>
            <a:pPr marL="169863" indent="-169863">
              <a:lnSpc>
                <a:spcPct val="150000"/>
              </a:lnSpc>
              <a:buFont typeface="Arial" panose="020B0604020202020204" pitchFamily="34" charset="0"/>
              <a:buChar char="•"/>
            </a:pPr>
            <a:r>
              <a:rPr lang="en-US" sz="2000" b="1" dirty="0">
                <a:latin typeface="Georgia" panose="02040502050405020303" pitchFamily="18" charset="0"/>
              </a:rPr>
              <a:t>Fun Facts</a:t>
            </a:r>
          </a:p>
          <a:p>
            <a:pPr marL="169863" indent="-169863">
              <a:lnSpc>
                <a:spcPct val="150000"/>
              </a:lnSpc>
              <a:buFont typeface="Arial" panose="020B0604020202020204" pitchFamily="34" charset="0"/>
              <a:buChar char="•"/>
            </a:pPr>
            <a:r>
              <a:rPr lang="en-US" sz="2000" b="1" dirty="0">
                <a:latin typeface="Georgia" panose="02040502050405020303" pitchFamily="18" charset="0"/>
              </a:rPr>
              <a:t>Summary</a:t>
            </a:r>
            <a:endParaRPr lang="en-US" b="1" dirty="0">
              <a:latin typeface="Georgia" panose="02040502050405020303" pitchFamily="18" charset="0"/>
            </a:endParaRPr>
          </a:p>
        </p:txBody>
      </p:sp>
    </p:spTree>
    <p:extLst>
      <p:ext uri="{BB962C8B-B14F-4D97-AF65-F5344CB8AC3E}">
        <p14:creationId xmlns:p14="http://schemas.microsoft.com/office/powerpoint/2010/main" val="2249467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a:bodyPr>
          <a:lstStyle/>
          <a:p>
            <a:pPr algn="ctr"/>
            <a:r>
              <a:rPr lang="en-US" sz="3200" dirty="0" smtClean="0"/>
              <a:t>Need Internet?</a:t>
            </a:r>
            <a:endParaRPr lang="en-US" sz="3200" dirty="0"/>
          </a:p>
        </p:txBody>
      </p:sp>
      <p:sp>
        <p:nvSpPr>
          <p:cNvPr id="4" name="Content Placeholder 3">
            <a:extLst>
              <a:ext uri="{FF2B5EF4-FFF2-40B4-BE49-F238E27FC236}">
                <a16:creationId xmlns:a16="http://schemas.microsoft.com/office/drawing/2014/main" id="{AAAE5824-4E2B-4155-8CA6-2F25B5BB1175}"/>
              </a:ext>
            </a:extLst>
          </p:cNvPr>
          <p:cNvSpPr>
            <a:spLocks noGrp="1"/>
          </p:cNvSpPr>
          <p:nvPr>
            <p:ph sz="half" idx="1"/>
          </p:nvPr>
        </p:nvSpPr>
        <p:spPr>
          <a:xfrm>
            <a:off x="123075" y="762000"/>
            <a:ext cx="8818500" cy="3416320"/>
          </a:xfrm>
          <a:prstGeom prst="rect">
            <a:avLst/>
          </a:prstGeom>
        </p:spPr>
        <p:txBody>
          <a:bodyPr wrap="square">
            <a:spAutoFit/>
          </a:bodyPr>
          <a:lstStyle/>
          <a:p>
            <a:r>
              <a:rPr lang="en-US" dirty="0"/>
              <a:t>What camp doesn’t need fast, reliable data?</a:t>
            </a:r>
          </a:p>
          <a:p>
            <a:r>
              <a:rPr lang="en-US" dirty="0"/>
              <a:t>One solution is satellite internet.</a:t>
            </a:r>
          </a:p>
          <a:p>
            <a:pPr lvl="1"/>
            <a:r>
              <a:rPr lang="en-US" dirty="0"/>
              <a:t>Can be set up reasonably quickly.  </a:t>
            </a:r>
          </a:p>
          <a:p>
            <a:pPr marL="1200150" lvl="2" indent="-285750"/>
            <a:r>
              <a:rPr lang="en-US" dirty="0"/>
              <a:t>DSL can take days to get installed.</a:t>
            </a:r>
          </a:p>
          <a:p>
            <a:pPr lvl="1"/>
            <a:r>
              <a:rPr lang="en-US" dirty="0"/>
              <a:t>Fantastic (advertised) speeds.</a:t>
            </a:r>
          </a:p>
          <a:p>
            <a:pPr marL="1200150" lvl="2" indent="-285750"/>
            <a:r>
              <a:rPr lang="en-US" dirty="0"/>
              <a:t>MT has had great success with speed, NW simply has not had it long enough to test.</a:t>
            </a:r>
          </a:p>
          <a:p>
            <a:pPr marL="514350" lvl="1" indent="0"/>
            <a:r>
              <a:rPr lang="en-US" dirty="0"/>
              <a:t>Reasonably priced.</a:t>
            </a:r>
          </a:p>
        </p:txBody>
      </p:sp>
    </p:spTree>
    <p:extLst>
      <p:ext uri="{BB962C8B-B14F-4D97-AF65-F5344CB8AC3E}">
        <p14:creationId xmlns:p14="http://schemas.microsoft.com/office/powerpoint/2010/main" val="2727724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a:bodyPr>
          <a:lstStyle/>
          <a:p>
            <a:pPr algn="ctr"/>
            <a:r>
              <a:rPr lang="en-US" sz="3200" dirty="0" smtClean="0"/>
              <a:t>Cons</a:t>
            </a:r>
            <a:endParaRPr lang="en-US" sz="3200" dirty="0"/>
          </a:p>
        </p:txBody>
      </p:sp>
      <p:sp>
        <p:nvSpPr>
          <p:cNvPr id="4" name="Content Placeholder 3">
            <a:extLst>
              <a:ext uri="{FF2B5EF4-FFF2-40B4-BE49-F238E27FC236}">
                <a16:creationId xmlns:a16="http://schemas.microsoft.com/office/drawing/2014/main" id="{AAAE5824-4E2B-4155-8CA6-2F25B5BB1175}"/>
              </a:ext>
            </a:extLst>
          </p:cNvPr>
          <p:cNvSpPr>
            <a:spLocks noGrp="1"/>
          </p:cNvSpPr>
          <p:nvPr>
            <p:ph sz="half" idx="1"/>
          </p:nvPr>
        </p:nvSpPr>
        <p:spPr>
          <a:xfrm>
            <a:off x="123075" y="762000"/>
            <a:ext cx="8818500" cy="5496889"/>
          </a:xfrm>
          <a:prstGeom prst="rect">
            <a:avLst/>
          </a:prstGeom>
        </p:spPr>
        <p:txBody>
          <a:bodyPr wrap="square">
            <a:spAutoFit/>
          </a:bodyPr>
          <a:lstStyle/>
          <a:p>
            <a:r>
              <a:rPr lang="en-US" dirty="0"/>
              <a:t>Not an immediate set up.  Will need to be “ordered,” delivered and set up.</a:t>
            </a:r>
          </a:p>
          <a:p>
            <a:r>
              <a:rPr lang="en-US" dirty="0"/>
              <a:t>Must have a view of the Southern Sky.</a:t>
            </a:r>
          </a:p>
          <a:p>
            <a:r>
              <a:rPr lang="en-US" dirty="0"/>
              <a:t>Costs.  Not the cheapest game in town.</a:t>
            </a:r>
          </a:p>
          <a:p>
            <a:r>
              <a:rPr lang="en-US" dirty="0"/>
              <a:t>No redundancy.  If signal is lost, there is no back up line like DSL.</a:t>
            </a:r>
          </a:p>
          <a:p>
            <a:r>
              <a:rPr lang="en-US" dirty="0"/>
              <a:t>It is FAST!  The negative of fast is users will find inappropriate ways to use it.  Monitoring and restrictions will need to be in place.</a:t>
            </a:r>
          </a:p>
          <a:p>
            <a:pPr lvl="1"/>
            <a:r>
              <a:rPr lang="en-US" dirty="0"/>
              <a:t>Per MT AAR, the typical was seen.  Streaming movies, music, sports, porn, gaming.  Brush up on your blocking and monitoring skills.  </a:t>
            </a:r>
            <a:endParaRPr lang="en-US" dirty="0"/>
          </a:p>
        </p:txBody>
      </p:sp>
    </p:spTree>
    <p:extLst>
      <p:ext uri="{BB962C8B-B14F-4D97-AF65-F5344CB8AC3E}">
        <p14:creationId xmlns:p14="http://schemas.microsoft.com/office/powerpoint/2010/main" val="3344603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a:bodyPr>
          <a:lstStyle/>
          <a:p>
            <a:pPr algn="ctr"/>
            <a:r>
              <a:rPr lang="en-US" sz="3200" dirty="0" smtClean="0"/>
              <a:t>Pros</a:t>
            </a:r>
            <a:endParaRPr lang="en-US" sz="3200" dirty="0"/>
          </a:p>
        </p:txBody>
      </p:sp>
      <p:sp>
        <p:nvSpPr>
          <p:cNvPr id="4" name="Content Placeholder 3">
            <a:extLst>
              <a:ext uri="{FF2B5EF4-FFF2-40B4-BE49-F238E27FC236}">
                <a16:creationId xmlns:a16="http://schemas.microsoft.com/office/drawing/2014/main" id="{AAAE5824-4E2B-4155-8CA6-2F25B5BB1175}"/>
              </a:ext>
            </a:extLst>
          </p:cNvPr>
          <p:cNvSpPr>
            <a:spLocks noGrp="1"/>
          </p:cNvSpPr>
          <p:nvPr>
            <p:ph sz="half" idx="1"/>
          </p:nvPr>
        </p:nvSpPr>
        <p:spPr>
          <a:xfrm>
            <a:off x="123075" y="762000"/>
            <a:ext cx="8818500" cy="1508105"/>
          </a:xfrm>
          <a:prstGeom prst="rect">
            <a:avLst/>
          </a:prstGeom>
        </p:spPr>
        <p:txBody>
          <a:bodyPr wrap="square">
            <a:spAutoFit/>
          </a:bodyPr>
          <a:lstStyle/>
          <a:p>
            <a:r>
              <a:rPr lang="en-US" sz="2000" dirty="0"/>
              <a:t>Can be deployed anywhere that has a view of the Southern sky.</a:t>
            </a:r>
          </a:p>
          <a:p>
            <a:r>
              <a:rPr lang="en-US" sz="2000" dirty="0"/>
              <a:t>In the big picture, the cost is not prohibitive.</a:t>
            </a:r>
          </a:p>
          <a:p>
            <a:r>
              <a:rPr lang="en-US" sz="2000" dirty="0"/>
              <a:t>Can be deployed much faster than a local telco laying DSL line.</a:t>
            </a:r>
          </a:p>
          <a:p>
            <a:r>
              <a:rPr lang="en-US" sz="2000" dirty="0"/>
              <a:t>Speed.  </a:t>
            </a:r>
            <a:r>
              <a:rPr lang="en-US" sz="2000"/>
              <a:t>Advertised speed of 15 MB/s up and 5 MB/s down. </a:t>
            </a:r>
            <a:endParaRPr lang="en-US" sz="2000" dirty="0"/>
          </a:p>
        </p:txBody>
      </p:sp>
    </p:spTree>
    <p:extLst>
      <p:ext uri="{BB962C8B-B14F-4D97-AF65-F5344CB8AC3E}">
        <p14:creationId xmlns:p14="http://schemas.microsoft.com/office/powerpoint/2010/main" val="3563488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fontScale="90000"/>
          </a:bodyPr>
          <a:lstStyle/>
          <a:p>
            <a:pPr algn="ctr"/>
            <a:r>
              <a:rPr lang="en-US" dirty="0"/>
              <a:t>Process</a:t>
            </a:r>
          </a:p>
        </p:txBody>
      </p:sp>
      <p:sp>
        <p:nvSpPr>
          <p:cNvPr id="6" name="Text Placeholder 3">
            <a:extLst>
              <a:ext uri="{FF2B5EF4-FFF2-40B4-BE49-F238E27FC236}">
                <a16:creationId xmlns:a16="http://schemas.microsoft.com/office/drawing/2014/main" id="{56718DA8-5E04-47B9-8341-D68A0374C30A}"/>
              </a:ext>
            </a:extLst>
          </p:cNvPr>
          <p:cNvSpPr txBox="1">
            <a:spLocks/>
          </p:cNvSpPr>
          <p:nvPr/>
        </p:nvSpPr>
        <p:spPr>
          <a:xfrm>
            <a:off x="123076" y="1050916"/>
            <a:ext cx="5571482" cy="417914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rgbClr val="1B75B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1800" dirty="0"/>
              <a:t>ICP will order Satellite from cache.</a:t>
            </a:r>
          </a:p>
          <a:p>
            <a:r>
              <a:rPr lang="en-US" sz="1800" dirty="0" err="1"/>
              <a:t>TacSat</a:t>
            </a:r>
            <a:r>
              <a:rPr lang="en-US" sz="1800" dirty="0"/>
              <a:t> Network will need to be notified to activate data plan.</a:t>
            </a:r>
          </a:p>
          <a:p>
            <a:r>
              <a:rPr lang="en-US" sz="1800" dirty="0"/>
              <a:t>Currently, NW National Cache has 3 units for use. Cache will deliver to ICP.</a:t>
            </a:r>
          </a:p>
          <a:p>
            <a:r>
              <a:rPr lang="en-US" sz="1800" dirty="0"/>
              <a:t>A Southerly view of the sky will be needed.  In the NW, it </a:t>
            </a:r>
            <a:r>
              <a:rPr lang="en-US" sz="1800" i="1" dirty="0"/>
              <a:t>should</a:t>
            </a:r>
            <a:r>
              <a:rPr lang="en-US" sz="1800" dirty="0"/>
              <a:t> not be an issue to get line of site over mountains.  IE, in AK, the angle would be so low, it would be very difficult to hit the Satellite.</a:t>
            </a:r>
          </a:p>
          <a:p>
            <a:r>
              <a:rPr lang="en-US" sz="1800" dirty="0"/>
              <a:t>Satellite is set up, beam found, fine tuned and secured.</a:t>
            </a:r>
          </a:p>
          <a:p>
            <a:r>
              <a:rPr lang="en-US" sz="1800" dirty="0"/>
              <a:t>Note:  As of this year, </a:t>
            </a:r>
            <a:r>
              <a:rPr lang="en-US" sz="1800" dirty="0" err="1"/>
              <a:t>TacSat</a:t>
            </a:r>
            <a:r>
              <a:rPr lang="en-US" sz="1800" dirty="0"/>
              <a:t> MAY have the capacity to ship a dish to the incident.  You may  not need to get one from the cache.  They have 7 on hand.</a:t>
            </a:r>
          </a:p>
          <a:p>
            <a:pPr marL="171450" indent="-171450">
              <a:buClr>
                <a:srgbClr val="000000"/>
              </a:buClr>
              <a:buSzPct val="100000"/>
              <a:buFont typeface="Arial"/>
              <a:buChar char="•"/>
            </a:pPr>
            <a:endParaRPr lang="en-US" sz="1800" dirty="0">
              <a:ea typeface="Arial Narrow"/>
              <a:cs typeface="Arial Narrow"/>
              <a:sym typeface="Arial Narrow"/>
            </a:endParaRPr>
          </a:p>
          <a:p>
            <a:pPr marL="0" indent="0">
              <a:buClr>
                <a:srgbClr val="000000"/>
              </a:buClr>
              <a:buSzPct val="100000"/>
              <a:buFont typeface="Arial" panose="020B0604020202020204" pitchFamily="34" charset="0"/>
              <a:buNone/>
            </a:pPr>
            <a:endParaRPr lang="en-US" sz="1800" dirty="0">
              <a:ea typeface="Arial Narrow"/>
              <a:cs typeface="Arial Narrow"/>
              <a:sym typeface="Arial Narrow"/>
            </a:endParaRPr>
          </a:p>
          <a:p>
            <a:pPr marL="0" indent="0">
              <a:buClr>
                <a:srgbClr val="000000"/>
              </a:buClr>
              <a:buSzPct val="100000"/>
              <a:buFont typeface="Arial" panose="020B0604020202020204" pitchFamily="34" charset="0"/>
              <a:buNone/>
            </a:pPr>
            <a:endParaRPr lang="en-US" sz="1800" dirty="0">
              <a:ea typeface="Arial Narrow"/>
              <a:cs typeface="Arial Narrow"/>
              <a:sym typeface="Arial Narrow"/>
            </a:endParaRPr>
          </a:p>
        </p:txBody>
      </p:sp>
      <p:pic>
        <p:nvPicPr>
          <p:cNvPr id="7" name="Picture 6">
            <a:extLst>
              <a:ext uri="{FF2B5EF4-FFF2-40B4-BE49-F238E27FC236}">
                <a16:creationId xmlns:a16="http://schemas.microsoft.com/office/drawing/2014/main" id="{F943ACD1-A697-48C7-9381-3EE149445FA8}"/>
              </a:ext>
            </a:extLst>
          </p:cNvPr>
          <p:cNvPicPr/>
          <p:nvPr/>
        </p:nvPicPr>
        <p:blipFill rotWithShape="1">
          <a:blip r:embed="rId2" cstate="print">
            <a:extLst>
              <a:ext uri="{28A0092B-C50C-407E-A947-70E740481C1C}">
                <a14:useLocalDpi xmlns:a14="http://schemas.microsoft.com/office/drawing/2010/main" val="0"/>
              </a:ext>
            </a:extLst>
          </a:blip>
          <a:srcRect t="18238" b="11411"/>
          <a:stretch/>
        </p:blipFill>
        <p:spPr bwMode="auto">
          <a:xfrm>
            <a:off x="5938216" y="1721265"/>
            <a:ext cx="2268855" cy="2838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1402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802954" cy="688363"/>
          </a:xfrm>
        </p:spPr>
        <p:txBody>
          <a:bodyPr>
            <a:normAutofit fontScale="90000"/>
          </a:bodyPr>
          <a:lstStyle/>
          <a:p>
            <a:pPr algn="ctr"/>
            <a:r>
              <a:rPr lang="en-US" dirty="0"/>
              <a:t>Installation</a:t>
            </a:r>
          </a:p>
        </p:txBody>
      </p:sp>
      <p:sp>
        <p:nvSpPr>
          <p:cNvPr id="3" name="Content Placeholder 2"/>
          <p:cNvSpPr>
            <a:spLocks noGrp="1"/>
          </p:cNvSpPr>
          <p:nvPr>
            <p:ph sz="half" idx="1"/>
          </p:nvPr>
        </p:nvSpPr>
        <p:spPr>
          <a:xfrm>
            <a:off x="152400" y="990600"/>
            <a:ext cx="8802954" cy="4291455"/>
          </a:xfrm>
        </p:spPr>
        <p:txBody>
          <a:bodyPr>
            <a:noAutofit/>
          </a:bodyPr>
          <a:lstStyle/>
          <a:p>
            <a:r>
              <a:rPr lang="en-US" sz="2600" dirty="0"/>
              <a:t>Stable power will be needed.  Prefer a UPS solution.  </a:t>
            </a:r>
          </a:p>
          <a:p>
            <a:r>
              <a:rPr lang="en-US" sz="2600" dirty="0"/>
              <a:t>Flat, solid ground will be needed for the base.</a:t>
            </a:r>
          </a:p>
          <a:p>
            <a:r>
              <a:rPr lang="en-US" sz="2600" dirty="0"/>
              <a:t>Flagging around Satellite along with a wide radius around to keep people out of the line of site.  Also, the coax cable will need to be buried or at least protected from boots walking across it and damaging or destroying it.</a:t>
            </a:r>
          </a:p>
          <a:p>
            <a:r>
              <a:rPr lang="en-US" sz="2600" dirty="0"/>
              <a:t>The Satellite will need to be deployed within a maximum of 40 feet from where the modem will be due to coax cable length.</a:t>
            </a:r>
          </a:p>
          <a:p>
            <a:r>
              <a:rPr lang="en-US" sz="2600" dirty="0"/>
              <a:t>An unobstructed line of site to the S/SE sky will be needed.</a:t>
            </a:r>
          </a:p>
          <a:p>
            <a:pPr marL="171450" indent="-171450">
              <a:buClr>
                <a:srgbClr val="000000"/>
              </a:buClr>
              <a:buSzPct val="100000"/>
              <a:buFont typeface="Arial"/>
              <a:buChar char="•"/>
            </a:pPr>
            <a:endParaRPr lang="en-US" sz="2600" dirty="0">
              <a:ea typeface="Arial Narrow"/>
              <a:cs typeface="Arial Narrow"/>
              <a:sym typeface="Arial Narrow"/>
            </a:endParaRPr>
          </a:p>
          <a:p>
            <a:pPr marL="0" indent="0">
              <a:buClr>
                <a:srgbClr val="000000"/>
              </a:buClr>
              <a:buSzPct val="100000"/>
              <a:buNone/>
            </a:pPr>
            <a:endParaRPr lang="en-US" sz="2600" dirty="0">
              <a:ea typeface="Arial Narrow"/>
              <a:cs typeface="Arial Narrow"/>
              <a:sym typeface="Arial Narrow"/>
            </a:endParaRPr>
          </a:p>
          <a:p>
            <a:pPr marL="0" indent="0">
              <a:buClr>
                <a:srgbClr val="000000"/>
              </a:buClr>
              <a:buSzPct val="100000"/>
              <a:buNone/>
            </a:pPr>
            <a:endParaRPr lang="en-US" sz="2600" dirty="0">
              <a:ea typeface="Arial Narrow"/>
              <a:cs typeface="Arial Narrow"/>
              <a:sym typeface="Arial Narrow"/>
            </a:endParaRPr>
          </a:p>
          <a:p>
            <a:endParaRPr lang="en-US" sz="2600" dirty="0"/>
          </a:p>
        </p:txBody>
      </p:sp>
    </p:spTree>
    <p:extLst>
      <p:ext uri="{BB962C8B-B14F-4D97-AF65-F5344CB8AC3E}">
        <p14:creationId xmlns:p14="http://schemas.microsoft.com/office/powerpoint/2010/main" val="3873771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802954" cy="688363"/>
          </a:xfrm>
        </p:spPr>
        <p:txBody>
          <a:bodyPr>
            <a:normAutofit fontScale="90000"/>
          </a:bodyPr>
          <a:lstStyle/>
          <a:p>
            <a:pPr algn="ctr"/>
            <a:r>
              <a:rPr lang="en-US" dirty="0"/>
              <a:t>Installation (</a:t>
            </a:r>
            <a:r>
              <a:rPr lang="en-US" dirty="0" err="1"/>
              <a:t>cont</a:t>
            </a:r>
            <a:r>
              <a:rPr lang="en-US" dirty="0"/>
              <a:t>)</a:t>
            </a:r>
          </a:p>
        </p:txBody>
      </p:sp>
      <p:sp>
        <p:nvSpPr>
          <p:cNvPr id="3" name="Content Placeholder 2"/>
          <p:cNvSpPr>
            <a:spLocks noGrp="1"/>
          </p:cNvSpPr>
          <p:nvPr>
            <p:ph sz="half" idx="1"/>
          </p:nvPr>
        </p:nvSpPr>
        <p:spPr>
          <a:xfrm>
            <a:off x="152400" y="990600"/>
            <a:ext cx="8802954" cy="4291455"/>
          </a:xfrm>
        </p:spPr>
        <p:txBody>
          <a:bodyPr>
            <a:normAutofit/>
          </a:bodyPr>
          <a:lstStyle/>
          <a:p>
            <a:r>
              <a:rPr lang="en-US" dirty="0"/>
              <a:t>Once all hardware is set up, power on modem and laptop.  It will take a couple of minutes for the modem to power on.</a:t>
            </a:r>
          </a:p>
          <a:p>
            <a:r>
              <a:rPr lang="en-US" dirty="0"/>
              <a:t>While the modem is booting up, determine what beam you are shooting for.  There is a code associated with that beam and you will need it.</a:t>
            </a:r>
          </a:p>
          <a:p>
            <a:pPr marL="171450" indent="-171450">
              <a:buClr>
                <a:srgbClr val="000000"/>
              </a:buClr>
              <a:buSzPct val="100000"/>
              <a:buFont typeface="Arial"/>
              <a:buChar char="•"/>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171450" indent="-171450">
              <a:buClr>
                <a:srgbClr val="000000"/>
              </a:buClr>
              <a:buSzPct val="100000"/>
              <a:buFont typeface="Arial"/>
              <a:buChar char="•"/>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endParaRPr lang="en-US" dirty="0"/>
          </a:p>
        </p:txBody>
      </p:sp>
    </p:spTree>
    <p:extLst>
      <p:ext uri="{BB962C8B-B14F-4D97-AF65-F5344CB8AC3E}">
        <p14:creationId xmlns:p14="http://schemas.microsoft.com/office/powerpoint/2010/main" val="2492613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802954" cy="688363"/>
          </a:xfrm>
        </p:spPr>
        <p:txBody>
          <a:bodyPr>
            <a:normAutofit fontScale="90000"/>
          </a:bodyPr>
          <a:lstStyle/>
          <a:p>
            <a:pPr algn="ctr"/>
            <a:r>
              <a:rPr lang="en-US" dirty="0"/>
              <a:t>Installation (</a:t>
            </a:r>
            <a:r>
              <a:rPr lang="en-US" dirty="0" err="1"/>
              <a:t>cont</a:t>
            </a:r>
            <a:r>
              <a:rPr lang="en-US" dirty="0"/>
              <a:t>)</a:t>
            </a:r>
          </a:p>
        </p:txBody>
      </p:sp>
      <p:sp>
        <p:nvSpPr>
          <p:cNvPr id="3" name="Content Placeholder 2"/>
          <p:cNvSpPr>
            <a:spLocks noGrp="1"/>
          </p:cNvSpPr>
          <p:nvPr>
            <p:ph sz="half" idx="1"/>
          </p:nvPr>
        </p:nvSpPr>
        <p:spPr>
          <a:xfrm>
            <a:off x="152400" y="990600"/>
            <a:ext cx="8802954" cy="4291455"/>
          </a:xfrm>
        </p:spPr>
        <p:txBody>
          <a:bodyPr>
            <a:normAutofit lnSpcReduction="10000"/>
          </a:bodyPr>
          <a:lstStyle/>
          <a:p>
            <a:r>
              <a:rPr lang="en-US" dirty="0"/>
              <a:t>Open a web browser to </a:t>
            </a:r>
            <a:r>
              <a:rPr lang="en-US" dirty="0">
                <a:hlinkClick r:id="rId2"/>
              </a:rPr>
              <a:t>http://192.168.100.1/install</a:t>
            </a:r>
            <a:endParaRPr lang="en-US" dirty="0"/>
          </a:p>
          <a:p>
            <a:r>
              <a:rPr lang="en-US" dirty="0"/>
              <a:t>Enter the code for the beam and hit the next button.</a:t>
            </a:r>
          </a:p>
          <a:p>
            <a:r>
              <a:rPr lang="en-US" dirty="0"/>
              <a:t>Once the code is entered and accepted, the </a:t>
            </a:r>
            <a:r>
              <a:rPr lang="en-US" dirty="0" err="1"/>
              <a:t>tria</a:t>
            </a:r>
            <a:r>
              <a:rPr lang="en-US" dirty="0"/>
              <a:t> will emit a heartbeat.  Start sweeping the Southern sky until the tone changes.  Once you get a solid tone, the start the fine tune process.  It is helpful to either have the laptop close by or another person to help with the fine tune process.</a:t>
            </a:r>
          </a:p>
          <a:p>
            <a:r>
              <a:rPr lang="en-US" dirty="0"/>
              <a:t>Once the tone is locked, tighten down all bolts on dish to secure from movement.</a:t>
            </a:r>
          </a:p>
          <a:p>
            <a:pPr marL="171450" indent="-171450">
              <a:buClr>
                <a:srgbClr val="000000"/>
              </a:buClr>
              <a:buSzPct val="100000"/>
              <a:buFont typeface="Arial"/>
              <a:buChar char="•"/>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171450" indent="-171450">
              <a:buClr>
                <a:srgbClr val="000000"/>
              </a:buClr>
              <a:buSzPct val="100000"/>
              <a:buFont typeface="Arial"/>
              <a:buChar char="•"/>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endParaRPr lang="en-US" dirty="0"/>
          </a:p>
        </p:txBody>
      </p:sp>
    </p:spTree>
    <p:extLst>
      <p:ext uri="{BB962C8B-B14F-4D97-AF65-F5344CB8AC3E}">
        <p14:creationId xmlns:p14="http://schemas.microsoft.com/office/powerpoint/2010/main" val="1537947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1062</Words>
  <Application>Microsoft Office PowerPoint</Application>
  <PresentationFormat>On-screen Show (4:3)</PresentationFormat>
  <Paragraphs>106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Calibri</vt:lpstr>
      <vt:lpstr>Georgia</vt:lpstr>
      <vt:lpstr>Noto Symbol</vt:lpstr>
      <vt:lpstr>Office Theme</vt:lpstr>
      <vt:lpstr>Mobile Satellite Solution for Internet  April 2018 </vt:lpstr>
      <vt:lpstr>Agenda</vt:lpstr>
      <vt:lpstr>Need Internet?</vt:lpstr>
      <vt:lpstr>Cons</vt:lpstr>
      <vt:lpstr>Pros</vt:lpstr>
      <vt:lpstr>Process</vt:lpstr>
      <vt:lpstr>Installation</vt:lpstr>
      <vt:lpstr>Installation (cont)</vt:lpstr>
      <vt:lpstr>Installation (cont)</vt:lpstr>
      <vt:lpstr>Helpful Tricks</vt:lpstr>
      <vt:lpstr>Helpful Tricks (cont)</vt:lpstr>
      <vt:lpstr>Billing</vt:lpstr>
      <vt:lpstr>Fun Facts</vt:lpstr>
      <vt:lpstr>Fun Facts (cont)</vt:lpstr>
      <vt:lpstr>Fun Facts (cont)</vt:lpstr>
      <vt:lpstr>Fun Facts (cont)</vt:lpstr>
      <vt:lpstr>Summary</vt:lpstr>
      <vt:lpstr>PowerPoint Presentation</vt:lpstr>
    </vt:vector>
  </TitlesOfParts>
  <Company>DOI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Taylor</dc:creator>
  <cp:lastModifiedBy>Gascon, Michael R</cp:lastModifiedBy>
  <cp:revision>27</cp:revision>
  <dcterms:created xsi:type="dcterms:W3CDTF">2014-10-29T14:11:27Z</dcterms:created>
  <dcterms:modified xsi:type="dcterms:W3CDTF">2018-04-04T04:01:35Z</dcterms:modified>
</cp:coreProperties>
</file>