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6" r:id="rId2"/>
    <p:sldId id="275" r:id="rId3"/>
    <p:sldId id="276" r:id="rId4"/>
    <p:sldId id="277" r:id="rId5"/>
    <p:sldId id="278" r:id="rId6"/>
    <p:sldId id="279" r:id="rId7"/>
    <p:sldId id="280" r:id="rId8"/>
    <p:sldId id="281" r:id="rId9"/>
    <p:sldId id="282" r:id="rId10"/>
    <p:sldId id="283" r:id="rId11"/>
    <p:sldId id="284" r:id="rId12"/>
    <p:sldId id="285" r:id="rId13"/>
    <p:sldId id="286" r:id="rId14"/>
    <p:sldId id="287" r:id="rId15"/>
    <p:sldId id="289" r:id="rId16"/>
    <p:sldId id="290" r:id="rId17"/>
    <p:sldId id="291" r:id="rId18"/>
    <p:sldId id="292" r:id="rId19"/>
    <p:sldId id="293" r:id="rId20"/>
    <p:sldId id="294" r:id="rId21"/>
    <p:sldId id="295" r:id="rId22"/>
    <p:sldId id="296" r:id="rId23"/>
    <p:sldId id="298" r:id="rId24"/>
    <p:sldId id="297" r:id="rId25"/>
    <p:sldId id="304" r:id="rId26"/>
    <p:sldId id="299" r:id="rId27"/>
    <p:sldId id="300" r:id="rId28"/>
    <p:sldId id="305" r:id="rId29"/>
    <p:sldId id="306" r:id="rId30"/>
    <p:sldId id="301" r:id="rId31"/>
    <p:sldId id="307" r:id="rId32"/>
    <p:sldId id="302" r:id="rId33"/>
    <p:sldId id="274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75BC"/>
    <a:srgbClr val="1175BC"/>
    <a:srgbClr val="6D6B6B"/>
    <a:srgbClr val="009E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40" autoAdjust="0"/>
    <p:restoredTop sz="94660"/>
  </p:normalViewPr>
  <p:slideViewPr>
    <p:cSldViewPr>
      <p:cViewPr varScale="1">
        <p:scale>
          <a:sx n="73" d="100"/>
          <a:sy n="73" d="100"/>
        </p:scale>
        <p:origin x="1044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1EFD22-3C11-47EE-8EF2-60F76FE94BB6}" type="datetimeFigureOut">
              <a:rPr lang="en-US" smtClean="0"/>
              <a:t>3/27/2018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44B045-C77D-4B14-9D8B-0710F132F0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1825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EFBC3-DB44-4A73-A8C6-16E3983FFA25}" type="datetimeFigureOut">
              <a:rPr lang="en-US" smtClean="0"/>
              <a:t>3/27/2018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4FA02-44CA-4CF1-B264-EC184F132F2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Shape 8"/>
          <p:cNvSpPr/>
          <p:nvPr userDrawn="1"/>
        </p:nvSpPr>
        <p:spPr>
          <a:xfrm>
            <a:off x="0" y="6174375"/>
            <a:ext cx="9144000" cy="683699"/>
          </a:xfrm>
          <a:prstGeom prst="rect">
            <a:avLst/>
          </a:prstGeom>
          <a:solidFill>
            <a:srgbClr val="1B75B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cxnSp>
        <p:nvCxnSpPr>
          <p:cNvPr id="8" name="Shape 9"/>
          <p:cNvCxnSpPr/>
          <p:nvPr userDrawn="1"/>
        </p:nvCxnSpPr>
        <p:spPr>
          <a:xfrm>
            <a:off x="455700" y="3864025"/>
            <a:ext cx="8301300" cy="0"/>
          </a:xfrm>
          <a:prstGeom prst="straightConnector1">
            <a:avLst/>
          </a:prstGeom>
          <a:noFill/>
          <a:ln w="19050" cap="flat">
            <a:solidFill>
              <a:srgbClr val="1175BC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9" name="Shape 10"/>
          <p:cNvSpPr txBox="1">
            <a:spLocks noGrp="1"/>
          </p:cNvSpPr>
          <p:nvPr>
            <p:ph type="title"/>
          </p:nvPr>
        </p:nvSpPr>
        <p:spPr>
          <a:xfrm>
            <a:off x="322922" y="3339545"/>
            <a:ext cx="8677175" cy="537331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l" rtl="0">
              <a:spcBef>
                <a:spcPts val="0"/>
              </a:spcBef>
              <a:buNone/>
              <a:defRPr sz="3000">
                <a:solidFill>
                  <a:srgbClr val="666666"/>
                </a:solidFill>
              </a:defRPr>
            </a:lvl1pPr>
            <a:lvl2pPr rtl="0">
              <a:spcBef>
                <a:spcPts val="0"/>
              </a:spcBef>
              <a:buNone/>
              <a:defRPr/>
            </a:lvl2pPr>
            <a:lvl3pPr rtl="0">
              <a:spcBef>
                <a:spcPts val="0"/>
              </a:spcBef>
              <a:buNone/>
              <a:defRPr/>
            </a:lvl3pPr>
            <a:lvl4pPr rtl="0">
              <a:spcBef>
                <a:spcPts val="0"/>
              </a:spcBef>
              <a:buNone/>
              <a:defRPr/>
            </a:lvl4pPr>
            <a:lvl5pPr rtl="0">
              <a:spcBef>
                <a:spcPts val="0"/>
              </a:spcBef>
              <a:buNone/>
              <a:defRPr/>
            </a:lvl5pPr>
            <a:lvl6pPr rtl="0">
              <a:spcBef>
                <a:spcPts val="0"/>
              </a:spcBef>
              <a:buNone/>
              <a:defRPr/>
            </a:lvl6pPr>
            <a:lvl7pPr rtl="0">
              <a:spcBef>
                <a:spcPts val="0"/>
              </a:spcBef>
              <a:buNone/>
              <a:defRPr/>
            </a:lvl7pPr>
            <a:lvl8pPr rtl="0">
              <a:spcBef>
                <a:spcPts val="0"/>
              </a:spcBef>
              <a:buNone/>
              <a:defRPr/>
            </a:lvl8pPr>
            <a:lvl9pPr>
              <a:spcBef>
                <a:spcPts val="0"/>
              </a:spcBef>
              <a:buNone/>
              <a:defRPr/>
            </a:lvl9pPr>
          </a:lstStyle>
          <a:p>
            <a:endParaRPr dirty="0"/>
          </a:p>
        </p:txBody>
      </p:sp>
      <p:sp>
        <p:nvSpPr>
          <p:cNvPr id="10" name="Shape 11"/>
          <p:cNvSpPr txBox="1">
            <a:spLocks noGrp="1"/>
          </p:cNvSpPr>
          <p:nvPr>
            <p:ph type="subTitle" idx="1"/>
          </p:nvPr>
        </p:nvSpPr>
        <p:spPr>
          <a:xfrm>
            <a:off x="322922" y="3864025"/>
            <a:ext cx="8677175" cy="572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buNone/>
              <a:defRPr sz="1600">
                <a:solidFill>
                  <a:srgbClr val="666666"/>
                </a:solidFill>
              </a:defRPr>
            </a:lvl1pPr>
            <a:lvl2pPr rtl="0">
              <a:spcBef>
                <a:spcPts val="0"/>
              </a:spcBef>
              <a:buNone/>
              <a:defRPr/>
            </a:lvl2pPr>
            <a:lvl3pPr rtl="0">
              <a:spcBef>
                <a:spcPts val="0"/>
              </a:spcBef>
              <a:buNone/>
              <a:defRPr/>
            </a:lvl3pPr>
            <a:lvl4pPr rtl="0">
              <a:spcBef>
                <a:spcPts val="0"/>
              </a:spcBef>
              <a:buNone/>
              <a:defRPr/>
            </a:lvl4pPr>
            <a:lvl5pPr rtl="0">
              <a:spcBef>
                <a:spcPts val="0"/>
              </a:spcBef>
              <a:buNone/>
              <a:defRPr/>
            </a:lvl5pPr>
            <a:lvl6pPr rtl="0">
              <a:spcBef>
                <a:spcPts val="0"/>
              </a:spcBef>
              <a:buNone/>
              <a:defRPr/>
            </a:lvl6pPr>
            <a:lvl7pPr rtl="0">
              <a:spcBef>
                <a:spcPts val="0"/>
              </a:spcBef>
              <a:buNone/>
              <a:defRPr/>
            </a:lvl7pPr>
            <a:lvl8pPr rtl="0">
              <a:spcBef>
                <a:spcPts val="0"/>
              </a:spcBef>
              <a:buNone/>
              <a:defRPr/>
            </a:lvl8pPr>
            <a:lvl9pPr>
              <a:spcBef>
                <a:spcPts val="0"/>
              </a:spcBef>
              <a:buNone/>
              <a:defRPr/>
            </a:lvl9pPr>
          </a:lstStyle>
          <a:p>
            <a:endParaRPr dirty="0"/>
          </a:p>
        </p:txBody>
      </p:sp>
      <p:sp>
        <p:nvSpPr>
          <p:cNvPr id="11" name="Shape 12"/>
          <p:cNvSpPr txBox="1"/>
          <p:nvPr userDrawn="1"/>
        </p:nvSpPr>
        <p:spPr>
          <a:xfrm>
            <a:off x="1948875" y="6369200"/>
            <a:ext cx="5166900" cy="216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endParaRPr lang="en" sz="1000" dirty="0">
              <a:solidFill>
                <a:srgbClr val="FFFFFF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828" y="457200"/>
            <a:ext cx="5742770" cy="1022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3485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21"/>
          <p:cNvSpPr txBox="1">
            <a:spLocks noGrp="1"/>
          </p:cNvSpPr>
          <p:nvPr>
            <p:ph type="title"/>
          </p:nvPr>
        </p:nvSpPr>
        <p:spPr>
          <a:xfrm>
            <a:off x="123075" y="-48139"/>
            <a:ext cx="8818424" cy="688363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>
            <a:lvl1pPr algn="l" rtl="0">
              <a:spcBef>
                <a:spcPts val="0"/>
              </a:spcBef>
              <a:buNone/>
              <a:defRPr sz="4000" b="1">
                <a:solidFill>
                  <a:srgbClr val="6666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rtl="0">
              <a:spcBef>
                <a:spcPts val="0"/>
              </a:spcBef>
              <a:buNone/>
              <a:defRPr>
                <a:solidFill>
                  <a:srgbClr val="999999"/>
                </a:solidFill>
              </a:defRPr>
            </a:lvl2pPr>
            <a:lvl3pPr rtl="0">
              <a:spcBef>
                <a:spcPts val="0"/>
              </a:spcBef>
              <a:buNone/>
              <a:defRPr>
                <a:solidFill>
                  <a:srgbClr val="999999"/>
                </a:solidFill>
              </a:defRPr>
            </a:lvl3pPr>
            <a:lvl4pPr rtl="0">
              <a:spcBef>
                <a:spcPts val="0"/>
              </a:spcBef>
              <a:buNone/>
              <a:defRPr>
                <a:solidFill>
                  <a:srgbClr val="999999"/>
                </a:solidFill>
              </a:defRPr>
            </a:lvl4pPr>
            <a:lvl5pPr rtl="0">
              <a:spcBef>
                <a:spcPts val="0"/>
              </a:spcBef>
              <a:buNone/>
              <a:defRPr>
                <a:solidFill>
                  <a:srgbClr val="999999"/>
                </a:solidFill>
              </a:defRPr>
            </a:lvl5pPr>
            <a:lvl6pPr rtl="0">
              <a:spcBef>
                <a:spcPts val="0"/>
              </a:spcBef>
              <a:buNone/>
              <a:defRPr>
                <a:solidFill>
                  <a:srgbClr val="999999"/>
                </a:solidFill>
              </a:defRPr>
            </a:lvl6pPr>
            <a:lvl7pPr rtl="0">
              <a:spcBef>
                <a:spcPts val="0"/>
              </a:spcBef>
              <a:buNone/>
              <a:defRPr>
                <a:solidFill>
                  <a:srgbClr val="999999"/>
                </a:solidFill>
              </a:defRPr>
            </a:lvl7pPr>
            <a:lvl8pPr rtl="0">
              <a:spcBef>
                <a:spcPts val="0"/>
              </a:spcBef>
              <a:buNone/>
              <a:defRPr>
                <a:solidFill>
                  <a:srgbClr val="999999"/>
                </a:solidFill>
              </a:defRPr>
            </a:lvl8pPr>
            <a:lvl9pPr>
              <a:spcBef>
                <a:spcPts val="0"/>
              </a:spcBef>
              <a:buNone/>
              <a:defRPr>
                <a:solidFill>
                  <a:srgbClr val="999999"/>
                </a:solidFill>
              </a:defRPr>
            </a:lvl9pPr>
          </a:lstStyle>
          <a:p>
            <a:endParaRPr dirty="0"/>
          </a:p>
        </p:txBody>
      </p:sp>
      <p:cxnSp>
        <p:nvCxnSpPr>
          <p:cNvPr id="9" name="Shape 22"/>
          <p:cNvCxnSpPr/>
          <p:nvPr userDrawn="1"/>
        </p:nvCxnSpPr>
        <p:spPr>
          <a:xfrm>
            <a:off x="123075" y="640225"/>
            <a:ext cx="8818500" cy="0"/>
          </a:xfrm>
          <a:prstGeom prst="straightConnector1">
            <a:avLst/>
          </a:prstGeom>
          <a:noFill/>
          <a:ln w="19050" cap="flat">
            <a:solidFill>
              <a:srgbClr val="1B75BC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0" name="Shape 25"/>
          <p:cNvCxnSpPr/>
          <p:nvPr userDrawn="1"/>
        </p:nvCxnSpPr>
        <p:spPr>
          <a:xfrm>
            <a:off x="123075" y="6235312"/>
            <a:ext cx="8818500" cy="0"/>
          </a:xfrm>
          <a:prstGeom prst="straightConnector1">
            <a:avLst/>
          </a:prstGeom>
          <a:noFill/>
          <a:ln w="19050" cap="flat">
            <a:solidFill>
              <a:srgbClr val="1B75BC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4343400" y="6400800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1F27DA-A18E-4CED-B75E-2F354CAD135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"/>
          </p:nvPr>
        </p:nvSpPr>
        <p:spPr>
          <a:xfrm>
            <a:off x="123075" y="762000"/>
            <a:ext cx="8818500" cy="4525963"/>
          </a:xfrm>
        </p:spPr>
        <p:txBody>
          <a:bodyPr/>
          <a:lstStyle>
            <a:lvl1pPr>
              <a:defRPr sz="2800">
                <a:solidFill>
                  <a:srgbClr val="1B75B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3" name="Picture 2" title="WFIT Footer Logo and Name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075" y="6315075"/>
            <a:ext cx="3076620" cy="525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9737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21"/>
          <p:cNvSpPr txBox="1">
            <a:spLocks noGrp="1"/>
          </p:cNvSpPr>
          <p:nvPr>
            <p:ph type="title"/>
          </p:nvPr>
        </p:nvSpPr>
        <p:spPr>
          <a:xfrm>
            <a:off x="304800" y="-30600"/>
            <a:ext cx="8636699" cy="640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>
            <a:lvl1pPr algn="l" rtl="0">
              <a:spcBef>
                <a:spcPts val="0"/>
              </a:spcBef>
              <a:buNone/>
              <a:defRPr sz="4000" b="1">
                <a:solidFill>
                  <a:srgbClr val="6666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rtl="0">
              <a:spcBef>
                <a:spcPts val="0"/>
              </a:spcBef>
              <a:buNone/>
              <a:defRPr>
                <a:solidFill>
                  <a:srgbClr val="999999"/>
                </a:solidFill>
              </a:defRPr>
            </a:lvl2pPr>
            <a:lvl3pPr rtl="0">
              <a:spcBef>
                <a:spcPts val="0"/>
              </a:spcBef>
              <a:buNone/>
              <a:defRPr>
                <a:solidFill>
                  <a:srgbClr val="999999"/>
                </a:solidFill>
              </a:defRPr>
            </a:lvl3pPr>
            <a:lvl4pPr rtl="0">
              <a:spcBef>
                <a:spcPts val="0"/>
              </a:spcBef>
              <a:buNone/>
              <a:defRPr>
                <a:solidFill>
                  <a:srgbClr val="999999"/>
                </a:solidFill>
              </a:defRPr>
            </a:lvl4pPr>
            <a:lvl5pPr rtl="0">
              <a:spcBef>
                <a:spcPts val="0"/>
              </a:spcBef>
              <a:buNone/>
              <a:defRPr>
                <a:solidFill>
                  <a:srgbClr val="999999"/>
                </a:solidFill>
              </a:defRPr>
            </a:lvl5pPr>
            <a:lvl6pPr rtl="0">
              <a:spcBef>
                <a:spcPts val="0"/>
              </a:spcBef>
              <a:buNone/>
              <a:defRPr>
                <a:solidFill>
                  <a:srgbClr val="999999"/>
                </a:solidFill>
              </a:defRPr>
            </a:lvl6pPr>
            <a:lvl7pPr rtl="0">
              <a:spcBef>
                <a:spcPts val="0"/>
              </a:spcBef>
              <a:buNone/>
              <a:defRPr>
                <a:solidFill>
                  <a:srgbClr val="999999"/>
                </a:solidFill>
              </a:defRPr>
            </a:lvl7pPr>
            <a:lvl8pPr rtl="0">
              <a:spcBef>
                <a:spcPts val="0"/>
              </a:spcBef>
              <a:buNone/>
              <a:defRPr>
                <a:solidFill>
                  <a:srgbClr val="999999"/>
                </a:solidFill>
              </a:defRPr>
            </a:lvl8pPr>
            <a:lvl9pPr>
              <a:spcBef>
                <a:spcPts val="0"/>
              </a:spcBef>
              <a:buNone/>
              <a:defRPr>
                <a:solidFill>
                  <a:srgbClr val="999999"/>
                </a:solidFill>
              </a:defRPr>
            </a:lvl9pPr>
          </a:lstStyle>
          <a:p>
            <a:endParaRPr dirty="0"/>
          </a:p>
        </p:txBody>
      </p:sp>
      <p:cxnSp>
        <p:nvCxnSpPr>
          <p:cNvPr id="9" name="Shape 22"/>
          <p:cNvCxnSpPr/>
          <p:nvPr userDrawn="1"/>
        </p:nvCxnSpPr>
        <p:spPr>
          <a:xfrm>
            <a:off x="304800" y="609600"/>
            <a:ext cx="8636775" cy="30625"/>
          </a:xfrm>
          <a:prstGeom prst="straightConnector1">
            <a:avLst/>
          </a:prstGeom>
          <a:noFill/>
          <a:ln w="19050" cap="flat">
            <a:solidFill>
              <a:srgbClr val="1B75BC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0" name="Shape 25"/>
          <p:cNvCxnSpPr/>
          <p:nvPr userDrawn="1"/>
        </p:nvCxnSpPr>
        <p:spPr>
          <a:xfrm>
            <a:off x="123075" y="6235312"/>
            <a:ext cx="8818500" cy="0"/>
          </a:xfrm>
          <a:prstGeom prst="straightConnector1">
            <a:avLst/>
          </a:prstGeom>
          <a:noFill/>
          <a:ln w="19050" cap="flat">
            <a:solidFill>
              <a:srgbClr val="1B75BC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4343400" y="6400800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1F27DA-A18E-4CED-B75E-2F354CAD135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 title="WFIT Footer Logo and Name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075" y="6315075"/>
            <a:ext cx="3076620" cy="525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1938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762000"/>
            <a:ext cx="4267200" cy="4525963"/>
          </a:xfrm>
        </p:spPr>
        <p:txBody>
          <a:bodyPr/>
          <a:lstStyle>
            <a:lvl1pPr>
              <a:defRPr sz="2800">
                <a:solidFill>
                  <a:srgbClr val="1B75B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32325" y="762000"/>
            <a:ext cx="4383075" cy="4525963"/>
          </a:xfrm>
        </p:spPr>
        <p:txBody>
          <a:bodyPr/>
          <a:lstStyle>
            <a:lvl1pPr>
              <a:defRPr sz="2800">
                <a:solidFill>
                  <a:srgbClr val="1B75B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hape 21"/>
          <p:cNvSpPr txBox="1">
            <a:spLocks noGrp="1"/>
          </p:cNvSpPr>
          <p:nvPr>
            <p:ph type="title"/>
          </p:nvPr>
        </p:nvSpPr>
        <p:spPr>
          <a:xfrm>
            <a:off x="123075" y="-30600"/>
            <a:ext cx="8818424" cy="640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>
            <a:lvl1pPr algn="l" rtl="0">
              <a:spcBef>
                <a:spcPts val="0"/>
              </a:spcBef>
              <a:buNone/>
              <a:defRPr sz="4000" b="1">
                <a:solidFill>
                  <a:srgbClr val="6666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rtl="0">
              <a:spcBef>
                <a:spcPts val="0"/>
              </a:spcBef>
              <a:buNone/>
              <a:defRPr>
                <a:solidFill>
                  <a:srgbClr val="999999"/>
                </a:solidFill>
              </a:defRPr>
            </a:lvl2pPr>
            <a:lvl3pPr rtl="0">
              <a:spcBef>
                <a:spcPts val="0"/>
              </a:spcBef>
              <a:buNone/>
              <a:defRPr>
                <a:solidFill>
                  <a:srgbClr val="999999"/>
                </a:solidFill>
              </a:defRPr>
            </a:lvl3pPr>
            <a:lvl4pPr rtl="0">
              <a:spcBef>
                <a:spcPts val="0"/>
              </a:spcBef>
              <a:buNone/>
              <a:defRPr>
                <a:solidFill>
                  <a:srgbClr val="999999"/>
                </a:solidFill>
              </a:defRPr>
            </a:lvl4pPr>
            <a:lvl5pPr rtl="0">
              <a:spcBef>
                <a:spcPts val="0"/>
              </a:spcBef>
              <a:buNone/>
              <a:defRPr>
                <a:solidFill>
                  <a:srgbClr val="999999"/>
                </a:solidFill>
              </a:defRPr>
            </a:lvl5pPr>
            <a:lvl6pPr rtl="0">
              <a:spcBef>
                <a:spcPts val="0"/>
              </a:spcBef>
              <a:buNone/>
              <a:defRPr>
                <a:solidFill>
                  <a:srgbClr val="999999"/>
                </a:solidFill>
              </a:defRPr>
            </a:lvl6pPr>
            <a:lvl7pPr rtl="0">
              <a:spcBef>
                <a:spcPts val="0"/>
              </a:spcBef>
              <a:buNone/>
              <a:defRPr>
                <a:solidFill>
                  <a:srgbClr val="999999"/>
                </a:solidFill>
              </a:defRPr>
            </a:lvl7pPr>
            <a:lvl8pPr rtl="0">
              <a:spcBef>
                <a:spcPts val="0"/>
              </a:spcBef>
              <a:buNone/>
              <a:defRPr>
                <a:solidFill>
                  <a:srgbClr val="999999"/>
                </a:solidFill>
              </a:defRPr>
            </a:lvl8pPr>
            <a:lvl9pPr>
              <a:spcBef>
                <a:spcPts val="0"/>
              </a:spcBef>
              <a:buNone/>
              <a:defRPr>
                <a:solidFill>
                  <a:srgbClr val="999999"/>
                </a:solidFill>
              </a:defRPr>
            </a:lvl9pPr>
          </a:lstStyle>
          <a:p>
            <a:endParaRPr dirty="0"/>
          </a:p>
        </p:txBody>
      </p:sp>
      <p:cxnSp>
        <p:nvCxnSpPr>
          <p:cNvPr id="10" name="Shape 22"/>
          <p:cNvCxnSpPr/>
          <p:nvPr userDrawn="1"/>
        </p:nvCxnSpPr>
        <p:spPr>
          <a:xfrm>
            <a:off x="123075" y="685800"/>
            <a:ext cx="8818500" cy="0"/>
          </a:xfrm>
          <a:prstGeom prst="straightConnector1">
            <a:avLst/>
          </a:prstGeom>
          <a:noFill/>
          <a:ln w="19050" cap="flat">
            <a:solidFill>
              <a:srgbClr val="1B75BC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1" name="Shape 25"/>
          <p:cNvCxnSpPr/>
          <p:nvPr userDrawn="1"/>
        </p:nvCxnSpPr>
        <p:spPr>
          <a:xfrm>
            <a:off x="123075" y="6235312"/>
            <a:ext cx="8818500" cy="0"/>
          </a:xfrm>
          <a:prstGeom prst="straightConnector1">
            <a:avLst/>
          </a:prstGeom>
          <a:noFill/>
          <a:ln w="19050" cap="flat">
            <a:solidFill>
              <a:srgbClr val="1B75BC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2" name="Slide Number Placeholder 1"/>
          <p:cNvSpPr txBox="1">
            <a:spLocks/>
          </p:cNvSpPr>
          <p:nvPr userDrawn="1"/>
        </p:nvSpPr>
        <p:spPr>
          <a:xfrm>
            <a:off x="4343400" y="6400800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1F27DA-A18E-4CED-B75E-2F354CAD135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Picture 12" title="WFIT Footer Logo and Name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075" y="6315075"/>
            <a:ext cx="3076620" cy="525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8963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49"/>
          <p:cNvSpPr txBox="1"/>
          <p:nvPr userDrawn="1"/>
        </p:nvSpPr>
        <p:spPr>
          <a:xfrm>
            <a:off x="1728912" y="1855575"/>
            <a:ext cx="5686200" cy="1313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 sz="4800" b="1" dirty="0">
                <a:solidFill>
                  <a:srgbClr val="66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Questions?</a:t>
            </a:r>
          </a:p>
        </p:txBody>
      </p:sp>
      <p:cxnSp>
        <p:nvCxnSpPr>
          <p:cNvPr id="7" name="Shape 50"/>
          <p:cNvCxnSpPr/>
          <p:nvPr userDrawn="1"/>
        </p:nvCxnSpPr>
        <p:spPr>
          <a:xfrm>
            <a:off x="162750" y="3060050"/>
            <a:ext cx="8818500" cy="0"/>
          </a:xfrm>
          <a:prstGeom prst="straightConnector1">
            <a:avLst/>
          </a:prstGeom>
          <a:noFill/>
          <a:ln w="19050" cap="flat">
            <a:solidFill>
              <a:srgbClr val="1B75BC"/>
            </a:solidFill>
            <a:prstDash val="solid"/>
            <a:round/>
            <a:headEnd type="none" w="lg" len="lg"/>
            <a:tailEnd type="none" w="lg" len="lg"/>
          </a:ln>
        </p:spPr>
      </p:cxn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08063" y="3768475"/>
            <a:ext cx="6727873" cy="1209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860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1EFBC3-DB44-4A73-A8C6-16E3983FFA25}" type="datetimeFigureOut">
              <a:rPr lang="en-US" smtClean="0"/>
              <a:t>3/27/2018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D4FA02-44CA-4CF1-B264-EC184F132F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413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yfirecommunity.net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://nwccweb.us/ctsp/MGascon_GeoRef_McClellan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hyperlink" Target="http://gacc.nifc.gov/nwcc/ctsp/index.aspx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time.com/money/3896219/internet-users-worldwide/" TargetMode="External"/><Relationship Id="rId2" Type="http://schemas.openxmlformats.org/officeDocument/2006/relationships/hyperlink" Target="http://blog.appannie.com/mwc-2016-top-stats-show-growth-mobile-market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businessofapps.com/app-usage-statistics-2015/" TargetMode="External"/><Relationship Id="rId5" Type="http://schemas.openxmlformats.org/officeDocument/2006/relationships/hyperlink" Target="https://mobilebusinessinsights.com/2016/06/why-is-the-ios-platform-attractive-to-developers/" TargetMode="External"/><Relationship Id="rId4" Type="http://schemas.openxmlformats.org/officeDocument/2006/relationships/hyperlink" Target="http://www.smartinsights.com/mobile-marketing/mobile-marketing-analytics/mobile-marketing-statistics/" TargetMode="Externa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33412" y="2891669"/>
            <a:ext cx="8677175" cy="537331"/>
          </a:xfrm>
        </p:spPr>
        <p:txBody>
          <a:bodyPr>
            <a:normAutofit fontScale="90000"/>
          </a:bodyPr>
          <a:lstStyle/>
          <a:p>
            <a:pPr lvl="0" algn="ctr">
              <a:lnSpc>
                <a:spcPct val="80000"/>
              </a:lnSpc>
            </a:pPr>
            <a:r>
              <a:rPr lang="en-US" sz="3600" b="1" dirty="0">
                <a:solidFill>
                  <a:srgbClr val="646B86"/>
                </a:solidFill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MOBILE </a:t>
            </a:r>
            <a:r>
              <a:rPr lang="en-US" sz="3600" b="1" dirty="0">
                <a:solidFill>
                  <a:srgbClr val="646B86"/>
                </a:solidFill>
                <a:latin typeface="Arial" panose="020B0604020202020204" pitchFamily="34" charset="0"/>
                <a:cs typeface="Arial" panose="020B0604020202020204" pitchFamily="34" charset="0"/>
                <a:sym typeface="Georgia"/>
              </a:rPr>
              <a:t>TECHNOLOGIES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b="1" dirty="0">
                <a:solidFill>
                  <a:srgbClr val="646B86"/>
                </a:solidFill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SMART DEVICES IN THE FIELD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b="1" dirty="0">
                <a:solidFill>
                  <a:srgbClr val="646B86"/>
                </a:solidFill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/>
            </a:r>
            <a:br>
              <a:rPr lang="en-US" sz="3600" b="1" dirty="0">
                <a:solidFill>
                  <a:srgbClr val="646B86"/>
                </a:solidFill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</a:br>
            <a:r>
              <a:rPr lang="en-US" sz="3600" b="1" dirty="0">
                <a:solidFill>
                  <a:srgbClr val="646B86"/>
                </a:solidFill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/>
            </a:r>
            <a:br>
              <a:rPr lang="en-US" sz="3600" b="1" dirty="0">
                <a:solidFill>
                  <a:srgbClr val="646B86"/>
                </a:solidFill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</a:br>
            <a:r>
              <a:rPr lang="en-US" sz="2400" b="1" dirty="0">
                <a:solidFill>
                  <a:srgbClr val="646B86"/>
                </a:solidFill>
                <a:latin typeface="Georgia"/>
                <a:ea typeface="Georgia"/>
                <a:cs typeface="Georgia"/>
                <a:sym typeface="Georgia"/>
              </a:rPr>
              <a:t>APRIL 2018</a:t>
            </a:r>
            <a:br>
              <a:rPr lang="en-US" sz="2400" b="1" dirty="0">
                <a:solidFill>
                  <a:srgbClr val="646B86"/>
                </a:solidFill>
                <a:latin typeface="Georgia"/>
                <a:ea typeface="Georgia"/>
                <a:cs typeface="Georgia"/>
                <a:sym typeface="Georgia"/>
              </a:rPr>
            </a:b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5891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076" y="20782"/>
            <a:ext cx="8818500" cy="6883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>
                <a:solidFill>
                  <a:srgbClr val="646B86"/>
                </a:solidFill>
                <a:sym typeface="Cambria"/>
              </a:rPr>
              <a:t>Common Websites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F2D56F0-7CC9-479E-A844-27F6424566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2750" y="1371600"/>
            <a:ext cx="8818500" cy="4525963"/>
          </a:xfrm>
        </p:spPr>
        <p:txBody>
          <a:bodyPr/>
          <a:lstStyle/>
          <a:p>
            <a:pPr marL="0" lvl="0" indent="0" algn="ctr">
              <a:lnSpc>
                <a:spcPct val="130000"/>
              </a:lnSpc>
              <a:buClr>
                <a:schemeClr val="tx2">
                  <a:lumMod val="60000"/>
                  <a:lumOff val="40000"/>
                </a:schemeClr>
              </a:buClr>
              <a:buSzPts val="2000"/>
              <a:buNone/>
            </a:pPr>
            <a:r>
              <a:rPr lang="en-US" sz="1600" b="1" u="sng" dirty="0">
                <a:sym typeface="Georgia"/>
              </a:rPr>
              <a:t>GEOSPATIAL</a:t>
            </a:r>
            <a:br>
              <a:rPr lang="en-US" sz="1600" b="1" u="sng" dirty="0">
                <a:sym typeface="Georgia"/>
              </a:rPr>
            </a:br>
            <a:r>
              <a:rPr lang="en-US" sz="1600" dirty="0">
                <a:sym typeface="Georgia"/>
              </a:rPr>
              <a:t>Mobile Technologies in Fire and Aviation Management at Lessons Learned Center</a:t>
            </a:r>
            <a:br>
              <a:rPr lang="en-US" sz="1600" dirty="0">
                <a:sym typeface="Georgia"/>
              </a:rPr>
            </a:br>
            <a:r>
              <a:rPr lang="en-US" sz="1600" dirty="0">
                <a:sym typeface="Georgia"/>
              </a:rPr>
              <a:t>GETA Group (Geospatial Equipment and Technology Application Group)</a:t>
            </a:r>
            <a:br>
              <a:rPr lang="en-US" sz="1600" dirty="0">
                <a:sym typeface="Georgia"/>
              </a:rPr>
            </a:br>
            <a:r>
              <a:rPr lang="en-US" sz="1600" dirty="0">
                <a:sym typeface="Georgia"/>
              </a:rPr>
              <a:t>Prescribed Fire Smoke Management Pocket Guide </a:t>
            </a:r>
            <a:endParaRPr lang="en-US" sz="1600" dirty="0"/>
          </a:p>
          <a:p>
            <a:pPr marL="0" lvl="0" indent="0" algn="ctr">
              <a:lnSpc>
                <a:spcPct val="130000"/>
              </a:lnSpc>
              <a:buClr>
                <a:schemeClr val="tx2">
                  <a:lumMod val="60000"/>
                  <a:lumOff val="40000"/>
                </a:schemeClr>
              </a:buClr>
              <a:buSzPts val="2000"/>
              <a:buNone/>
            </a:pPr>
            <a:r>
              <a:rPr lang="en-US" sz="1600" b="1" u="sng" dirty="0">
                <a:sym typeface="Georgia"/>
              </a:rPr>
              <a:t>Weather</a:t>
            </a:r>
            <a:br>
              <a:rPr lang="en-US" sz="1600" b="1" u="sng" dirty="0">
                <a:sym typeface="Georgia"/>
              </a:rPr>
            </a:br>
            <a:r>
              <a:rPr lang="en-US" sz="1600" dirty="0">
                <a:sym typeface="Georgia"/>
              </a:rPr>
              <a:t>NOAA Fire Weather</a:t>
            </a:r>
            <a:endParaRPr lang="en-US" sz="1600" dirty="0"/>
          </a:p>
          <a:p>
            <a:pPr marL="0" lvl="0" indent="0" algn="ctr">
              <a:lnSpc>
                <a:spcPct val="130000"/>
              </a:lnSpc>
              <a:buClr>
                <a:schemeClr val="tx2">
                  <a:lumMod val="60000"/>
                  <a:lumOff val="40000"/>
                </a:schemeClr>
              </a:buClr>
              <a:buSzPts val="2000"/>
              <a:buNone/>
            </a:pPr>
            <a:r>
              <a:rPr lang="en-US" sz="1600" b="1" u="sng" dirty="0">
                <a:sym typeface="Georgia"/>
              </a:rPr>
              <a:t>Aviation</a:t>
            </a:r>
            <a:br>
              <a:rPr lang="en-US" sz="1600" b="1" u="sng" dirty="0">
                <a:sym typeface="Georgia"/>
              </a:rPr>
            </a:br>
            <a:r>
              <a:rPr lang="en-US" sz="1600" dirty="0">
                <a:sym typeface="Georgia"/>
              </a:rPr>
              <a:t>NOAA Aviation Weather Center</a:t>
            </a:r>
            <a:endParaRPr lang="en-US" sz="1600" dirty="0"/>
          </a:p>
          <a:p>
            <a:pPr marL="0" lvl="0" indent="0">
              <a:spcBef>
                <a:spcPts val="0"/>
              </a:spcBef>
              <a:buClr>
                <a:srgbClr val="000000"/>
              </a:buClr>
              <a:buSzPts val="2000"/>
              <a:buNone/>
            </a:pPr>
            <a:endParaRPr lang="en-US" sz="1600" b="1" u="sng" dirty="0">
              <a:sym typeface="Georgia"/>
            </a:endParaRPr>
          </a:p>
          <a:p>
            <a:pPr marL="0" lvl="0" indent="0">
              <a:spcBef>
                <a:spcPts val="0"/>
              </a:spcBef>
              <a:buClr>
                <a:srgbClr val="000000"/>
              </a:buClr>
              <a:buSzPts val="2000"/>
              <a:buNone/>
            </a:pPr>
            <a:endParaRPr lang="en-US" dirty="0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41774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076" y="20782"/>
            <a:ext cx="8818500" cy="6883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100" dirty="0">
                <a:solidFill>
                  <a:srgbClr val="646B86"/>
                </a:solidFill>
                <a:sym typeface="Cambria"/>
              </a:rPr>
              <a:t>How can a mobile device be used at an incident?</a:t>
            </a:r>
            <a:br>
              <a:rPr lang="en-US" sz="3100" dirty="0">
                <a:solidFill>
                  <a:srgbClr val="646B86"/>
                </a:solidFill>
                <a:sym typeface="Cambria"/>
              </a:rPr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07ADF11-2C7A-4D51-B583-A222C0E6669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94368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750" y="0"/>
            <a:ext cx="8818500" cy="688363"/>
          </a:xfrm>
        </p:spPr>
        <p:txBody>
          <a:bodyPr>
            <a:noAutofit/>
          </a:bodyPr>
          <a:lstStyle/>
          <a:p>
            <a:pPr algn="ctr"/>
            <a:r>
              <a:rPr lang="en-US" sz="2400" dirty="0">
                <a:solidFill>
                  <a:srgbClr val="646B86"/>
                </a:solidFill>
                <a:sym typeface="Cambria"/>
              </a:rPr>
              <a:t>The better question is what can it not do at an incident? </a:t>
            </a:r>
            <a:r>
              <a:rPr lang="en-US" sz="2400" dirty="0">
                <a:solidFill>
                  <a:srgbClr val="646B86"/>
                </a:solidFill>
              </a:rPr>
              <a:t/>
            </a:r>
            <a:br>
              <a:rPr lang="en-US" sz="2400" dirty="0">
                <a:solidFill>
                  <a:srgbClr val="646B86"/>
                </a:solidFill>
              </a:rPr>
            </a:br>
            <a:endParaRPr lang="en-US" sz="2400" dirty="0">
              <a:solidFill>
                <a:srgbClr val="646B86"/>
              </a:solidFill>
            </a:endParaRPr>
          </a:p>
        </p:txBody>
      </p:sp>
      <p:sp>
        <p:nvSpPr>
          <p:cNvPr id="6" name="Shape 155">
            <a:extLst>
              <a:ext uri="{FF2B5EF4-FFF2-40B4-BE49-F238E27FC236}">
                <a16:creationId xmlns:a16="http://schemas.microsoft.com/office/drawing/2014/main" id="{B15DF534-C07E-44FA-A218-FB4B9CD9FC2B}"/>
              </a:ext>
            </a:extLst>
          </p:cNvPr>
          <p:cNvSpPr txBox="1">
            <a:spLocks/>
          </p:cNvSpPr>
          <p:nvPr/>
        </p:nvSpPr>
        <p:spPr>
          <a:xfrm>
            <a:off x="588742" y="1735257"/>
            <a:ext cx="3490889" cy="4179147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1B75B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Clr>
                <a:schemeClr val="accent1"/>
              </a:buClr>
              <a:buSzPts val="2000"/>
              <a:buFont typeface="Noto Sans Symbols"/>
              <a:buNone/>
            </a:pPr>
            <a:r>
              <a:rPr lang="en-US" sz="1800" dirty="0">
                <a:sym typeface="Georgia"/>
              </a:rPr>
              <a:t>Mapping / Safety / Inventory</a:t>
            </a:r>
            <a:endParaRPr lang="en-US" sz="1800" dirty="0"/>
          </a:p>
          <a:p>
            <a:pPr marL="274320" indent="-45720">
              <a:spcBef>
                <a:spcPts val="0"/>
              </a:spcBef>
              <a:buClr>
                <a:schemeClr val="accent1"/>
              </a:buClr>
              <a:buSzPts val="2000"/>
              <a:buFont typeface="Noto Sans Symbols"/>
              <a:buChar char="●"/>
            </a:pPr>
            <a:r>
              <a:rPr lang="en-US" sz="1800" dirty="0">
                <a:sym typeface="Georgia"/>
              </a:rPr>
              <a:t>Fire line / perimeter</a:t>
            </a:r>
            <a:endParaRPr lang="en-US" sz="1800" dirty="0"/>
          </a:p>
          <a:p>
            <a:pPr marL="274320" indent="-45720">
              <a:spcBef>
                <a:spcPts val="0"/>
              </a:spcBef>
              <a:buClr>
                <a:schemeClr val="accent1"/>
              </a:buClr>
              <a:buSzPts val="2000"/>
              <a:buFont typeface="Noto Sans Symbols"/>
              <a:buChar char="●"/>
            </a:pPr>
            <a:r>
              <a:rPr lang="en-US" sz="1800" dirty="0">
                <a:sym typeface="Georgia"/>
              </a:rPr>
              <a:t>Escape routes</a:t>
            </a:r>
            <a:endParaRPr lang="en-US" sz="1800" dirty="0"/>
          </a:p>
          <a:p>
            <a:pPr marL="274320" indent="-45720">
              <a:spcBef>
                <a:spcPts val="0"/>
              </a:spcBef>
              <a:buClr>
                <a:schemeClr val="accent1"/>
              </a:buClr>
              <a:buSzPts val="2000"/>
              <a:buFont typeface="Noto Sans Symbols"/>
              <a:buChar char="●"/>
            </a:pPr>
            <a:r>
              <a:rPr lang="en-US" sz="1800" dirty="0">
                <a:sym typeface="Georgia"/>
              </a:rPr>
              <a:t>Safety zones</a:t>
            </a:r>
            <a:endParaRPr lang="en-US" sz="1800" dirty="0"/>
          </a:p>
          <a:p>
            <a:pPr marL="274320" indent="-45720">
              <a:spcBef>
                <a:spcPts val="0"/>
              </a:spcBef>
              <a:buClr>
                <a:schemeClr val="accent1"/>
              </a:buClr>
              <a:buSzPts val="2000"/>
              <a:buFont typeface="Noto Sans Symbols"/>
              <a:buChar char="●"/>
            </a:pPr>
            <a:r>
              <a:rPr lang="en-US" sz="1800" dirty="0">
                <a:sym typeface="Georgia"/>
              </a:rPr>
              <a:t>Landing area</a:t>
            </a:r>
            <a:endParaRPr lang="en-US" sz="1800" dirty="0"/>
          </a:p>
          <a:p>
            <a:pPr marL="274320" indent="-45720">
              <a:spcBef>
                <a:spcPts val="0"/>
              </a:spcBef>
              <a:buClr>
                <a:schemeClr val="accent1"/>
              </a:buClr>
              <a:buSzPts val="2000"/>
              <a:buFont typeface="Noto Sans Symbols"/>
              <a:buChar char="●"/>
            </a:pPr>
            <a:r>
              <a:rPr lang="en-US" sz="1800" dirty="0">
                <a:sym typeface="Georgia"/>
              </a:rPr>
              <a:t>Hazard areas</a:t>
            </a:r>
            <a:endParaRPr lang="en-US" sz="1800" dirty="0"/>
          </a:p>
          <a:p>
            <a:pPr marL="274320" indent="-45720">
              <a:spcBef>
                <a:spcPts val="0"/>
              </a:spcBef>
              <a:buClr>
                <a:schemeClr val="accent1"/>
              </a:buClr>
              <a:buSzPts val="2000"/>
              <a:buFont typeface="Noto Sans Symbols"/>
              <a:buChar char="●"/>
            </a:pPr>
            <a:r>
              <a:rPr lang="en-US" sz="1800" dirty="0">
                <a:sym typeface="Georgia"/>
              </a:rPr>
              <a:t>Hose Lay</a:t>
            </a:r>
            <a:endParaRPr lang="en-US" sz="1800" dirty="0"/>
          </a:p>
          <a:p>
            <a:pPr marL="274320" indent="-45720">
              <a:spcBef>
                <a:spcPts val="0"/>
              </a:spcBef>
              <a:buClr>
                <a:schemeClr val="accent1"/>
              </a:buClr>
              <a:buSzPts val="2000"/>
              <a:buFont typeface="Noto Sans Symbols"/>
              <a:buChar char="●"/>
            </a:pPr>
            <a:r>
              <a:rPr lang="en-US" sz="1800" dirty="0">
                <a:sym typeface="Georgia"/>
              </a:rPr>
              <a:t>Pump Location</a:t>
            </a:r>
            <a:endParaRPr lang="en-US" sz="1800" dirty="0"/>
          </a:p>
          <a:p>
            <a:pPr marL="274320" indent="-45720">
              <a:spcBef>
                <a:spcPts val="0"/>
              </a:spcBef>
              <a:buClr>
                <a:schemeClr val="accent1"/>
              </a:buClr>
              <a:buSzPts val="2000"/>
              <a:buFont typeface="Noto Sans Symbols"/>
              <a:buChar char="●"/>
            </a:pPr>
            <a:r>
              <a:rPr lang="en-US" sz="1800" dirty="0">
                <a:sym typeface="Georgia"/>
              </a:rPr>
              <a:t>Tree stand locations</a:t>
            </a:r>
            <a:endParaRPr lang="en-US" sz="1800" dirty="0"/>
          </a:p>
          <a:p>
            <a:pPr marL="274320" indent="-45720">
              <a:spcBef>
                <a:spcPts val="0"/>
              </a:spcBef>
              <a:buClr>
                <a:schemeClr val="accent1"/>
              </a:buClr>
              <a:buSzPts val="2000"/>
              <a:buFont typeface="Noto Sans Symbols"/>
              <a:buChar char="●"/>
            </a:pPr>
            <a:r>
              <a:rPr lang="en-US" sz="1800" dirty="0">
                <a:sym typeface="Georgia"/>
              </a:rPr>
              <a:t>Arial pictures</a:t>
            </a:r>
            <a:endParaRPr lang="en-US" sz="1800" dirty="0"/>
          </a:p>
          <a:p>
            <a:pPr marL="274320" indent="-45720">
              <a:spcBef>
                <a:spcPts val="0"/>
              </a:spcBef>
              <a:buClr>
                <a:schemeClr val="accent1"/>
              </a:buClr>
              <a:buSzPts val="2000"/>
              <a:buFont typeface="Noto Sans Symbols"/>
              <a:buChar char="●"/>
            </a:pPr>
            <a:r>
              <a:rPr lang="en-US" sz="1800" dirty="0">
                <a:sym typeface="Georgia"/>
              </a:rPr>
              <a:t>TFR’s</a:t>
            </a:r>
            <a:endParaRPr lang="en-US" sz="1800" dirty="0"/>
          </a:p>
          <a:p>
            <a:pPr marL="0" indent="0">
              <a:spcBef>
                <a:spcPts val="0"/>
              </a:spcBef>
              <a:buClr>
                <a:srgbClr val="000000"/>
              </a:buClr>
              <a:buSzPts val="2000"/>
              <a:buFont typeface="Noto Sans Symbols"/>
              <a:buNone/>
            </a:pPr>
            <a:endParaRPr lang="en-US" sz="1800" dirty="0">
              <a:sym typeface="Georgia"/>
            </a:endParaRPr>
          </a:p>
          <a:p>
            <a:pPr marL="0" indent="0">
              <a:spcBef>
                <a:spcPts val="0"/>
              </a:spcBef>
              <a:buClr>
                <a:srgbClr val="000000"/>
              </a:buClr>
              <a:buSzPts val="2000"/>
              <a:buFont typeface="Noto Sans Symbols"/>
              <a:buNone/>
            </a:pPr>
            <a:endParaRPr lang="en-US" sz="1800" dirty="0">
              <a:solidFill>
                <a:srgbClr val="000000"/>
              </a:solidFill>
              <a:ea typeface="Georgia"/>
              <a:sym typeface="Georgia"/>
            </a:endParaRPr>
          </a:p>
          <a:p>
            <a:pPr marL="0" indent="0">
              <a:spcBef>
                <a:spcPts val="0"/>
              </a:spcBef>
              <a:buClr>
                <a:srgbClr val="000000"/>
              </a:buClr>
              <a:buSzPts val="2000"/>
              <a:buFont typeface="Noto Sans Symbols"/>
              <a:buNone/>
            </a:pPr>
            <a:endParaRPr lang="en-US" sz="1800" dirty="0">
              <a:solidFill>
                <a:srgbClr val="000000"/>
              </a:solidFill>
              <a:ea typeface="Georgia"/>
              <a:sym typeface="Georgia"/>
            </a:endParaRPr>
          </a:p>
        </p:txBody>
      </p:sp>
      <p:sp>
        <p:nvSpPr>
          <p:cNvPr id="7" name="Shape 156">
            <a:extLst>
              <a:ext uri="{FF2B5EF4-FFF2-40B4-BE49-F238E27FC236}">
                <a16:creationId xmlns:a16="http://schemas.microsoft.com/office/drawing/2014/main" id="{84C2CEEF-63AE-48DA-A082-6354B3E8469D}"/>
              </a:ext>
            </a:extLst>
          </p:cNvPr>
          <p:cNvSpPr txBox="1"/>
          <p:nvPr/>
        </p:nvSpPr>
        <p:spPr>
          <a:xfrm>
            <a:off x="4235194" y="1735256"/>
            <a:ext cx="3490889" cy="4179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</a:pPr>
            <a:r>
              <a:rPr lang="en-US" dirty="0">
                <a:solidFill>
                  <a:srgbClr val="1B75BC"/>
                </a:solidFill>
                <a:latin typeface="Arial" panose="020B0604020202020204" pitchFamily="34" charset="0"/>
                <a:cs typeface="Arial" panose="020B0604020202020204" pitchFamily="34" charset="0"/>
                <a:sym typeface="Georgia"/>
              </a:rPr>
              <a:t>Document sharing/editing</a:t>
            </a:r>
            <a:endParaRPr dirty="0">
              <a:solidFill>
                <a:srgbClr val="1B75B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4320" marR="0" lvl="0" indent="-457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●"/>
            </a:pPr>
            <a:r>
              <a:rPr lang="en-US" dirty="0">
                <a:solidFill>
                  <a:srgbClr val="1B75BC"/>
                </a:solidFill>
                <a:latin typeface="Arial" panose="020B0604020202020204" pitchFamily="34" charset="0"/>
                <a:cs typeface="Arial" panose="020B0604020202020204" pitchFamily="34" charset="0"/>
                <a:sym typeface="Georgia"/>
              </a:rPr>
              <a:t>Sharing documents / maps</a:t>
            </a:r>
            <a:endParaRPr dirty="0">
              <a:solidFill>
                <a:srgbClr val="1B75B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4320" marR="0" lvl="0" indent="-457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●"/>
            </a:pPr>
            <a:r>
              <a:rPr lang="en-US" dirty="0">
                <a:solidFill>
                  <a:srgbClr val="1B75BC"/>
                </a:solidFill>
                <a:latin typeface="Arial" panose="020B0604020202020204" pitchFamily="34" charset="0"/>
                <a:cs typeface="Arial" panose="020B0604020202020204" pitchFamily="34" charset="0"/>
                <a:sym typeface="Georgia"/>
              </a:rPr>
              <a:t>Editing documents online and offline</a:t>
            </a:r>
            <a:endParaRPr dirty="0">
              <a:solidFill>
                <a:srgbClr val="1B75B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4320" marR="0" lvl="0" indent="-457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●"/>
            </a:pPr>
            <a:r>
              <a:rPr lang="en-US" dirty="0">
                <a:solidFill>
                  <a:srgbClr val="1B75BC"/>
                </a:solidFill>
                <a:latin typeface="Arial" panose="020B0604020202020204" pitchFamily="34" charset="0"/>
                <a:cs typeface="Arial" panose="020B0604020202020204" pitchFamily="34" charset="0"/>
                <a:sym typeface="Georgia"/>
              </a:rPr>
              <a:t>Mailing documents</a:t>
            </a:r>
            <a:endParaRPr dirty="0">
              <a:solidFill>
                <a:srgbClr val="1B75B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4320" marR="0" lvl="0" indent="8127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</a:pPr>
            <a:endParaRPr dirty="0">
              <a:solidFill>
                <a:srgbClr val="1B75BC"/>
              </a:solidFill>
              <a:latin typeface="Arial" panose="020B0604020202020204" pitchFamily="34" charset="0"/>
              <a:cs typeface="Arial" panose="020B0604020202020204" pitchFamily="34" charset="0"/>
              <a:sym typeface="Georgi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</a:pPr>
            <a:r>
              <a:rPr lang="en-US" dirty="0">
                <a:solidFill>
                  <a:srgbClr val="1B75BC"/>
                </a:solidFill>
                <a:latin typeface="Arial" panose="020B0604020202020204" pitchFamily="34" charset="0"/>
                <a:cs typeface="Arial" panose="020B0604020202020204" pitchFamily="34" charset="0"/>
                <a:sym typeface="Georgia"/>
              </a:rPr>
              <a:t>Weather</a:t>
            </a:r>
            <a:endParaRPr dirty="0">
              <a:solidFill>
                <a:srgbClr val="1B75B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4320" marR="0" lvl="0" indent="-457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●"/>
            </a:pPr>
            <a:r>
              <a:rPr lang="en-US" dirty="0">
                <a:solidFill>
                  <a:srgbClr val="1B75BC"/>
                </a:solidFill>
                <a:latin typeface="Arial" panose="020B0604020202020204" pitchFamily="34" charset="0"/>
                <a:cs typeface="Arial" panose="020B0604020202020204" pitchFamily="34" charset="0"/>
                <a:sym typeface="Georgia"/>
              </a:rPr>
              <a:t>Current and forecasted</a:t>
            </a:r>
            <a:endParaRPr dirty="0">
              <a:solidFill>
                <a:srgbClr val="1B75B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4320" marR="0" lvl="0" indent="-457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●"/>
            </a:pPr>
            <a:r>
              <a:rPr lang="en-US" dirty="0">
                <a:solidFill>
                  <a:srgbClr val="1B75BC"/>
                </a:solidFill>
                <a:latin typeface="Arial" panose="020B0604020202020204" pitchFamily="34" charset="0"/>
                <a:cs typeface="Arial" panose="020B0604020202020204" pitchFamily="34" charset="0"/>
                <a:sym typeface="Georgia"/>
              </a:rPr>
              <a:t>Warnings /alerts</a:t>
            </a:r>
            <a:endParaRPr dirty="0">
              <a:solidFill>
                <a:srgbClr val="1B75B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oto Sans Symbols"/>
              <a:buNone/>
            </a:pPr>
            <a:endParaRPr dirty="0">
              <a:solidFill>
                <a:srgbClr val="1B75BC"/>
              </a:solidFill>
              <a:latin typeface="Arial" panose="020B0604020202020204" pitchFamily="34" charset="0"/>
              <a:cs typeface="Arial" panose="020B0604020202020204" pitchFamily="34" charset="0"/>
              <a:sym typeface="Georgi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oto Sans Symbols"/>
              <a:buNone/>
            </a:pPr>
            <a:endParaRPr b="0" i="0" u="none" strike="noStrike" cap="none" dirty="0">
              <a:solidFill>
                <a:srgbClr val="000000"/>
              </a:solidFill>
              <a:latin typeface="Arial" panose="020B0604020202020204" pitchFamily="34" charset="0"/>
              <a:ea typeface="Georgia"/>
              <a:cs typeface="Arial" panose="020B0604020202020204" pitchFamily="34" charset="0"/>
              <a:sym typeface="Georgi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oto Sans Symbols"/>
              <a:buNone/>
            </a:pPr>
            <a:endParaRPr b="0" i="0" u="none" strike="noStrike" cap="none" dirty="0">
              <a:solidFill>
                <a:srgbClr val="000000"/>
              </a:solidFill>
              <a:latin typeface="Arial" panose="020B0604020202020204" pitchFamily="34" charset="0"/>
              <a:ea typeface="Georgia"/>
              <a:cs typeface="Arial" panose="020B0604020202020204" pitchFamily="34" charset="0"/>
              <a:sym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1615300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076" y="20782"/>
            <a:ext cx="8818500" cy="6883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>
                <a:solidFill>
                  <a:srgbClr val="646B86"/>
                </a:solidFill>
                <a:sym typeface="Cambria"/>
              </a:rPr>
              <a:t>Informational Sites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F28CB83-1B2C-4674-8274-543990CF649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buClr>
                <a:schemeClr val="accent1"/>
              </a:buClr>
              <a:buSzPts val="2000"/>
              <a:buNone/>
            </a:pPr>
            <a:r>
              <a:rPr lang="en-US" sz="1800" dirty="0">
                <a:sym typeface="Georgia"/>
                <a:hlinkClick r:id="rId2"/>
              </a:rPr>
              <a:t>http://www.myfirecommunity.net</a:t>
            </a:r>
            <a:r>
              <a:rPr lang="en-US" sz="1800" dirty="0">
                <a:sym typeface="Georgia"/>
              </a:rPr>
              <a:t> </a:t>
            </a:r>
          </a:p>
          <a:p>
            <a:pPr marL="0" lvl="0" indent="0">
              <a:spcBef>
                <a:spcPts val="0"/>
              </a:spcBef>
              <a:buClr>
                <a:schemeClr val="accent1"/>
              </a:buClr>
              <a:buSzPts val="2000"/>
              <a:buNone/>
            </a:pPr>
            <a:endParaRPr lang="en-US" sz="1800" dirty="0">
              <a:sym typeface="Georgia"/>
            </a:endParaRPr>
          </a:p>
          <a:p>
            <a:pPr marL="0" lvl="0" indent="0">
              <a:spcBef>
                <a:spcPts val="0"/>
              </a:spcBef>
              <a:buClr>
                <a:schemeClr val="accent1"/>
              </a:buClr>
              <a:buSzPts val="2000"/>
              <a:buNone/>
            </a:pPr>
            <a:r>
              <a:rPr lang="en-US" sz="1800" dirty="0">
                <a:sym typeface="Georgia"/>
              </a:rPr>
              <a:t>Search Mobile Tech in Fire to find it.  Community forum for anything about apps, devices, mobile technology in fire</a:t>
            </a:r>
            <a:endParaRPr lang="en-US" sz="1800" dirty="0"/>
          </a:p>
          <a:p>
            <a:pPr marL="0" lvl="1" indent="0">
              <a:spcBef>
                <a:spcPts val="0"/>
              </a:spcBef>
              <a:buClr>
                <a:schemeClr val="accent1"/>
              </a:buClr>
              <a:buSzPts val="2000"/>
              <a:buNone/>
            </a:pPr>
            <a:endParaRPr lang="en-US" sz="1800" dirty="0">
              <a:solidFill>
                <a:srgbClr val="1B75BC"/>
              </a:solidFill>
              <a:sym typeface="Arial"/>
            </a:endParaRPr>
          </a:p>
          <a:p>
            <a:pPr marL="0" lvl="0" indent="0">
              <a:spcBef>
                <a:spcPts val="0"/>
              </a:spcBef>
              <a:buClr>
                <a:schemeClr val="accent1"/>
              </a:buClr>
              <a:buSzPts val="2000"/>
              <a:buNone/>
            </a:pPr>
            <a:endParaRPr lang="en-US" sz="1800" dirty="0">
              <a:sym typeface="Georgia"/>
            </a:endParaRPr>
          </a:p>
          <a:p>
            <a:pPr marL="0" lvl="0" indent="0">
              <a:spcBef>
                <a:spcPts val="0"/>
              </a:spcBef>
              <a:buClr>
                <a:schemeClr val="accent1"/>
              </a:buClr>
              <a:buSzPts val="2000"/>
              <a:buNone/>
            </a:pPr>
            <a:endParaRPr lang="en-US" sz="1800" dirty="0">
              <a:sym typeface="Georgia"/>
            </a:endParaRPr>
          </a:p>
          <a:p>
            <a:pPr marL="0" lvl="0" indent="0">
              <a:spcBef>
                <a:spcPts val="0"/>
              </a:spcBef>
              <a:buClr>
                <a:srgbClr val="000000"/>
              </a:buClr>
              <a:buSzPts val="2000"/>
              <a:buNone/>
            </a:pPr>
            <a:endParaRPr lang="en-US" sz="2000" dirty="0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7070925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076" y="20782"/>
            <a:ext cx="8818500" cy="6883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>
                <a:solidFill>
                  <a:srgbClr val="646B86"/>
                </a:solidFill>
                <a:sym typeface="Cambria"/>
              </a:rPr>
              <a:t>What’s a QR Code?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E85AD56-A428-47A7-B6DD-D8C289484E6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274320" lvl="0" indent="-45720">
              <a:spcBef>
                <a:spcPts val="0"/>
              </a:spcBef>
              <a:buClr>
                <a:schemeClr val="accent1"/>
              </a:buClr>
              <a:buSzPts val="2000"/>
              <a:buFont typeface="Noto Sans Symbols"/>
              <a:buChar char="●"/>
            </a:pPr>
            <a:r>
              <a:rPr lang="en-US" sz="1800" dirty="0">
                <a:sym typeface="Georgia"/>
              </a:rPr>
              <a:t>Wikipedia definition:</a:t>
            </a:r>
            <a:br>
              <a:rPr lang="en-US" sz="1800" dirty="0">
                <a:sym typeface="Georgia"/>
              </a:rPr>
            </a:br>
            <a:r>
              <a:rPr lang="en-US" sz="1800" dirty="0">
                <a:sym typeface="Georgia"/>
              </a:rPr>
              <a:t>A QR Code is a matrix barcode (or two-dimensional code), readable by QR scanners, mobile phones with a camera, and smartphones. The code...</a:t>
            </a:r>
          </a:p>
          <a:p>
            <a:pPr marL="228600" lvl="0" indent="0">
              <a:spcBef>
                <a:spcPts val="0"/>
              </a:spcBef>
              <a:buClr>
                <a:schemeClr val="accent1"/>
              </a:buClr>
              <a:buSzPts val="2000"/>
              <a:buNone/>
            </a:pPr>
            <a:endParaRPr lang="en-US" sz="1800" dirty="0"/>
          </a:p>
          <a:p>
            <a:pPr marL="274320" lvl="0" indent="-45720">
              <a:spcBef>
                <a:spcPts val="0"/>
              </a:spcBef>
              <a:buClr>
                <a:schemeClr val="accent1"/>
              </a:buClr>
              <a:buSzPts val="2000"/>
              <a:buFont typeface="Noto Sans Symbols"/>
              <a:buChar char="●"/>
            </a:pPr>
            <a:r>
              <a:rPr lang="en-US" sz="1800" dirty="0">
                <a:sym typeface="Georgia"/>
              </a:rPr>
              <a:t>QR code is a Quick Response code that can link to:</a:t>
            </a:r>
            <a:endParaRPr lang="en-US" sz="1800" dirty="0"/>
          </a:p>
          <a:p>
            <a:pPr marL="444500" lvl="1" indent="0">
              <a:spcBef>
                <a:spcPts val="0"/>
              </a:spcBef>
              <a:buClr>
                <a:schemeClr val="accent2"/>
              </a:buClr>
              <a:buSzPts val="2000"/>
              <a:buNone/>
            </a:pPr>
            <a:r>
              <a:rPr lang="en-US" sz="1800" dirty="0">
                <a:solidFill>
                  <a:srgbClr val="1B75BC"/>
                </a:solidFill>
                <a:sym typeface="Georgia"/>
              </a:rPr>
              <a:t>Free Text</a:t>
            </a:r>
            <a:endParaRPr lang="en-US" sz="1800" dirty="0">
              <a:solidFill>
                <a:srgbClr val="1B75BC"/>
              </a:solidFill>
            </a:endParaRPr>
          </a:p>
          <a:p>
            <a:pPr marL="444500" lvl="1" indent="0">
              <a:spcBef>
                <a:spcPts val="0"/>
              </a:spcBef>
              <a:buClr>
                <a:schemeClr val="accent2"/>
              </a:buClr>
              <a:buSzPts val="2000"/>
              <a:buNone/>
            </a:pPr>
            <a:r>
              <a:rPr lang="en-US" sz="1800" dirty="0">
                <a:solidFill>
                  <a:srgbClr val="1B75BC"/>
                </a:solidFill>
                <a:sym typeface="Georgia"/>
              </a:rPr>
              <a:t>URL</a:t>
            </a:r>
            <a:endParaRPr lang="en-US" sz="1800" dirty="0">
              <a:solidFill>
                <a:srgbClr val="1B75BC"/>
              </a:solidFill>
            </a:endParaRPr>
          </a:p>
          <a:p>
            <a:pPr marL="444500" lvl="1" indent="0">
              <a:spcBef>
                <a:spcPts val="0"/>
              </a:spcBef>
              <a:buClr>
                <a:schemeClr val="accent2"/>
              </a:buClr>
              <a:buSzPts val="2000"/>
              <a:buNone/>
            </a:pPr>
            <a:r>
              <a:rPr lang="en-US" sz="1800" dirty="0">
                <a:solidFill>
                  <a:srgbClr val="1B75BC"/>
                </a:solidFill>
                <a:sym typeface="Georgia"/>
              </a:rPr>
              <a:t>Phone Number</a:t>
            </a:r>
            <a:endParaRPr lang="en-US" sz="1800" dirty="0">
              <a:solidFill>
                <a:srgbClr val="1B75BC"/>
              </a:solidFill>
            </a:endParaRPr>
          </a:p>
          <a:p>
            <a:pPr marL="444500" lvl="1" indent="0">
              <a:spcBef>
                <a:spcPts val="0"/>
              </a:spcBef>
              <a:buClr>
                <a:schemeClr val="accent2"/>
              </a:buClr>
              <a:buSzPts val="2000"/>
              <a:buNone/>
            </a:pPr>
            <a:r>
              <a:rPr lang="en-US" sz="1800" dirty="0">
                <a:solidFill>
                  <a:srgbClr val="1B75BC"/>
                </a:solidFill>
                <a:sym typeface="Georgia"/>
              </a:rPr>
              <a:t>SMS</a:t>
            </a:r>
            <a:endParaRPr lang="en-US" sz="1800" dirty="0">
              <a:solidFill>
                <a:srgbClr val="1B75BC"/>
              </a:solidFill>
            </a:endParaRPr>
          </a:p>
          <a:p>
            <a:pPr marL="444500" lvl="1" indent="0">
              <a:spcBef>
                <a:spcPts val="0"/>
              </a:spcBef>
              <a:buClr>
                <a:schemeClr val="accent2"/>
              </a:buClr>
              <a:buSzPts val="2000"/>
              <a:buNone/>
            </a:pPr>
            <a:r>
              <a:rPr lang="en-US" sz="1800" dirty="0">
                <a:solidFill>
                  <a:srgbClr val="1B75BC"/>
                </a:solidFill>
                <a:sym typeface="Georgia"/>
              </a:rPr>
              <a:t>Contact</a:t>
            </a:r>
          </a:p>
          <a:p>
            <a:pPr marL="444500" lvl="1" indent="0">
              <a:spcBef>
                <a:spcPts val="0"/>
              </a:spcBef>
              <a:buClr>
                <a:schemeClr val="accent2"/>
              </a:buClr>
              <a:buSzPts val="2000"/>
              <a:buNone/>
            </a:pPr>
            <a:endParaRPr lang="en-US" sz="1800" dirty="0">
              <a:solidFill>
                <a:srgbClr val="1B75BC"/>
              </a:solidFill>
            </a:endParaRPr>
          </a:p>
          <a:p>
            <a:pPr marL="274320" lvl="0" indent="-45720">
              <a:spcBef>
                <a:spcPts val="0"/>
              </a:spcBef>
              <a:buClr>
                <a:schemeClr val="accent1"/>
              </a:buClr>
              <a:buSzPts val="2000"/>
              <a:buFont typeface="Noto Sans Symbols"/>
              <a:buChar char="●"/>
            </a:pPr>
            <a:r>
              <a:rPr lang="en-US" sz="1800" dirty="0">
                <a:sym typeface="Georgia"/>
              </a:rPr>
              <a:t>Great.  How does that help a firefighter?</a:t>
            </a:r>
            <a:endParaRPr lang="en-US" sz="1800" dirty="0"/>
          </a:p>
          <a:p>
            <a:pPr marL="548640" lvl="1" indent="22859">
              <a:spcBef>
                <a:spcPts val="0"/>
              </a:spcBef>
              <a:buClr>
                <a:schemeClr val="accent2"/>
              </a:buClr>
              <a:buSzPts val="2000"/>
              <a:buFont typeface="Noto Sans Symbols"/>
              <a:buNone/>
            </a:pPr>
            <a:endParaRPr lang="en-US" sz="1800" dirty="0">
              <a:solidFill>
                <a:srgbClr val="1B75BC"/>
              </a:solidFill>
              <a:sym typeface="Arial"/>
            </a:endParaRPr>
          </a:p>
          <a:p>
            <a:pPr marL="0" lvl="0" indent="0">
              <a:spcBef>
                <a:spcPts val="0"/>
              </a:spcBef>
              <a:buClr>
                <a:srgbClr val="000000"/>
              </a:buClr>
              <a:buSzPts val="2000"/>
              <a:buNone/>
            </a:pPr>
            <a:endParaRPr lang="en-US" sz="2000" dirty="0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>
              <a:spcBef>
                <a:spcPts val="0"/>
              </a:spcBef>
              <a:buClr>
                <a:srgbClr val="000000"/>
              </a:buClr>
              <a:buSzPts val="2000"/>
              <a:buNone/>
            </a:pPr>
            <a:endParaRPr lang="en-US" sz="2000" dirty="0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>
              <a:spcBef>
                <a:spcPts val="0"/>
              </a:spcBef>
              <a:buClr>
                <a:srgbClr val="000000"/>
              </a:buClr>
              <a:buSzPts val="2000"/>
              <a:buNone/>
            </a:pPr>
            <a:endParaRPr lang="en-US" sz="2000" dirty="0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endParaRPr lang="en-US" sz="1800" dirty="0"/>
          </a:p>
        </p:txBody>
      </p:sp>
      <p:pic>
        <p:nvPicPr>
          <p:cNvPr id="6" name="Shape 173" descr="C:\Users\mgascon\Downloads\qrcode.png">
            <a:extLst>
              <a:ext uri="{FF2B5EF4-FFF2-40B4-BE49-F238E27FC236}">
                <a16:creationId xmlns:a16="http://schemas.microsoft.com/office/drawing/2014/main" id="{97F8DBD4-BEF7-417E-94BA-FDB80BC0CC77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104590" y="2010507"/>
            <a:ext cx="2836985" cy="28369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974619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076" y="20782"/>
            <a:ext cx="8818500" cy="6883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>
                <a:solidFill>
                  <a:srgbClr val="646B86"/>
                </a:solidFill>
                <a:sym typeface="Cambria"/>
              </a:rPr>
              <a:t>QR Code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6" name="Shape 182" descr="O:\IRM\CTSP\2013\Butte-IAP-cover.jpg">
            <a:extLst>
              <a:ext uri="{FF2B5EF4-FFF2-40B4-BE49-F238E27FC236}">
                <a16:creationId xmlns:a16="http://schemas.microsoft.com/office/drawing/2014/main" id="{85FBE063-5140-47E3-BD9F-ECDC50E20164}"/>
              </a:ext>
            </a:extLst>
          </p:cNvPr>
          <p:cNvPicPr preferRelativeResize="0">
            <a:picLocks noGrp="1"/>
          </p:cNvPicPr>
          <p:nvPr>
            <p:ph sz="half" idx="1"/>
          </p:nvPr>
        </p:nvPicPr>
        <p:blipFill rotWithShape="1">
          <a:blip r:embed="rId2">
            <a:alphaModFix/>
          </a:blip>
          <a:srcRect/>
          <a:stretch/>
        </p:blipFill>
        <p:spPr>
          <a:xfrm>
            <a:off x="304800" y="709145"/>
            <a:ext cx="3230907" cy="452596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Shape 181">
            <a:extLst>
              <a:ext uri="{FF2B5EF4-FFF2-40B4-BE49-F238E27FC236}">
                <a16:creationId xmlns:a16="http://schemas.microsoft.com/office/drawing/2014/main" id="{8A2C355E-70C3-4BDD-B20D-2C2B86991FD9}"/>
              </a:ext>
            </a:extLst>
          </p:cNvPr>
          <p:cNvSpPr txBox="1">
            <a:spLocks/>
          </p:cNvSpPr>
          <p:nvPr/>
        </p:nvSpPr>
        <p:spPr>
          <a:xfrm>
            <a:off x="3535707" y="863585"/>
            <a:ext cx="2461846" cy="4179147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1B75B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  <a:buClr>
                <a:schemeClr val="tx2">
                  <a:lumMod val="60000"/>
                  <a:lumOff val="40000"/>
                </a:schemeClr>
              </a:buClr>
              <a:buSzPts val="2000"/>
            </a:pPr>
            <a:r>
              <a:rPr lang="en-US" sz="1600" dirty="0">
                <a:sym typeface="Georgia"/>
              </a:rPr>
              <a:t>IAP (Incident Action Plan)</a:t>
            </a:r>
            <a:endParaRPr lang="en-US" sz="1600" dirty="0"/>
          </a:p>
          <a:p>
            <a:pPr>
              <a:lnSpc>
                <a:spcPct val="130000"/>
              </a:lnSpc>
              <a:buClr>
                <a:schemeClr val="tx2">
                  <a:lumMod val="60000"/>
                  <a:lumOff val="40000"/>
                </a:schemeClr>
              </a:buClr>
              <a:buSzPts val="2000"/>
            </a:pPr>
            <a:r>
              <a:rPr lang="en-US" sz="1600" dirty="0">
                <a:sym typeface="Georgia"/>
              </a:rPr>
              <a:t>The MOST used document at fire camp.  EVERYONE has it or has access to it.  Put a QR code on it!</a:t>
            </a:r>
            <a:endParaRPr lang="en-US" sz="1600" dirty="0"/>
          </a:p>
          <a:p>
            <a:pPr>
              <a:lnSpc>
                <a:spcPct val="130000"/>
              </a:lnSpc>
              <a:buClr>
                <a:schemeClr val="tx2">
                  <a:lumMod val="60000"/>
                  <a:lumOff val="40000"/>
                </a:schemeClr>
              </a:buClr>
              <a:buSzPts val="2000"/>
            </a:pPr>
            <a:r>
              <a:rPr lang="en-US" sz="1600" dirty="0">
                <a:sym typeface="Georgia"/>
              </a:rPr>
              <a:t>QR code generators are readily found online and crazy easy to use.  (And Free!)</a:t>
            </a:r>
            <a:endParaRPr lang="en-US" sz="1600" dirty="0"/>
          </a:p>
          <a:p>
            <a:pPr marL="548640" lvl="1" indent="22859">
              <a:spcBef>
                <a:spcPts val="0"/>
              </a:spcBef>
              <a:buClr>
                <a:schemeClr val="accent2"/>
              </a:buClr>
              <a:buSzPts val="2000"/>
              <a:buFont typeface="Noto Sans Symbols"/>
              <a:buNone/>
            </a:pPr>
            <a:endParaRPr lang="en-US" sz="20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indent="0">
              <a:spcBef>
                <a:spcPts val="0"/>
              </a:spcBef>
              <a:buClr>
                <a:srgbClr val="000000"/>
              </a:buClr>
              <a:buSzPts val="2000"/>
              <a:buFont typeface="Noto Sans Symbols"/>
              <a:buNone/>
            </a:pPr>
            <a:endParaRPr lang="en-US" sz="2000" dirty="0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indent="0">
              <a:spcBef>
                <a:spcPts val="0"/>
              </a:spcBef>
              <a:buClr>
                <a:srgbClr val="000000"/>
              </a:buClr>
              <a:buSzPts val="2000"/>
              <a:buFont typeface="Noto Sans Symbols"/>
              <a:buNone/>
            </a:pPr>
            <a:endParaRPr lang="en-US" sz="2000" dirty="0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indent="0">
              <a:spcBef>
                <a:spcPts val="0"/>
              </a:spcBef>
              <a:buClr>
                <a:srgbClr val="000000"/>
              </a:buClr>
              <a:buSzPts val="2000"/>
              <a:buFont typeface="Noto Sans Symbols"/>
              <a:buNone/>
            </a:pPr>
            <a:endParaRPr lang="en-US" sz="2000" dirty="0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8" name="Shape 183" descr="O:\IRM\CTSP\2013\Butte-IAP-cover-with-QR.jpg">
            <a:extLst>
              <a:ext uri="{FF2B5EF4-FFF2-40B4-BE49-F238E27FC236}">
                <a16:creationId xmlns:a16="http://schemas.microsoft.com/office/drawing/2014/main" id="{99A78B13-12C9-4DB7-B360-3EA6B74F7D1F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97552" y="709145"/>
            <a:ext cx="3023371" cy="45259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557900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076" y="20782"/>
            <a:ext cx="8818500" cy="6883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>
                <a:solidFill>
                  <a:srgbClr val="646B86"/>
                </a:solidFill>
                <a:sym typeface="Cambria"/>
              </a:rPr>
              <a:t>QR Code Uses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5500" y="697073"/>
            <a:ext cx="8818500" cy="4525963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30000"/>
              </a:lnSpc>
              <a:buClr>
                <a:schemeClr val="tx2">
                  <a:lumMod val="60000"/>
                  <a:lumOff val="40000"/>
                </a:schemeClr>
              </a:buClr>
              <a:buSzPts val="2000"/>
            </a:pPr>
            <a:r>
              <a:rPr lang="en-US" sz="2200" dirty="0">
                <a:sym typeface="Georgia"/>
              </a:rPr>
              <a:t>QR codes can point to a web site that houses anything really.  For fire, typical uses will be:</a:t>
            </a:r>
            <a:endParaRPr lang="en-US" sz="2200" dirty="0"/>
          </a:p>
          <a:p>
            <a:pPr lvl="1">
              <a:lnSpc>
                <a:spcPct val="130000"/>
              </a:lnSpc>
              <a:buClr>
                <a:schemeClr val="tx2">
                  <a:lumMod val="60000"/>
                  <a:lumOff val="40000"/>
                </a:schemeClr>
              </a:buClr>
              <a:buSzPts val="2000"/>
            </a:pPr>
            <a:r>
              <a:rPr lang="en-US" sz="2200" dirty="0">
                <a:solidFill>
                  <a:srgbClr val="1B75BC"/>
                </a:solidFill>
                <a:sym typeface="Georgia"/>
              </a:rPr>
              <a:t>Maps</a:t>
            </a:r>
            <a:endParaRPr lang="en-US" sz="2200" dirty="0">
              <a:solidFill>
                <a:srgbClr val="1B75BC"/>
              </a:solidFill>
            </a:endParaRPr>
          </a:p>
          <a:p>
            <a:pPr lvl="1">
              <a:lnSpc>
                <a:spcPct val="130000"/>
              </a:lnSpc>
              <a:buClr>
                <a:schemeClr val="tx2">
                  <a:lumMod val="60000"/>
                  <a:lumOff val="40000"/>
                </a:schemeClr>
              </a:buClr>
              <a:buSzPts val="2000"/>
            </a:pPr>
            <a:r>
              <a:rPr lang="en-US" sz="2200" dirty="0">
                <a:solidFill>
                  <a:srgbClr val="1B75BC"/>
                </a:solidFill>
                <a:sym typeface="Georgia"/>
              </a:rPr>
              <a:t>IAP</a:t>
            </a:r>
            <a:endParaRPr lang="en-US" sz="2200" dirty="0">
              <a:solidFill>
                <a:srgbClr val="1B75BC"/>
              </a:solidFill>
            </a:endParaRPr>
          </a:p>
          <a:p>
            <a:pPr lvl="1">
              <a:lnSpc>
                <a:spcPct val="130000"/>
              </a:lnSpc>
              <a:buClr>
                <a:schemeClr val="tx2">
                  <a:lumMod val="60000"/>
                  <a:lumOff val="40000"/>
                </a:schemeClr>
              </a:buClr>
              <a:buSzPts val="2000"/>
            </a:pPr>
            <a:r>
              <a:rPr lang="en-US" sz="2200" dirty="0">
                <a:solidFill>
                  <a:srgbClr val="1B75BC"/>
                </a:solidFill>
                <a:sym typeface="Georgia"/>
              </a:rPr>
              <a:t>Pictures</a:t>
            </a:r>
            <a:endParaRPr lang="en-US" sz="2200" dirty="0">
              <a:solidFill>
                <a:srgbClr val="1B75BC"/>
              </a:solidFill>
            </a:endParaRPr>
          </a:p>
          <a:p>
            <a:pPr lvl="1">
              <a:lnSpc>
                <a:spcPct val="130000"/>
              </a:lnSpc>
              <a:buClr>
                <a:schemeClr val="tx2">
                  <a:lumMod val="60000"/>
                  <a:lumOff val="40000"/>
                </a:schemeClr>
              </a:buClr>
              <a:buSzPts val="2000"/>
            </a:pPr>
            <a:r>
              <a:rPr lang="en-US" sz="2200" dirty="0">
                <a:solidFill>
                  <a:srgbClr val="1B75BC"/>
                </a:solidFill>
                <a:sym typeface="Georgia"/>
              </a:rPr>
              <a:t>Information</a:t>
            </a:r>
            <a:endParaRPr lang="en-US" sz="2200" dirty="0">
              <a:solidFill>
                <a:srgbClr val="1B75BC"/>
              </a:solidFill>
            </a:endParaRPr>
          </a:p>
          <a:p>
            <a:pPr lvl="1">
              <a:lnSpc>
                <a:spcPct val="130000"/>
              </a:lnSpc>
              <a:buClr>
                <a:schemeClr val="tx2">
                  <a:lumMod val="60000"/>
                  <a:lumOff val="40000"/>
                </a:schemeClr>
              </a:buClr>
              <a:buSzPts val="2000"/>
            </a:pPr>
            <a:r>
              <a:rPr lang="en-US" sz="2200" dirty="0">
                <a:solidFill>
                  <a:srgbClr val="1B75BC"/>
                </a:solidFill>
                <a:sym typeface="Georgia"/>
              </a:rPr>
              <a:t>NO PII allowed!</a:t>
            </a:r>
            <a:endParaRPr lang="en-US" sz="2200" dirty="0">
              <a:solidFill>
                <a:srgbClr val="1B75BC"/>
              </a:solidFill>
            </a:endParaRPr>
          </a:p>
          <a:p>
            <a:pPr>
              <a:lnSpc>
                <a:spcPct val="130000"/>
              </a:lnSpc>
              <a:buClr>
                <a:schemeClr val="tx2">
                  <a:lumMod val="60000"/>
                  <a:lumOff val="40000"/>
                </a:schemeClr>
              </a:buClr>
              <a:buSzPts val="2000"/>
            </a:pPr>
            <a:r>
              <a:rPr lang="en-US" sz="2200" dirty="0">
                <a:sym typeface="Georgia"/>
              </a:rPr>
              <a:t>You will need to have a website to put data on to keep the content current.  No bells and whistles are needed, keep it simple.</a:t>
            </a:r>
            <a:endParaRPr lang="en-US" sz="2200" dirty="0"/>
          </a:p>
          <a:p>
            <a:pPr>
              <a:lnSpc>
                <a:spcPct val="130000"/>
              </a:lnSpc>
              <a:buClr>
                <a:schemeClr val="tx2">
                  <a:lumMod val="60000"/>
                  <a:lumOff val="40000"/>
                </a:schemeClr>
              </a:buClr>
              <a:buSzPts val="2000"/>
            </a:pPr>
            <a:r>
              <a:rPr lang="en-US" sz="2200" dirty="0">
                <a:sym typeface="Georgia"/>
              </a:rPr>
              <a:t>NOTE:  If possible, point the QR code to a website instead of an FTP site.  There have been some instances that iOS did not work as well on FTP as it did HTTP.</a:t>
            </a:r>
            <a:endParaRPr lang="en-US" sz="2200" dirty="0"/>
          </a:p>
          <a:p>
            <a:pPr marL="548640" lvl="1" indent="22859">
              <a:spcBef>
                <a:spcPts val="0"/>
              </a:spcBef>
              <a:buClr>
                <a:schemeClr val="accent2"/>
              </a:buClr>
              <a:buSzPts val="2000"/>
              <a:buNone/>
            </a:pPr>
            <a:endParaRPr lang="en-US" sz="20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>
              <a:spcBef>
                <a:spcPts val="0"/>
              </a:spcBef>
              <a:buClr>
                <a:srgbClr val="000000"/>
              </a:buClr>
              <a:buSzPts val="2000"/>
              <a:buNone/>
            </a:pPr>
            <a:endParaRPr lang="en-US" sz="2000" dirty="0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>
              <a:spcBef>
                <a:spcPts val="0"/>
              </a:spcBef>
              <a:buClr>
                <a:srgbClr val="000000"/>
              </a:buClr>
              <a:buSzPts val="2000"/>
              <a:buNone/>
            </a:pPr>
            <a:endParaRPr lang="en-US" sz="2000" dirty="0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>
              <a:spcBef>
                <a:spcPts val="0"/>
              </a:spcBef>
              <a:buClr>
                <a:srgbClr val="000000"/>
              </a:buClr>
              <a:buSzPts val="2000"/>
              <a:buNone/>
            </a:pPr>
            <a:endParaRPr lang="en-US" sz="2000" dirty="0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lvl="0">
              <a:lnSpc>
                <a:spcPct val="150000"/>
              </a:lnSpc>
              <a:buClr>
                <a:srgbClr val="000000"/>
              </a:buClr>
              <a:buSzPts val="1400"/>
            </a:pPr>
            <a:endParaRPr lang="en-US" sz="3600" dirty="0">
              <a:sym typeface="Arial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47449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076" y="20782"/>
            <a:ext cx="8818500" cy="6883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>
                <a:solidFill>
                  <a:srgbClr val="646B86"/>
                </a:solidFill>
                <a:sym typeface="Cambria"/>
              </a:rPr>
              <a:t>PDF Maps Getting Started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6" name="Shape 200" descr="C:\Users\mgascon\Downloads\photo.PNG">
            <a:extLst>
              <a:ext uri="{FF2B5EF4-FFF2-40B4-BE49-F238E27FC236}">
                <a16:creationId xmlns:a16="http://schemas.microsoft.com/office/drawing/2014/main" id="{96D4474C-1C27-48BD-8AD0-8DA819F32D1F}"/>
              </a:ext>
            </a:extLst>
          </p:cNvPr>
          <p:cNvPicPr preferRelativeResize="0">
            <a:picLocks noGrp="1"/>
          </p:cNvPicPr>
          <p:nvPr>
            <p:ph sz="half" idx="1"/>
          </p:nvPr>
        </p:nvPicPr>
        <p:blipFill rotWithShape="1">
          <a:blip r:embed="rId2">
            <a:alphaModFix/>
          </a:blip>
          <a:srcRect/>
          <a:stretch/>
        </p:blipFill>
        <p:spPr>
          <a:xfrm>
            <a:off x="6172200" y="1219200"/>
            <a:ext cx="2439903" cy="3657776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Shape 199">
            <a:extLst>
              <a:ext uri="{FF2B5EF4-FFF2-40B4-BE49-F238E27FC236}">
                <a16:creationId xmlns:a16="http://schemas.microsoft.com/office/drawing/2014/main" id="{416E80C4-2244-439D-833B-A9D0128FA02F}"/>
              </a:ext>
            </a:extLst>
          </p:cNvPr>
          <p:cNvSpPr txBox="1">
            <a:spLocks/>
          </p:cNvSpPr>
          <p:nvPr/>
        </p:nvSpPr>
        <p:spPr>
          <a:xfrm>
            <a:off x="528677" y="1208468"/>
            <a:ext cx="4313964" cy="4179147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1B75B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buClr>
                <a:schemeClr val="tx2">
                  <a:lumMod val="60000"/>
                  <a:lumOff val="40000"/>
                </a:schemeClr>
              </a:buClr>
              <a:buSzPts val="2000"/>
            </a:pPr>
            <a:r>
              <a:rPr lang="en-US" sz="1900" dirty="0" err="1">
                <a:sym typeface="Georgia"/>
              </a:rPr>
              <a:t>Avenza</a:t>
            </a:r>
            <a:r>
              <a:rPr lang="en-US" sz="1900" dirty="0">
                <a:sym typeface="Georgia"/>
              </a:rPr>
              <a:t> Maps and how to use it.</a:t>
            </a:r>
            <a:endParaRPr lang="en-US" sz="1900" dirty="0"/>
          </a:p>
          <a:p>
            <a:pPr marL="342900" lvl="1" indent="-342900">
              <a:lnSpc>
                <a:spcPct val="110000"/>
              </a:lnSpc>
              <a:buClr>
                <a:schemeClr val="tx2">
                  <a:lumMod val="60000"/>
                  <a:lumOff val="40000"/>
                </a:schemeClr>
              </a:buClr>
              <a:buSzPts val="2000"/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rgbClr val="1B75BC"/>
                </a:solidFill>
                <a:sym typeface="Georgia"/>
              </a:rPr>
              <a:t>What is a geo referenced map?  Simply put, it is a pdf that has </a:t>
            </a:r>
            <a:r>
              <a:rPr lang="en-US" sz="1900" dirty="0" err="1">
                <a:solidFill>
                  <a:srgbClr val="1B75BC"/>
                </a:solidFill>
                <a:sym typeface="Georgia"/>
              </a:rPr>
              <a:t>lat</a:t>
            </a:r>
            <a:r>
              <a:rPr lang="en-US" sz="1900" dirty="0">
                <a:solidFill>
                  <a:srgbClr val="1B75BC"/>
                </a:solidFill>
                <a:sym typeface="Georgia"/>
              </a:rPr>
              <a:t>/</a:t>
            </a:r>
            <a:r>
              <a:rPr lang="en-US" sz="1900" dirty="0" err="1">
                <a:solidFill>
                  <a:srgbClr val="1B75BC"/>
                </a:solidFill>
                <a:sym typeface="Georgia"/>
              </a:rPr>
              <a:t>lon</a:t>
            </a:r>
            <a:r>
              <a:rPr lang="en-US" sz="1900" dirty="0">
                <a:solidFill>
                  <a:srgbClr val="1B75BC"/>
                </a:solidFill>
                <a:sym typeface="Georgia"/>
              </a:rPr>
              <a:t> embedded into it.  With your smart device, </a:t>
            </a:r>
            <a:r>
              <a:rPr lang="en-US" sz="1900" dirty="0" err="1">
                <a:solidFill>
                  <a:srgbClr val="1B75BC"/>
                </a:solidFill>
                <a:sym typeface="Georgia"/>
              </a:rPr>
              <a:t>gps</a:t>
            </a:r>
            <a:r>
              <a:rPr lang="en-US" sz="1900" dirty="0">
                <a:solidFill>
                  <a:srgbClr val="1B75BC"/>
                </a:solidFill>
                <a:sym typeface="Georgia"/>
              </a:rPr>
              <a:t> coordinates are displayed on the map, showing where you are on the map.</a:t>
            </a:r>
            <a:endParaRPr lang="en-US" sz="1900" dirty="0">
              <a:solidFill>
                <a:srgbClr val="1B75BC"/>
              </a:solidFill>
            </a:endParaRPr>
          </a:p>
          <a:p>
            <a:pPr>
              <a:lnSpc>
                <a:spcPct val="110000"/>
              </a:lnSpc>
              <a:buClr>
                <a:schemeClr val="tx2">
                  <a:lumMod val="60000"/>
                  <a:lumOff val="40000"/>
                </a:schemeClr>
              </a:buClr>
              <a:buSzPts val="2000"/>
            </a:pPr>
            <a:r>
              <a:rPr lang="en-US" sz="1900" dirty="0">
                <a:sym typeface="Georgia"/>
              </a:rPr>
              <a:t>From the App Store, download </a:t>
            </a:r>
            <a:br>
              <a:rPr lang="en-US" sz="1900" dirty="0">
                <a:sym typeface="Georgia"/>
              </a:rPr>
            </a:br>
            <a:r>
              <a:rPr lang="en-US" sz="1900" dirty="0">
                <a:sym typeface="Georgia"/>
              </a:rPr>
              <a:t>and install “</a:t>
            </a:r>
            <a:r>
              <a:rPr lang="en-US" sz="1900" dirty="0" err="1">
                <a:sym typeface="Georgia"/>
              </a:rPr>
              <a:t>Avenza</a:t>
            </a:r>
            <a:r>
              <a:rPr lang="en-US" sz="1900" dirty="0">
                <a:sym typeface="Georgia"/>
              </a:rPr>
              <a:t> PDF Maps”.</a:t>
            </a:r>
            <a:endParaRPr lang="en-US" sz="1900" dirty="0"/>
          </a:p>
          <a:p>
            <a:pPr>
              <a:lnSpc>
                <a:spcPct val="110000"/>
              </a:lnSpc>
              <a:buClr>
                <a:schemeClr val="tx2">
                  <a:lumMod val="60000"/>
                  <a:lumOff val="40000"/>
                </a:schemeClr>
              </a:buClr>
              <a:buSzPts val="2000"/>
            </a:pPr>
            <a:r>
              <a:rPr lang="en-US" sz="1900" dirty="0">
                <a:sym typeface="Georgia"/>
              </a:rPr>
              <a:t>After the app installs, open it.</a:t>
            </a:r>
            <a:endParaRPr lang="en-US" sz="1900" dirty="0"/>
          </a:p>
          <a:p>
            <a:pPr>
              <a:lnSpc>
                <a:spcPct val="110000"/>
              </a:lnSpc>
              <a:buClr>
                <a:schemeClr val="tx2">
                  <a:lumMod val="60000"/>
                  <a:lumOff val="40000"/>
                </a:schemeClr>
              </a:buClr>
              <a:buSzPts val="2000"/>
            </a:pPr>
            <a:endParaRPr lang="en-US" sz="1900" dirty="0">
              <a:sym typeface="Georgia"/>
            </a:endParaRPr>
          </a:p>
          <a:p>
            <a:pPr marL="0" indent="0">
              <a:spcBef>
                <a:spcPts val="0"/>
              </a:spcBef>
              <a:buClr>
                <a:srgbClr val="000000"/>
              </a:buClr>
              <a:buSzPts val="2000"/>
              <a:buFont typeface="Noto Sans Symbols"/>
              <a:buNone/>
            </a:pPr>
            <a:endParaRPr lang="en-US" sz="2000" dirty="0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indent="0">
              <a:spcBef>
                <a:spcPts val="0"/>
              </a:spcBef>
              <a:buClr>
                <a:srgbClr val="000000"/>
              </a:buClr>
              <a:buSzPts val="2000"/>
              <a:buFont typeface="Noto Sans Symbols"/>
              <a:buNone/>
            </a:pPr>
            <a:endParaRPr lang="en-US" sz="2000" dirty="0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13547236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076" y="20782"/>
            <a:ext cx="8818500" cy="6883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 err="1">
                <a:solidFill>
                  <a:srgbClr val="646B86"/>
                </a:solidFill>
                <a:sym typeface="Cambria"/>
              </a:rPr>
              <a:t>Avenza</a:t>
            </a:r>
            <a:r>
              <a:rPr lang="en-US" sz="3600" dirty="0">
                <a:solidFill>
                  <a:srgbClr val="646B86"/>
                </a:solidFill>
                <a:sym typeface="Cambria"/>
              </a:rPr>
              <a:t> PDF Maps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6" name="Shape 208">
            <a:extLst>
              <a:ext uri="{FF2B5EF4-FFF2-40B4-BE49-F238E27FC236}">
                <a16:creationId xmlns:a16="http://schemas.microsoft.com/office/drawing/2014/main" id="{A23A7F32-3557-4AFA-8ED6-E4E28DBA6F5D}"/>
              </a:ext>
            </a:extLst>
          </p:cNvPr>
          <p:cNvSpPr txBox="1">
            <a:spLocks noGrp="1"/>
          </p:cNvSpPr>
          <p:nvPr>
            <p:ph sz="half" idx="1"/>
          </p:nvPr>
        </p:nvSpPr>
        <p:spPr>
          <a:xfrm>
            <a:off x="325500" y="990600"/>
            <a:ext cx="39417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R="0" lvl="0">
              <a:lnSpc>
                <a:spcPct val="110000"/>
              </a:lnSpc>
              <a:spcAft>
                <a:spcPts val="0"/>
              </a:spcAft>
              <a:buClr>
                <a:schemeClr val="tx2">
                  <a:lumMod val="60000"/>
                  <a:lumOff val="40000"/>
                </a:schemeClr>
              </a:buClr>
              <a:buSzPts val="2000"/>
            </a:pPr>
            <a:r>
              <a:rPr lang="en-US" sz="1900" dirty="0">
                <a:sym typeface="Georgia"/>
              </a:rPr>
              <a:t>Open geo referenced pdf.  For </a:t>
            </a:r>
            <a:br>
              <a:rPr lang="en-US" sz="1900" dirty="0">
                <a:sym typeface="Georgia"/>
              </a:rPr>
            </a:br>
            <a:r>
              <a:rPr lang="en-US" sz="1900" dirty="0">
                <a:sym typeface="Georgia"/>
              </a:rPr>
              <a:t>This example, we will use one</a:t>
            </a:r>
            <a:br>
              <a:rPr lang="en-US" sz="1900" dirty="0">
                <a:sym typeface="Georgia"/>
              </a:rPr>
            </a:br>
            <a:r>
              <a:rPr lang="en-US" sz="1900" dirty="0">
                <a:sym typeface="Georgia"/>
              </a:rPr>
              <a:t>at https://gacc.nifc.gov/nwcc/ctsp</a:t>
            </a:r>
            <a:br>
              <a:rPr lang="en-US" sz="1900" dirty="0">
                <a:sym typeface="Georgia"/>
              </a:rPr>
            </a:br>
            <a:r>
              <a:rPr lang="en-US" sz="1900" dirty="0">
                <a:sym typeface="Georgia"/>
              </a:rPr>
              <a:t>Click on the “</a:t>
            </a:r>
            <a:r>
              <a:rPr lang="en-US" sz="1900" dirty="0">
                <a:sym typeface="Georgia"/>
                <a:hlinkClick r:id="rId2"/>
              </a:rPr>
              <a:t>&lt;training location&gt; PDF</a:t>
            </a:r>
            <a:r>
              <a:rPr lang="en-US" sz="1900" dirty="0">
                <a:sym typeface="Georgia"/>
              </a:rPr>
              <a:t>” PDF.  This is a georeferenced PDF of the &lt;training&gt; area.  After it opens, click on the pdf itself.  This should prompt on how to open it.  </a:t>
            </a:r>
            <a:endParaRPr sz="1900" dirty="0"/>
          </a:p>
          <a:p>
            <a:pPr marR="0" lvl="0">
              <a:lnSpc>
                <a:spcPct val="110000"/>
              </a:lnSpc>
              <a:spcAft>
                <a:spcPts val="0"/>
              </a:spcAft>
              <a:buClr>
                <a:schemeClr val="tx2">
                  <a:lumMod val="60000"/>
                  <a:lumOff val="40000"/>
                </a:schemeClr>
              </a:buClr>
              <a:buSzPts val="2000"/>
            </a:pPr>
            <a:r>
              <a:rPr lang="en-US" sz="1900" dirty="0">
                <a:sym typeface="Georgia"/>
              </a:rPr>
              <a:t>The pdf will open.  </a:t>
            </a:r>
            <a:endParaRPr sz="190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oto Sans Symbols"/>
              <a:buNone/>
            </a:pPr>
            <a:endParaRPr sz="1900" dirty="0">
              <a:sym typeface="Georgi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oto Sans Symbols"/>
              <a:buNone/>
            </a:pPr>
            <a:endParaRPr sz="2000" b="0" i="0" u="none" strike="noStrike" cap="none" dirty="0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oto Sans Symbols"/>
              <a:buNone/>
            </a:pPr>
            <a:endParaRPr sz="2000" b="0" i="0" u="none" strike="noStrike" cap="none" dirty="0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7" name="Shape 209" descr="C:\Users\mgascon\Downloads\attachments\photo 1.PNG">
            <a:extLst>
              <a:ext uri="{FF2B5EF4-FFF2-40B4-BE49-F238E27FC236}">
                <a16:creationId xmlns:a16="http://schemas.microsoft.com/office/drawing/2014/main" id="{9C11566A-DD91-4622-95D0-B5EFA1AC3C21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81800" y="1143000"/>
            <a:ext cx="1914237" cy="287135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Shape 210" descr="C:\Users\mgascon\Downloads\attachments\photo 2.PNG">
            <a:extLst>
              <a:ext uri="{FF2B5EF4-FFF2-40B4-BE49-F238E27FC236}">
                <a16:creationId xmlns:a16="http://schemas.microsoft.com/office/drawing/2014/main" id="{929EA39B-9E8C-4425-85D8-E554050962CB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486400" y="2895600"/>
            <a:ext cx="1914236" cy="2819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370978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076" y="20782"/>
            <a:ext cx="8818500" cy="6883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 err="1">
                <a:solidFill>
                  <a:srgbClr val="646B86"/>
                </a:solidFill>
                <a:sym typeface="Cambria"/>
              </a:rPr>
              <a:t>Avenza</a:t>
            </a:r>
            <a:r>
              <a:rPr lang="en-US" sz="3600" dirty="0">
                <a:solidFill>
                  <a:srgbClr val="646B86"/>
                </a:solidFill>
                <a:sym typeface="Cambria"/>
              </a:rPr>
              <a:t> PDF Maps</a:t>
            </a:r>
            <a:r>
              <a:rPr lang="en-US" sz="3600" dirty="0"/>
              <a:t/>
            </a:r>
            <a:br>
              <a:rPr lang="en-US" sz="3600" dirty="0"/>
            </a:br>
            <a:endParaRPr lang="en-US" dirty="0"/>
          </a:p>
        </p:txBody>
      </p:sp>
      <p:sp>
        <p:nvSpPr>
          <p:cNvPr id="6" name="Shape 217">
            <a:extLst>
              <a:ext uri="{FF2B5EF4-FFF2-40B4-BE49-F238E27FC236}">
                <a16:creationId xmlns:a16="http://schemas.microsoft.com/office/drawing/2014/main" id="{E3D5AA60-9B51-49E0-965F-B0E3B2B7382C}"/>
              </a:ext>
            </a:extLst>
          </p:cNvPr>
          <p:cNvSpPr txBox="1">
            <a:spLocks noGrp="1"/>
          </p:cNvSpPr>
          <p:nvPr>
            <p:ph sz="half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10000"/>
              </a:lnSpc>
              <a:buClr>
                <a:schemeClr val="tx2">
                  <a:lumMod val="60000"/>
                  <a:lumOff val="40000"/>
                </a:schemeClr>
              </a:buClr>
              <a:buSzPts val="2000"/>
            </a:pPr>
            <a:r>
              <a:rPr lang="en-US" sz="1900" dirty="0">
                <a:sym typeface="Georgia"/>
              </a:rPr>
              <a:t>Both BLM and FS have evolving contracts with </a:t>
            </a:r>
            <a:r>
              <a:rPr lang="en-US" sz="1900" dirty="0" err="1">
                <a:sym typeface="Georgia"/>
              </a:rPr>
              <a:t>Avenza</a:t>
            </a:r>
            <a:r>
              <a:rPr lang="en-US" sz="1900" dirty="0">
                <a:sym typeface="Georgia"/>
              </a:rPr>
              <a:t> PDF maps.  See your agency for licensing information.</a:t>
            </a:r>
            <a:endParaRPr sz="1900" dirty="0"/>
          </a:p>
          <a:p>
            <a:pPr>
              <a:lnSpc>
                <a:spcPct val="110000"/>
              </a:lnSpc>
              <a:buClr>
                <a:schemeClr val="tx2">
                  <a:lumMod val="60000"/>
                  <a:lumOff val="40000"/>
                </a:schemeClr>
              </a:buClr>
              <a:buSzPts val="2000"/>
            </a:pPr>
            <a:r>
              <a:rPr lang="en-US" sz="1900" dirty="0" err="1">
                <a:sym typeface="Georgia"/>
              </a:rPr>
              <a:t>Avenza</a:t>
            </a:r>
            <a:r>
              <a:rPr lang="en-US" sz="1900" dirty="0">
                <a:sym typeface="Georgia"/>
              </a:rPr>
              <a:t> has the ability to download and open a map.  Even out of cell/</a:t>
            </a:r>
            <a:r>
              <a:rPr lang="en-US" sz="1900" dirty="0" err="1">
                <a:sym typeface="Georgia"/>
              </a:rPr>
              <a:t>wifi</a:t>
            </a:r>
            <a:r>
              <a:rPr lang="en-US" sz="1900" dirty="0">
                <a:sym typeface="Georgia"/>
              </a:rPr>
              <a:t> range (if on local device).</a:t>
            </a:r>
            <a:endParaRPr sz="1900" dirty="0">
              <a:sym typeface="Georgia"/>
            </a:endParaRPr>
          </a:p>
          <a:p>
            <a:pPr>
              <a:lnSpc>
                <a:spcPct val="110000"/>
              </a:lnSpc>
              <a:buClr>
                <a:schemeClr val="tx2">
                  <a:lumMod val="60000"/>
                  <a:lumOff val="40000"/>
                </a:schemeClr>
              </a:buClr>
              <a:buSzPts val="2000"/>
            </a:pPr>
            <a:r>
              <a:rPr lang="en-US" sz="1900" dirty="0" err="1">
                <a:sym typeface="Georgia"/>
              </a:rPr>
              <a:t>Avenza</a:t>
            </a:r>
            <a:r>
              <a:rPr lang="en-US" sz="1900" dirty="0">
                <a:sym typeface="Georgia"/>
              </a:rPr>
              <a:t> can add placemarks and/or breadcrumbs to a track.  </a:t>
            </a:r>
            <a:endParaRPr sz="1900" dirty="0"/>
          </a:p>
          <a:p>
            <a:pPr>
              <a:lnSpc>
                <a:spcPct val="110000"/>
              </a:lnSpc>
              <a:buClr>
                <a:schemeClr val="tx2">
                  <a:lumMod val="60000"/>
                  <a:lumOff val="40000"/>
                </a:schemeClr>
              </a:buClr>
              <a:buSzPts val="2000"/>
            </a:pPr>
            <a:r>
              <a:rPr lang="en-US" sz="1900" dirty="0">
                <a:sym typeface="Georgia"/>
              </a:rPr>
              <a:t>Can export tracks and photos when done with tracking.  Can export to many formats and save or email final file.</a:t>
            </a:r>
            <a:endParaRPr sz="1900" dirty="0"/>
          </a:p>
          <a:p>
            <a:pPr>
              <a:lnSpc>
                <a:spcPct val="110000"/>
              </a:lnSpc>
              <a:buClr>
                <a:schemeClr val="tx2">
                  <a:lumMod val="60000"/>
                  <a:lumOff val="40000"/>
                </a:schemeClr>
              </a:buClr>
              <a:buSzPts val="2000"/>
            </a:pPr>
            <a:r>
              <a:rPr lang="en-US" sz="1900" dirty="0">
                <a:sym typeface="Georgia"/>
              </a:rPr>
              <a:t>Note:  When taking pictures in the app, it saves them to your camera roll for future use.</a:t>
            </a:r>
            <a:endParaRPr sz="1900" dirty="0">
              <a:sym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36805778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076" y="20782"/>
            <a:ext cx="8818500" cy="6883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>
                <a:solidFill>
                  <a:srgbClr val="646B86"/>
                </a:solidFill>
                <a:sym typeface="Cambria"/>
              </a:rPr>
              <a:t>Agenda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5500" y="697073"/>
            <a:ext cx="8818500" cy="4525963"/>
          </a:xfrm>
        </p:spPr>
        <p:txBody>
          <a:bodyPr>
            <a:normAutofit fontScale="25000" lnSpcReduction="20000"/>
          </a:bodyPr>
          <a:lstStyle/>
          <a:p>
            <a:pPr lvl="0">
              <a:lnSpc>
                <a:spcPct val="150000"/>
              </a:lnSpc>
              <a:buClr>
                <a:schemeClr val="tx2">
                  <a:lumMod val="60000"/>
                  <a:lumOff val="40000"/>
                </a:schemeClr>
              </a:buClr>
              <a:buSzPts val="2000"/>
            </a:pPr>
            <a:r>
              <a:rPr lang="en-US" sz="8800" dirty="0">
                <a:sym typeface="Arial"/>
              </a:rPr>
              <a:t>Stats</a:t>
            </a:r>
            <a:endParaRPr lang="en-US" sz="8800" dirty="0"/>
          </a:p>
          <a:p>
            <a:pPr lvl="0">
              <a:lnSpc>
                <a:spcPct val="150000"/>
              </a:lnSpc>
              <a:buClr>
                <a:schemeClr val="tx2">
                  <a:lumMod val="60000"/>
                  <a:lumOff val="40000"/>
                </a:schemeClr>
              </a:buClr>
              <a:buSzPts val="2000"/>
            </a:pPr>
            <a:r>
              <a:rPr lang="en-US" sz="8800" dirty="0">
                <a:sym typeface="Arial"/>
              </a:rPr>
              <a:t>Devices</a:t>
            </a:r>
            <a:endParaRPr lang="en-US" sz="8800" dirty="0"/>
          </a:p>
          <a:p>
            <a:pPr lvl="0">
              <a:lnSpc>
                <a:spcPct val="150000"/>
              </a:lnSpc>
              <a:buClr>
                <a:schemeClr val="tx2">
                  <a:lumMod val="60000"/>
                  <a:lumOff val="40000"/>
                </a:schemeClr>
              </a:buClr>
              <a:buSzPts val="2000"/>
            </a:pPr>
            <a:r>
              <a:rPr lang="en-US" sz="8800" dirty="0">
                <a:sym typeface="Arial"/>
              </a:rPr>
              <a:t>Applications</a:t>
            </a:r>
            <a:endParaRPr lang="en-US" sz="8800" dirty="0"/>
          </a:p>
          <a:p>
            <a:pPr lvl="0">
              <a:lnSpc>
                <a:spcPct val="150000"/>
              </a:lnSpc>
              <a:buClr>
                <a:schemeClr val="tx2">
                  <a:lumMod val="60000"/>
                  <a:lumOff val="40000"/>
                </a:schemeClr>
              </a:buClr>
              <a:buSzPts val="2000"/>
            </a:pPr>
            <a:r>
              <a:rPr lang="en-US" sz="8800" dirty="0">
                <a:sym typeface="Arial"/>
              </a:rPr>
              <a:t>Websites</a:t>
            </a:r>
            <a:endParaRPr lang="en-US" sz="8800" dirty="0"/>
          </a:p>
          <a:p>
            <a:pPr lvl="0">
              <a:lnSpc>
                <a:spcPct val="150000"/>
              </a:lnSpc>
              <a:buClr>
                <a:schemeClr val="tx2">
                  <a:lumMod val="60000"/>
                  <a:lumOff val="40000"/>
                </a:schemeClr>
              </a:buClr>
              <a:buSzPts val="2000"/>
            </a:pPr>
            <a:r>
              <a:rPr lang="en-US" sz="8800" dirty="0">
                <a:sym typeface="Arial"/>
              </a:rPr>
              <a:t>How can a mobile device be used at an incident?</a:t>
            </a:r>
            <a:endParaRPr lang="en-US" sz="8800" dirty="0"/>
          </a:p>
          <a:p>
            <a:pPr lvl="0">
              <a:lnSpc>
                <a:spcPct val="150000"/>
              </a:lnSpc>
              <a:buClr>
                <a:schemeClr val="tx2">
                  <a:lumMod val="60000"/>
                  <a:lumOff val="40000"/>
                </a:schemeClr>
              </a:buClr>
              <a:buSzPts val="2000"/>
            </a:pPr>
            <a:r>
              <a:rPr lang="en-US" sz="8800" dirty="0">
                <a:sym typeface="Arial"/>
              </a:rPr>
              <a:t>Informational sites</a:t>
            </a:r>
            <a:endParaRPr lang="en-US" sz="8800" dirty="0"/>
          </a:p>
          <a:p>
            <a:pPr lvl="0">
              <a:lnSpc>
                <a:spcPct val="150000"/>
              </a:lnSpc>
              <a:buClr>
                <a:schemeClr val="tx2">
                  <a:lumMod val="60000"/>
                  <a:lumOff val="40000"/>
                </a:schemeClr>
              </a:buClr>
              <a:buSzPts val="2000"/>
            </a:pPr>
            <a:r>
              <a:rPr lang="en-US" sz="8800" dirty="0" err="1">
                <a:sym typeface="Arial"/>
              </a:rPr>
              <a:t>Whats</a:t>
            </a:r>
            <a:r>
              <a:rPr lang="en-US" sz="8800" dirty="0">
                <a:sym typeface="Arial"/>
              </a:rPr>
              <a:t> a QR code?  And how is it used?</a:t>
            </a:r>
            <a:endParaRPr lang="en-US" sz="8800" dirty="0"/>
          </a:p>
          <a:p>
            <a:pPr lvl="0">
              <a:lnSpc>
                <a:spcPct val="150000"/>
              </a:lnSpc>
              <a:buClr>
                <a:schemeClr val="tx2">
                  <a:lumMod val="60000"/>
                  <a:lumOff val="40000"/>
                </a:schemeClr>
              </a:buClr>
              <a:buSzPts val="2000"/>
            </a:pPr>
            <a:r>
              <a:rPr lang="en-US" sz="8800" dirty="0" err="1">
                <a:sym typeface="Arial"/>
              </a:rPr>
              <a:t>Avenza</a:t>
            </a:r>
            <a:r>
              <a:rPr lang="en-US" sz="8800" dirty="0">
                <a:sym typeface="Arial"/>
              </a:rPr>
              <a:t> PDF Maps</a:t>
            </a:r>
            <a:endParaRPr lang="en-US" sz="8800" dirty="0"/>
          </a:p>
          <a:p>
            <a:pPr lvl="0">
              <a:lnSpc>
                <a:spcPct val="150000"/>
              </a:lnSpc>
              <a:buClr>
                <a:schemeClr val="tx2">
                  <a:lumMod val="60000"/>
                  <a:lumOff val="40000"/>
                </a:schemeClr>
              </a:buClr>
              <a:buSzPts val="2000"/>
            </a:pPr>
            <a:r>
              <a:rPr lang="en-US" sz="8800" dirty="0">
                <a:sym typeface="Arial"/>
              </a:rPr>
              <a:t>Mobile Technology goals</a:t>
            </a:r>
            <a:endParaRPr lang="en-US" sz="8800" dirty="0"/>
          </a:p>
          <a:p>
            <a:pPr lvl="0">
              <a:lnSpc>
                <a:spcPct val="150000"/>
              </a:lnSpc>
              <a:buClr>
                <a:schemeClr val="tx2">
                  <a:lumMod val="60000"/>
                  <a:lumOff val="40000"/>
                </a:schemeClr>
              </a:buClr>
              <a:buSzPts val="2000"/>
            </a:pPr>
            <a:r>
              <a:rPr lang="en-US" sz="8800" dirty="0">
                <a:sym typeface="Arial"/>
              </a:rPr>
              <a:t>New news / Summary</a:t>
            </a:r>
            <a:endParaRPr lang="en-US" sz="8800" dirty="0"/>
          </a:p>
          <a:p>
            <a:pPr lvl="0">
              <a:lnSpc>
                <a:spcPct val="150000"/>
              </a:lnSpc>
              <a:buClr>
                <a:srgbClr val="000000"/>
              </a:buClr>
              <a:buSzPts val="1400"/>
            </a:pPr>
            <a:endParaRPr lang="en-US" sz="3600" dirty="0">
              <a:sym typeface="Arial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14023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076" y="20782"/>
            <a:ext cx="8818500" cy="6883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 err="1">
                <a:solidFill>
                  <a:srgbClr val="646B86"/>
                </a:solidFill>
                <a:sym typeface="Cambria"/>
              </a:rPr>
              <a:t>Avenza</a:t>
            </a:r>
            <a:r>
              <a:rPr lang="en-US" sz="3600" dirty="0">
                <a:solidFill>
                  <a:srgbClr val="646B86"/>
                </a:solidFill>
                <a:sym typeface="Cambria"/>
              </a:rPr>
              <a:t> PDF Maps</a:t>
            </a:r>
            <a:endParaRPr lang="en-US" dirty="0"/>
          </a:p>
        </p:txBody>
      </p:sp>
      <p:sp>
        <p:nvSpPr>
          <p:cNvPr id="6" name="Shape 225">
            <a:extLst>
              <a:ext uri="{FF2B5EF4-FFF2-40B4-BE49-F238E27FC236}">
                <a16:creationId xmlns:a16="http://schemas.microsoft.com/office/drawing/2014/main" id="{DA716E0F-8283-4AE2-AFF1-4E9ABE65A5C2}"/>
              </a:ext>
            </a:extLst>
          </p:cNvPr>
          <p:cNvSpPr txBox="1">
            <a:spLocks noGrp="1"/>
          </p:cNvSpPr>
          <p:nvPr>
            <p:ph sz="half" idx="1"/>
          </p:nvPr>
        </p:nvSpPr>
        <p:spPr>
          <a:xfrm>
            <a:off x="110197" y="1524000"/>
            <a:ext cx="88185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R="0" lvl="0">
              <a:lnSpc>
                <a:spcPct val="110000"/>
              </a:lnSpc>
              <a:spcAft>
                <a:spcPts val="0"/>
              </a:spcAft>
              <a:buClr>
                <a:schemeClr val="tx2">
                  <a:lumMod val="60000"/>
                  <a:lumOff val="40000"/>
                </a:schemeClr>
              </a:buClr>
              <a:buSzPts val="2000"/>
            </a:pPr>
            <a:r>
              <a:rPr lang="en-US" sz="1900" dirty="0">
                <a:sym typeface="Georgia"/>
              </a:rPr>
              <a:t>Tap on the pdf.  You will get a </a:t>
            </a:r>
            <a:br>
              <a:rPr lang="en-US" sz="1900" dirty="0">
                <a:sym typeface="Georgia"/>
              </a:rPr>
            </a:br>
            <a:r>
              <a:rPr lang="en-US" sz="1900" dirty="0">
                <a:sym typeface="Georgia"/>
              </a:rPr>
              <a:t>prompt at the top with what to open </a:t>
            </a:r>
            <a:br>
              <a:rPr lang="en-US" sz="1900" dirty="0">
                <a:sym typeface="Georgia"/>
              </a:rPr>
            </a:br>
            <a:r>
              <a:rPr lang="en-US" sz="1900" dirty="0">
                <a:sym typeface="Georgia"/>
              </a:rPr>
              <a:t>it in.  Click “Open In…”</a:t>
            </a:r>
            <a:endParaRPr sz="1900" dirty="0"/>
          </a:p>
          <a:p>
            <a:pPr marR="0" lvl="0">
              <a:lnSpc>
                <a:spcPct val="110000"/>
              </a:lnSpc>
              <a:spcAft>
                <a:spcPts val="0"/>
              </a:spcAft>
              <a:buClr>
                <a:schemeClr val="tx2">
                  <a:lumMod val="60000"/>
                  <a:lumOff val="40000"/>
                </a:schemeClr>
              </a:buClr>
              <a:buSzPts val="2000"/>
            </a:pPr>
            <a:r>
              <a:rPr lang="en-US" sz="1900" dirty="0">
                <a:sym typeface="Georgia"/>
              </a:rPr>
              <a:t>A list of Apps will display.</a:t>
            </a:r>
            <a:br>
              <a:rPr lang="en-US" sz="1900" dirty="0">
                <a:sym typeface="Georgia"/>
              </a:rPr>
            </a:br>
            <a:r>
              <a:rPr lang="en-US" sz="1900" dirty="0">
                <a:sym typeface="Georgia"/>
              </a:rPr>
              <a:t>Choose “PDF Maps”.</a:t>
            </a:r>
            <a:endParaRPr sz="1900" dirty="0"/>
          </a:p>
          <a:p>
            <a:pPr marR="0" lvl="0">
              <a:lnSpc>
                <a:spcPct val="110000"/>
              </a:lnSpc>
              <a:spcAft>
                <a:spcPts val="0"/>
              </a:spcAft>
              <a:buClr>
                <a:schemeClr val="tx2">
                  <a:lumMod val="60000"/>
                  <a:lumOff val="40000"/>
                </a:schemeClr>
              </a:buClr>
              <a:buSzPts val="2000"/>
            </a:pPr>
            <a:endParaRPr sz="1900" dirty="0">
              <a:sym typeface="Georgi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oto Sans Symbols"/>
              <a:buNone/>
            </a:pPr>
            <a:endParaRPr sz="2000" b="0" i="0" u="none" strike="noStrike" cap="none" dirty="0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oto Sans Symbols"/>
              <a:buNone/>
            </a:pPr>
            <a:endParaRPr sz="2000" b="0" i="0" u="none" strike="noStrike" cap="none" dirty="0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oto Sans Symbols"/>
              <a:buNone/>
            </a:pPr>
            <a:endParaRPr sz="2000" b="0" i="0" u="none" strike="noStrike" cap="none" dirty="0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7" name="Shape 226" descr="C:\Users\mgascon\Downloads\attachments\photo 3.PNG">
            <a:extLst>
              <a:ext uri="{FF2B5EF4-FFF2-40B4-BE49-F238E27FC236}">
                <a16:creationId xmlns:a16="http://schemas.microsoft.com/office/drawing/2014/main" id="{B6DD127A-7F3C-47D0-A89D-476E5DBF5670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427896" y="933180"/>
            <a:ext cx="2383870" cy="3581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Shape 227" descr="C:\Users\mgascon\Downloads\attachments\photo 4.PNG">
            <a:extLst>
              <a:ext uri="{FF2B5EF4-FFF2-40B4-BE49-F238E27FC236}">
                <a16:creationId xmlns:a16="http://schemas.microsoft.com/office/drawing/2014/main" id="{91AD9025-3234-4CCE-BEE3-B1B6D3DF4701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35194" y="2510254"/>
            <a:ext cx="2286000" cy="3429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873789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076" y="20782"/>
            <a:ext cx="8818500" cy="6883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 err="1">
                <a:solidFill>
                  <a:srgbClr val="646B86"/>
                </a:solidFill>
                <a:sym typeface="Cambria"/>
              </a:rPr>
              <a:t>Avenza</a:t>
            </a:r>
            <a:r>
              <a:rPr lang="en-US" sz="3600" dirty="0">
                <a:solidFill>
                  <a:srgbClr val="646B86"/>
                </a:solidFill>
                <a:sym typeface="Cambria"/>
              </a:rPr>
              <a:t> PDF Maps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6" name="Shape 236" descr="C:\Users\mgascon\Downloads\attachments (1)\photo 1.PNG">
            <a:extLst>
              <a:ext uri="{FF2B5EF4-FFF2-40B4-BE49-F238E27FC236}">
                <a16:creationId xmlns:a16="http://schemas.microsoft.com/office/drawing/2014/main" id="{7F728386-DD53-4DEF-B952-ABE54F3924B2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181600" y="1076747"/>
            <a:ext cx="3136337" cy="4704506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Shape 235">
            <a:extLst>
              <a:ext uri="{FF2B5EF4-FFF2-40B4-BE49-F238E27FC236}">
                <a16:creationId xmlns:a16="http://schemas.microsoft.com/office/drawing/2014/main" id="{E768F6E1-0473-44BE-AE1F-F3579561E3DC}"/>
              </a:ext>
            </a:extLst>
          </p:cNvPr>
          <p:cNvSpPr txBox="1">
            <a:spLocks noGrp="1"/>
          </p:cNvSpPr>
          <p:nvPr>
            <p:ph sz="half" idx="1"/>
          </p:nvPr>
        </p:nvSpPr>
        <p:spPr>
          <a:xfrm>
            <a:off x="0" y="1646237"/>
            <a:ext cx="50292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10000"/>
              </a:lnSpc>
              <a:buClr>
                <a:schemeClr val="tx2">
                  <a:lumMod val="60000"/>
                  <a:lumOff val="40000"/>
                </a:schemeClr>
              </a:buClr>
              <a:buSzPts val="2000"/>
            </a:pPr>
            <a:r>
              <a:rPr lang="en-US" sz="1900" dirty="0" err="1">
                <a:sym typeface="Georgia"/>
              </a:rPr>
              <a:t>Avenza</a:t>
            </a:r>
            <a:r>
              <a:rPr lang="en-US" sz="1900" dirty="0">
                <a:sym typeface="Georgia"/>
              </a:rPr>
              <a:t> PDF Maps will open.</a:t>
            </a:r>
            <a:br>
              <a:rPr lang="en-US" sz="1900" dirty="0">
                <a:sym typeface="Georgia"/>
              </a:rPr>
            </a:br>
            <a:r>
              <a:rPr lang="en-US" sz="1900" dirty="0">
                <a:sym typeface="Georgia"/>
              </a:rPr>
              <a:t>It will start to download the pdf</a:t>
            </a:r>
            <a:br>
              <a:rPr lang="en-US" sz="1900" dirty="0">
                <a:sym typeface="Georgia"/>
              </a:rPr>
            </a:br>
            <a:r>
              <a:rPr lang="en-US" sz="1900" dirty="0">
                <a:sym typeface="Georgia"/>
              </a:rPr>
              <a:t>file.</a:t>
            </a:r>
            <a:endParaRPr sz="1900" dirty="0"/>
          </a:p>
          <a:p>
            <a:pPr>
              <a:lnSpc>
                <a:spcPct val="110000"/>
              </a:lnSpc>
              <a:buClr>
                <a:schemeClr val="tx2">
                  <a:lumMod val="60000"/>
                  <a:lumOff val="40000"/>
                </a:schemeClr>
              </a:buClr>
              <a:buSzPts val="2000"/>
            </a:pPr>
            <a:r>
              <a:rPr lang="en-US" sz="1900" dirty="0">
                <a:sym typeface="Georgia"/>
              </a:rPr>
              <a:t>There are other ways to open pdf’s in </a:t>
            </a:r>
            <a:r>
              <a:rPr lang="en-US" sz="1900" dirty="0" err="1">
                <a:sym typeface="Georgia"/>
              </a:rPr>
              <a:t>Avenza</a:t>
            </a:r>
            <a:r>
              <a:rPr lang="en-US" sz="1900" dirty="0">
                <a:sym typeface="Georgia"/>
              </a:rPr>
              <a:t>.</a:t>
            </a:r>
            <a:endParaRPr sz="1900" dirty="0"/>
          </a:p>
          <a:p>
            <a:pPr>
              <a:lnSpc>
                <a:spcPct val="110000"/>
              </a:lnSpc>
              <a:buClr>
                <a:schemeClr val="tx2">
                  <a:lumMod val="60000"/>
                  <a:lumOff val="40000"/>
                </a:schemeClr>
              </a:buClr>
              <a:buSzPts val="2000"/>
            </a:pPr>
            <a:r>
              <a:rPr lang="en-US" sz="1900" dirty="0">
                <a:sym typeface="Georgia"/>
              </a:rPr>
              <a:t>Local, Dropbox, mail, iTunes file sharing, web sites, </a:t>
            </a:r>
            <a:r>
              <a:rPr lang="en-US" sz="1900" dirty="0" err="1">
                <a:sym typeface="Georgia"/>
              </a:rPr>
              <a:t>etc</a:t>
            </a:r>
            <a:endParaRPr sz="1900" dirty="0">
              <a:sym typeface="Georgia"/>
            </a:endParaRPr>
          </a:p>
          <a:p>
            <a:pPr>
              <a:lnSpc>
                <a:spcPct val="110000"/>
              </a:lnSpc>
              <a:buClr>
                <a:schemeClr val="tx2">
                  <a:lumMod val="60000"/>
                  <a:lumOff val="40000"/>
                </a:schemeClr>
              </a:buClr>
              <a:buSzPts val="2000"/>
            </a:pPr>
            <a:r>
              <a:rPr lang="en-US" sz="1900" dirty="0">
                <a:sym typeface="Georgia"/>
              </a:rPr>
              <a:t>To open the map, simply click on it.</a:t>
            </a:r>
            <a:endParaRPr sz="1900" dirty="0"/>
          </a:p>
          <a:p>
            <a:pPr>
              <a:lnSpc>
                <a:spcPct val="110000"/>
              </a:lnSpc>
              <a:buClr>
                <a:schemeClr val="tx2">
                  <a:lumMod val="60000"/>
                  <a:lumOff val="40000"/>
                </a:schemeClr>
              </a:buClr>
              <a:buSzPts val="2000"/>
            </a:pPr>
            <a:endParaRPr sz="1900" dirty="0">
              <a:sym typeface="Georgia"/>
            </a:endParaRPr>
          </a:p>
          <a:p>
            <a:pPr>
              <a:lnSpc>
                <a:spcPct val="110000"/>
              </a:lnSpc>
              <a:buClr>
                <a:schemeClr val="tx2">
                  <a:lumMod val="60000"/>
                  <a:lumOff val="40000"/>
                </a:schemeClr>
              </a:buClr>
              <a:buSzPts val="2000"/>
            </a:pPr>
            <a:endParaRPr sz="1900" dirty="0">
              <a:sym typeface="Georgi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oto Sans Symbols"/>
              <a:buNone/>
            </a:pPr>
            <a:endParaRPr sz="1900" dirty="0">
              <a:sym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26841956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076" y="20782"/>
            <a:ext cx="8818500" cy="6883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 err="1">
                <a:solidFill>
                  <a:srgbClr val="646B86"/>
                </a:solidFill>
                <a:sym typeface="Cambria"/>
              </a:rPr>
              <a:t>Avenza</a:t>
            </a:r>
            <a:r>
              <a:rPr lang="en-US" sz="3600" dirty="0">
                <a:solidFill>
                  <a:srgbClr val="646B86"/>
                </a:solidFill>
                <a:sym typeface="Cambria"/>
              </a:rPr>
              <a:t> PDF Maps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5A2704-FD70-4743-96B6-E86C49CD603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hape 244">
            <a:extLst>
              <a:ext uri="{FF2B5EF4-FFF2-40B4-BE49-F238E27FC236}">
                <a16:creationId xmlns:a16="http://schemas.microsoft.com/office/drawing/2014/main" id="{AE6BB5F6-4539-4E82-AB11-20A8F03E4EB0}"/>
              </a:ext>
            </a:extLst>
          </p:cNvPr>
          <p:cNvSpPr txBox="1">
            <a:spLocks/>
          </p:cNvSpPr>
          <p:nvPr/>
        </p:nvSpPr>
        <p:spPr>
          <a:xfrm>
            <a:off x="447850" y="1161671"/>
            <a:ext cx="4070344" cy="4179147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1B75B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buClr>
                <a:schemeClr val="tx2">
                  <a:lumMod val="60000"/>
                  <a:lumOff val="40000"/>
                </a:schemeClr>
              </a:buClr>
              <a:buSzPts val="2000"/>
            </a:pPr>
            <a:r>
              <a:rPr lang="en-US" sz="1900" dirty="0">
                <a:sym typeface="Georgia"/>
              </a:rPr>
              <a:t>To create a placemark, click the icon next to the locator icon.  That will place the placemark.  </a:t>
            </a:r>
            <a:endParaRPr lang="en-US" sz="1900" dirty="0"/>
          </a:p>
          <a:p>
            <a:pPr>
              <a:lnSpc>
                <a:spcPct val="110000"/>
              </a:lnSpc>
              <a:buClr>
                <a:schemeClr val="tx2">
                  <a:lumMod val="60000"/>
                  <a:lumOff val="40000"/>
                </a:schemeClr>
              </a:buClr>
              <a:buSzPts val="2000"/>
            </a:pPr>
            <a:endParaRPr lang="en-US" sz="1900" dirty="0">
              <a:sym typeface="Georgia"/>
            </a:endParaRPr>
          </a:p>
          <a:p>
            <a:pPr marL="0" indent="0">
              <a:spcBef>
                <a:spcPts val="0"/>
              </a:spcBef>
              <a:buClr>
                <a:srgbClr val="000000"/>
              </a:buClr>
              <a:buSzPts val="2000"/>
              <a:buFont typeface="Noto Sans Symbols"/>
              <a:buNone/>
            </a:pPr>
            <a:endParaRPr lang="en-US" sz="1900" dirty="0">
              <a:sym typeface="Georgia"/>
            </a:endParaRPr>
          </a:p>
          <a:p>
            <a:pPr marL="0" indent="0">
              <a:spcBef>
                <a:spcPts val="0"/>
              </a:spcBef>
              <a:buClr>
                <a:srgbClr val="000000"/>
              </a:buClr>
              <a:buSzPts val="2000"/>
              <a:buFont typeface="Noto Sans Symbols"/>
              <a:buNone/>
            </a:pPr>
            <a:endParaRPr lang="en-US" sz="2000" dirty="0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11" name="Shape 245">
            <a:extLst>
              <a:ext uri="{FF2B5EF4-FFF2-40B4-BE49-F238E27FC236}">
                <a16:creationId xmlns:a16="http://schemas.microsoft.com/office/drawing/2014/main" id="{819D1248-B9BC-4186-9834-1F72E528B799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92607" y="2819400"/>
            <a:ext cx="2057400" cy="3097924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Shape 246">
            <a:extLst>
              <a:ext uri="{FF2B5EF4-FFF2-40B4-BE49-F238E27FC236}">
                <a16:creationId xmlns:a16="http://schemas.microsoft.com/office/drawing/2014/main" id="{15B4031E-5F15-45EA-8DD6-C5B09F00E6DC}"/>
              </a:ext>
            </a:extLst>
          </p:cNvPr>
          <p:cNvSpPr txBox="1"/>
          <p:nvPr/>
        </p:nvSpPr>
        <p:spPr>
          <a:xfrm>
            <a:off x="4504604" y="1161671"/>
            <a:ext cx="4313964" cy="4179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marR="0" lvl="0" indent="-342900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chemeClr val="tx2">
                  <a:lumMod val="60000"/>
                  <a:lumOff val="40000"/>
                </a:schemeClr>
              </a:buClr>
              <a:buSzPts val="2000"/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rgbClr val="1B75BC"/>
                </a:solidFill>
                <a:latin typeface="Arial" panose="020B0604020202020204" pitchFamily="34" charset="0"/>
                <a:cs typeface="Arial" panose="020B0604020202020204" pitchFamily="34" charset="0"/>
                <a:sym typeface="Georgia"/>
              </a:rPr>
              <a:t>To add a picture, click on the Photo section and click add.  Click the plus sign and choose from camera or library.</a:t>
            </a:r>
            <a:endParaRPr sz="1900" dirty="0">
              <a:solidFill>
                <a:srgbClr val="1B75B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chemeClr val="tx2">
                  <a:lumMod val="60000"/>
                  <a:lumOff val="40000"/>
                </a:schemeClr>
              </a:buClr>
              <a:buSzPts val="2000"/>
              <a:buFont typeface="Arial" panose="020B0604020202020204" pitchFamily="34" charset="0"/>
              <a:buChar char="•"/>
            </a:pPr>
            <a:endParaRPr sz="1900" dirty="0">
              <a:solidFill>
                <a:srgbClr val="1B75BC"/>
              </a:solidFill>
              <a:latin typeface="Arial" panose="020B0604020202020204" pitchFamily="34" charset="0"/>
              <a:cs typeface="Arial" panose="020B0604020202020204" pitchFamily="34" charset="0"/>
              <a:sym typeface="Georgi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oto Sans Symbols"/>
              <a:buNone/>
            </a:pPr>
            <a:endParaRPr sz="2000" b="0" i="0" u="none" strike="noStrike" cap="none" dirty="0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oto Sans Symbols"/>
              <a:buNone/>
            </a:pPr>
            <a:endParaRPr sz="2000" b="0" i="0" u="none" strike="noStrike" cap="none" dirty="0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13" name="Shape 247">
            <a:extLst>
              <a:ext uri="{FF2B5EF4-FFF2-40B4-BE49-F238E27FC236}">
                <a16:creationId xmlns:a16="http://schemas.microsoft.com/office/drawing/2014/main" id="{27BA8774-93F3-493A-8E11-F8D8D1CCA0B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15751" y="2834136"/>
            <a:ext cx="2090234" cy="30855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269383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076" y="20782"/>
            <a:ext cx="8818500" cy="6883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 err="1">
                <a:solidFill>
                  <a:srgbClr val="646B86"/>
                </a:solidFill>
                <a:sym typeface="Cambria"/>
              </a:rPr>
              <a:t>Avenza</a:t>
            </a:r>
            <a:r>
              <a:rPr lang="en-US" sz="3600" dirty="0">
                <a:solidFill>
                  <a:srgbClr val="646B86"/>
                </a:solidFill>
                <a:sym typeface="Cambria"/>
              </a:rPr>
              <a:t> PDF Maps Exporting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10" name="Shape 255">
            <a:extLst>
              <a:ext uri="{FF2B5EF4-FFF2-40B4-BE49-F238E27FC236}">
                <a16:creationId xmlns:a16="http://schemas.microsoft.com/office/drawing/2014/main" id="{3A3CB142-857A-41D5-AD34-42A822692D7C}"/>
              </a:ext>
            </a:extLst>
          </p:cNvPr>
          <p:cNvSpPr txBox="1">
            <a:spLocks/>
          </p:cNvSpPr>
          <p:nvPr/>
        </p:nvSpPr>
        <p:spPr>
          <a:xfrm>
            <a:off x="356762" y="1161671"/>
            <a:ext cx="4313964" cy="4179147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1B75B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buClr>
                <a:schemeClr val="tx2">
                  <a:lumMod val="60000"/>
                  <a:lumOff val="40000"/>
                </a:schemeClr>
              </a:buClr>
              <a:buSzPts val="2000"/>
            </a:pPr>
            <a:r>
              <a:rPr lang="en-US" sz="1900" dirty="0">
                <a:sym typeface="Georgia"/>
              </a:rPr>
              <a:t>To export placemarks to KML file, click the export button.</a:t>
            </a:r>
            <a:endParaRPr lang="en-US" sz="1900" dirty="0"/>
          </a:p>
          <a:p>
            <a:pPr>
              <a:lnSpc>
                <a:spcPct val="110000"/>
              </a:lnSpc>
              <a:buClr>
                <a:schemeClr val="tx2">
                  <a:lumMod val="60000"/>
                  <a:lumOff val="40000"/>
                </a:schemeClr>
              </a:buClr>
              <a:buSzPts val="2000"/>
            </a:pPr>
            <a:endParaRPr lang="en-US" sz="1900" dirty="0">
              <a:sym typeface="Georgia"/>
            </a:endParaRPr>
          </a:p>
          <a:p>
            <a:pPr marL="0" indent="0">
              <a:spcBef>
                <a:spcPts val="0"/>
              </a:spcBef>
              <a:buClr>
                <a:srgbClr val="000000"/>
              </a:buClr>
              <a:buSzPts val="2000"/>
              <a:buFont typeface="Noto Sans Symbols"/>
              <a:buNone/>
            </a:pPr>
            <a:endParaRPr lang="en-US" sz="2000" dirty="0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indent="0">
              <a:spcBef>
                <a:spcPts val="0"/>
              </a:spcBef>
              <a:buClr>
                <a:srgbClr val="000000"/>
              </a:buClr>
              <a:buSzPts val="2000"/>
              <a:buFont typeface="Noto Sans Symbols"/>
              <a:buNone/>
            </a:pPr>
            <a:endParaRPr lang="en-US" sz="2000" dirty="0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1" name="Shape 256">
            <a:extLst>
              <a:ext uri="{FF2B5EF4-FFF2-40B4-BE49-F238E27FC236}">
                <a16:creationId xmlns:a16="http://schemas.microsoft.com/office/drawing/2014/main" id="{7C055A22-ADDB-4C91-949D-256209C5BE71}"/>
              </a:ext>
            </a:extLst>
          </p:cNvPr>
          <p:cNvSpPr txBox="1"/>
          <p:nvPr/>
        </p:nvSpPr>
        <p:spPr>
          <a:xfrm>
            <a:off x="5091328" y="1131183"/>
            <a:ext cx="4313964" cy="4179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marR="0" lvl="0" indent="-342900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chemeClr val="tx2">
                  <a:lumMod val="60000"/>
                  <a:lumOff val="40000"/>
                </a:schemeClr>
              </a:buClr>
              <a:buSzPts val="2000"/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rgbClr val="1B75BC"/>
                </a:solidFill>
                <a:latin typeface="Arial" panose="020B0604020202020204" pitchFamily="34" charset="0"/>
                <a:cs typeface="Arial" panose="020B0604020202020204" pitchFamily="34" charset="0"/>
                <a:sym typeface="Georgia"/>
              </a:rPr>
              <a:t>On the next screen, click the double arrows button.</a:t>
            </a:r>
            <a:endParaRPr sz="1900" dirty="0">
              <a:solidFill>
                <a:srgbClr val="1B75B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None/>
            </a:pPr>
            <a:endParaRPr sz="1600" b="0" i="0" u="none" strike="noStrike" cap="none" dirty="0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oto Sans Symbols"/>
              <a:buNone/>
            </a:pPr>
            <a:endParaRPr sz="2000" b="0" i="0" u="none" strike="noStrike" cap="none" dirty="0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oto Sans Symbols"/>
              <a:buNone/>
            </a:pPr>
            <a:endParaRPr sz="2000" b="0" i="0" u="none" strike="noStrike" cap="none" dirty="0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12" name="Shape 257">
            <a:extLst>
              <a:ext uri="{FF2B5EF4-FFF2-40B4-BE49-F238E27FC236}">
                <a16:creationId xmlns:a16="http://schemas.microsoft.com/office/drawing/2014/main" id="{D984A9C3-E50F-44EA-813E-5A11BD3ED09E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52459" y="2128338"/>
            <a:ext cx="2509109" cy="38862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Shape 258">
            <a:extLst>
              <a:ext uri="{FF2B5EF4-FFF2-40B4-BE49-F238E27FC236}">
                <a16:creationId xmlns:a16="http://schemas.microsoft.com/office/drawing/2014/main" id="{388CA659-7718-406C-9472-5A92C76EEA4F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58508" y="2299789"/>
            <a:ext cx="2419547" cy="3543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466540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076" y="20782"/>
            <a:ext cx="8818500" cy="6883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 err="1">
                <a:solidFill>
                  <a:srgbClr val="646B86"/>
                </a:solidFill>
                <a:sym typeface="Cambria"/>
              </a:rPr>
              <a:t>Avenza</a:t>
            </a:r>
            <a:r>
              <a:rPr lang="en-US" sz="3600" dirty="0">
                <a:solidFill>
                  <a:srgbClr val="646B86"/>
                </a:solidFill>
                <a:sym typeface="Cambria"/>
              </a:rPr>
              <a:t> PDF Maps Exporting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10" name="Shape 266">
            <a:extLst>
              <a:ext uri="{FF2B5EF4-FFF2-40B4-BE49-F238E27FC236}">
                <a16:creationId xmlns:a16="http://schemas.microsoft.com/office/drawing/2014/main" id="{D83D2173-C07B-452C-98A6-69D2A65D7E2E}"/>
              </a:ext>
            </a:extLst>
          </p:cNvPr>
          <p:cNvSpPr txBox="1">
            <a:spLocks/>
          </p:cNvSpPr>
          <p:nvPr/>
        </p:nvSpPr>
        <p:spPr>
          <a:xfrm>
            <a:off x="588742" y="1072647"/>
            <a:ext cx="4088766" cy="4179147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1B75B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buClr>
                <a:schemeClr val="tx2">
                  <a:lumMod val="60000"/>
                  <a:lumOff val="40000"/>
                </a:schemeClr>
              </a:buClr>
              <a:buSzPts val="2000"/>
            </a:pPr>
            <a:r>
              <a:rPr lang="en-US" sz="1900" dirty="0">
                <a:sym typeface="Georgia"/>
              </a:rPr>
              <a:t>From this screen, you have options of what format to export to.  Normally Export to KML is best.  Work with GISS/SITL for predetermined export format.</a:t>
            </a:r>
            <a:endParaRPr lang="en-US" sz="1900" dirty="0"/>
          </a:p>
          <a:p>
            <a:pPr marL="0" indent="0">
              <a:spcBef>
                <a:spcPts val="0"/>
              </a:spcBef>
              <a:buClr>
                <a:srgbClr val="000000"/>
              </a:buClr>
              <a:buSzPts val="2000"/>
              <a:buFont typeface="Noto Sans Symbols"/>
              <a:buNone/>
            </a:pPr>
            <a:endParaRPr lang="en-US" sz="2000" dirty="0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indent="0">
              <a:spcBef>
                <a:spcPts val="0"/>
              </a:spcBef>
              <a:buClr>
                <a:srgbClr val="000000"/>
              </a:buClr>
              <a:buSzPts val="2000"/>
              <a:buFont typeface="Noto Sans Symbols"/>
              <a:buNone/>
            </a:pPr>
            <a:endParaRPr lang="en-US" sz="2000" dirty="0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1" name="Shape 267">
            <a:extLst>
              <a:ext uri="{FF2B5EF4-FFF2-40B4-BE49-F238E27FC236}">
                <a16:creationId xmlns:a16="http://schemas.microsoft.com/office/drawing/2014/main" id="{8E5964BE-3AAD-41F9-9C8B-33D7CD4B419D}"/>
              </a:ext>
            </a:extLst>
          </p:cNvPr>
          <p:cNvSpPr txBox="1"/>
          <p:nvPr/>
        </p:nvSpPr>
        <p:spPr>
          <a:xfrm>
            <a:off x="4677508" y="1124877"/>
            <a:ext cx="4134258" cy="4179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marR="0" lvl="0" indent="-342900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chemeClr val="tx2">
                  <a:lumMod val="60000"/>
                  <a:lumOff val="40000"/>
                </a:schemeClr>
              </a:buClr>
              <a:buSzPts val="2000"/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rgbClr val="1B75BC"/>
                </a:solidFill>
                <a:latin typeface="Arial" panose="020B0604020202020204" pitchFamily="34" charset="0"/>
                <a:cs typeface="Arial" panose="020B0604020202020204" pitchFamily="34" charset="0"/>
                <a:sym typeface="Georgia"/>
              </a:rPr>
              <a:t>From this screen, you can name the file, choose the format and where to export to.</a:t>
            </a:r>
            <a:endParaRPr sz="1900" dirty="0">
              <a:solidFill>
                <a:srgbClr val="1B75B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None/>
            </a:pPr>
            <a:endParaRPr sz="1900" dirty="0">
              <a:solidFill>
                <a:srgbClr val="1B75BC"/>
              </a:solidFill>
              <a:latin typeface="Arial" panose="020B0604020202020204" pitchFamily="34" charset="0"/>
              <a:cs typeface="Arial" panose="020B0604020202020204" pitchFamily="34" charset="0"/>
              <a:sym typeface="Georgi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oto Sans Symbols"/>
              <a:buNone/>
            </a:pPr>
            <a:endParaRPr sz="2000" b="0" i="0" u="none" strike="noStrike" cap="none" dirty="0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oto Sans Symbols"/>
              <a:buNone/>
            </a:pPr>
            <a:endParaRPr sz="2000" b="0" i="0" u="none" strike="noStrike" cap="none" dirty="0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12" name="Shape 268">
            <a:extLst>
              <a:ext uri="{FF2B5EF4-FFF2-40B4-BE49-F238E27FC236}">
                <a16:creationId xmlns:a16="http://schemas.microsoft.com/office/drawing/2014/main" id="{78ABAB5C-9F05-458E-AA58-E04830F20B85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41645" y="2917911"/>
            <a:ext cx="2782959" cy="32242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Shape 269">
            <a:extLst>
              <a:ext uri="{FF2B5EF4-FFF2-40B4-BE49-F238E27FC236}">
                <a16:creationId xmlns:a16="http://schemas.microsoft.com/office/drawing/2014/main" id="{10917C83-CC46-4E9F-B17D-F0199F8F4565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51068" y="2917911"/>
            <a:ext cx="2587137" cy="2933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191244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076" y="20782"/>
            <a:ext cx="8818500" cy="6883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dirty="0">
                <a:solidFill>
                  <a:srgbClr val="646B86"/>
                </a:solidFill>
                <a:sym typeface="Cambria"/>
              </a:rPr>
              <a:t>Opening your exported file on a PC</a:t>
            </a:r>
            <a:r>
              <a:rPr lang="en-US" sz="3200" dirty="0">
                <a:solidFill>
                  <a:srgbClr val="646B86"/>
                </a:solidFill>
              </a:rPr>
              <a:t/>
            </a:r>
            <a:br>
              <a:rPr lang="en-US" sz="3200" dirty="0">
                <a:solidFill>
                  <a:srgbClr val="646B86"/>
                </a:solidFill>
              </a:rPr>
            </a:br>
            <a:endParaRPr lang="en-US" sz="3200" dirty="0">
              <a:solidFill>
                <a:srgbClr val="646B86"/>
              </a:solidFill>
            </a:endParaRPr>
          </a:p>
        </p:txBody>
      </p:sp>
      <p:sp>
        <p:nvSpPr>
          <p:cNvPr id="3" name="Shape 278">
            <a:extLst>
              <a:ext uri="{FF2B5EF4-FFF2-40B4-BE49-F238E27FC236}">
                <a16:creationId xmlns:a16="http://schemas.microsoft.com/office/drawing/2014/main" id="{AE38684E-A35D-4905-A084-4248C1754D59}"/>
              </a:ext>
            </a:extLst>
          </p:cNvPr>
          <p:cNvSpPr txBox="1">
            <a:spLocks/>
          </p:cNvSpPr>
          <p:nvPr/>
        </p:nvSpPr>
        <p:spPr>
          <a:xfrm>
            <a:off x="123076" y="1524000"/>
            <a:ext cx="3244254" cy="4179147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1B75B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0">
              <a:spcBef>
                <a:spcPts val="0"/>
              </a:spcBef>
              <a:buClr>
                <a:schemeClr val="accent1"/>
              </a:buClr>
              <a:buSzPts val="2000"/>
              <a:buNone/>
            </a:pPr>
            <a:r>
              <a:rPr lang="en-US" sz="1900" dirty="0">
                <a:sym typeface="Georgia"/>
              </a:rPr>
              <a:t>When opening on a computer, it will have you placemarks.  </a:t>
            </a:r>
            <a:endParaRPr lang="en-US" sz="1900" dirty="0"/>
          </a:p>
          <a:p>
            <a:pPr marL="0" indent="0">
              <a:spcBef>
                <a:spcPts val="0"/>
              </a:spcBef>
              <a:buClr>
                <a:srgbClr val="000000"/>
              </a:buClr>
              <a:buSzPts val="2000"/>
              <a:buFont typeface="Noto Sans Symbols"/>
              <a:buNone/>
            </a:pPr>
            <a:endParaRPr lang="en-US" sz="2000" dirty="0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indent="0">
              <a:spcBef>
                <a:spcPts val="0"/>
              </a:spcBef>
              <a:buClr>
                <a:srgbClr val="000000"/>
              </a:buClr>
              <a:buSzPts val="2000"/>
              <a:buFont typeface="Noto Sans Symbols"/>
              <a:buNone/>
            </a:pPr>
            <a:endParaRPr lang="en-US" sz="2000" dirty="0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4" name="Shape 275">
            <a:extLst>
              <a:ext uri="{FF2B5EF4-FFF2-40B4-BE49-F238E27FC236}">
                <a16:creationId xmlns:a16="http://schemas.microsoft.com/office/drawing/2014/main" id="{D7C309EC-436F-457A-80DD-E339CB8D7F26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832996" y="1219200"/>
            <a:ext cx="5108580" cy="38504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080701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076" y="20782"/>
            <a:ext cx="8818500" cy="6883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dirty="0">
                <a:solidFill>
                  <a:srgbClr val="646B86"/>
                </a:solidFill>
                <a:sym typeface="Cambria"/>
              </a:rPr>
              <a:t>Opening your exported file on a PC</a:t>
            </a:r>
            <a:r>
              <a:rPr lang="en-US" sz="3200" dirty="0">
                <a:solidFill>
                  <a:srgbClr val="646B86"/>
                </a:solidFill>
              </a:rPr>
              <a:t/>
            </a:r>
            <a:br>
              <a:rPr lang="en-US" sz="3200" dirty="0">
                <a:solidFill>
                  <a:srgbClr val="646B86"/>
                </a:solidFill>
              </a:rPr>
            </a:br>
            <a:endParaRPr lang="en-US" sz="3200" dirty="0">
              <a:solidFill>
                <a:srgbClr val="646B86"/>
              </a:solidFill>
            </a:endParaRPr>
          </a:p>
        </p:txBody>
      </p:sp>
      <p:sp>
        <p:nvSpPr>
          <p:cNvPr id="7" name="Shape 286">
            <a:extLst>
              <a:ext uri="{FF2B5EF4-FFF2-40B4-BE49-F238E27FC236}">
                <a16:creationId xmlns:a16="http://schemas.microsoft.com/office/drawing/2014/main" id="{B0441714-75BA-4DC9-AAB0-ECEAFA53ECC2}"/>
              </a:ext>
            </a:extLst>
          </p:cNvPr>
          <p:cNvSpPr txBox="1">
            <a:spLocks/>
          </p:cNvSpPr>
          <p:nvPr/>
        </p:nvSpPr>
        <p:spPr>
          <a:xfrm>
            <a:off x="461829" y="1735255"/>
            <a:ext cx="3086443" cy="4179147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1B75B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320" indent="-45720">
              <a:spcBef>
                <a:spcPts val="0"/>
              </a:spcBef>
              <a:buClr>
                <a:schemeClr val="accent1"/>
              </a:buClr>
              <a:buSzPts val="2000"/>
              <a:buFont typeface="Noto Sans Symbols"/>
              <a:buChar char="●"/>
            </a:pPr>
            <a:r>
              <a:rPr lang="en-US" sz="1900" dirty="0">
                <a:sym typeface="Georgia"/>
              </a:rPr>
              <a:t> Clicking on the placemarks will reveal the picture taken.</a:t>
            </a:r>
            <a:endParaRPr lang="en-US" sz="1900" dirty="0"/>
          </a:p>
          <a:p>
            <a:pPr marL="274320" indent="-45720">
              <a:spcBef>
                <a:spcPts val="0"/>
              </a:spcBef>
              <a:buClr>
                <a:schemeClr val="accent1"/>
              </a:buClr>
              <a:buSzPts val="2000"/>
              <a:buFont typeface="Noto Sans Symbols"/>
              <a:buChar char="●"/>
            </a:pPr>
            <a:r>
              <a:rPr lang="en-US" sz="1900" dirty="0">
                <a:sym typeface="Georgia"/>
              </a:rPr>
              <a:t> For viewing, this test file is located at:</a:t>
            </a:r>
          </a:p>
          <a:p>
            <a:pPr marL="274320" indent="-45720">
              <a:spcBef>
                <a:spcPts val="0"/>
              </a:spcBef>
              <a:buClr>
                <a:schemeClr val="accent1"/>
              </a:buClr>
              <a:buSzPts val="2000"/>
              <a:buFont typeface="Noto Sans Symbols"/>
              <a:buChar char="●"/>
            </a:pPr>
            <a:endParaRPr lang="en-US" sz="1900" dirty="0">
              <a:sym typeface="Georgia"/>
              <a:hlinkClick r:id="rId2"/>
            </a:endParaRPr>
          </a:p>
          <a:p>
            <a:pPr marL="228600" indent="0">
              <a:spcBef>
                <a:spcPts val="0"/>
              </a:spcBef>
              <a:buClr>
                <a:schemeClr val="accent1"/>
              </a:buClr>
              <a:buSzPts val="2000"/>
              <a:buNone/>
            </a:pPr>
            <a:r>
              <a:rPr lang="en-US" sz="1900" dirty="0">
                <a:sym typeface="Georgia"/>
                <a:hlinkClick r:id="rId2"/>
              </a:rPr>
              <a:t>https://gacc.nifc.gov/nwcc/ctsp/</a:t>
            </a:r>
            <a:r>
              <a:rPr lang="en-US" sz="1900" dirty="0">
                <a:sym typeface="Georgia"/>
              </a:rPr>
              <a:t> </a:t>
            </a:r>
          </a:p>
          <a:p>
            <a:pPr marL="228600" indent="0">
              <a:spcBef>
                <a:spcPts val="0"/>
              </a:spcBef>
              <a:buClr>
                <a:schemeClr val="accent1"/>
              </a:buClr>
              <a:buSzPts val="2000"/>
              <a:buNone/>
            </a:pPr>
            <a:endParaRPr lang="en-US" sz="1900" dirty="0">
              <a:sym typeface="Georgia"/>
            </a:endParaRPr>
          </a:p>
          <a:p>
            <a:pPr marL="228600" indent="0">
              <a:spcBef>
                <a:spcPts val="0"/>
              </a:spcBef>
              <a:buClr>
                <a:schemeClr val="accent1"/>
              </a:buClr>
              <a:buSzPts val="2000"/>
              <a:buNone/>
            </a:pPr>
            <a:r>
              <a:rPr lang="en-US" sz="1900" dirty="0">
                <a:sym typeface="Georgia"/>
              </a:rPr>
              <a:t>File names “KML NWCC to State Office after export with Pictures.”</a:t>
            </a:r>
            <a:endParaRPr lang="en-US" sz="1900" dirty="0"/>
          </a:p>
          <a:p>
            <a:pPr marL="274320" indent="-45720">
              <a:spcBef>
                <a:spcPts val="0"/>
              </a:spcBef>
              <a:buClr>
                <a:schemeClr val="accent1"/>
              </a:buClr>
              <a:buSzPts val="2000"/>
              <a:buFont typeface="Noto Sans Symbols"/>
              <a:buChar char="●"/>
            </a:pPr>
            <a:endParaRPr lang="en-US" sz="1900" dirty="0">
              <a:sym typeface="Georgia"/>
            </a:endParaRPr>
          </a:p>
          <a:p>
            <a:pPr marL="0" indent="0">
              <a:spcBef>
                <a:spcPts val="0"/>
              </a:spcBef>
              <a:buClr>
                <a:srgbClr val="000000"/>
              </a:buClr>
              <a:buSzPts val="2000"/>
              <a:buFont typeface="Noto Sans Symbols"/>
              <a:buNone/>
            </a:pPr>
            <a:endParaRPr lang="en-US" sz="1900" dirty="0">
              <a:sym typeface="Georgia"/>
            </a:endParaRPr>
          </a:p>
        </p:txBody>
      </p:sp>
      <p:pic>
        <p:nvPicPr>
          <p:cNvPr id="8" name="Shape 287">
            <a:extLst>
              <a:ext uri="{FF2B5EF4-FFF2-40B4-BE49-F238E27FC236}">
                <a16:creationId xmlns:a16="http://schemas.microsoft.com/office/drawing/2014/main" id="{736652B6-9BAC-44F6-8084-58E4067CBB0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78082" y="1445418"/>
            <a:ext cx="5263494" cy="39671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54858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076" y="20782"/>
            <a:ext cx="8818500" cy="6883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dirty="0" err="1">
                <a:solidFill>
                  <a:srgbClr val="646B86"/>
                </a:solidFill>
                <a:sym typeface="Cambria"/>
              </a:rPr>
              <a:t>Avenza</a:t>
            </a:r>
            <a:r>
              <a:rPr lang="en-US" sz="3200" dirty="0">
                <a:solidFill>
                  <a:srgbClr val="646B86"/>
                </a:solidFill>
                <a:sym typeface="Cambria"/>
              </a:rPr>
              <a:t> PDF Maps Troubleshooting</a:t>
            </a:r>
            <a:r>
              <a:rPr lang="en-US" sz="3200" dirty="0">
                <a:solidFill>
                  <a:srgbClr val="646B86"/>
                </a:solidFill>
              </a:rPr>
              <a:t/>
            </a:r>
            <a:br>
              <a:rPr lang="en-US" sz="3200" dirty="0">
                <a:solidFill>
                  <a:srgbClr val="646B86"/>
                </a:solidFill>
              </a:rPr>
            </a:br>
            <a:endParaRPr lang="en-US" sz="3200" dirty="0">
              <a:solidFill>
                <a:srgbClr val="646B86"/>
              </a:solidFill>
            </a:endParaRPr>
          </a:p>
        </p:txBody>
      </p:sp>
      <p:sp>
        <p:nvSpPr>
          <p:cNvPr id="5" name="Shape 295">
            <a:extLst>
              <a:ext uri="{FF2B5EF4-FFF2-40B4-BE49-F238E27FC236}">
                <a16:creationId xmlns:a16="http://schemas.microsoft.com/office/drawing/2014/main" id="{9A14B076-A296-428E-A27B-19AE32823B68}"/>
              </a:ext>
            </a:extLst>
          </p:cNvPr>
          <p:cNvSpPr txBox="1">
            <a:spLocks/>
          </p:cNvSpPr>
          <p:nvPr/>
        </p:nvSpPr>
        <p:spPr>
          <a:xfrm>
            <a:off x="588742" y="1735257"/>
            <a:ext cx="4088766" cy="4179147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1B75B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0">
              <a:spcBef>
                <a:spcPts val="0"/>
              </a:spcBef>
              <a:buClr>
                <a:schemeClr val="accent1"/>
              </a:buClr>
              <a:buSzPts val="2000"/>
              <a:buNone/>
            </a:pPr>
            <a:r>
              <a:rPr lang="en-US" sz="1900" dirty="0">
                <a:sym typeface="Georgia"/>
              </a:rPr>
              <a:t>GPS off message</a:t>
            </a:r>
          </a:p>
          <a:p>
            <a:pPr marL="228600" indent="0">
              <a:spcBef>
                <a:spcPts val="0"/>
              </a:spcBef>
              <a:buClr>
                <a:schemeClr val="accent1"/>
              </a:buClr>
              <a:buSzPts val="2000"/>
              <a:buNone/>
            </a:pPr>
            <a:r>
              <a:rPr lang="en-US" sz="1900" dirty="0">
                <a:sym typeface="Georgia"/>
              </a:rPr>
              <a:t/>
            </a:r>
            <a:br>
              <a:rPr lang="en-US" sz="1900" dirty="0">
                <a:sym typeface="Georgia"/>
              </a:rPr>
            </a:br>
            <a:r>
              <a:rPr lang="en-US" sz="1900" dirty="0">
                <a:sym typeface="Georgia"/>
              </a:rPr>
              <a:t>Simply click on  the location</a:t>
            </a:r>
            <a:br>
              <a:rPr lang="en-US" sz="1900" dirty="0">
                <a:sym typeface="Georgia"/>
              </a:rPr>
            </a:br>
            <a:r>
              <a:rPr lang="en-US" sz="1900" dirty="0">
                <a:sym typeface="Georgia"/>
              </a:rPr>
              <a:t>arrow.  It should automatically</a:t>
            </a:r>
            <a:br>
              <a:rPr lang="en-US" sz="1900" dirty="0">
                <a:sym typeface="Georgia"/>
              </a:rPr>
            </a:br>
            <a:r>
              <a:rPr lang="en-US" sz="1900" dirty="0">
                <a:sym typeface="Georgia"/>
              </a:rPr>
              <a:t>update GPS coordinates and</a:t>
            </a:r>
            <a:br>
              <a:rPr lang="en-US" sz="1900" dirty="0">
                <a:sym typeface="Georgia"/>
              </a:rPr>
            </a:br>
            <a:r>
              <a:rPr lang="en-US" sz="1900" dirty="0">
                <a:sym typeface="Georgia"/>
              </a:rPr>
              <a:t>put you on the map.</a:t>
            </a:r>
            <a:endParaRPr lang="en-US" sz="1900" dirty="0"/>
          </a:p>
          <a:p>
            <a:pPr marL="0" indent="0">
              <a:spcBef>
                <a:spcPts val="0"/>
              </a:spcBef>
              <a:buClr>
                <a:srgbClr val="000000"/>
              </a:buClr>
              <a:buSzPts val="2000"/>
              <a:buFont typeface="Noto Sans Symbols"/>
              <a:buNone/>
            </a:pPr>
            <a:endParaRPr lang="en-US" sz="2000" dirty="0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indent="0">
              <a:spcBef>
                <a:spcPts val="0"/>
              </a:spcBef>
              <a:buClr>
                <a:srgbClr val="000000"/>
              </a:buClr>
              <a:buSzPts val="2000"/>
              <a:buFont typeface="Noto Sans Symbols"/>
              <a:buNone/>
            </a:pPr>
            <a:endParaRPr lang="en-US" sz="2000" dirty="0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6" name="Shape 296">
            <a:extLst>
              <a:ext uri="{FF2B5EF4-FFF2-40B4-BE49-F238E27FC236}">
                <a16:creationId xmlns:a16="http://schemas.microsoft.com/office/drawing/2014/main" id="{1AF82E1C-72D1-416D-A4EB-6DBC63E34765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029200" y="1290306"/>
            <a:ext cx="2826244" cy="42773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3607929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076" y="20782"/>
            <a:ext cx="8818500" cy="6883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dirty="0" err="1">
                <a:solidFill>
                  <a:srgbClr val="646B86"/>
                </a:solidFill>
                <a:sym typeface="Cambria"/>
              </a:rPr>
              <a:t>Avenza</a:t>
            </a:r>
            <a:r>
              <a:rPr lang="en-US" sz="3200" dirty="0">
                <a:solidFill>
                  <a:srgbClr val="646B86"/>
                </a:solidFill>
                <a:sym typeface="Cambria"/>
              </a:rPr>
              <a:t> PDF Maps Troubleshooting</a:t>
            </a:r>
            <a:r>
              <a:rPr lang="en-US" sz="3200" dirty="0">
                <a:solidFill>
                  <a:srgbClr val="646B86"/>
                </a:solidFill>
              </a:rPr>
              <a:t/>
            </a:r>
            <a:br>
              <a:rPr lang="en-US" sz="3200" dirty="0">
                <a:solidFill>
                  <a:srgbClr val="646B86"/>
                </a:solidFill>
              </a:rPr>
            </a:br>
            <a:endParaRPr lang="en-US" sz="3200" dirty="0">
              <a:solidFill>
                <a:srgbClr val="646B86"/>
              </a:solidFill>
            </a:endParaRPr>
          </a:p>
        </p:txBody>
      </p:sp>
      <p:sp>
        <p:nvSpPr>
          <p:cNvPr id="9" name="Shape 304">
            <a:extLst>
              <a:ext uri="{FF2B5EF4-FFF2-40B4-BE49-F238E27FC236}">
                <a16:creationId xmlns:a16="http://schemas.microsoft.com/office/drawing/2014/main" id="{775BCF4D-18AE-441A-B6B8-8499DA17A78D}"/>
              </a:ext>
            </a:extLst>
          </p:cNvPr>
          <p:cNvSpPr txBox="1">
            <a:spLocks/>
          </p:cNvSpPr>
          <p:nvPr/>
        </p:nvSpPr>
        <p:spPr>
          <a:xfrm>
            <a:off x="517578" y="1676984"/>
            <a:ext cx="4088766" cy="4179147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1B75B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0">
              <a:spcBef>
                <a:spcPts val="0"/>
              </a:spcBef>
              <a:buClr>
                <a:schemeClr val="accent1"/>
              </a:buClr>
              <a:buSzPts val="2000"/>
              <a:buNone/>
            </a:pPr>
            <a:r>
              <a:rPr lang="en-US" sz="1900" dirty="0">
                <a:sym typeface="Georgia"/>
              </a:rPr>
              <a:t>Not on map.  </a:t>
            </a:r>
          </a:p>
          <a:p>
            <a:pPr marL="274320" indent="-45720">
              <a:spcBef>
                <a:spcPts val="0"/>
              </a:spcBef>
              <a:buClr>
                <a:schemeClr val="accent1"/>
              </a:buClr>
              <a:buSzPts val="2000"/>
              <a:buFont typeface="Noto Sans Symbols"/>
              <a:buChar char="●"/>
            </a:pPr>
            <a:endParaRPr lang="en-US" sz="1900" dirty="0">
              <a:sym typeface="Georgia"/>
            </a:endParaRPr>
          </a:p>
          <a:p>
            <a:pPr marL="228600" indent="0">
              <a:spcBef>
                <a:spcPts val="0"/>
              </a:spcBef>
              <a:buClr>
                <a:schemeClr val="accent1"/>
              </a:buClr>
              <a:buSzPts val="2000"/>
              <a:buNone/>
            </a:pPr>
            <a:r>
              <a:rPr lang="en-US" sz="1900" dirty="0">
                <a:sym typeface="Georgia"/>
              </a:rPr>
              <a:t>This will happen</a:t>
            </a:r>
            <a:br>
              <a:rPr lang="en-US" sz="1900" dirty="0">
                <a:sym typeface="Georgia"/>
              </a:rPr>
            </a:br>
            <a:r>
              <a:rPr lang="en-US" sz="1900" dirty="0">
                <a:sym typeface="Georgia"/>
              </a:rPr>
              <a:t>When you are not within range</a:t>
            </a:r>
            <a:br>
              <a:rPr lang="en-US" sz="1900" dirty="0">
                <a:sym typeface="Georgia"/>
              </a:rPr>
            </a:br>
            <a:r>
              <a:rPr lang="en-US" sz="1900" dirty="0">
                <a:sym typeface="Georgia"/>
              </a:rPr>
              <a:t>of the map.  When you do</a:t>
            </a:r>
            <a:br>
              <a:rPr lang="en-US" sz="1900" dirty="0">
                <a:sym typeface="Georgia"/>
              </a:rPr>
            </a:br>
            <a:r>
              <a:rPr lang="en-US" sz="1900" dirty="0">
                <a:sym typeface="Georgia"/>
              </a:rPr>
              <a:t>get with in range, the “Not on map” will change to the coordinates. </a:t>
            </a:r>
            <a:endParaRPr lang="en-US" sz="1900" dirty="0"/>
          </a:p>
          <a:p>
            <a:pPr marL="0" indent="0">
              <a:spcBef>
                <a:spcPts val="0"/>
              </a:spcBef>
              <a:buClr>
                <a:srgbClr val="000000"/>
              </a:buClr>
              <a:buSzPts val="2000"/>
              <a:buFont typeface="Noto Sans Symbols"/>
              <a:buNone/>
            </a:pPr>
            <a:endParaRPr lang="en-US" sz="1900" dirty="0">
              <a:sym typeface="Georgia"/>
            </a:endParaRPr>
          </a:p>
          <a:p>
            <a:pPr marL="0" indent="0">
              <a:spcBef>
                <a:spcPts val="0"/>
              </a:spcBef>
              <a:buClr>
                <a:srgbClr val="000000"/>
              </a:buClr>
              <a:buSzPts val="2000"/>
              <a:buFont typeface="Noto Sans Symbols"/>
              <a:buNone/>
            </a:pPr>
            <a:endParaRPr lang="en-US" sz="1900" dirty="0">
              <a:sym typeface="Georgia"/>
            </a:endParaRPr>
          </a:p>
        </p:txBody>
      </p:sp>
      <p:pic>
        <p:nvPicPr>
          <p:cNvPr id="10" name="Shape 305" descr="C:\Users\mgascon\Downloads\photo (1).PNG">
            <a:extLst>
              <a:ext uri="{FF2B5EF4-FFF2-40B4-BE49-F238E27FC236}">
                <a16:creationId xmlns:a16="http://schemas.microsoft.com/office/drawing/2014/main" id="{4671CEBF-AFF3-4854-8601-FA9B44C05C06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181600" y="1028700"/>
            <a:ext cx="3195399" cy="4800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3650244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076" y="20782"/>
            <a:ext cx="8818500" cy="6883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dirty="0" err="1">
                <a:solidFill>
                  <a:srgbClr val="646B86"/>
                </a:solidFill>
                <a:sym typeface="Cambria"/>
              </a:rPr>
              <a:t>Avenza</a:t>
            </a:r>
            <a:r>
              <a:rPr lang="en-US" sz="3200" dirty="0">
                <a:solidFill>
                  <a:srgbClr val="646B86"/>
                </a:solidFill>
                <a:sym typeface="Cambria"/>
              </a:rPr>
              <a:t> PDF Maps Troubleshooting</a:t>
            </a:r>
            <a:r>
              <a:rPr lang="en-US" sz="3200" dirty="0">
                <a:solidFill>
                  <a:srgbClr val="646B86"/>
                </a:solidFill>
              </a:rPr>
              <a:t/>
            </a:r>
            <a:br>
              <a:rPr lang="en-US" sz="3200" dirty="0">
                <a:solidFill>
                  <a:srgbClr val="646B86"/>
                </a:solidFill>
              </a:rPr>
            </a:br>
            <a:endParaRPr lang="en-US" sz="3200" dirty="0">
              <a:solidFill>
                <a:srgbClr val="646B86"/>
              </a:solidFill>
            </a:endParaRPr>
          </a:p>
        </p:txBody>
      </p:sp>
      <p:sp>
        <p:nvSpPr>
          <p:cNvPr id="5" name="Shape 313">
            <a:extLst>
              <a:ext uri="{FF2B5EF4-FFF2-40B4-BE49-F238E27FC236}">
                <a16:creationId xmlns:a16="http://schemas.microsoft.com/office/drawing/2014/main" id="{91B09710-6208-452F-9D64-B69EF0AEE1C1}"/>
              </a:ext>
            </a:extLst>
          </p:cNvPr>
          <p:cNvSpPr txBox="1">
            <a:spLocks/>
          </p:cNvSpPr>
          <p:nvPr/>
        </p:nvSpPr>
        <p:spPr>
          <a:xfrm>
            <a:off x="588741" y="1735257"/>
            <a:ext cx="7851873" cy="4179147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1B75B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320" indent="0">
              <a:spcBef>
                <a:spcPts val="0"/>
              </a:spcBef>
              <a:buClr>
                <a:schemeClr val="accent1"/>
              </a:buClr>
              <a:buSzPts val="2000"/>
              <a:buNone/>
            </a:pPr>
            <a:r>
              <a:rPr lang="en-US" sz="1900" dirty="0">
                <a:sym typeface="Georgia"/>
              </a:rPr>
              <a:t>PDF maps need to be saved as “</a:t>
            </a:r>
            <a:r>
              <a:rPr lang="en-US" sz="1900" dirty="0" err="1">
                <a:sym typeface="Georgia"/>
              </a:rPr>
              <a:t>geopdf</a:t>
            </a:r>
            <a:r>
              <a:rPr lang="en-US" sz="1900" dirty="0">
                <a:sym typeface="Georgia"/>
              </a:rPr>
              <a:t>” to work.  Documentation on how to do that is at https://gacc.nifc.gov/nwcc/ctsp Coordinate and discuss that with GISS/SITL.</a:t>
            </a:r>
            <a:endParaRPr lang="en-US" sz="1900" dirty="0"/>
          </a:p>
          <a:p>
            <a:pPr marL="0" indent="0">
              <a:spcBef>
                <a:spcPts val="0"/>
              </a:spcBef>
              <a:buClr>
                <a:srgbClr val="000000"/>
              </a:buClr>
              <a:buSzPts val="2000"/>
              <a:buNone/>
            </a:pPr>
            <a:endParaRPr lang="en-US" sz="1900" dirty="0">
              <a:sym typeface="Georgia"/>
            </a:endParaRPr>
          </a:p>
          <a:p>
            <a:pPr marL="0" indent="0">
              <a:spcBef>
                <a:spcPts val="0"/>
              </a:spcBef>
              <a:buClr>
                <a:srgbClr val="000000"/>
              </a:buClr>
              <a:buSzPts val="2000"/>
              <a:buFont typeface="Noto Sans Symbols"/>
              <a:buNone/>
            </a:pPr>
            <a:endParaRPr lang="en-US" sz="2000" dirty="0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16365038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709"/>
            <a:ext cx="8802954" cy="688363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solidFill>
                  <a:srgbClr val="646B86"/>
                </a:solidFill>
                <a:sym typeface="Cambria"/>
              </a:rPr>
              <a:t>Smart Phone Stats</a:t>
            </a:r>
            <a:endParaRPr lang="en-US" sz="3200" dirty="0">
              <a:solidFill>
                <a:srgbClr val="646B8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0523" y="1283272"/>
            <a:ext cx="8802954" cy="4291455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40000"/>
              </a:lnSpc>
              <a:buClr>
                <a:schemeClr val="tx2">
                  <a:lumMod val="60000"/>
                  <a:lumOff val="40000"/>
                </a:schemeClr>
              </a:buClr>
              <a:buSzPts val="2000"/>
            </a:pPr>
            <a:r>
              <a:rPr lang="en-US" sz="2600" dirty="0">
                <a:sym typeface="Arial"/>
              </a:rPr>
              <a:t>A staggering 1.4 billion smartphones were sold in 2015 (</a:t>
            </a:r>
            <a:r>
              <a:rPr lang="en-US" sz="2600" dirty="0">
                <a:sym typeface="Arial"/>
                <a:hlinkClick r:id="rId2"/>
              </a:rPr>
              <a:t>App Annie</a:t>
            </a:r>
            <a:r>
              <a:rPr lang="en-US" sz="2600" dirty="0">
                <a:sym typeface="Arial"/>
              </a:rPr>
              <a:t>).</a:t>
            </a:r>
            <a:endParaRPr lang="en-US" sz="2600" dirty="0"/>
          </a:p>
          <a:p>
            <a:pPr>
              <a:lnSpc>
                <a:spcPct val="140000"/>
              </a:lnSpc>
              <a:buClr>
                <a:schemeClr val="tx2">
                  <a:lumMod val="60000"/>
                  <a:lumOff val="40000"/>
                </a:schemeClr>
              </a:buClr>
              <a:buSzPts val="2000"/>
            </a:pPr>
            <a:r>
              <a:rPr lang="en-US" sz="2600" dirty="0">
                <a:sym typeface="Arial"/>
              </a:rPr>
              <a:t>More than 3 billion people worldwide now use the internet (</a:t>
            </a:r>
            <a:r>
              <a:rPr lang="en-US" sz="2600" dirty="0">
                <a:sym typeface="Arial"/>
                <a:hlinkClick r:id="rId3"/>
              </a:rPr>
              <a:t>Time</a:t>
            </a:r>
            <a:r>
              <a:rPr lang="en-US" sz="2600" dirty="0">
                <a:sym typeface="Arial"/>
              </a:rPr>
              <a:t>), and 80 percent of them access it from smartphones (</a:t>
            </a:r>
            <a:r>
              <a:rPr lang="en-US" sz="2600" dirty="0">
                <a:sym typeface="Arial"/>
                <a:hlinkClick r:id="rId4"/>
              </a:rPr>
              <a:t>Smart Insights</a:t>
            </a:r>
            <a:r>
              <a:rPr lang="en-US" sz="2600" dirty="0">
                <a:sym typeface="Arial"/>
              </a:rPr>
              <a:t>).</a:t>
            </a:r>
            <a:endParaRPr lang="en-US" sz="2600" dirty="0"/>
          </a:p>
          <a:p>
            <a:pPr>
              <a:lnSpc>
                <a:spcPct val="140000"/>
              </a:lnSpc>
              <a:buClr>
                <a:schemeClr val="tx2">
                  <a:lumMod val="60000"/>
                  <a:lumOff val="40000"/>
                </a:schemeClr>
              </a:buClr>
              <a:buSzPts val="2000"/>
            </a:pPr>
            <a:r>
              <a:rPr lang="en-US" sz="2600" dirty="0">
                <a:sym typeface="Arial"/>
              </a:rPr>
              <a:t>The average consumer checks his or her smartphone 46 times a day, and in the US, people do this a collective 8 billion times every 24 hours (App Annie).</a:t>
            </a:r>
            <a:endParaRPr lang="en-US" sz="2600" dirty="0"/>
          </a:p>
          <a:p>
            <a:pPr>
              <a:lnSpc>
                <a:spcPct val="140000"/>
              </a:lnSpc>
              <a:buClr>
                <a:schemeClr val="tx2">
                  <a:lumMod val="60000"/>
                  <a:lumOff val="40000"/>
                </a:schemeClr>
              </a:buClr>
              <a:buSzPts val="2000"/>
            </a:pPr>
            <a:r>
              <a:rPr lang="en-US" sz="2600" dirty="0">
                <a:sym typeface="Arial"/>
              </a:rPr>
              <a:t>In 2015, </a:t>
            </a:r>
            <a:r>
              <a:rPr lang="en-US" sz="2600" dirty="0">
                <a:sym typeface="Arial"/>
                <a:hlinkClick r:id="rId5"/>
              </a:rPr>
              <a:t>iOS users</a:t>
            </a:r>
            <a:r>
              <a:rPr lang="en-US" sz="2600" dirty="0">
                <a:sym typeface="Arial"/>
              </a:rPr>
              <a:t> downloaded 25 billion apps, and Android users downloaded 50 billion (</a:t>
            </a:r>
            <a:r>
              <a:rPr lang="en-US" sz="2600" dirty="0">
                <a:sym typeface="Arial"/>
                <a:hlinkClick r:id="rId6"/>
              </a:rPr>
              <a:t>Business of Apps</a:t>
            </a:r>
            <a:r>
              <a:rPr lang="en-US" sz="2600" dirty="0">
                <a:sym typeface="Arial"/>
              </a:rPr>
              <a:t>).</a:t>
            </a:r>
            <a:endParaRPr lang="en-US" sz="2600" dirty="0"/>
          </a:p>
          <a:p>
            <a:pPr marL="274320" lvl="0" indent="81279">
              <a:spcBef>
                <a:spcPts val="0"/>
              </a:spcBef>
              <a:buClr>
                <a:schemeClr val="accent1"/>
              </a:buClr>
              <a:buSzPts val="2000"/>
              <a:buNone/>
            </a:pPr>
            <a:endParaRPr lang="en-US" sz="32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74320" lvl="0" indent="81279">
              <a:spcBef>
                <a:spcPts val="0"/>
              </a:spcBef>
              <a:buClr>
                <a:schemeClr val="accent1"/>
              </a:buClr>
              <a:buSzPts val="2000"/>
              <a:buNone/>
            </a:pPr>
            <a:endParaRPr lang="en-US" sz="32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lvl="0" indent="-44450">
              <a:spcBef>
                <a:spcPts val="0"/>
              </a:spcBef>
              <a:buClr>
                <a:srgbClr val="000000"/>
              </a:buClr>
              <a:buSzPts val="2000"/>
              <a:buNone/>
            </a:pPr>
            <a:endParaRPr lang="en-US" dirty="0">
              <a:sym typeface="Georgia"/>
            </a:endParaRPr>
          </a:p>
          <a:p>
            <a:pPr marL="0" lvl="0" indent="0">
              <a:spcBef>
                <a:spcPts val="0"/>
              </a:spcBef>
              <a:buClr>
                <a:srgbClr val="000000"/>
              </a:buClr>
              <a:buSzPts val="2000"/>
              <a:buNone/>
            </a:pPr>
            <a:endParaRPr lang="en-US" sz="3200" dirty="0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>
              <a:spcBef>
                <a:spcPts val="0"/>
              </a:spcBef>
              <a:buClr>
                <a:srgbClr val="000000"/>
              </a:buClr>
              <a:buSzPts val="2000"/>
              <a:buNone/>
            </a:pPr>
            <a:endParaRPr lang="en-US" sz="4100" b="1" dirty="0">
              <a:solidFill>
                <a:srgbClr val="646B86"/>
              </a:solidFill>
              <a:ea typeface="+mj-ea"/>
              <a:sym typeface="Georgia"/>
            </a:endParaRPr>
          </a:p>
          <a:p>
            <a:endParaRPr lang="en-US" sz="4100" b="1" dirty="0">
              <a:solidFill>
                <a:srgbClr val="646B86"/>
              </a:solidFill>
              <a:ea typeface="+mj-ea"/>
              <a:sym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387377160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076" y="20782"/>
            <a:ext cx="8818500" cy="6883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dirty="0">
                <a:solidFill>
                  <a:srgbClr val="646B86"/>
                </a:solidFill>
                <a:sym typeface="Cambria"/>
              </a:rPr>
              <a:t>Mobile Technology Goals</a:t>
            </a:r>
            <a:r>
              <a:rPr lang="en-US" sz="3200" dirty="0">
                <a:solidFill>
                  <a:srgbClr val="646B86"/>
                </a:solidFill>
              </a:rPr>
              <a:t/>
            </a:r>
            <a:br>
              <a:rPr lang="en-US" sz="3200" dirty="0">
                <a:solidFill>
                  <a:srgbClr val="646B86"/>
                </a:solidFill>
              </a:rPr>
            </a:br>
            <a:endParaRPr lang="en-US" sz="3200" dirty="0">
              <a:solidFill>
                <a:srgbClr val="646B86"/>
              </a:solidFill>
            </a:endParaRPr>
          </a:p>
        </p:txBody>
      </p:sp>
      <p:sp>
        <p:nvSpPr>
          <p:cNvPr id="3" name="Shape 321">
            <a:extLst>
              <a:ext uri="{FF2B5EF4-FFF2-40B4-BE49-F238E27FC236}">
                <a16:creationId xmlns:a16="http://schemas.microsoft.com/office/drawing/2014/main" id="{1FDBAEAE-8BB6-4B38-B230-25D7F782E2C9}"/>
              </a:ext>
            </a:extLst>
          </p:cNvPr>
          <p:cNvSpPr txBox="1">
            <a:spLocks/>
          </p:cNvSpPr>
          <p:nvPr/>
        </p:nvSpPr>
        <p:spPr>
          <a:xfrm>
            <a:off x="588741" y="1735257"/>
            <a:ext cx="7851873" cy="4179147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1B75B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320" indent="-45720">
              <a:spcBef>
                <a:spcPts val="0"/>
              </a:spcBef>
              <a:buClr>
                <a:schemeClr val="accent1"/>
              </a:buClr>
              <a:buSzPts val="2000"/>
              <a:buFont typeface="Noto Sans Symbols"/>
              <a:buChar char="●"/>
            </a:pPr>
            <a:r>
              <a:rPr lang="en-US" sz="1900" dirty="0">
                <a:sym typeface="Georgia"/>
              </a:rPr>
              <a:t>Goals are to make them as simple to use as possible.  They need to be a tool and not a hindrance so people will actually use them.</a:t>
            </a:r>
          </a:p>
          <a:p>
            <a:pPr marL="274320" indent="-45720">
              <a:spcBef>
                <a:spcPts val="0"/>
              </a:spcBef>
              <a:buClr>
                <a:schemeClr val="accent1"/>
              </a:buClr>
              <a:buSzPts val="2000"/>
              <a:buFont typeface="Noto Sans Symbols"/>
              <a:buChar char="●"/>
            </a:pPr>
            <a:endParaRPr lang="en-US" sz="1900" dirty="0"/>
          </a:p>
          <a:p>
            <a:pPr marL="274320" indent="-45720">
              <a:spcBef>
                <a:spcPts val="0"/>
              </a:spcBef>
              <a:buClr>
                <a:schemeClr val="accent1"/>
              </a:buClr>
              <a:buSzPts val="2000"/>
              <a:buFont typeface="Noto Sans Symbols"/>
              <a:buChar char="●"/>
            </a:pPr>
            <a:r>
              <a:rPr lang="en-US" sz="1900" dirty="0">
                <a:sym typeface="Georgia"/>
              </a:rPr>
              <a:t>Many people are supportive of using them and seeing what can be done with them.  I only heard one negative comment of “I </a:t>
            </a:r>
            <a:r>
              <a:rPr lang="en-US" sz="1900" dirty="0" err="1">
                <a:sym typeface="Georgia"/>
              </a:rPr>
              <a:t>aint</a:t>
            </a:r>
            <a:r>
              <a:rPr lang="en-US" sz="1900" dirty="0">
                <a:sym typeface="Georgia"/>
              </a:rPr>
              <a:t> </a:t>
            </a:r>
            <a:r>
              <a:rPr lang="en-US" sz="1900" dirty="0" err="1">
                <a:sym typeface="Georgia"/>
              </a:rPr>
              <a:t>gonna</a:t>
            </a:r>
            <a:r>
              <a:rPr lang="en-US" sz="1900" dirty="0">
                <a:sym typeface="Georgia"/>
              </a:rPr>
              <a:t> carry that in my pack all day.  It </a:t>
            </a:r>
            <a:r>
              <a:rPr lang="en-US" sz="1900" dirty="0" err="1">
                <a:sym typeface="Georgia"/>
              </a:rPr>
              <a:t>aint</a:t>
            </a:r>
            <a:r>
              <a:rPr lang="en-US" sz="1900" dirty="0">
                <a:sym typeface="Georgia"/>
              </a:rPr>
              <a:t> </a:t>
            </a:r>
            <a:r>
              <a:rPr lang="en-US" sz="1900" dirty="0" err="1">
                <a:sym typeface="Georgia"/>
              </a:rPr>
              <a:t>gonna</a:t>
            </a:r>
            <a:r>
              <a:rPr lang="en-US" sz="1900" dirty="0">
                <a:sym typeface="Georgia"/>
              </a:rPr>
              <a:t> dig no fire line for me”.</a:t>
            </a:r>
          </a:p>
          <a:p>
            <a:pPr marL="228600" indent="0">
              <a:spcBef>
                <a:spcPts val="0"/>
              </a:spcBef>
              <a:buClr>
                <a:schemeClr val="accent1"/>
              </a:buClr>
              <a:buSzPts val="2000"/>
              <a:buNone/>
            </a:pPr>
            <a:endParaRPr lang="en-US" sz="1900" dirty="0"/>
          </a:p>
          <a:p>
            <a:pPr marL="274320" indent="-45720">
              <a:spcBef>
                <a:spcPts val="0"/>
              </a:spcBef>
              <a:buClr>
                <a:schemeClr val="accent1"/>
              </a:buClr>
              <a:buSzPts val="2000"/>
              <a:buFont typeface="Noto Sans Symbols"/>
              <a:buChar char="●"/>
            </a:pPr>
            <a:r>
              <a:rPr lang="en-US" sz="1900" dirty="0">
                <a:sym typeface="Georgia"/>
              </a:rPr>
              <a:t>Keep in mind the demographics of wildland fire fighters, young people that are up to speed with technology.  Get their feedback if possible.</a:t>
            </a:r>
            <a:endParaRPr lang="en-US" sz="1900" dirty="0"/>
          </a:p>
          <a:p>
            <a:pPr marL="0" indent="0">
              <a:spcBef>
                <a:spcPts val="0"/>
              </a:spcBef>
              <a:buClr>
                <a:srgbClr val="000000"/>
              </a:buClr>
              <a:buSzPts val="2000"/>
              <a:buFont typeface="Noto Sans Symbols"/>
              <a:buNone/>
            </a:pPr>
            <a:endParaRPr lang="en-US" sz="1900" dirty="0">
              <a:sym typeface="Georgia"/>
            </a:endParaRPr>
          </a:p>
          <a:p>
            <a:pPr marL="0" indent="0">
              <a:spcBef>
                <a:spcPts val="0"/>
              </a:spcBef>
              <a:buClr>
                <a:srgbClr val="000000"/>
              </a:buClr>
              <a:buSzPts val="2000"/>
              <a:buFont typeface="Noto Sans Symbols"/>
              <a:buNone/>
            </a:pPr>
            <a:endParaRPr lang="en-US" sz="2000" dirty="0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336802613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076" y="20782"/>
            <a:ext cx="8818500" cy="6883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dirty="0">
                <a:solidFill>
                  <a:srgbClr val="646B86"/>
                </a:solidFill>
                <a:sym typeface="Cambria"/>
              </a:rPr>
              <a:t>Mobile Technology Goals</a:t>
            </a:r>
            <a:r>
              <a:rPr lang="en-US" sz="3200" dirty="0">
                <a:solidFill>
                  <a:srgbClr val="646B86"/>
                </a:solidFill>
              </a:rPr>
              <a:t/>
            </a:r>
            <a:br>
              <a:rPr lang="en-US" sz="3200" dirty="0">
                <a:solidFill>
                  <a:srgbClr val="646B86"/>
                </a:solidFill>
              </a:rPr>
            </a:br>
            <a:endParaRPr lang="en-US" sz="3200" dirty="0">
              <a:solidFill>
                <a:srgbClr val="646B86"/>
              </a:solidFill>
            </a:endParaRPr>
          </a:p>
        </p:txBody>
      </p:sp>
      <p:sp>
        <p:nvSpPr>
          <p:cNvPr id="6" name="Shape 329">
            <a:extLst>
              <a:ext uri="{FF2B5EF4-FFF2-40B4-BE49-F238E27FC236}">
                <a16:creationId xmlns:a16="http://schemas.microsoft.com/office/drawing/2014/main" id="{7A21A94D-EE6A-42B4-BF97-68522109F827}"/>
              </a:ext>
            </a:extLst>
          </p:cNvPr>
          <p:cNvSpPr txBox="1">
            <a:spLocks/>
          </p:cNvSpPr>
          <p:nvPr/>
        </p:nvSpPr>
        <p:spPr>
          <a:xfrm>
            <a:off x="588741" y="1467694"/>
            <a:ext cx="3646453" cy="4179147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1B75B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320" indent="-45720">
              <a:spcBef>
                <a:spcPts val="0"/>
              </a:spcBef>
              <a:buClr>
                <a:schemeClr val="accent1"/>
              </a:buClr>
              <a:buSzPts val="2000"/>
              <a:buFont typeface="Noto Sans Symbols"/>
              <a:buChar char="●"/>
            </a:pPr>
            <a:r>
              <a:rPr lang="en-US" sz="1900" dirty="0">
                <a:sym typeface="Georgia"/>
              </a:rPr>
              <a:t> iPads will be available on the rental contract.  See your team for more info.</a:t>
            </a:r>
            <a:endParaRPr lang="en-US" sz="1900" dirty="0"/>
          </a:p>
          <a:p>
            <a:pPr marL="274320" indent="-45720">
              <a:spcBef>
                <a:spcPts val="0"/>
              </a:spcBef>
              <a:buClr>
                <a:schemeClr val="accent1"/>
              </a:buClr>
              <a:buSzPts val="2000"/>
              <a:buFont typeface="Noto Sans Symbols"/>
              <a:buChar char="●"/>
            </a:pPr>
            <a:endParaRPr lang="en-US" sz="1900" dirty="0">
              <a:sym typeface="Georgia"/>
            </a:endParaRPr>
          </a:p>
          <a:p>
            <a:pPr marL="274320" indent="-45720">
              <a:spcBef>
                <a:spcPts val="0"/>
              </a:spcBef>
              <a:buClr>
                <a:schemeClr val="accent1"/>
              </a:buClr>
              <a:buSzPts val="2000"/>
              <a:buFont typeface="Noto Sans Symbols"/>
              <a:buChar char="●"/>
            </a:pPr>
            <a:r>
              <a:rPr lang="en-US" sz="1900" dirty="0">
                <a:sym typeface="Georgia"/>
              </a:rPr>
              <a:t> ViaSat internet as an option for camps where there is no internet access.</a:t>
            </a:r>
            <a:endParaRPr lang="en-US" sz="1900" dirty="0"/>
          </a:p>
          <a:p>
            <a:pPr marL="274320" indent="-45720">
              <a:spcBef>
                <a:spcPts val="0"/>
              </a:spcBef>
              <a:buClr>
                <a:schemeClr val="accent1"/>
              </a:buClr>
              <a:buSzPts val="2000"/>
              <a:buFont typeface="Noto Sans Symbols"/>
              <a:buChar char="●"/>
            </a:pPr>
            <a:endParaRPr lang="en-US" sz="1900" dirty="0">
              <a:sym typeface="Georgia"/>
            </a:endParaRPr>
          </a:p>
          <a:p>
            <a:pPr marL="0" indent="0">
              <a:spcBef>
                <a:spcPts val="0"/>
              </a:spcBef>
              <a:buClr>
                <a:srgbClr val="000000"/>
              </a:buClr>
              <a:buSzPts val="2000"/>
              <a:buFont typeface="Noto Sans Symbols"/>
              <a:buNone/>
            </a:pPr>
            <a:endParaRPr lang="en-US" sz="2000" dirty="0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7" name="Shape 330" descr="http://www.viasat.com/files/assets/JIFX_SB2PP_002_604x400.jpg">
            <a:extLst>
              <a:ext uri="{FF2B5EF4-FFF2-40B4-BE49-F238E27FC236}">
                <a16:creationId xmlns:a16="http://schemas.microsoft.com/office/drawing/2014/main" id="{A4978529-8DA2-43EF-8EC0-647E8084BAB0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4160" y="3987632"/>
            <a:ext cx="3429000" cy="205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Shape 331">
            <a:extLst>
              <a:ext uri="{FF2B5EF4-FFF2-40B4-BE49-F238E27FC236}">
                <a16:creationId xmlns:a16="http://schemas.microsoft.com/office/drawing/2014/main" id="{D4788420-CC0D-4741-888A-D70A8072497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52646" y="1619250"/>
            <a:ext cx="4329403" cy="28765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1145515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076" y="20782"/>
            <a:ext cx="8818500" cy="6883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dirty="0">
                <a:solidFill>
                  <a:srgbClr val="646B86"/>
                </a:solidFill>
                <a:sym typeface="Cambria"/>
              </a:rPr>
              <a:t>Summary</a:t>
            </a:r>
            <a:r>
              <a:rPr lang="en-US" sz="3200" dirty="0">
                <a:solidFill>
                  <a:srgbClr val="646B86"/>
                </a:solidFill>
              </a:rPr>
              <a:t/>
            </a:r>
            <a:br>
              <a:rPr lang="en-US" sz="3200" dirty="0">
                <a:solidFill>
                  <a:srgbClr val="646B86"/>
                </a:solidFill>
              </a:rPr>
            </a:br>
            <a:endParaRPr lang="en-US" sz="3200" dirty="0">
              <a:solidFill>
                <a:srgbClr val="646B86"/>
              </a:solidFill>
            </a:endParaRPr>
          </a:p>
        </p:txBody>
      </p:sp>
      <p:sp>
        <p:nvSpPr>
          <p:cNvPr id="3" name="Shape 340">
            <a:extLst>
              <a:ext uri="{FF2B5EF4-FFF2-40B4-BE49-F238E27FC236}">
                <a16:creationId xmlns:a16="http://schemas.microsoft.com/office/drawing/2014/main" id="{A9DBDD8B-1E97-4228-89DE-87723A9E2B19}"/>
              </a:ext>
            </a:extLst>
          </p:cNvPr>
          <p:cNvSpPr txBox="1">
            <a:spLocks/>
          </p:cNvSpPr>
          <p:nvPr/>
        </p:nvSpPr>
        <p:spPr>
          <a:xfrm>
            <a:off x="533400" y="1066800"/>
            <a:ext cx="3646452" cy="4179147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1B75B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0">
              <a:spcBef>
                <a:spcPts val="0"/>
              </a:spcBef>
              <a:buClr>
                <a:schemeClr val="accent1"/>
              </a:buClr>
              <a:buSzPts val="2000"/>
              <a:buNone/>
            </a:pPr>
            <a:r>
              <a:rPr lang="en-US" sz="1900" dirty="0">
                <a:sym typeface="Georgia"/>
              </a:rPr>
              <a:t>Ideally, you will have:</a:t>
            </a:r>
            <a:endParaRPr lang="en-US" sz="1900" dirty="0"/>
          </a:p>
          <a:p>
            <a:pPr marL="228600" lvl="1" indent="0">
              <a:spcBef>
                <a:spcPts val="0"/>
              </a:spcBef>
              <a:buClr>
                <a:schemeClr val="accent1"/>
              </a:buClr>
              <a:buSzPts val="2000"/>
              <a:buNone/>
            </a:pPr>
            <a:endParaRPr lang="en-US" sz="1900" dirty="0">
              <a:solidFill>
                <a:srgbClr val="1B75BC"/>
              </a:solidFill>
              <a:sym typeface="Georgia"/>
            </a:endParaRPr>
          </a:p>
          <a:p>
            <a:pPr marL="274320" lvl="1" indent="-45720">
              <a:spcBef>
                <a:spcPts val="0"/>
              </a:spcBef>
              <a:buClr>
                <a:schemeClr val="accent1"/>
              </a:buClr>
              <a:buSzPts val="2000"/>
              <a:buFont typeface="Noto Sans Symbols"/>
              <a:buChar char="●"/>
            </a:pPr>
            <a:r>
              <a:rPr lang="en-US" sz="1900" dirty="0">
                <a:solidFill>
                  <a:srgbClr val="1B75BC"/>
                </a:solidFill>
                <a:sym typeface="Georgia"/>
              </a:rPr>
              <a:t>Internet access (at least at fire camp)</a:t>
            </a:r>
          </a:p>
          <a:p>
            <a:pPr marL="274320" lvl="1" indent="-45720">
              <a:spcBef>
                <a:spcPts val="0"/>
              </a:spcBef>
              <a:buClr>
                <a:schemeClr val="accent1"/>
              </a:buClr>
              <a:buSzPts val="2000"/>
              <a:buFont typeface="Noto Sans Symbols"/>
              <a:buChar char="●"/>
            </a:pPr>
            <a:endParaRPr lang="en-US" sz="1900" dirty="0">
              <a:solidFill>
                <a:srgbClr val="1B75BC"/>
              </a:solidFill>
            </a:endParaRPr>
          </a:p>
          <a:p>
            <a:pPr marL="274320" lvl="1" indent="-45720">
              <a:spcBef>
                <a:spcPts val="0"/>
              </a:spcBef>
              <a:buClr>
                <a:schemeClr val="accent1"/>
              </a:buClr>
              <a:buSzPts val="2000"/>
              <a:buFont typeface="Noto Sans Symbols"/>
              <a:buChar char="●"/>
            </a:pPr>
            <a:r>
              <a:rPr lang="en-US" sz="1900" dirty="0" err="1">
                <a:solidFill>
                  <a:srgbClr val="1B75BC"/>
                </a:solidFill>
                <a:sym typeface="Georgia"/>
              </a:rPr>
              <a:t>iDevice</a:t>
            </a:r>
            <a:r>
              <a:rPr lang="en-US" sz="1900" dirty="0">
                <a:solidFill>
                  <a:srgbClr val="1B75BC"/>
                </a:solidFill>
                <a:sym typeface="Georgia"/>
              </a:rPr>
              <a:t> (iPhone/iPod)</a:t>
            </a:r>
          </a:p>
          <a:p>
            <a:pPr marL="274320" lvl="1" indent="-45720">
              <a:spcBef>
                <a:spcPts val="0"/>
              </a:spcBef>
              <a:buClr>
                <a:schemeClr val="accent1"/>
              </a:buClr>
              <a:buSzPts val="2000"/>
              <a:buFont typeface="Noto Sans Symbols"/>
              <a:buChar char="●"/>
            </a:pPr>
            <a:endParaRPr lang="en-US" sz="1900" dirty="0">
              <a:solidFill>
                <a:srgbClr val="1B75BC"/>
              </a:solidFill>
            </a:endParaRPr>
          </a:p>
          <a:p>
            <a:pPr marL="274320" lvl="1" indent="-45720">
              <a:spcBef>
                <a:spcPts val="0"/>
              </a:spcBef>
              <a:buClr>
                <a:schemeClr val="accent1"/>
              </a:buClr>
              <a:buSzPts val="2000"/>
              <a:buFont typeface="Noto Sans Symbols"/>
              <a:buChar char="●"/>
            </a:pPr>
            <a:r>
              <a:rPr lang="en-US" sz="1900" dirty="0">
                <a:solidFill>
                  <a:srgbClr val="1B75BC"/>
                </a:solidFill>
                <a:sym typeface="Georgia"/>
              </a:rPr>
              <a:t>Web server to store data on and keep it up to date</a:t>
            </a:r>
          </a:p>
          <a:p>
            <a:pPr marL="274320" lvl="1" indent="-45720">
              <a:spcBef>
                <a:spcPts val="0"/>
              </a:spcBef>
              <a:buClr>
                <a:schemeClr val="accent1"/>
              </a:buClr>
              <a:buSzPts val="2000"/>
              <a:buFont typeface="Noto Sans Symbols"/>
              <a:buChar char="●"/>
            </a:pPr>
            <a:endParaRPr lang="en-US" sz="1900" dirty="0">
              <a:solidFill>
                <a:srgbClr val="1B75BC"/>
              </a:solidFill>
            </a:endParaRPr>
          </a:p>
          <a:p>
            <a:pPr marL="274320" lvl="1" indent="-45720">
              <a:spcBef>
                <a:spcPts val="0"/>
              </a:spcBef>
              <a:buClr>
                <a:schemeClr val="accent1"/>
              </a:buClr>
              <a:buSzPts val="2000"/>
              <a:buFont typeface="Noto Sans Symbols"/>
              <a:buChar char="●"/>
            </a:pPr>
            <a:r>
              <a:rPr lang="en-US" sz="1900" dirty="0">
                <a:solidFill>
                  <a:srgbClr val="1B75BC"/>
                </a:solidFill>
                <a:sym typeface="Georgia"/>
              </a:rPr>
              <a:t>Supportive users</a:t>
            </a:r>
          </a:p>
          <a:p>
            <a:pPr marL="274320" lvl="1" indent="-45720">
              <a:spcBef>
                <a:spcPts val="0"/>
              </a:spcBef>
              <a:buClr>
                <a:schemeClr val="accent1"/>
              </a:buClr>
              <a:buSzPts val="2000"/>
              <a:buFont typeface="Noto Sans Symbols"/>
              <a:buChar char="●"/>
            </a:pPr>
            <a:endParaRPr lang="en-US" sz="1900" dirty="0">
              <a:solidFill>
                <a:srgbClr val="1B75BC"/>
              </a:solidFill>
            </a:endParaRPr>
          </a:p>
          <a:p>
            <a:pPr marL="274320" lvl="1" indent="-45720">
              <a:spcBef>
                <a:spcPts val="0"/>
              </a:spcBef>
              <a:buClr>
                <a:schemeClr val="accent1"/>
              </a:buClr>
              <a:buSzPts val="2000"/>
              <a:buFont typeface="Noto Sans Symbols"/>
              <a:buChar char="●"/>
            </a:pPr>
            <a:r>
              <a:rPr lang="en-US" sz="1900" dirty="0">
                <a:solidFill>
                  <a:srgbClr val="1B75BC"/>
                </a:solidFill>
                <a:sym typeface="Georgia"/>
              </a:rPr>
              <a:t>A successful and safe incident</a:t>
            </a:r>
            <a:endParaRPr lang="en-US" sz="1900" dirty="0">
              <a:solidFill>
                <a:srgbClr val="1B75BC"/>
              </a:solidFill>
            </a:endParaRPr>
          </a:p>
        </p:txBody>
      </p:sp>
      <p:pic>
        <p:nvPicPr>
          <p:cNvPr id="4" name="Shape 337" descr="C:\Users\mgascon\Downloads\IMG_0744 (1).jpg">
            <a:extLst>
              <a:ext uri="{FF2B5EF4-FFF2-40B4-BE49-F238E27FC236}">
                <a16:creationId xmlns:a16="http://schemas.microsoft.com/office/drawing/2014/main" id="{5874CC68-01A5-4F4A-B5A4-A69800FD6DAE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476985" y="1353517"/>
            <a:ext cx="4667015" cy="45608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4045347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83359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076" y="20782"/>
            <a:ext cx="8818500" cy="6883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>
                <a:solidFill>
                  <a:srgbClr val="4F81BD"/>
                </a:solidFill>
                <a:latin typeface="Cambria"/>
                <a:ea typeface="Cambria"/>
                <a:cs typeface="Cambria"/>
                <a:sym typeface="Cambria"/>
              </a:rPr>
              <a:t>Smart Phone Stats by OS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5" name="Shape 86">
            <a:extLst>
              <a:ext uri="{FF2B5EF4-FFF2-40B4-BE49-F238E27FC236}">
                <a16:creationId xmlns:a16="http://schemas.microsoft.com/office/drawing/2014/main" id="{F3B915DB-36AE-40D8-B6E4-D7059D3D148B}"/>
              </a:ext>
            </a:extLst>
          </p:cNvPr>
          <p:cNvPicPr preferRelativeResize="0">
            <a:picLocks noGrp="1"/>
          </p:cNvPicPr>
          <p:nvPr>
            <p:ph sz="half" idx="1"/>
          </p:nvPr>
        </p:nvPicPr>
        <p:blipFill rotWithShape="1">
          <a:blip r:embed="rId2">
            <a:alphaModFix/>
          </a:blip>
          <a:srcRect/>
          <a:stretch/>
        </p:blipFill>
        <p:spPr>
          <a:xfrm>
            <a:off x="1028700" y="1066800"/>
            <a:ext cx="7086600" cy="3657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879104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076" y="20782"/>
            <a:ext cx="8818500" cy="6883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>
                <a:solidFill>
                  <a:srgbClr val="4F81BD"/>
                </a:solidFill>
                <a:latin typeface="Cambria"/>
                <a:ea typeface="Cambria"/>
                <a:cs typeface="Cambria"/>
                <a:sym typeface="Cambria"/>
              </a:rPr>
              <a:t>Number of smartphone users in the United States from 2010 to 2021 (in millions)*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6" name="Shape 94">
            <a:extLst>
              <a:ext uri="{FF2B5EF4-FFF2-40B4-BE49-F238E27FC236}">
                <a16:creationId xmlns:a16="http://schemas.microsoft.com/office/drawing/2014/main" id="{5473FFD2-25BA-4A58-9196-90E6CA358AE1}"/>
              </a:ext>
            </a:extLst>
          </p:cNvPr>
          <p:cNvPicPr preferRelativeResize="0">
            <a:picLocks noGrp="1"/>
          </p:cNvPicPr>
          <p:nvPr>
            <p:ph sz="half" idx="1"/>
          </p:nvPr>
        </p:nvPicPr>
        <p:blipFill rotWithShape="1">
          <a:blip r:embed="rId2">
            <a:alphaModFix/>
          </a:blip>
          <a:srcRect/>
          <a:stretch/>
        </p:blipFill>
        <p:spPr>
          <a:xfrm>
            <a:off x="933425" y="1524000"/>
            <a:ext cx="7197802" cy="45259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521212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076" y="20782"/>
            <a:ext cx="8818500" cy="6883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>
                <a:solidFill>
                  <a:srgbClr val="646B86"/>
                </a:solidFill>
                <a:sym typeface="Cambria"/>
              </a:rPr>
              <a:t>Devices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5" name="Shape 103">
            <a:extLst>
              <a:ext uri="{FF2B5EF4-FFF2-40B4-BE49-F238E27FC236}">
                <a16:creationId xmlns:a16="http://schemas.microsoft.com/office/drawing/2014/main" id="{66E0ED1D-A954-4C1E-869E-DC74B03D67A3}"/>
              </a:ext>
            </a:extLst>
          </p:cNvPr>
          <p:cNvSpPr txBox="1">
            <a:spLocks noGrp="1"/>
          </p:cNvSpPr>
          <p:nvPr>
            <p:ph sz="half" idx="1"/>
          </p:nvPr>
        </p:nvSpPr>
        <p:spPr>
          <a:xfrm>
            <a:off x="0" y="888571"/>
            <a:ext cx="4220325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R="0">
              <a:lnSpc>
                <a:spcPct val="130000"/>
              </a:lnSpc>
              <a:spcAft>
                <a:spcPts val="0"/>
              </a:spcAft>
              <a:buClr>
                <a:schemeClr val="tx2">
                  <a:lumMod val="60000"/>
                  <a:lumOff val="40000"/>
                </a:schemeClr>
              </a:buClr>
              <a:buSzPts val="2000"/>
            </a:pPr>
            <a:r>
              <a:rPr lang="en-US" sz="2200" dirty="0">
                <a:sym typeface="Georgia"/>
              </a:rPr>
              <a:t>iPad</a:t>
            </a:r>
            <a:endParaRPr sz="2200" dirty="0"/>
          </a:p>
          <a:p>
            <a:pPr marR="0">
              <a:lnSpc>
                <a:spcPct val="130000"/>
              </a:lnSpc>
              <a:spcAft>
                <a:spcPts val="0"/>
              </a:spcAft>
              <a:buClr>
                <a:schemeClr val="tx2">
                  <a:lumMod val="60000"/>
                  <a:lumOff val="40000"/>
                </a:schemeClr>
              </a:buClr>
              <a:buSzPts val="2000"/>
            </a:pPr>
            <a:r>
              <a:rPr lang="en-US" sz="2200" dirty="0">
                <a:sym typeface="Georgia"/>
              </a:rPr>
              <a:t>iPhone</a:t>
            </a:r>
            <a:endParaRPr sz="2200" dirty="0"/>
          </a:p>
          <a:p>
            <a:pPr marR="0">
              <a:lnSpc>
                <a:spcPct val="130000"/>
              </a:lnSpc>
              <a:spcAft>
                <a:spcPts val="0"/>
              </a:spcAft>
              <a:buClr>
                <a:schemeClr val="tx2">
                  <a:lumMod val="60000"/>
                  <a:lumOff val="40000"/>
                </a:schemeClr>
              </a:buClr>
              <a:buSzPts val="2000"/>
            </a:pPr>
            <a:r>
              <a:rPr lang="en-US" sz="2200" dirty="0">
                <a:sym typeface="Georgia"/>
              </a:rPr>
              <a:t>Google Nexus</a:t>
            </a:r>
            <a:endParaRPr sz="2200" dirty="0"/>
          </a:p>
          <a:p>
            <a:pPr marR="0">
              <a:lnSpc>
                <a:spcPct val="130000"/>
              </a:lnSpc>
              <a:spcAft>
                <a:spcPts val="0"/>
              </a:spcAft>
              <a:buClr>
                <a:schemeClr val="tx2">
                  <a:lumMod val="60000"/>
                  <a:lumOff val="40000"/>
                </a:schemeClr>
              </a:buClr>
              <a:buSzPts val="2000"/>
            </a:pPr>
            <a:r>
              <a:rPr lang="en-US" sz="2200" dirty="0">
                <a:sym typeface="Georgia"/>
              </a:rPr>
              <a:t>Amazon Kindle Fire HD</a:t>
            </a:r>
            <a:endParaRPr sz="2200" dirty="0"/>
          </a:p>
          <a:p>
            <a:pPr marR="0">
              <a:lnSpc>
                <a:spcPct val="130000"/>
              </a:lnSpc>
              <a:spcAft>
                <a:spcPts val="0"/>
              </a:spcAft>
              <a:buClr>
                <a:schemeClr val="tx2">
                  <a:lumMod val="60000"/>
                  <a:lumOff val="40000"/>
                </a:schemeClr>
              </a:buClr>
              <a:buSzPts val="2000"/>
            </a:pPr>
            <a:r>
              <a:rPr lang="en-US" sz="2200" dirty="0">
                <a:sym typeface="Georgia"/>
              </a:rPr>
              <a:t>Barnes and Noble Nook HD+</a:t>
            </a:r>
            <a:endParaRPr sz="2200" dirty="0"/>
          </a:p>
          <a:p>
            <a:pPr marR="0">
              <a:lnSpc>
                <a:spcPct val="130000"/>
              </a:lnSpc>
              <a:spcAft>
                <a:spcPts val="0"/>
              </a:spcAft>
              <a:buClr>
                <a:schemeClr val="tx2">
                  <a:lumMod val="60000"/>
                  <a:lumOff val="40000"/>
                </a:schemeClr>
              </a:buClr>
              <a:buSzPts val="2000"/>
            </a:pPr>
            <a:r>
              <a:rPr lang="en-US" sz="2200" dirty="0">
                <a:sym typeface="Georgia"/>
              </a:rPr>
              <a:t>Samsung Galaxy</a:t>
            </a:r>
            <a:endParaRPr sz="2200" dirty="0"/>
          </a:p>
          <a:p>
            <a:pPr marR="0">
              <a:lnSpc>
                <a:spcPct val="130000"/>
              </a:lnSpc>
              <a:spcAft>
                <a:spcPts val="0"/>
              </a:spcAft>
              <a:buClr>
                <a:schemeClr val="tx2">
                  <a:lumMod val="60000"/>
                  <a:lumOff val="40000"/>
                </a:schemeClr>
              </a:buClr>
              <a:buSzPts val="2000"/>
            </a:pPr>
            <a:r>
              <a:rPr lang="en-US" sz="2200" dirty="0">
                <a:sym typeface="Georgia"/>
              </a:rPr>
              <a:t>Asus Transformer Pad Infinity</a:t>
            </a:r>
            <a:endParaRPr sz="2200" dirty="0"/>
          </a:p>
          <a:p>
            <a:pPr marR="0">
              <a:lnSpc>
                <a:spcPct val="130000"/>
              </a:lnSpc>
              <a:spcAft>
                <a:spcPts val="0"/>
              </a:spcAft>
              <a:buClr>
                <a:schemeClr val="tx2">
                  <a:lumMod val="60000"/>
                  <a:lumOff val="40000"/>
                </a:schemeClr>
              </a:buClr>
              <a:buSzPts val="2000"/>
            </a:pPr>
            <a:r>
              <a:rPr lang="en-US" sz="2200" dirty="0">
                <a:sym typeface="Georgia"/>
              </a:rPr>
              <a:t>Microsoft Surface</a:t>
            </a:r>
            <a:endParaRPr sz="2200" dirty="0"/>
          </a:p>
          <a:p>
            <a:pPr marR="0">
              <a:lnSpc>
                <a:spcPct val="130000"/>
              </a:lnSpc>
              <a:spcAft>
                <a:spcPts val="0"/>
              </a:spcAft>
              <a:buClr>
                <a:schemeClr val="tx2">
                  <a:lumMod val="60000"/>
                  <a:lumOff val="40000"/>
                </a:schemeClr>
              </a:buClr>
              <a:buSzPts val="2000"/>
            </a:pPr>
            <a:r>
              <a:rPr lang="en-US" sz="2200" dirty="0">
                <a:sym typeface="Georgia"/>
              </a:rPr>
              <a:t>iPad Mini</a:t>
            </a:r>
            <a:endParaRPr sz="2200" dirty="0"/>
          </a:p>
          <a:p>
            <a:pPr marL="171450" marR="0" lvl="0" indent="-44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200" dirty="0">
              <a:sym typeface="Georgi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oto Sans Symbols"/>
              <a:buNone/>
            </a:pPr>
            <a:endParaRPr sz="2200" dirty="0">
              <a:sym typeface="Georgi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oto Sans Symbols"/>
              <a:buNone/>
            </a:pPr>
            <a:endParaRPr sz="2000" b="0" i="0" u="none" strike="noStrike" cap="none" dirty="0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6" name="Shape 100">
            <a:extLst>
              <a:ext uri="{FF2B5EF4-FFF2-40B4-BE49-F238E27FC236}">
                <a16:creationId xmlns:a16="http://schemas.microsoft.com/office/drawing/2014/main" id="{B3634437-3824-44B5-884D-867969FD4BF4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291339" y="4279427"/>
            <a:ext cx="2619375" cy="1743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Shape 105">
            <a:extLst>
              <a:ext uri="{FF2B5EF4-FFF2-40B4-BE49-F238E27FC236}">
                <a16:creationId xmlns:a16="http://schemas.microsoft.com/office/drawing/2014/main" id="{654FE7C0-EA1F-4A21-9554-F4CACA33CB77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27988" y="4298477"/>
            <a:ext cx="2657475" cy="1724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Shape 107">
            <a:extLst>
              <a:ext uri="{FF2B5EF4-FFF2-40B4-BE49-F238E27FC236}">
                <a16:creationId xmlns:a16="http://schemas.microsoft.com/office/drawing/2014/main" id="{420B355E-0881-4DCB-949F-537AA4D49978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976256" y="2724551"/>
            <a:ext cx="2705100" cy="1685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Shape 104">
            <a:extLst>
              <a:ext uri="{FF2B5EF4-FFF2-40B4-BE49-F238E27FC236}">
                <a16:creationId xmlns:a16="http://schemas.microsoft.com/office/drawing/2014/main" id="{45CE368A-3223-46D4-A9A5-A9D830E068FF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603302" y="888571"/>
            <a:ext cx="2466975" cy="1847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Shape 106">
            <a:extLst>
              <a:ext uri="{FF2B5EF4-FFF2-40B4-BE49-F238E27FC236}">
                <a16:creationId xmlns:a16="http://schemas.microsoft.com/office/drawing/2014/main" id="{982ECA8C-4071-407A-93D4-01443C318F1C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129847" y="1408478"/>
            <a:ext cx="2628900" cy="17430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603482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076" y="20782"/>
            <a:ext cx="8818500" cy="6883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>
                <a:solidFill>
                  <a:srgbClr val="646B86"/>
                </a:solidFill>
                <a:sym typeface="Cambria"/>
              </a:rPr>
              <a:t>Devices (hardware)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89057" y="1166018"/>
            <a:ext cx="8818500" cy="45259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Clr>
                <a:schemeClr val="tx2">
                  <a:lumMod val="60000"/>
                  <a:lumOff val="40000"/>
                </a:schemeClr>
              </a:buClr>
              <a:buSzPts val="2000"/>
            </a:pPr>
            <a:r>
              <a:rPr lang="en-US" sz="2400" dirty="0">
                <a:sym typeface="Georgia"/>
              </a:rPr>
              <a:t>Don’t worry, we don’t support them all.  There is no way we could.  No one can be an expert with all of the OS’s and hardware that is out there.</a:t>
            </a:r>
            <a:endParaRPr lang="en-US" sz="2400" dirty="0"/>
          </a:p>
          <a:p>
            <a:pPr>
              <a:lnSpc>
                <a:spcPct val="150000"/>
              </a:lnSpc>
              <a:buClr>
                <a:schemeClr val="tx2">
                  <a:lumMod val="60000"/>
                  <a:lumOff val="40000"/>
                </a:schemeClr>
              </a:buClr>
              <a:buSzPts val="2000"/>
            </a:pPr>
            <a:r>
              <a:rPr lang="en-US" sz="2400" dirty="0">
                <a:sym typeface="Georgia"/>
              </a:rPr>
              <a:t>Primarily supporting iPad/iPhone with iOS.  </a:t>
            </a:r>
          </a:p>
          <a:p>
            <a:pPr>
              <a:lnSpc>
                <a:spcPct val="150000"/>
              </a:lnSpc>
              <a:buClr>
                <a:schemeClr val="tx2">
                  <a:lumMod val="60000"/>
                  <a:lumOff val="40000"/>
                </a:schemeClr>
              </a:buClr>
              <a:buSzPts val="2000"/>
            </a:pPr>
            <a:r>
              <a:rPr lang="en-US" sz="2400" dirty="0">
                <a:sym typeface="Georgia"/>
              </a:rPr>
              <a:t>Android </a:t>
            </a:r>
          </a:p>
          <a:p>
            <a:pPr marL="171450" lvl="0" indent="-44450">
              <a:spcBef>
                <a:spcPts val="0"/>
              </a:spcBef>
              <a:buClr>
                <a:srgbClr val="000000"/>
              </a:buClr>
              <a:buSzPts val="2000"/>
              <a:buNone/>
            </a:pPr>
            <a:endParaRPr lang="en-US" sz="8800" dirty="0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>
              <a:spcBef>
                <a:spcPts val="0"/>
              </a:spcBef>
              <a:buClr>
                <a:srgbClr val="000000"/>
              </a:buClr>
              <a:buSzPts val="2000"/>
              <a:buNone/>
            </a:pPr>
            <a:endParaRPr lang="en-US" sz="8800" dirty="0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77903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076" y="20782"/>
            <a:ext cx="8818500" cy="6883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>
                <a:solidFill>
                  <a:srgbClr val="646B86"/>
                </a:solidFill>
                <a:sym typeface="Cambria"/>
              </a:rPr>
              <a:t>Applications (Apps)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5500" y="697073"/>
            <a:ext cx="8818500" cy="4525963"/>
          </a:xfrm>
        </p:spPr>
        <p:txBody>
          <a:bodyPr>
            <a:normAutofit/>
          </a:bodyPr>
          <a:lstStyle/>
          <a:p>
            <a:pPr>
              <a:lnSpc>
                <a:spcPct val="130000"/>
              </a:lnSpc>
              <a:buClr>
                <a:schemeClr val="tx2">
                  <a:lumMod val="60000"/>
                  <a:lumOff val="40000"/>
                </a:schemeClr>
              </a:buClr>
              <a:buSzPts val="2000"/>
            </a:pPr>
            <a:r>
              <a:rPr lang="en-US" sz="2200" dirty="0">
                <a:sym typeface="Georgia"/>
              </a:rPr>
              <a:t>Similar to hardware, we can not support every app out there.  There are literally 100 of thousands of apps from various sources.</a:t>
            </a:r>
            <a:endParaRPr lang="en-US" sz="2200" dirty="0"/>
          </a:p>
          <a:p>
            <a:pPr>
              <a:lnSpc>
                <a:spcPct val="130000"/>
              </a:lnSpc>
              <a:buClr>
                <a:schemeClr val="tx2">
                  <a:lumMod val="60000"/>
                  <a:lumOff val="40000"/>
                </a:schemeClr>
              </a:buClr>
              <a:buSzPts val="2000"/>
            </a:pPr>
            <a:r>
              <a:rPr lang="en-US" sz="2200" dirty="0">
                <a:sym typeface="Georgia"/>
              </a:rPr>
              <a:t>App Store (Apple)</a:t>
            </a:r>
            <a:endParaRPr lang="en-US" sz="2200" dirty="0"/>
          </a:p>
          <a:p>
            <a:pPr>
              <a:lnSpc>
                <a:spcPct val="130000"/>
              </a:lnSpc>
              <a:buClr>
                <a:schemeClr val="tx2">
                  <a:lumMod val="60000"/>
                  <a:lumOff val="40000"/>
                </a:schemeClr>
              </a:buClr>
              <a:buSzPts val="2000"/>
            </a:pPr>
            <a:r>
              <a:rPr lang="en-US" sz="2200" dirty="0">
                <a:sym typeface="Georgia"/>
              </a:rPr>
              <a:t>Google Play (Android)</a:t>
            </a:r>
            <a:endParaRPr lang="en-US" sz="2200" dirty="0"/>
          </a:p>
          <a:p>
            <a:pPr>
              <a:lnSpc>
                <a:spcPct val="130000"/>
              </a:lnSpc>
              <a:buClr>
                <a:schemeClr val="tx2">
                  <a:lumMod val="60000"/>
                  <a:lumOff val="40000"/>
                </a:schemeClr>
              </a:buClr>
              <a:buSzPts val="2000"/>
            </a:pPr>
            <a:endParaRPr lang="en-US" sz="2200" dirty="0">
              <a:sym typeface="Georgia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138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076" y="20782"/>
            <a:ext cx="8818500" cy="6883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>
                <a:solidFill>
                  <a:srgbClr val="646B86"/>
                </a:solidFill>
                <a:sym typeface="Cambria"/>
              </a:rPr>
              <a:t>Common Applications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6" name="Shape 131">
            <a:extLst>
              <a:ext uri="{FF2B5EF4-FFF2-40B4-BE49-F238E27FC236}">
                <a16:creationId xmlns:a16="http://schemas.microsoft.com/office/drawing/2014/main" id="{B6705075-C58F-4A27-958E-36EE95C56FC4}"/>
              </a:ext>
            </a:extLst>
          </p:cNvPr>
          <p:cNvSpPr txBox="1">
            <a:spLocks noGrp="1"/>
          </p:cNvSpPr>
          <p:nvPr>
            <p:ph sz="half" idx="1"/>
          </p:nvPr>
        </p:nvSpPr>
        <p:spPr>
          <a:xfrm>
            <a:off x="123075" y="762000"/>
            <a:ext cx="3382125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indent="0" algn="ctr">
              <a:lnSpc>
                <a:spcPct val="130000"/>
              </a:lnSpc>
              <a:spcAft>
                <a:spcPts val="0"/>
              </a:spcAft>
              <a:buClr>
                <a:schemeClr val="tx2">
                  <a:lumMod val="60000"/>
                  <a:lumOff val="40000"/>
                </a:schemeClr>
              </a:buClr>
              <a:buSzPts val="2000"/>
              <a:buNone/>
            </a:pPr>
            <a:r>
              <a:rPr lang="en-US" sz="1600" b="1" u="sng" dirty="0">
                <a:sym typeface="Georgia"/>
              </a:rPr>
              <a:t>GEOSPATIAL</a:t>
            </a:r>
            <a:r>
              <a:rPr lang="en-US" sz="1600" dirty="0">
                <a:sym typeface="Georgia"/>
              </a:rPr>
              <a:t/>
            </a:r>
            <a:br>
              <a:rPr lang="en-US" sz="1600" dirty="0">
                <a:sym typeface="Georgia"/>
              </a:rPr>
            </a:br>
            <a:r>
              <a:rPr lang="en-US" sz="1600" dirty="0">
                <a:sym typeface="Georgia"/>
              </a:rPr>
              <a:t>Scenic Map Western USA (Apple)</a:t>
            </a:r>
            <a:br>
              <a:rPr lang="en-US" sz="1600" dirty="0">
                <a:sym typeface="Georgia"/>
              </a:rPr>
            </a:br>
            <a:r>
              <a:rPr lang="en-US" sz="1600" dirty="0">
                <a:sym typeface="Georgia"/>
              </a:rPr>
              <a:t>GPS Tracks (Apple)</a:t>
            </a:r>
            <a:br>
              <a:rPr lang="en-US" sz="1600" dirty="0">
                <a:sym typeface="Georgia"/>
              </a:rPr>
            </a:br>
            <a:r>
              <a:rPr lang="en-US" sz="1600" dirty="0" err="1">
                <a:sym typeface="Georgia"/>
              </a:rPr>
              <a:t>Avenza</a:t>
            </a:r>
            <a:r>
              <a:rPr lang="en-US" sz="1600" dirty="0">
                <a:sym typeface="Georgia"/>
              </a:rPr>
              <a:t> PDF Maps (Apple, Android)</a:t>
            </a:r>
            <a:endParaRPr sz="1600" dirty="0"/>
          </a:p>
          <a:p>
            <a:pPr marL="0" marR="0" indent="0" algn="ctr">
              <a:lnSpc>
                <a:spcPct val="130000"/>
              </a:lnSpc>
              <a:spcAft>
                <a:spcPts val="0"/>
              </a:spcAft>
              <a:buClr>
                <a:schemeClr val="tx2">
                  <a:lumMod val="60000"/>
                  <a:lumOff val="40000"/>
                </a:schemeClr>
              </a:buClr>
              <a:buSzPts val="2000"/>
              <a:buNone/>
            </a:pPr>
            <a:r>
              <a:rPr lang="en-US" sz="1600" b="1" u="sng" dirty="0">
                <a:sym typeface="Georgia"/>
              </a:rPr>
              <a:t>Weather</a:t>
            </a:r>
            <a:r>
              <a:rPr lang="en-US" sz="1600" dirty="0">
                <a:sym typeface="Georgia"/>
              </a:rPr>
              <a:t/>
            </a:r>
            <a:br>
              <a:rPr lang="en-US" sz="1600" dirty="0">
                <a:sym typeface="Georgia"/>
              </a:rPr>
            </a:br>
            <a:r>
              <a:rPr lang="en-US" sz="1600" dirty="0">
                <a:sym typeface="Georgia"/>
              </a:rPr>
              <a:t>NOAA High Definition Radar (Apple).</a:t>
            </a:r>
            <a:br>
              <a:rPr lang="en-US" sz="1600" dirty="0">
                <a:sym typeface="Georgia"/>
              </a:rPr>
            </a:br>
            <a:r>
              <a:rPr lang="en-US" sz="1600" dirty="0" err="1">
                <a:sym typeface="Georgia"/>
              </a:rPr>
              <a:t>Raindar</a:t>
            </a:r>
            <a:r>
              <a:rPr lang="en-US" sz="1600" dirty="0">
                <a:sym typeface="Georgia"/>
              </a:rPr>
              <a:t> (Android)</a:t>
            </a:r>
            <a:br>
              <a:rPr lang="en-US" sz="1600" dirty="0">
                <a:sym typeface="Georgia"/>
              </a:rPr>
            </a:br>
            <a:r>
              <a:rPr lang="en-US" sz="1600" dirty="0">
                <a:sym typeface="Georgia"/>
              </a:rPr>
              <a:t>Weather Calculator (Android)</a:t>
            </a:r>
            <a:endParaRPr sz="1600" dirty="0"/>
          </a:p>
          <a:p>
            <a:pPr marL="0" marR="0" indent="0" algn="ctr">
              <a:lnSpc>
                <a:spcPct val="130000"/>
              </a:lnSpc>
              <a:spcAft>
                <a:spcPts val="0"/>
              </a:spcAft>
              <a:buClr>
                <a:schemeClr val="tx2">
                  <a:lumMod val="60000"/>
                  <a:lumOff val="40000"/>
                </a:schemeClr>
              </a:buClr>
              <a:buSzPts val="2000"/>
              <a:buNone/>
            </a:pPr>
            <a:r>
              <a:rPr lang="en-US" sz="1600" b="1" u="sng" dirty="0">
                <a:sym typeface="Georgia"/>
              </a:rPr>
              <a:t>Aviation</a:t>
            </a:r>
            <a:r>
              <a:rPr lang="en-US" sz="1600" dirty="0">
                <a:sym typeface="Georgia"/>
              </a:rPr>
              <a:t/>
            </a:r>
            <a:br>
              <a:rPr lang="en-US" sz="1600" dirty="0">
                <a:sym typeface="Georgia"/>
              </a:rPr>
            </a:br>
            <a:r>
              <a:rPr lang="en-US" sz="1600" dirty="0" err="1">
                <a:sym typeface="Georgia"/>
              </a:rPr>
              <a:t>ForeFlight</a:t>
            </a:r>
            <a:r>
              <a:rPr lang="en-US" sz="1600" dirty="0">
                <a:sym typeface="Georgia"/>
              </a:rPr>
              <a:t> (Apple)</a:t>
            </a:r>
            <a:endParaRPr sz="1600" dirty="0"/>
          </a:p>
          <a:p>
            <a:pPr marL="0" marR="0" indent="0" algn="ctr">
              <a:lnSpc>
                <a:spcPct val="130000"/>
              </a:lnSpc>
              <a:spcAft>
                <a:spcPts val="0"/>
              </a:spcAft>
              <a:buClr>
                <a:schemeClr val="tx2">
                  <a:lumMod val="60000"/>
                  <a:lumOff val="40000"/>
                </a:schemeClr>
              </a:buClr>
              <a:buSzPts val="2000"/>
              <a:buNone/>
            </a:pPr>
            <a:r>
              <a:rPr lang="en-US" sz="1600" b="1" u="sng" dirty="0">
                <a:sym typeface="Georgia"/>
              </a:rPr>
              <a:t>Organization</a:t>
            </a:r>
            <a:r>
              <a:rPr lang="en-US" sz="1600" dirty="0">
                <a:sym typeface="Georgia"/>
              </a:rPr>
              <a:t/>
            </a:r>
            <a:br>
              <a:rPr lang="en-US" sz="1600" dirty="0">
                <a:sym typeface="Georgia"/>
              </a:rPr>
            </a:br>
            <a:r>
              <a:rPr lang="en-US" sz="1600" dirty="0">
                <a:sym typeface="Georgia"/>
              </a:rPr>
              <a:t>IRPG (Apple, Android)</a:t>
            </a:r>
            <a:endParaRPr sz="1600" dirty="0"/>
          </a:p>
          <a:p>
            <a:pPr marR="0" algn="ctr">
              <a:lnSpc>
                <a:spcPct val="130000"/>
              </a:lnSpc>
              <a:spcAft>
                <a:spcPts val="0"/>
              </a:spcAft>
              <a:buClr>
                <a:schemeClr val="tx2">
                  <a:lumMod val="60000"/>
                  <a:lumOff val="40000"/>
                </a:schemeClr>
              </a:buClr>
              <a:buSzPts val="2000"/>
            </a:pPr>
            <a:endParaRPr sz="1600" dirty="0">
              <a:sym typeface="Georgi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oto Sans Symbols"/>
              <a:buNone/>
            </a:pPr>
            <a:endParaRPr sz="1600" b="0" i="0" u="none" strike="noStrike" cap="none" dirty="0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oto Sans Symbols"/>
              <a:buNone/>
            </a:pPr>
            <a:endParaRPr sz="1600" b="0" i="0" u="none" strike="noStrike" cap="none" dirty="0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7" name="Shape 132">
            <a:extLst>
              <a:ext uri="{FF2B5EF4-FFF2-40B4-BE49-F238E27FC236}">
                <a16:creationId xmlns:a16="http://schemas.microsoft.com/office/drawing/2014/main" id="{EE0DE34B-2327-41E4-AFD9-4DAB065A1569}"/>
              </a:ext>
            </a:extLst>
          </p:cNvPr>
          <p:cNvSpPr txBox="1"/>
          <p:nvPr/>
        </p:nvSpPr>
        <p:spPr>
          <a:xfrm>
            <a:off x="5029200" y="885934"/>
            <a:ext cx="3432402" cy="4278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Georgia"/>
              <a:buNone/>
            </a:pPr>
            <a:r>
              <a:rPr lang="en-US" sz="1600" b="1" u="sng" dirty="0">
                <a:solidFill>
                  <a:srgbClr val="1B75BC"/>
                </a:solidFill>
                <a:latin typeface="Arial" panose="020B0604020202020204" pitchFamily="34" charset="0"/>
                <a:cs typeface="Arial" panose="020B0604020202020204" pitchFamily="34" charset="0"/>
                <a:sym typeface="Georgia"/>
              </a:rPr>
              <a:t>Health</a:t>
            </a:r>
            <a:r>
              <a:rPr lang="en-US" sz="1600" dirty="0">
                <a:solidFill>
                  <a:srgbClr val="1B75BC"/>
                </a:solidFill>
                <a:latin typeface="Arial" panose="020B0604020202020204" pitchFamily="34" charset="0"/>
                <a:cs typeface="Arial" panose="020B0604020202020204" pitchFamily="34" charset="0"/>
                <a:sym typeface="Georgia"/>
              </a:rPr>
              <a:t/>
            </a:r>
            <a:br>
              <a:rPr lang="en-US" sz="1600" dirty="0">
                <a:solidFill>
                  <a:srgbClr val="1B75BC"/>
                </a:solidFill>
                <a:latin typeface="Arial" panose="020B0604020202020204" pitchFamily="34" charset="0"/>
                <a:cs typeface="Arial" panose="020B0604020202020204" pitchFamily="34" charset="0"/>
                <a:sym typeface="Georgia"/>
              </a:rPr>
            </a:br>
            <a:r>
              <a:rPr lang="en-US" sz="1600" dirty="0">
                <a:solidFill>
                  <a:srgbClr val="1B75BC"/>
                </a:solidFill>
                <a:latin typeface="Arial" panose="020B0604020202020204" pitchFamily="34" charset="0"/>
                <a:cs typeface="Arial" panose="020B0604020202020204" pitchFamily="34" charset="0"/>
                <a:sym typeface="Georgia"/>
              </a:rPr>
              <a:t>Wildland Firefighter Nutrition and Hydration (iBook)</a:t>
            </a:r>
            <a:br>
              <a:rPr lang="en-US" sz="1600" dirty="0">
                <a:solidFill>
                  <a:srgbClr val="1B75BC"/>
                </a:solidFill>
                <a:latin typeface="Arial" panose="020B0604020202020204" pitchFamily="34" charset="0"/>
                <a:cs typeface="Arial" panose="020B0604020202020204" pitchFamily="34" charset="0"/>
                <a:sym typeface="Georgia"/>
              </a:rPr>
            </a:br>
            <a:r>
              <a:rPr lang="en-US" sz="1600" dirty="0">
                <a:solidFill>
                  <a:srgbClr val="1B75BC"/>
                </a:solidFill>
                <a:latin typeface="Arial" panose="020B0604020202020204" pitchFamily="34" charset="0"/>
                <a:cs typeface="Arial" panose="020B0604020202020204" pitchFamily="34" charset="0"/>
                <a:sym typeface="Georgia"/>
              </a:rPr>
              <a:t>OSHA Heat Safety/Heat Index tool</a:t>
            </a:r>
            <a:br>
              <a:rPr lang="en-US" sz="1600" dirty="0">
                <a:solidFill>
                  <a:srgbClr val="1B75BC"/>
                </a:solidFill>
                <a:latin typeface="Arial" panose="020B0604020202020204" pitchFamily="34" charset="0"/>
                <a:cs typeface="Arial" panose="020B0604020202020204" pitchFamily="34" charset="0"/>
                <a:sym typeface="Georgia"/>
              </a:rPr>
            </a:br>
            <a:r>
              <a:rPr lang="en-US" sz="1600" dirty="0">
                <a:solidFill>
                  <a:srgbClr val="1B75BC"/>
                </a:solidFill>
                <a:latin typeface="Arial" panose="020B0604020202020204" pitchFamily="34" charset="0"/>
                <a:cs typeface="Arial" panose="020B0604020202020204" pitchFamily="34" charset="0"/>
                <a:sym typeface="Georgia"/>
              </a:rPr>
              <a:t/>
            </a:r>
            <a:br>
              <a:rPr lang="en-US" sz="1600" dirty="0">
                <a:solidFill>
                  <a:srgbClr val="1B75BC"/>
                </a:solidFill>
                <a:latin typeface="Arial" panose="020B0604020202020204" pitchFamily="34" charset="0"/>
                <a:cs typeface="Arial" panose="020B0604020202020204" pitchFamily="34" charset="0"/>
                <a:sym typeface="Georgia"/>
              </a:rPr>
            </a:br>
            <a:r>
              <a:rPr lang="en-US" sz="1600" b="1" u="sng" dirty="0">
                <a:solidFill>
                  <a:srgbClr val="1B75BC"/>
                </a:solidFill>
                <a:latin typeface="Arial" panose="020B0604020202020204" pitchFamily="34" charset="0"/>
                <a:cs typeface="Arial" panose="020B0604020202020204" pitchFamily="34" charset="0"/>
                <a:sym typeface="Georgia"/>
              </a:rPr>
              <a:t>Other</a:t>
            </a:r>
            <a:r>
              <a:rPr lang="en-US" sz="1600" dirty="0">
                <a:solidFill>
                  <a:srgbClr val="1B75BC"/>
                </a:solidFill>
                <a:latin typeface="Arial" panose="020B0604020202020204" pitchFamily="34" charset="0"/>
                <a:cs typeface="Arial" panose="020B0604020202020204" pitchFamily="34" charset="0"/>
                <a:sym typeface="Georgia"/>
              </a:rPr>
              <a:t/>
            </a:r>
            <a:br>
              <a:rPr lang="en-US" sz="1600" dirty="0">
                <a:solidFill>
                  <a:srgbClr val="1B75BC"/>
                </a:solidFill>
                <a:latin typeface="Arial" panose="020B0604020202020204" pitchFamily="34" charset="0"/>
                <a:cs typeface="Arial" panose="020B0604020202020204" pitchFamily="34" charset="0"/>
                <a:sym typeface="Georgia"/>
              </a:rPr>
            </a:br>
            <a:r>
              <a:rPr lang="en-US" sz="1600" dirty="0">
                <a:solidFill>
                  <a:srgbClr val="1B75BC"/>
                </a:solidFill>
                <a:latin typeface="Arial" panose="020B0604020202020204" pitchFamily="34" charset="0"/>
                <a:cs typeface="Arial" panose="020B0604020202020204" pitchFamily="34" charset="0"/>
                <a:sym typeface="Georgia"/>
              </a:rPr>
              <a:t>Fire Project (Android)</a:t>
            </a:r>
            <a:br>
              <a:rPr lang="en-US" sz="1600" dirty="0">
                <a:solidFill>
                  <a:srgbClr val="1B75BC"/>
                </a:solidFill>
                <a:latin typeface="Arial" panose="020B0604020202020204" pitchFamily="34" charset="0"/>
                <a:cs typeface="Arial" panose="020B0604020202020204" pitchFamily="34" charset="0"/>
                <a:sym typeface="Georgia"/>
              </a:rPr>
            </a:br>
            <a:r>
              <a:rPr lang="en-US" sz="1600" dirty="0">
                <a:solidFill>
                  <a:srgbClr val="1B75BC"/>
                </a:solidFill>
                <a:latin typeface="Arial" panose="020B0604020202020204" pitchFamily="34" charset="0"/>
                <a:cs typeface="Arial" panose="020B0604020202020204" pitchFamily="34" charset="0"/>
                <a:sym typeface="Georgia"/>
              </a:rPr>
              <a:t>Firefighter Calculator (Apple) | Firefighter Calculator (Android)</a:t>
            </a:r>
            <a:br>
              <a:rPr lang="en-US" sz="1600" dirty="0">
                <a:solidFill>
                  <a:srgbClr val="1B75BC"/>
                </a:solidFill>
                <a:latin typeface="Arial" panose="020B0604020202020204" pitchFamily="34" charset="0"/>
                <a:cs typeface="Arial" panose="020B0604020202020204" pitchFamily="34" charset="0"/>
                <a:sym typeface="Georgia"/>
              </a:rPr>
            </a:br>
            <a:r>
              <a:rPr lang="en-US" sz="1600" dirty="0">
                <a:solidFill>
                  <a:srgbClr val="1B75BC"/>
                </a:solidFill>
                <a:latin typeface="Arial" panose="020B0604020202020204" pitchFamily="34" charset="0"/>
                <a:cs typeface="Arial" panose="020B0604020202020204" pitchFamily="34" charset="0"/>
                <a:sym typeface="Georgia"/>
              </a:rPr>
              <a:t>Firefighter RH Calculator (Android)</a:t>
            </a:r>
            <a:br>
              <a:rPr lang="en-US" sz="1600" dirty="0">
                <a:solidFill>
                  <a:srgbClr val="1B75BC"/>
                </a:solidFill>
                <a:latin typeface="Arial" panose="020B0604020202020204" pitchFamily="34" charset="0"/>
                <a:cs typeface="Arial" panose="020B0604020202020204" pitchFamily="34" charset="0"/>
                <a:sym typeface="Georgia"/>
              </a:rPr>
            </a:br>
            <a:r>
              <a:rPr lang="en-US" sz="1600" dirty="0">
                <a:solidFill>
                  <a:srgbClr val="1B75BC"/>
                </a:solidFill>
                <a:latin typeface="Arial" panose="020B0604020202020204" pitchFamily="34" charset="0"/>
                <a:cs typeface="Arial" panose="020B0604020202020204" pitchFamily="34" charset="0"/>
                <a:sym typeface="Georgia"/>
              </a:rPr>
              <a:t>Forest Fire Danger Meter (Android)</a:t>
            </a:r>
            <a:br>
              <a:rPr lang="en-US" sz="1600" dirty="0">
                <a:solidFill>
                  <a:srgbClr val="1B75BC"/>
                </a:solidFill>
                <a:latin typeface="Arial" panose="020B0604020202020204" pitchFamily="34" charset="0"/>
                <a:cs typeface="Arial" panose="020B0604020202020204" pitchFamily="34" charset="0"/>
                <a:sym typeface="Georgia"/>
              </a:rPr>
            </a:br>
            <a:r>
              <a:rPr lang="en-US" sz="1600" dirty="0">
                <a:solidFill>
                  <a:srgbClr val="1B75BC"/>
                </a:solidFill>
                <a:latin typeface="Arial" panose="020B0604020202020204" pitchFamily="34" charset="0"/>
                <a:cs typeface="Arial" panose="020B0604020202020204" pitchFamily="34" charset="0"/>
                <a:sym typeface="Georgia"/>
              </a:rPr>
              <a:t>Simple FDI Calculator (Apple)</a:t>
            </a:r>
            <a:br>
              <a:rPr lang="en-US" sz="1600" dirty="0">
                <a:solidFill>
                  <a:srgbClr val="1B75BC"/>
                </a:solidFill>
                <a:latin typeface="Arial" panose="020B0604020202020204" pitchFamily="34" charset="0"/>
                <a:cs typeface="Arial" panose="020B0604020202020204" pitchFamily="34" charset="0"/>
                <a:sym typeface="Georgia"/>
              </a:rPr>
            </a:br>
            <a:r>
              <a:rPr lang="en-US" sz="1600" dirty="0">
                <a:solidFill>
                  <a:srgbClr val="1B75BC"/>
                </a:solidFill>
                <a:latin typeface="Arial" panose="020B0604020202020204" pitchFamily="34" charset="0"/>
                <a:cs typeface="Arial" panose="020B0604020202020204" pitchFamily="34" charset="0"/>
                <a:sym typeface="Georgia"/>
              </a:rPr>
              <a:t>Wildfire Pro (Android)</a:t>
            </a:r>
            <a:br>
              <a:rPr lang="en-US" sz="1600" dirty="0">
                <a:solidFill>
                  <a:srgbClr val="1B75BC"/>
                </a:solidFill>
                <a:latin typeface="Arial" panose="020B0604020202020204" pitchFamily="34" charset="0"/>
                <a:cs typeface="Arial" panose="020B0604020202020204" pitchFamily="34" charset="0"/>
                <a:sym typeface="Georgia"/>
              </a:rPr>
            </a:br>
            <a:r>
              <a:rPr lang="en-US" sz="1600" dirty="0">
                <a:solidFill>
                  <a:srgbClr val="1B75BC"/>
                </a:solidFill>
                <a:latin typeface="Arial" panose="020B0604020202020204" pitchFamily="34" charset="0"/>
                <a:cs typeface="Arial" panose="020B0604020202020204" pitchFamily="34" charset="0"/>
                <a:sym typeface="Georgia"/>
              </a:rPr>
              <a:t>Wildland Toolkit (Apple)</a:t>
            </a:r>
            <a:br>
              <a:rPr lang="en-US" sz="1600" dirty="0">
                <a:solidFill>
                  <a:srgbClr val="1B75BC"/>
                </a:solidFill>
                <a:latin typeface="Arial" panose="020B0604020202020204" pitchFamily="34" charset="0"/>
                <a:cs typeface="Arial" panose="020B0604020202020204" pitchFamily="34" charset="0"/>
                <a:sym typeface="Georgia"/>
              </a:rPr>
            </a:br>
            <a:r>
              <a:rPr lang="en-US" sz="1600" dirty="0">
                <a:solidFill>
                  <a:srgbClr val="1B75BC"/>
                </a:solidFill>
                <a:latin typeface="Arial" panose="020B0604020202020204" pitchFamily="34" charset="0"/>
                <a:cs typeface="Arial" panose="020B0604020202020204" pitchFamily="34" charset="0"/>
                <a:sym typeface="Georgia"/>
              </a:rPr>
              <a:t>Wildland Fire Tools (Android)</a:t>
            </a:r>
            <a:br>
              <a:rPr lang="en-US" sz="1600" dirty="0">
                <a:solidFill>
                  <a:srgbClr val="1B75BC"/>
                </a:solidFill>
                <a:latin typeface="Arial" panose="020B0604020202020204" pitchFamily="34" charset="0"/>
                <a:cs typeface="Arial" panose="020B0604020202020204" pitchFamily="34" charset="0"/>
                <a:sym typeface="Georgia"/>
              </a:rPr>
            </a:br>
            <a:r>
              <a:rPr lang="en-US" sz="1600" dirty="0">
                <a:solidFill>
                  <a:srgbClr val="1B75BC"/>
                </a:solidFill>
                <a:latin typeface="Arial" panose="020B0604020202020204" pitchFamily="34" charset="0"/>
                <a:cs typeface="Arial" panose="020B0604020202020204" pitchFamily="34" charset="0"/>
                <a:sym typeface="Georgia"/>
              </a:rPr>
              <a:t>Wildfires by American Red Cross (Apple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)</a:t>
            </a:r>
            <a:endParaRPr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2539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983</TotalTime>
  <Words>1103</Words>
  <Application>Microsoft Office PowerPoint</Application>
  <PresentationFormat>On-screen Show (4:3)</PresentationFormat>
  <Paragraphs>199</Paragraphs>
  <Slides>33</Slides>
  <Notes>0</Notes>
  <HiddenSlides>5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9" baseType="lpstr">
      <vt:lpstr>Arial</vt:lpstr>
      <vt:lpstr>Calibri</vt:lpstr>
      <vt:lpstr>Cambria</vt:lpstr>
      <vt:lpstr>Georgia</vt:lpstr>
      <vt:lpstr>Noto Sans Symbols</vt:lpstr>
      <vt:lpstr>Office Theme</vt:lpstr>
      <vt:lpstr>MOBILE TECHNOLOGIES SMART DEVICES IN THE FIELD   APRIL 2018 </vt:lpstr>
      <vt:lpstr>Agenda </vt:lpstr>
      <vt:lpstr>Smart Phone Stats</vt:lpstr>
      <vt:lpstr>Smart Phone Stats by OS </vt:lpstr>
      <vt:lpstr>Number of smartphone users in the United States from 2010 to 2021 (in millions)* </vt:lpstr>
      <vt:lpstr>Devices </vt:lpstr>
      <vt:lpstr>Devices (hardware)</vt:lpstr>
      <vt:lpstr>Applications (Apps) </vt:lpstr>
      <vt:lpstr>Common Applications </vt:lpstr>
      <vt:lpstr>Common Websites </vt:lpstr>
      <vt:lpstr>How can a mobile device be used at an incident?  </vt:lpstr>
      <vt:lpstr>The better question is what can it not do at an incident?  </vt:lpstr>
      <vt:lpstr>Informational Sites </vt:lpstr>
      <vt:lpstr>What’s a QR Code? </vt:lpstr>
      <vt:lpstr>QR Code </vt:lpstr>
      <vt:lpstr>QR Code Uses </vt:lpstr>
      <vt:lpstr>PDF Maps Getting Started </vt:lpstr>
      <vt:lpstr>Avenza PDF Maps </vt:lpstr>
      <vt:lpstr>Avenza PDF Maps </vt:lpstr>
      <vt:lpstr>Avenza PDF Maps</vt:lpstr>
      <vt:lpstr>Avenza PDF Maps </vt:lpstr>
      <vt:lpstr>Avenza PDF Maps </vt:lpstr>
      <vt:lpstr>Avenza PDF Maps Exporting </vt:lpstr>
      <vt:lpstr>Avenza PDF Maps Exporting </vt:lpstr>
      <vt:lpstr>Opening your exported file on a PC </vt:lpstr>
      <vt:lpstr>Opening your exported file on a PC </vt:lpstr>
      <vt:lpstr>Avenza PDF Maps Troubleshooting </vt:lpstr>
      <vt:lpstr>Avenza PDF Maps Troubleshooting </vt:lpstr>
      <vt:lpstr>Avenza PDF Maps Troubleshooting </vt:lpstr>
      <vt:lpstr>Mobile Technology Goals </vt:lpstr>
      <vt:lpstr>Mobile Technology Goals </vt:lpstr>
      <vt:lpstr>Summary </vt:lpstr>
      <vt:lpstr>PowerPoint Presentation</vt:lpstr>
    </vt:vector>
  </TitlesOfParts>
  <Company>DOI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Tara Taylor</dc:creator>
  <cp:lastModifiedBy>Gascon, Michael R</cp:lastModifiedBy>
  <cp:revision>52</cp:revision>
  <dcterms:created xsi:type="dcterms:W3CDTF">2014-10-29T14:11:27Z</dcterms:created>
  <dcterms:modified xsi:type="dcterms:W3CDTF">2018-03-27T15:05:21Z</dcterms:modified>
</cp:coreProperties>
</file>