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80" r:id="rId3"/>
    <p:sldId id="281" r:id="rId4"/>
    <p:sldId id="275" r:id="rId5"/>
    <p:sldId id="282" r:id="rId6"/>
    <p:sldId id="283" r:id="rId7"/>
    <p:sldId id="287" r:id="rId8"/>
    <p:sldId id="285" r:id="rId9"/>
    <p:sldId id="286" r:id="rId10"/>
    <p:sldId id="288" r:id="rId11"/>
    <p:sldId id="284" r:id="rId12"/>
    <p:sldId id="295" r:id="rId13"/>
    <p:sldId id="294" r:id="rId14"/>
    <p:sldId id="293" r:id="rId15"/>
    <p:sldId id="292" r:id="rId16"/>
    <p:sldId id="289" r:id="rId17"/>
    <p:sldId id="291" r:id="rId18"/>
    <p:sldId id="290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179CC8A-1FCD-4460-ABAC-2D48E42C3417}">
          <p14:sldIdLst>
            <p14:sldId id="279"/>
            <p14:sldId id="280"/>
            <p14:sldId id="281"/>
            <p14:sldId id="275"/>
            <p14:sldId id="282"/>
            <p14:sldId id="283"/>
            <p14:sldId id="287"/>
            <p14:sldId id="285"/>
            <p14:sldId id="286"/>
            <p14:sldId id="288"/>
            <p14:sldId id="284"/>
            <p14:sldId id="295"/>
            <p14:sldId id="294"/>
            <p14:sldId id="293"/>
            <p14:sldId id="292"/>
            <p14:sldId id="289"/>
            <p14:sldId id="291"/>
            <p14:sldId id="290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etworkcomputing.com/cloud-infrastructure/4-emerging-wireless-standards-watch/15523437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1"/>
                </a:solidFill>
                <a:latin typeface="Georgia" pitchFamily="18" charset="0"/>
              </a:rPr>
              <a:t>System Access Needed by an ITSS</a:t>
            </a:r>
            <a:br>
              <a:rPr lang="en-US" dirty="0">
                <a:latin typeface="Georgia" pitchFamily="18" charset="0"/>
              </a:rPr>
            </a:br>
            <a:r>
              <a:rPr lang="en-US" dirty="0">
                <a:solidFill>
                  <a:schemeClr val="bg1"/>
                </a:solidFill>
                <a:latin typeface="Georgia" pitchFamily="18" charset="0"/>
              </a:rPr>
              <a:t>System Access Needed by an ITSS</a:t>
            </a:r>
            <a:br>
              <a:rPr lang="en-US" dirty="0">
                <a:latin typeface="Georgia" pitchFamily="18" charset="0"/>
              </a:rPr>
            </a:b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50DBAA93-DB9D-4136-BA1B-BEC158AC24C4}"/>
              </a:ext>
            </a:extLst>
          </p:cNvPr>
          <p:cNvSpPr txBox="1">
            <a:spLocks/>
          </p:cNvSpPr>
          <p:nvPr/>
        </p:nvSpPr>
        <p:spPr>
          <a:xfrm>
            <a:off x="735685" y="2314776"/>
            <a:ext cx="7851648" cy="3124200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rm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3000" kern="1200">
                <a:solidFill>
                  <a:srgbClr val="666666"/>
                </a:solidFill>
                <a:latin typeface="+mj-lt"/>
                <a:ea typeface="+mj-ea"/>
                <a:cs typeface="+mj-cs"/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  <a:latin typeface="Georgia" pitchFamily="18" charset="0"/>
              </a:rPr>
              <a:t>System Access Needed by an ITSS</a:t>
            </a:r>
            <a:br>
              <a:rPr lang="en-US" dirty="0">
                <a:latin typeface="Georgia" pitchFamily="18" charset="0"/>
              </a:rPr>
            </a:br>
            <a:endParaRPr lang="en-US" dirty="0">
              <a:latin typeface="Georgia" pitchFamily="18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578D3884-D07C-4182-B619-8DA6C59B79D9}"/>
              </a:ext>
            </a:extLst>
          </p:cNvPr>
          <p:cNvSpPr txBox="1">
            <a:spLocks/>
          </p:cNvSpPr>
          <p:nvPr/>
        </p:nvSpPr>
        <p:spPr>
          <a:xfrm>
            <a:off x="646176" y="3862856"/>
            <a:ext cx="7851648" cy="714576"/>
          </a:xfrm>
          <a:prstGeom prst="rect">
            <a:avLst/>
          </a:prstGeom>
          <a:noFill/>
          <a:ln>
            <a:noFill/>
          </a:ln>
        </p:spPr>
        <p:txBody>
          <a:bodyPr vert="horz" lIns="91425" tIns="0" rIns="18288" bIns="0" anchor="b" anchorCtr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def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indent="0" algn="r" rtl="0" ea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B9899"/>
              </a:buClr>
              <a:buFont typeface="Georgia"/>
              <a:buNone/>
              <a:defRPr sz="5600" b="1" i="0" u="none" strike="noStrike" cap="none" baseline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  <a:sym typeface="Arial"/>
                <a:rtl val="0"/>
              </a:defRPr>
            </a:lvl1pPr>
            <a:lvl2pPr marL="0" marR="0" indent="0" algn="l" rtl="0" ea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defRPr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B9899"/>
              </a:buClr>
              <a:buSzTx/>
              <a:buFont typeface="Georgia"/>
              <a:buNone/>
              <a:tabLst/>
              <a:defRPr/>
            </a:pPr>
            <a:r>
              <a:rPr lang="en-US" sz="3200" dirty="0">
                <a:solidFill>
                  <a:srgbClr val="1B75B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Wireless Networks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B9899"/>
              </a:buClr>
              <a:buSzTx/>
              <a:buFont typeface="Georgia"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1B75BC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/>
              <a:rtl val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rgbClr val="7B9899"/>
              </a:buClr>
              <a:buSzTx/>
              <a:buFont typeface="Georgia"/>
              <a:buNone/>
              <a:tabLst/>
              <a:defRPr/>
            </a:pPr>
            <a:r>
              <a:rPr lang="en-US" sz="3200" kern="0" dirty="0">
                <a:solidFill>
                  <a:srgbClr val="1B75BC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2018 ITSS Course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8CADAE">
                  <a:tint val="90000"/>
                  <a:satMod val="120000"/>
                </a:srgbClr>
              </a:solidFill>
              <a:effectLst/>
              <a:uLnTx/>
              <a:uFillTx/>
              <a:latin typeface="Georgia" pitchFamily="18" charset="0"/>
              <a:ea typeface="+mj-ea"/>
              <a:cs typeface="+mj-cs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63589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7">
            <a:extLst>
              <a:ext uri="{FF2B5EF4-FFF2-40B4-BE49-F238E27FC236}">
                <a16:creationId xmlns:a16="http://schemas.microsoft.com/office/drawing/2014/main" id="{458A072C-C55C-464E-94CB-BB31DC9C78B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McClellan Dorms Bridges</a:t>
            </a:r>
            <a:endParaRPr sz="3200" dirty="0">
              <a:sym typeface="Georgia"/>
            </a:endParaRPr>
          </a:p>
        </p:txBody>
      </p:sp>
      <p:pic>
        <p:nvPicPr>
          <p:cNvPr id="4" name="Shape 119">
            <a:extLst>
              <a:ext uri="{FF2B5EF4-FFF2-40B4-BE49-F238E27FC236}">
                <a16:creationId xmlns:a16="http://schemas.microsoft.com/office/drawing/2014/main" id="{E9A7E4CA-A3AB-45DB-B2D9-F7711C152EE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600199" y="1200150"/>
            <a:ext cx="5943600" cy="4457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713119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24">
            <a:extLst>
              <a:ext uri="{FF2B5EF4-FFF2-40B4-BE49-F238E27FC236}">
                <a16:creationId xmlns:a16="http://schemas.microsoft.com/office/drawing/2014/main" id="{085A786D-2442-4933-AF92-9B39CF1705E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6511" y="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802.11a</a:t>
            </a:r>
            <a:endParaRPr sz="3200" dirty="0"/>
          </a:p>
        </p:txBody>
      </p:sp>
      <p:sp>
        <p:nvSpPr>
          <p:cNvPr id="4" name="Shape 126">
            <a:extLst>
              <a:ext uri="{FF2B5EF4-FFF2-40B4-BE49-F238E27FC236}">
                <a16:creationId xmlns:a16="http://schemas.microsoft.com/office/drawing/2014/main" id="{3DCD17BD-8532-46E1-9A03-24A629CCECA2}"/>
              </a:ext>
            </a:extLst>
          </p:cNvPr>
          <p:cNvSpPr txBox="1">
            <a:spLocks/>
          </p:cNvSpPr>
          <p:nvPr/>
        </p:nvSpPr>
        <p:spPr>
          <a:xfrm>
            <a:off x="286511" y="75895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Clr>
                <a:schemeClr val="accent1"/>
              </a:buClr>
              <a:buSzPts val="2380"/>
            </a:pPr>
            <a:r>
              <a:rPr lang="en-US" sz="2400" dirty="0">
                <a:sym typeface="Georgia"/>
              </a:rPr>
              <a:t>Operates in the 5.15GHz to 5.35GHz radio spectrum.</a:t>
            </a:r>
            <a:endParaRPr lang="en-US" sz="2400" dirty="0"/>
          </a:p>
          <a:p>
            <a:pPr>
              <a:lnSpc>
                <a:spcPct val="130000"/>
              </a:lnSpc>
              <a:buClr>
                <a:schemeClr val="accent1"/>
              </a:buClr>
              <a:buSzPts val="2380"/>
            </a:pPr>
            <a:r>
              <a:rPr lang="en-US" sz="2400" dirty="0">
                <a:sym typeface="Georgia"/>
              </a:rPr>
              <a:t>Speed: Up to 54Mbps (actual throughput is closer to 	22Mbps)</a:t>
            </a:r>
            <a:endParaRPr lang="en-US" sz="2400" dirty="0"/>
          </a:p>
          <a:p>
            <a:pPr>
              <a:lnSpc>
                <a:spcPct val="130000"/>
              </a:lnSpc>
              <a:buClr>
                <a:schemeClr val="accent1"/>
              </a:buClr>
              <a:buSzPts val="2380"/>
            </a:pPr>
            <a:r>
              <a:rPr lang="en-US" sz="2400" dirty="0">
                <a:sym typeface="Georgia"/>
              </a:rPr>
              <a:t>Range: 115 feet indoor</a:t>
            </a:r>
          </a:p>
          <a:p>
            <a:pPr>
              <a:lnSpc>
                <a:spcPct val="130000"/>
              </a:lnSpc>
              <a:buClr>
                <a:schemeClr val="accent1"/>
              </a:buClr>
              <a:buSzPts val="2380"/>
            </a:pPr>
            <a:r>
              <a:rPr lang="en-US" sz="2400" dirty="0">
                <a:sym typeface="Georgia"/>
              </a:rPr>
              <a:t>Less prone to interference.</a:t>
            </a:r>
            <a:endParaRPr lang="en-US" sz="2400" dirty="0"/>
          </a:p>
          <a:p>
            <a:pPr>
              <a:lnSpc>
                <a:spcPct val="130000"/>
              </a:lnSpc>
              <a:buClr>
                <a:schemeClr val="accent1"/>
              </a:buClr>
              <a:buSzPts val="2380"/>
            </a:pPr>
            <a:r>
              <a:rPr lang="en-US" sz="2400" dirty="0">
                <a:sym typeface="Georgia"/>
              </a:rPr>
              <a:t>More expensive.</a:t>
            </a:r>
            <a:endParaRPr lang="en-US" sz="2400" dirty="0"/>
          </a:p>
          <a:p>
            <a:pPr>
              <a:lnSpc>
                <a:spcPct val="130000"/>
              </a:lnSpc>
              <a:buClr>
                <a:schemeClr val="accent1"/>
              </a:buClr>
              <a:buSzPts val="2380"/>
            </a:pPr>
            <a:r>
              <a:rPr lang="en-US" sz="2400" dirty="0">
                <a:sym typeface="Georgia"/>
              </a:rPr>
              <a:t>Because 802.11b/g/n and 802.11a use different radio 	technologies and portions of the spectrum, they are 	incompatible with one another. </a:t>
            </a:r>
            <a:endParaRPr lang="en-US" sz="2400" dirty="0"/>
          </a:p>
          <a:p>
            <a:pPr marL="274320" indent="29845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190"/>
              <a:buFont typeface="Noto Sans Symbols"/>
              <a:buNone/>
            </a:pPr>
            <a:endParaRPr lang="en-US" sz="119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924740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1">
            <a:extLst>
              <a:ext uri="{FF2B5EF4-FFF2-40B4-BE49-F238E27FC236}">
                <a16:creationId xmlns:a16="http://schemas.microsoft.com/office/drawing/2014/main" id="{8CBA258A-D252-48A3-BE80-911B12CA65A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10236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802.11b</a:t>
            </a:r>
            <a:endParaRPr sz="3200" dirty="0"/>
          </a:p>
        </p:txBody>
      </p:sp>
      <p:sp>
        <p:nvSpPr>
          <p:cNvPr id="3" name="Shape 133">
            <a:extLst>
              <a:ext uri="{FF2B5EF4-FFF2-40B4-BE49-F238E27FC236}">
                <a16:creationId xmlns:a16="http://schemas.microsoft.com/office/drawing/2014/main" id="{452371E5-3BE4-4331-B7DD-FFC7B457775F}"/>
              </a:ext>
            </a:extLst>
          </p:cNvPr>
          <p:cNvSpPr txBox="1">
            <a:spLocks/>
          </p:cNvSpPr>
          <p:nvPr/>
        </p:nvSpPr>
        <p:spPr>
          <a:xfrm>
            <a:off x="647699" y="914400"/>
            <a:ext cx="7848600" cy="3755496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170"/>
            </a:pPr>
            <a:r>
              <a:rPr lang="en-US" dirty="0">
                <a:sym typeface="Georgia"/>
              </a:rPr>
              <a:t>Operates in the 2.4GHz radio spectrum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SzPts val="2170"/>
            </a:pPr>
            <a:r>
              <a:rPr lang="en-US" dirty="0">
                <a:sym typeface="Georgia"/>
              </a:rPr>
              <a:t>Speed: Up to 11Mbps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170"/>
            </a:pPr>
            <a:r>
              <a:rPr lang="en-US" dirty="0">
                <a:sym typeface="Georgia"/>
              </a:rPr>
              <a:t>Range: 115 feet indoor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SzPts val="2170"/>
            </a:pPr>
            <a:r>
              <a:rPr lang="en-US" dirty="0">
                <a:sym typeface="Georgia"/>
              </a:rPr>
              <a:t>Prone to interference (it shares airspace with cell phones, Bluetooth, security radios, and other devices).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170"/>
            </a:pPr>
            <a:r>
              <a:rPr lang="en-US" dirty="0">
                <a:sym typeface="Georgia"/>
              </a:rPr>
              <a:t>Least expensive wireless LAN specification</a:t>
            </a:r>
          </a:p>
          <a:p>
            <a:pPr>
              <a:lnSpc>
                <a:spcPct val="80000"/>
              </a:lnSpc>
              <a:buClr>
                <a:schemeClr val="accent1"/>
              </a:buClr>
              <a:buSzPts val="1085"/>
            </a:pPr>
            <a:endParaRPr lang="en-US" dirty="0">
              <a:sym typeface="Georgia"/>
            </a:endParaRPr>
          </a:p>
          <a:p>
            <a:pPr marL="274320" indent="23177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ts val="1085"/>
              <a:buFont typeface="Noto Sans Symbols"/>
              <a:buNone/>
            </a:pPr>
            <a:endParaRPr lang="en-US" sz="1085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5920561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38">
            <a:extLst>
              <a:ext uri="{FF2B5EF4-FFF2-40B4-BE49-F238E27FC236}">
                <a16:creationId xmlns:a16="http://schemas.microsoft.com/office/drawing/2014/main" id="{706CC578-F514-42C7-9932-BBC67D13C0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-1706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802.11g</a:t>
            </a:r>
            <a:endParaRPr sz="3200" dirty="0"/>
          </a:p>
        </p:txBody>
      </p:sp>
      <p:sp>
        <p:nvSpPr>
          <p:cNvPr id="3" name="Shape 140">
            <a:extLst>
              <a:ext uri="{FF2B5EF4-FFF2-40B4-BE49-F238E27FC236}">
                <a16:creationId xmlns:a16="http://schemas.microsoft.com/office/drawing/2014/main" id="{D33EA166-4DBA-44BC-9F40-5897AD2B52DA}"/>
              </a:ext>
            </a:extLst>
          </p:cNvPr>
          <p:cNvSpPr txBox="1">
            <a:spLocks/>
          </p:cNvSpPr>
          <p:nvPr/>
        </p:nvSpPr>
        <p:spPr>
          <a:xfrm>
            <a:off x="320039" y="743027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Operates in the 2.4GHz radio spectrum.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Speed: Up to 54Mbps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Range: 125 feet indoor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Prone to interference (it shares airspace with cell 	phones, Bluetooth, security radios, and other 	devices).</a:t>
            </a:r>
            <a:endParaRPr lang="en-US" dirty="0"/>
          </a:p>
          <a:p>
            <a:pPr marL="274320" indent="43179">
              <a:spcBef>
                <a:spcPts val="0"/>
              </a:spcBef>
              <a:buClr>
                <a:schemeClr val="accent1"/>
              </a:buClr>
              <a:buSzPts val="1400"/>
              <a:buFont typeface="Noto Sans Symbols"/>
              <a:buNone/>
            </a:pPr>
            <a:endParaRPr lang="en-US" sz="1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905599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45">
            <a:extLst>
              <a:ext uri="{FF2B5EF4-FFF2-40B4-BE49-F238E27FC236}">
                <a16:creationId xmlns:a16="http://schemas.microsoft.com/office/drawing/2014/main" id="{96D66FF7-506F-4622-9D8A-A1536B840B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4321" y="13286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802.11n</a:t>
            </a:r>
            <a:endParaRPr sz="3200" dirty="0"/>
          </a:p>
        </p:txBody>
      </p:sp>
      <p:sp>
        <p:nvSpPr>
          <p:cNvPr id="3" name="Shape 147">
            <a:extLst>
              <a:ext uri="{FF2B5EF4-FFF2-40B4-BE49-F238E27FC236}">
                <a16:creationId xmlns:a16="http://schemas.microsoft.com/office/drawing/2014/main" id="{18BEB013-30A5-4F52-801F-E1C5041D7496}"/>
              </a:ext>
            </a:extLst>
          </p:cNvPr>
          <p:cNvSpPr txBox="1">
            <a:spLocks/>
          </p:cNvSpPr>
          <p:nvPr/>
        </p:nvSpPr>
        <p:spPr>
          <a:xfrm>
            <a:off x="274321" y="9906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Operates in the 2.4 or 5GHz radio spectrum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Speed: Up to 700Mbs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Range: 230 feet indoor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Because 802.11b and 802.11g use the same radio 	technologies and portions of the spectrum, 	they are compatible with one another.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365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53">
            <a:extLst>
              <a:ext uri="{FF2B5EF4-FFF2-40B4-BE49-F238E27FC236}">
                <a16:creationId xmlns:a16="http://schemas.microsoft.com/office/drawing/2014/main" id="{2522A456-F24A-4AFC-9B1C-E8A8121579F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6511" y="-7620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802.11ac</a:t>
            </a:r>
            <a:endParaRPr sz="3200" dirty="0">
              <a:sym typeface="Georgia"/>
            </a:endParaRPr>
          </a:p>
        </p:txBody>
      </p:sp>
      <p:sp>
        <p:nvSpPr>
          <p:cNvPr id="3" name="Shape 155">
            <a:extLst>
              <a:ext uri="{FF2B5EF4-FFF2-40B4-BE49-F238E27FC236}">
                <a16:creationId xmlns:a16="http://schemas.microsoft.com/office/drawing/2014/main" id="{C9A42DA1-7651-4F0E-80D5-33B57214CBD6}"/>
              </a:ext>
            </a:extLst>
          </p:cNvPr>
          <p:cNvSpPr txBox="1">
            <a:spLocks/>
          </p:cNvSpPr>
          <p:nvPr/>
        </p:nvSpPr>
        <p:spPr>
          <a:xfrm>
            <a:off x="323090" y="7620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>
                <a:sym typeface="Georgia"/>
              </a:rPr>
              <a:t>Bandwidth: Up to 1000 Mb/s (multi-station) </a:t>
            </a:r>
            <a:r>
              <a:rPr lang="en-US" sz="2400">
                <a:sym typeface="Georgia"/>
              </a:rPr>
              <a:t>or 500 </a:t>
            </a:r>
            <a:r>
              <a:rPr lang="en-US" sz="2400" dirty="0">
                <a:sym typeface="Georgia"/>
              </a:rPr>
              <a:t>Mb/s (single-station)</a:t>
            </a:r>
            <a:endParaRPr lang="en-US" sz="2400" dirty="0"/>
          </a:p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>
                <a:sym typeface="Georgia"/>
              </a:rPr>
              <a:t>Range: 115 feet indoor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>
                <a:sym typeface="Georgia"/>
              </a:rPr>
              <a:t>Beamforming (targets clients)</a:t>
            </a:r>
            <a:endParaRPr lang="en-US" sz="2400" dirty="0"/>
          </a:p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>
                <a:sym typeface="Georgia"/>
              </a:rPr>
              <a:t>Frequency range: 5.0 GHz 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>
                <a:sym typeface="Georgia"/>
              </a:rPr>
              <a:t>Multi-user MIMO</a:t>
            </a:r>
            <a:endParaRPr lang="en-US" sz="2400" dirty="0"/>
          </a:p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/>
              <a:t>Up to 8 </a:t>
            </a:r>
            <a:r>
              <a:rPr lang="en-US" sz="2400" dirty="0">
                <a:sym typeface="Georgia"/>
              </a:rPr>
              <a:t>Spatial Streams</a:t>
            </a:r>
          </a:p>
          <a:p>
            <a:pPr>
              <a:lnSpc>
                <a:spcPct val="140000"/>
              </a:lnSpc>
              <a:buClr>
                <a:schemeClr val="accent1"/>
              </a:buClr>
              <a:buSzPts val="2800"/>
            </a:pPr>
            <a:r>
              <a:rPr lang="en-US" sz="2400" dirty="0">
                <a:hlinkClick r:id="rId2"/>
              </a:rPr>
              <a:t>4 Emerging Wireless Standards</a:t>
            </a:r>
            <a:endParaRPr lang="en-US" sz="2400" dirty="0"/>
          </a:p>
          <a:p>
            <a:pPr marL="274320" indent="43179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ts val="1400"/>
              <a:buFont typeface="Noto Sans Symbols"/>
              <a:buNone/>
            </a:pPr>
            <a:endParaRPr lang="en-US" sz="1400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13463229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0">
            <a:extLst>
              <a:ext uri="{FF2B5EF4-FFF2-40B4-BE49-F238E27FC236}">
                <a16:creationId xmlns:a16="http://schemas.microsoft.com/office/drawing/2014/main" id="{57370DAC-EAEF-45F8-9F0A-6DAC20FD459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802.11ac</a:t>
            </a:r>
            <a:endParaRPr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96DA57-67DA-4D1A-A3E4-655ECD54C3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448" y="1889626"/>
            <a:ext cx="7017104" cy="30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98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67">
            <a:extLst>
              <a:ext uri="{FF2B5EF4-FFF2-40B4-BE49-F238E27FC236}">
                <a16:creationId xmlns:a16="http://schemas.microsoft.com/office/drawing/2014/main" id="{50B0AB40-8883-4D27-900B-B56A08C5580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1750" y="23886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Exercise 1 - </a:t>
            </a:r>
            <a:r>
              <a:rPr lang="en-US" sz="3200" dirty="0" err="1"/>
              <a:t>UniFi</a:t>
            </a:r>
            <a:r>
              <a:rPr lang="en-US" sz="3200" dirty="0"/>
              <a:t> AC MESH</a:t>
            </a:r>
            <a:endParaRPr sz="3200" dirty="0">
              <a:sym typeface="Georgia"/>
            </a:endParaRPr>
          </a:p>
        </p:txBody>
      </p:sp>
      <p:sp>
        <p:nvSpPr>
          <p:cNvPr id="3" name="Shape 169">
            <a:extLst>
              <a:ext uri="{FF2B5EF4-FFF2-40B4-BE49-F238E27FC236}">
                <a16:creationId xmlns:a16="http://schemas.microsoft.com/office/drawing/2014/main" id="{E96D720B-655D-41C1-BA7F-C87B0328C46F}"/>
              </a:ext>
            </a:extLst>
          </p:cNvPr>
          <p:cNvSpPr txBox="1">
            <a:spLocks/>
          </p:cNvSpPr>
          <p:nvPr/>
        </p:nvSpPr>
        <p:spPr>
          <a:xfrm>
            <a:off x="301750" y="782836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 err="1"/>
              <a:t>UniFi</a:t>
            </a:r>
            <a:r>
              <a:rPr lang="en-US" dirty="0"/>
              <a:t> AC</a:t>
            </a:r>
            <a:r>
              <a:rPr lang="en-US" dirty="0">
                <a:sym typeface="Georgia"/>
              </a:rPr>
              <a:t> setup </a:t>
            </a:r>
            <a:r>
              <a:rPr lang="en-US" dirty="0"/>
              <a:t>as Access Point</a:t>
            </a: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  <a:sym typeface="Arial"/>
              </a:rPr>
              <a:t>Extend your Cat5 LAN with WLAN</a:t>
            </a:r>
            <a:endParaRPr lang="en-US" sz="2800" dirty="0">
              <a:solidFill>
                <a:srgbClr val="1B75BC"/>
              </a:solidFill>
            </a:endParaRP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  <a:sym typeface="Arial"/>
              </a:rPr>
              <a:t>IP addresses of your WLAN is in the same broadcast domain as your wired LAN</a:t>
            </a:r>
            <a:endParaRPr lang="en-US" sz="2800" dirty="0">
              <a:solidFill>
                <a:srgbClr val="1B75BC"/>
              </a:solidFill>
            </a:endParaRP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  <a:sym typeface="Arial"/>
              </a:rPr>
              <a:t>ISP router will provide DHCP and DNS services</a:t>
            </a:r>
            <a:endParaRPr lang="en-US" sz="2800" dirty="0">
              <a:solidFill>
                <a:srgbClr val="1B75BC"/>
              </a:solidFill>
            </a:endParaRP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</a:rPr>
              <a:t>Setup your </a:t>
            </a:r>
            <a:r>
              <a:rPr lang="en-US" sz="2800" dirty="0" err="1">
                <a:solidFill>
                  <a:srgbClr val="1B75BC"/>
                </a:solidFill>
              </a:rPr>
              <a:t>UniFi</a:t>
            </a:r>
            <a:r>
              <a:rPr lang="en-US" sz="2800" dirty="0">
                <a:solidFill>
                  <a:srgbClr val="1B75BC"/>
                </a:solidFill>
              </a:rPr>
              <a:t> Controller software</a:t>
            </a:r>
            <a:endParaRPr lang="en-US" sz="2800" dirty="0">
              <a:solidFill>
                <a:srgbClr val="1B75BC"/>
              </a:solidFill>
              <a:sym typeface="Arial"/>
            </a:endParaRP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  <a:sym typeface="Arial"/>
              </a:rPr>
              <a:t>Test all your clients for connectivity </a:t>
            </a:r>
          </a:p>
        </p:txBody>
      </p:sp>
    </p:spTree>
    <p:extLst>
      <p:ext uri="{BB962C8B-B14F-4D97-AF65-F5344CB8AC3E}">
        <p14:creationId xmlns:p14="http://schemas.microsoft.com/office/powerpoint/2010/main" val="21375994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74">
            <a:extLst>
              <a:ext uri="{FF2B5EF4-FFF2-40B4-BE49-F238E27FC236}">
                <a16:creationId xmlns:a16="http://schemas.microsoft.com/office/drawing/2014/main" id="{9C21F12D-7508-4A9E-A53C-76643E8EE6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1750" y="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Exercise 2 - </a:t>
            </a:r>
            <a:r>
              <a:rPr lang="en-US" sz="3200" dirty="0"/>
              <a:t>Bridge</a:t>
            </a:r>
            <a:endParaRPr sz="3200" dirty="0">
              <a:sym typeface="Georgia"/>
            </a:endParaRPr>
          </a:p>
        </p:txBody>
      </p:sp>
      <p:sp>
        <p:nvSpPr>
          <p:cNvPr id="3" name="Shape 176">
            <a:extLst>
              <a:ext uri="{FF2B5EF4-FFF2-40B4-BE49-F238E27FC236}">
                <a16:creationId xmlns:a16="http://schemas.microsoft.com/office/drawing/2014/main" id="{2DC3B014-F133-45D9-B02C-A2130C862A59}"/>
              </a:ext>
            </a:extLst>
          </p:cNvPr>
          <p:cNvSpPr txBox="1">
            <a:spLocks/>
          </p:cNvSpPr>
          <p:nvPr/>
        </p:nvSpPr>
        <p:spPr>
          <a:xfrm>
            <a:off x="332229" y="11430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40000"/>
              </a:lnSpc>
              <a:buClr>
                <a:schemeClr val="accent1"/>
              </a:buClr>
              <a:buSzPts val="2775"/>
            </a:pPr>
            <a:r>
              <a:rPr lang="en-US" dirty="0" err="1"/>
              <a:t>UniFi</a:t>
            </a:r>
            <a:r>
              <a:rPr lang="en-US" dirty="0"/>
              <a:t> Mesh AP as Bridge</a:t>
            </a: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</a:rPr>
              <a:t>Team up with another group</a:t>
            </a:r>
            <a:endParaRPr lang="en-US" sz="2800" dirty="0">
              <a:solidFill>
                <a:srgbClr val="1B75BC"/>
              </a:solidFill>
              <a:sym typeface="Arial"/>
            </a:endParaRP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</a:rPr>
              <a:t>One Team will be Base Camp and other Team will be Remote Camp</a:t>
            </a:r>
          </a:p>
          <a:p>
            <a:pPr marL="342900" lvl="1" indent="-342900">
              <a:lnSpc>
                <a:spcPct val="150000"/>
              </a:lnSpc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</a:rPr>
              <a:t>Reverse Team roles</a:t>
            </a:r>
          </a:p>
          <a:p>
            <a:pPr marL="548640" lvl="1" indent="-21907">
              <a:lnSpc>
                <a:spcPct val="90000"/>
              </a:lnSpc>
              <a:spcBef>
                <a:spcPts val="0"/>
              </a:spcBef>
              <a:buClr>
                <a:schemeClr val="accent2"/>
              </a:buClr>
              <a:buSzPts val="1295"/>
              <a:buFont typeface="Noto Sans Symbols"/>
              <a:buNone/>
            </a:pPr>
            <a:endParaRPr lang="en-US" sz="1295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0808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Equipment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CEABBCB-5DD8-4D6E-B675-0D6A63E62E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9664" y="1371600"/>
            <a:ext cx="8818500" cy="4525963"/>
          </a:xfrm>
        </p:spPr>
        <p:txBody>
          <a:bodyPr/>
          <a:lstStyle/>
          <a:p>
            <a:r>
              <a:rPr lang="en-US" dirty="0"/>
              <a:t>Wireless Router</a:t>
            </a:r>
          </a:p>
          <a:p>
            <a:r>
              <a:rPr lang="en-US" dirty="0"/>
              <a:t>Access Point</a:t>
            </a:r>
          </a:p>
          <a:p>
            <a:r>
              <a:rPr lang="en-US" dirty="0"/>
              <a:t>Wireless Bridge</a:t>
            </a:r>
          </a:p>
          <a:p>
            <a:r>
              <a:rPr lang="en-US" dirty="0"/>
              <a:t>LAN Switch (higher port density)</a:t>
            </a:r>
          </a:p>
          <a:p>
            <a:r>
              <a:rPr lang="en-US" dirty="0"/>
              <a:t>Wireless Client (endpoints)</a:t>
            </a:r>
          </a:p>
        </p:txBody>
      </p:sp>
    </p:spTree>
    <p:extLst>
      <p:ext uri="{BB962C8B-B14F-4D97-AF65-F5344CB8AC3E}">
        <p14:creationId xmlns:p14="http://schemas.microsoft.com/office/powerpoint/2010/main" val="4244645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076" y="20782"/>
            <a:ext cx="8818500" cy="688363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sym typeface="Georgia"/>
              </a:rPr>
              <a:t>OSI Model</a:t>
            </a:r>
            <a:endParaRPr lang="en-US" sz="3200" dirty="0"/>
          </a:p>
        </p:txBody>
      </p:sp>
      <p:pic>
        <p:nvPicPr>
          <p:cNvPr id="6" name="Shape 69">
            <a:extLst>
              <a:ext uri="{FF2B5EF4-FFF2-40B4-BE49-F238E27FC236}">
                <a16:creationId xmlns:a16="http://schemas.microsoft.com/office/drawing/2014/main" id="{D80A95CB-BDC4-49C7-9252-3D2DB61DDB60}"/>
              </a:ext>
            </a:extLst>
          </p:cNvPr>
          <p:cNvPicPr preferRelativeResize="0">
            <a:picLocks noGrp="1"/>
          </p:cNvPicPr>
          <p:nvPr>
            <p:ph sz="half" idx="1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2789007" y="1166018"/>
            <a:ext cx="3486638" cy="4525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1854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75">
            <a:extLst>
              <a:ext uri="{FF2B5EF4-FFF2-40B4-BE49-F238E27FC236}">
                <a16:creationId xmlns:a16="http://schemas.microsoft.com/office/drawing/2014/main" id="{4EDD0757-5C8D-44F8-B44B-EEA5385F90F4}"/>
              </a:ext>
            </a:extLst>
          </p:cNvPr>
          <p:cNvSpPr txBox="1">
            <a:spLocks/>
          </p:cNvSpPr>
          <p:nvPr/>
        </p:nvSpPr>
        <p:spPr>
          <a:xfrm>
            <a:off x="304800" y="-25103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4000" b="1" kern="120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pPr algn="ctr"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Wireless Router</a:t>
            </a:r>
          </a:p>
        </p:txBody>
      </p:sp>
      <p:sp>
        <p:nvSpPr>
          <p:cNvPr id="6" name="Shape 77">
            <a:extLst>
              <a:ext uri="{FF2B5EF4-FFF2-40B4-BE49-F238E27FC236}">
                <a16:creationId xmlns:a16="http://schemas.microsoft.com/office/drawing/2014/main" id="{72822D25-D7F9-47E4-B9FD-4CCA173E0FDE}"/>
              </a:ext>
            </a:extLst>
          </p:cNvPr>
          <p:cNvSpPr txBox="1">
            <a:spLocks/>
          </p:cNvSpPr>
          <p:nvPr/>
        </p:nvSpPr>
        <p:spPr>
          <a:xfrm>
            <a:off x="304800" y="9144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One WAN port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Gateway to Internet Service Provider (ISP)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DSL modem provided by ISP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Dynamic Host Configuration Protocol (DHCP)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Limited LAN ports (4 ports is common)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Firewall capability</a:t>
            </a:r>
            <a:endParaRPr lang="en-US" dirty="0"/>
          </a:p>
          <a:p>
            <a:pPr marL="274320" indent="43179">
              <a:spcBef>
                <a:spcPts val="0"/>
              </a:spcBef>
              <a:buClr>
                <a:schemeClr val="accent1"/>
              </a:buClr>
              <a:buSzPts val="1400"/>
              <a:buFont typeface="Noto Sans Symbols"/>
              <a:buNone/>
            </a:pPr>
            <a:endParaRPr lang="en-US" sz="1400" dirty="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711402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2">
            <a:extLst>
              <a:ext uri="{FF2B5EF4-FFF2-40B4-BE49-F238E27FC236}">
                <a16:creationId xmlns:a16="http://schemas.microsoft.com/office/drawing/2014/main" id="{3D162DD0-8B88-471E-BAF1-FEAA04365DD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117" y="-3412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Access Point</a:t>
            </a:r>
            <a:endParaRPr sz="3200" dirty="0">
              <a:sym typeface="Georgia"/>
            </a:endParaRPr>
          </a:p>
        </p:txBody>
      </p:sp>
      <p:sp>
        <p:nvSpPr>
          <p:cNvPr id="7" name="Shape 84">
            <a:extLst>
              <a:ext uri="{FF2B5EF4-FFF2-40B4-BE49-F238E27FC236}">
                <a16:creationId xmlns:a16="http://schemas.microsoft.com/office/drawing/2014/main" id="{112B675E-CA44-487A-9349-FD0794AE047C}"/>
              </a:ext>
            </a:extLst>
          </p:cNvPr>
          <p:cNvSpPr txBox="1">
            <a:spLocks/>
          </p:cNvSpPr>
          <p:nvPr/>
        </p:nvSpPr>
        <p:spPr>
          <a:xfrm>
            <a:off x="315853" y="11430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One LAN port connection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No WAN port (can not connect to ISP)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Extends your LAN through the radio spectrum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Power over Ethernet (</a:t>
            </a:r>
            <a:r>
              <a:rPr lang="en-US" dirty="0" err="1">
                <a:sym typeface="Georgia"/>
              </a:rPr>
              <a:t>PoE</a:t>
            </a:r>
            <a:r>
              <a:rPr lang="en-US" dirty="0">
                <a:sym typeface="Georgia"/>
              </a:rPr>
              <a:t>)</a:t>
            </a:r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IEEE 802.11(a, b, g, n, ac) standard</a:t>
            </a:r>
            <a:endParaRPr lang="en-US" dirty="0"/>
          </a:p>
          <a:p>
            <a:pPr marL="228600" indent="0">
              <a:lnSpc>
                <a:spcPct val="150000"/>
              </a:lnSpc>
              <a:spcBef>
                <a:spcPts val="0"/>
              </a:spcBef>
              <a:buClr>
                <a:schemeClr val="accent1"/>
              </a:buClr>
              <a:buSzPts val="2800"/>
              <a:buFont typeface="Noto Sans Symbols"/>
              <a:buNone/>
            </a:pPr>
            <a:endParaRPr lang="en-US" dirty="0">
              <a:solidFill>
                <a:srgbClr val="0000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3017289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89">
            <a:extLst>
              <a:ext uri="{FF2B5EF4-FFF2-40B4-BE49-F238E27FC236}">
                <a16:creationId xmlns:a16="http://schemas.microsoft.com/office/drawing/2014/main" id="{9C711E59-04FE-4C46-A684-699B1F9C3F04}"/>
              </a:ext>
            </a:extLst>
          </p:cNvPr>
          <p:cNvSpPr txBox="1">
            <a:spLocks/>
          </p:cNvSpPr>
          <p:nvPr/>
        </p:nvSpPr>
        <p:spPr>
          <a:xfrm>
            <a:off x="265087" y="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4000" b="1" kern="120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pPr algn="ctr"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Wireless Bridge</a:t>
            </a:r>
          </a:p>
        </p:txBody>
      </p:sp>
      <p:sp>
        <p:nvSpPr>
          <p:cNvPr id="11" name="Shape 91">
            <a:extLst>
              <a:ext uri="{FF2B5EF4-FFF2-40B4-BE49-F238E27FC236}">
                <a16:creationId xmlns:a16="http://schemas.microsoft.com/office/drawing/2014/main" id="{59F347EA-CAFA-4CF1-BD24-B042A3261ECD}"/>
              </a:ext>
            </a:extLst>
          </p:cNvPr>
          <p:cNvSpPr txBox="1">
            <a:spLocks/>
          </p:cNvSpPr>
          <p:nvPr/>
        </p:nvSpPr>
        <p:spPr>
          <a:xfrm>
            <a:off x="320040" y="9906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Point to Point implementation that extends one 	LAN segment to another LAN segment</a:t>
            </a:r>
            <a:endParaRPr lang="en-US" dirty="0"/>
          </a:p>
          <a:p>
            <a:pPr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Instead of using cables, Radio waves are used as</a:t>
            </a:r>
          </a:p>
          <a:p>
            <a:pPr marL="0" indent="0">
              <a:buClr>
                <a:schemeClr val="accent1"/>
              </a:buClr>
              <a:buSzPts val="2800"/>
              <a:buNone/>
            </a:pPr>
            <a:r>
              <a:rPr lang="en-US" dirty="0">
                <a:sym typeface="Georgia"/>
              </a:rPr>
              <a:t>         a conduit</a:t>
            </a:r>
            <a:endParaRPr lang="en-US" dirty="0"/>
          </a:p>
          <a:p>
            <a:pPr marL="342900" lvl="1" indent="-342900">
              <a:buClr>
                <a:schemeClr val="accent1"/>
              </a:buClr>
              <a:buSzPts val="28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1B75BC"/>
                </a:solidFill>
                <a:sym typeface="Georgia"/>
              </a:rPr>
              <a:t>Consist of more than one wireless station</a:t>
            </a:r>
            <a:endParaRPr lang="en-US" sz="2800" dirty="0">
              <a:solidFill>
                <a:srgbClr val="1B75BC"/>
              </a:solidFill>
            </a:endParaRPr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Layer 2 of the OSI model using MAC addresses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Does not see IP addresses, therefore not routable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Ex: Connects two adjacent building in a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68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96">
            <a:extLst>
              <a:ext uri="{FF2B5EF4-FFF2-40B4-BE49-F238E27FC236}">
                <a16:creationId xmlns:a16="http://schemas.microsoft.com/office/drawing/2014/main" id="{144CCC6B-1111-4540-800B-1FBF73C477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1750" y="0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Wireless Clients</a:t>
            </a:r>
            <a:endParaRPr sz="3200" dirty="0">
              <a:sym typeface="Georgia"/>
            </a:endParaRPr>
          </a:p>
        </p:txBody>
      </p:sp>
      <p:sp>
        <p:nvSpPr>
          <p:cNvPr id="4" name="Shape 98">
            <a:extLst>
              <a:ext uri="{FF2B5EF4-FFF2-40B4-BE49-F238E27FC236}">
                <a16:creationId xmlns:a16="http://schemas.microsoft.com/office/drawing/2014/main" id="{619E6439-02FF-4604-8E6A-E00418348068}"/>
              </a:ext>
            </a:extLst>
          </p:cNvPr>
          <p:cNvSpPr txBox="1">
            <a:spLocks/>
          </p:cNvSpPr>
          <p:nvPr/>
        </p:nvSpPr>
        <p:spPr>
          <a:xfrm>
            <a:off x="457200" y="990600"/>
            <a:ext cx="8503920" cy="45720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1B75BC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Laptops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Tablets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Mobile Phone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Printers</a:t>
            </a:r>
            <a:endParaRPr lang="en-US" dirty="0"/>
          </a:p>
          <a:p>
            <a:pPr>
              <a:lnSpc>
                <a:spcPct val="150000"/>
              </a:lnSpc>
              <a:buClr>
                <a:schemeClr val="accent1"/>
              </a:buClr>
              <a:buSzPts val="2800"/>
            </a:pPr>
            <a:r>
              <a:rPr lang="en-US" dirty="0">
                <a:sym typeface="Georgia"/>
              </a:rPr>
              <a:t>and Internet-of-Things (T</a:t>
            </a:r>
            <a:r>
              <a:rPr lang="en-US" dirty="0"/>
              <a:t>Vs</a:t>
            </a:r>
            <a:r>
              <a:rPr lang="en-US" dirty="0">
                <a:sym typeface="Georgia"/>
              </a:rPr>
              <a:t>, </a:t>
            </a:r>
            <a:r>
              <a:rPr lang="en-US" dirty="0"/>
              <a:t>R</a:t>
            </a:r>
            <a:r>
              <a:rPr lang="en-US" dirty="0">
                <a:sym typeface="Georgia"/>
              </a:rPr>
              <a:t>efrigerators, </a:t>
            </a:r>
            <a:r>
              <a:rPr lang="en-US" dirty="0"/>
              <a:t>C</a:t>
            </a:r>
            <a:r>
              <a:rPr lang="en-US" dirty="0">
                <a:sym typeface="Georgia"/>
              </a:rPr>
              <a:t>ars, </a:t>
            </a:r>
            <a:r>
              <a:rPr lang="en-US" dirty="0"/>
              <a:t>H</a:t>
            </a:r>
            <a:r>
              <a:rPr lang="en-US" dirty="0">
                <a:sym typeface="Georgia"/>
              </a:rPr>
              <a:t>ome </a:t>
            </a:r>
            <a:r>
              <a:rPr lang="en-US" dirty="0"/>
              <a:t>S</a:t>
            </a:r>
            <a:r>
              <a:rPr lang="en-US" dirty="0">
                <a:sym typeface="Georgia"/>
              </a:rPr>
              <a:t>ecurity </a:t>
            </a:r>
            <a:r>
              <a:rPr lang="en-US" dirty="0"/>
              <a:t>S</a:t>
            </a:r>
            <a:r>
              <a:rPr lang="en-US" dirty="0">
                <a:sym typeface="Georgia"/>
              </a:rPr>
              <a:t>ystem, smart speakers)</a:t>
            </a:r>
          </a:p>
        </p:txBody>
      </p:sp>
    </p:spTree>
    <p:extLst>
      <p:ext uri="{BB962C8B-B14F-4D97-AF65-F5344CB8AC3E}">
        <p14:creationId xmlns:p14="http://schemas.microsoft.com/office/powerpoint/2010/main" val="3894725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hape 103">
            <a:extLst>
              <a:ext uri="{FF2B5EF4-FFF2-40B4-BE49-F238E27FC236}">
                <a16:creationId xmlns:a16="http://schemas.microsoft.com/office/drawing/2014/main" id="{416A9602-F403-4A33-87DD-0859271F18AA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23962" y="1981200"/>
            <a:ext cx="6548438" cy="38862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Shape 104">
            <a:extLst>
              <a:ext uri="{FF2B5EF4-FFF2-40B4-BE49-F238E27FC236}">
                <a16:creationId xmlns:a16="http://schemas.microsoft.com/office/drawing/2014/main" id="{4DA330F0-E11D-41DF-A4D4-CBD2B175BB8A}"/>
              </a:ext>
            </a:extLst>
          </p:cNvPr>
          <p:cNvSpPr txBox="1">
            <a:spLocks/>
          </p:cNvSpPr>
          <p:nvPr/>
        </p:nvSpPr>
        <p:spPr>
          <a:xfrm>
            <a:off x="304800" y="152400"/>
            <a:ext cx="8534399" cy="609600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l" defTabSz="914400" rtl="0" eaLnBrk="1" latinLnBrk="0" hangingPunct="1">
              <a:spcBef>
                <a:spcPts val="0"/>
              </a:spcBef>
              <a:buNone/>
              <a:defRPr sz="4000" b="1" kern="120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pPr algn="ctr"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Bridge Pair</a:t>
            </a:r>
          </a:p>
        </p:txBody>
      </p:sp>
    </p:spTree>
    <p:extLst>
      <p:ext uri="{BB962C8B-B14F-4D97-AF65-F5344CB8AC3E}">
        <p14:creationId xmlns:p14="http://schemas.microsoft.com/office/powerpoint/2010/main" val="3387221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110">
            <a:extLst>
              <a:ext uri="{FF2B5EF4-FFF2-40B4-BE49-F238E27FC236}">
                <a16:creationId xmlns:a16="http://schemas.microsoft.com/office/drawing/2014/main" id="{7504B162-5932-456E-B4FF-4C8B79F4D46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-3412"/>
            <a:ext cx="8534399" cy="758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>
              <a:lnSpc>
                <a:spcPct val="100000"/>
              </a:lnSpc>
              <a:spcAft>
                <a:spcPts val="0"/>
              </a:spcAft>
              <a:buClr>
                <a:srgbClr val="7B9899"/>
              </a:buClr>
              <a:buSzPts val="4000"/>
            </a:pPr>
            <a:r>
              <a:rPr lang="en-US" sz="3200" dirty="0">
                <a:sym typeface="Georgia"/>
              </a:rPr>
              <a:t>McClellan Dorms APs</a:t>
            </a:r>
            <a:endParaRPr sz="3200" dirty="0">
              <a:sym typeface="Georgia"/>
            </a:endParaRPr>
          </a:p>
        </p:txBody>
      </p:sp>
      <p:pic>
        <p:nvPicPr>
          <p:cNvPr id="4" name="Shape 112">
            <a:extLst>
              <a:ext uri="{FF2B5EF4-FFF2-40B4-BE49-F238E27FC236}">
                <a16:creationId xmlns:a16="http://schemas.microsoft.com/office/drawing/2014/main" id="{6D6177D2-B16D-40A2-B418-07C3FC1148A8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447800" y="1600200"/>
            <a:ext cx="6299200" cy="449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9943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</TotalTime>
  <Words>392</Words>
  <Application>Microsoft Office PowerPoint</Application>
  <PresentationFormat>On-screen Show (4:3)</PresentationFormat>
  <Paragraphs>86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Georgia</vt:lpstr>
      <vt:lpstr>Noto Sans Symbols</vt:lpstr>
      <vt:lpstr>Office Theme</vt:lpstr>
      <vt:lpstr>System Access Needed by an ITSS System Access Needed by an ITSS </vt:lpstr>
      <vt:lpstr>Equipment</vt:lpstr>
      <vt:lpstr>OSI Model</vt:lpstr>
      <vt:lpstr>PowerPoint Presentation</vt:lpstr>
      <vt:lpstr>Access Point</vt:lpstr>
      <vt:lpstr>PowerPoint Presentation</vt:lpstr>
      <vt:lpstr>Wireless Clients</vt:lpstr>
      <vt:lpstr>PowerPoint Presentation</vt:lpstr>
      <vt:lpstr>McClellan Dorms APs</vt:lpstr>
      <vt:lpstr>McClellan Dorms Bridges</vt:lpstr>
      <vt:lpstr>802.11a</vt:lpstr>
      <vt:lpstr>802.11b</vt:lpstr>
      <vt:lpstr>802.11g</vt:lpstr>
      <vt:lpstr>802.11n</vt:lpstr>
      <vt:lpstr>802.11ac</vt:lpstr>
      <vt:lpstr>802.11ac</vt:lpstr>
      <vt:lpstr>Exercise 1 - UniFi AC MESH</vt:lpstr>
      <vt:lpstr>Exercise 2 - Bridge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32</cp:revision>
  <dcterms:created xsi:type="dcterms:W3CDTF">2014-10-29T14:11:27Z</dcterms:created>
  <dcterms:modified xsi:type="dcterms:W3CDTF">2018-03-29T03:53:31Z</dcterms:modified>
</cp:coreProperties>
</file>