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946900" cy="9220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45283EF-FE23-44B1-BE4B-7C770B8CF178}">
  <a:tblStyle styleId="{945283EF-FE23-44B1-BE4B-7C770B8CF17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7EAE8"/>
          </a:solidFill>
        </a:fill>
      </a:tcStyle>
    </a:wholeTbl>
    <a:band1H>
      <a:tcTxStyle/>
      <a:tcStyle>
        <a:fill>
          <a:solidFill>
            <a:srgbClr val="EED2CE"/>
          </a:solidFill>
        </a:fill>
      </a:tcStyle>
    </a:band1H>
    <a:band2H>
      <a:tcTxStyle/>
    </a:band2H>
    <a:band1V>
      <a:tcTxStyle/>
      <a:tcStyle>
        <a:fill>
          <a:solidFill>
            <a:srgbClr val="EED2CE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34969" y="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7575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spcFirstLastPara="1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en.wikipedia.org/wiki/Beamforming" TargetMode="External"/><Relationship Id="rId3" Type="http://schemas.openxmlformats.org/officeDocument/2006/relationships/hyperlink" Target="http://en.wikipedia.org/wiki/Multi-user_MIMO" TargetMode="External"/><Relationship Id="rId4" Type="http://schemas.openxmlformats.org/officeDocument/2006/relationships/hyperlink" Target="http://en.wikipedia.org/wiki/Spatial_multiplexing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spcFirstLastPara="1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spcFirstLastPara="1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spcFirstLastPara="1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Bandwidth: Up to 1000 Mb/s (multi-station) or 500 Mb/s (single-station).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Beamforming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signal processing technique used in antenna arrays for directional signal transmission or reception is now standard.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Multi-user MIMO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technology that directs independent data streams to multiple devices is employed in 802.11ac devices.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Spatial Streams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transmission technique used by MIMO to transmit independent data signals from each of the multiple transmit antennas. 802.11ac devices can use eight streams versus four streams for 802.11n.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spcFirstLastPara="1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spcFirstLastPara="1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spcFirstLastPara="1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spcFirstLastPara="1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 levels:</a:t>
            </a:r>
            <a:endParaRPr/>
          </a:p>
          <a:p>
            <a:pPr indent="-173216" lvl="0" marL="1732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 – copper for glass cable or RF</a:t>
            </a:r>
            <a:endParaRPr/>
          </a:p>
          <a:p>
            <a:pPr indent="-173216" lvl="0" marL="1732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 – MAC address broadcast</a:t>
            </a:r>
            <a:endParaRPr/>
          </a:p>
          <a:p>
            <a:pPr indent="-173216" lvl="0" marL="1732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 – Routing to different LAN and WAN</a:t>
            </a:r>
            <a:endParaRPr/>
          </a:p>
          <a:p>
            <a:pPr indent="-97016" lvl="0" marL="1732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3216" lvl="0" marL="1732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Upper Layers (L4-L7)</a:t>
            </a:r>
            <a:endParaRPr/>
          </a:p>
          <a:p>
            <a:pPr indent="-173215" lvl="1" marL="6351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TCP UDP IP</a:t>
            </a:r>
            <a:endParaRPr/>
          </a:p>
          <a:p>
            <a:pPr indent="-97016" lvl="0" marL="17321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spcFirstLastPara="1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75" lIns="92375" spcFirstLastPara="1" rIns="92375" wrap="square" tIns="461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spcFirstLastPara="1" rIns="92375" wrap="square" tIns="461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68400" y="692150"/>
            <a:ext cx="4610100" cy="345757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bg>
      <p:bgPr>
        <a:solidFill>
          <a:schemeClr val="lt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85740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6C62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9E02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/>
        </p:nvSpPr>
        <p:spPr>
          <a:xfrm>
            <a:off x="1760899" y="4906462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eorgia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bg>
      <p:bgPr>
        <a:solidFill>
          <a:schemeClr val="lt2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cap="flat" cmpd="sng" w="9525">
            <a:solidFill>
              <a:srgbClr val="7B989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35" name="Shape 35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7B9899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cap="rnd" cmpd="sng" w="50800">
            <a:solidFill>
              <a:srgbClr val="7B98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_Custom Layout">
  <p:cSld name="2_Custom Layou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://commons.wikimedia.org/wiki/File:US-DeptOfTheInterior-Seal.svg" TargetMode="External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cap="flat" cmpd="sng" w="9525">
            <a:solidFill>
              <a:srgbClr val="7B9899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SzPts val="1400"/>
              <a:buFont typeface="Georgia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/>
        </p:nvSpPr>
        <p:spPr>
          <a:xfrm>
            <a:off x="762000" y="5105400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52400" y="6396037"/>
            <a:ext cx="8833104" cy="309563"/>
          </a:xfrm>
          <a:prstGeom prst="rect">
            <a:avLst/>
          </a:prstGeom>
          <a:solidFill>
            <a:srgbClr val="6780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Balthazar"/>
                <a:ea typeface="Balthazar"/>
                <a:cs typeface="Balthazar"/>
                <a:sym typeface="Balthazar"/>
              </a:rPr>
              <a:t>Wildland Fire Information and Technology</a:t>
            </a:r>
            <a:endParaRPr b="1" sz="1800">
              <a:solidFill>
                <a:schemeClr val="dk1"/>
              </a:solidFill>
              <a:latin typeface="Balthazar"/>
              <a:ea typeface="Balthazar"/>
              <a:cs typeface="Balthazar"/>
              <a:sym typeface="Balthazar"/>
            </a:endParaRPr>
          </a:p>
        </p:txBody>
      </p:sp>
      <p:pic>
        <p:nvPicPr>
          <p:cNvPr descr="image001" id="21" name="Shape 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527850" y="6130861"/>
            <a:ext cx="500331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upload.wikimedia.org/wikipedia/commons/thumb/e/e7/US-DeptOfTheInterior-Seal.svg/120px-US-DeptOfTheInterior-Seal.svg.png" id="22" name="Shape 22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17048" y="6112573"/>
            <a:ext cx="568166" cy="56692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networkcomputing.com/cloud-infrastructure/4-emerging-wireless-standards-watch/155234376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Wireless Networks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13208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13208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13208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8" marL="2331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9E02"/>
              </a:buClr>
              <a:buSzPts val="2800"/>
              <a:buFont typeface="Georgia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2018 ITSS Course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McClellan Dorms Bridges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9" name="Shape 1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1752600"/>
            <a:ext cx="5943600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802.11a</a:t>
            </a:r>
            <a:endParaRPr/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Operates in the 5.15GHz to 5.35GHz radio spectrum.</a:t>
            </a:r>
            <a:endParaRPr/>
          </a:p>
          <a:p>
            <a:pPr indent="-45720" lvl="0" marL="27432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Speed: Up to 54Mbps (actual throughput is closer to 	22Mbps)</a:t>
            </a:r>
            <a:endParaRPr/>
          </a:p>
          <a:p>
            <a:pPr indent="-45720" lvl="0" marL="27432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Range: 115 feet indoor</a:t>
            </a:r>
            <a:endParaRPr b="0" i="0" sz="238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Less prone to interference.</a:t>
            </a:r>
            <a:endParaRPr/>
          </a:p>
          <a:p>
            <a:pPr indent="-45720" lvl="0" marL="27432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More expensive.</a:t>
            </a:r>
            <a:endParaRPr/>
          </a:p>
          <a:p>
            <a:pPr indent="-45720" lvl="0" marL="27432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38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Because 802.11b/g/n and 802.11a use different radio 	technologies and portions of the spectrum, they are 	incompatible with one another. </a:t>
            </a:r>
            <a:endParaRPr/>
          </a:p>
          <a:p>
            <a:pPr indent="29845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Noto Sans Symbols"/>
              <a:buNone/>
            </a:pPr>
            <a:r>
              <a:t/>
            </a:r>
            <a:endParaRPr b="0" i="0" sz="119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802.11b</a:t>
            </a:r>
            <a:endParaRPr/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2057400"/>
            <a:ext cx="7848600" cy="37554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0"/>
              <a:buFont typeface="Noto Sans Symbols"/>
              <a:buChar char="●"/>
            </a:pPr>
            <a:r>
              <a:rPr b="0" i="0" lang="en-US" sz="217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Operates in the 2.4GHz radio spectrum</a:t>
            </a:r>
            <a:endParaRPr b="0" i="0" sz="217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0"/>
              <a:buFont typeface="Noto Sans Symbols"/>
              <a:buChar char="●"/>
            </a:pPr>
            <a:r>
              <a:rPr b="0" i="0" lang="en-US" sz="217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Speed: Up to 11Mbps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0"/>
              <a:buFont typeface="Noto Sans Symbols"/>
              <a:buChar char="●"/>
            </a:pPr>
            <a:r>
              <a:rPr b="0" i="0" lang="en-US" sz="217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Range: 115 feet indoor</a:t>
            </a:r>
            <a:endParaRPr b="0" i="0" sz="217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0"/>
              <a:buFont typeface="Noto Sans Symbols"/>
              <a:buChar char="●"/>
            </a:pPr>
            <a:r>
              <a:rPr b="0" i="0" lang="en-US" sz="217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Prone to interference (it shares airspace with cell 	phones, Bluetooth, security radios, and other devices).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0"/>
              <a:buFont typeface="Noto Sans Symbols"/>
              <a:buChar char="●"/>
            </a:pPr>
            <a:r>
              <a:rPr b="0" i="0" lang="en-US" sz="217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Least expensive wireless LAN specification</a:t>
            </a:r>
            <a:endParaRPr b="0" i="0" sz="217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23177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85"/>
              <a:buFont typeface="Noto Sans Symbols"/>
              <a:buNone/>
            </a:pPr>
            <a:r>
              <a:t/>
            </a:r>
            <a:endParaRPr b="0" i="0" sz="1085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23177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85"/>
              <a:buFont typeface="Noto Sans Symbols"/>
              <a:buNone/>
            </a:pPr>
            <a:r>
              <a:t/>
            </a:r>
            <a:endParaRPr b="0" i="0" sz="1085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802.11g</a:t>
            </a:r>
            <a:endParaRPr/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Operates in the 2.4GHz radio spectrum.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Speed: Up to 54Mbps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Range: 125 feet indoor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Prone to interference (it shares airspace with cell 	phones, Bluetooth, security radios, and other 	devices).</a:t>
            </a:r>
            <a:endParaRPr/>
          </a:p>
          <a:p>
            <a:pPr indent="43179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802.11n</a:t>
            </a:r>
            <a:endParaRPr/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04800" y="15240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Operates in the 2.4 or 5GHz radio spectrum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Speed: Up to 700Mbs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Range: 230 feet indoor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Because 802.11b and 802.11g use the same radio 	technologies and portions of the spectrum, 	they are compatible with one another.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802.11ac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Bandwidth: Up to 1000 Mb/s (multi-station) or 	500 Mb/s (single-station)</a:t>
            </a:r>
            <a:endParaRPr/>
          </a:p>
          <a:p>
            <a:pPr indent="-45720" lvl="0" marL="27432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Range: 115 feet indoor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Beamforming (targets clients)</a:t>
            </a:r>
            <a:endParaRPr/>
          </a:p>
          <a:p>
            <a:pPr indent="-45720" lvl="0" marL="27432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Frequency range: 5.0 GHz 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Multi-user MIMO</a:t>
            </a:r>
            <a:endParaRPr/>
          </a:p>
          <a:p>
            <a:pPr indent="-45720" lvl="0" marL="27432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lang="en-US" sz="2800"/>
              <a:t>Up to 8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Spatial Streams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lang="en-US" sz="2800" u="sng">
                <a:solidFill>
                  <a:schemeClr val="hlink"/>
                </a:solidFill>
                <a:hlinkClick r:id="rId3"/>
              </a:rPr>
              <a:t>4 Emerging Wireless Standards</a:t>
            </a:r>
            <a:endParaRPr sz="2800"/>
          </a:p>
          <a:p>
            <a:pPr indent="43179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802.11ac</a:t>
            </a:r>
            <a:endParaRPr/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162" name="Shape 162"/>
          <p:cNvGraphicFramePr/>
          <p:nvPr/>
        </p:nvGraphicFramePr>
        <p:xfrm>
          <a:off x="1143000" y="213360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{945283EF-FE23-44B1-BE4B-7C770B8CF178}</a:tableStyleId>
              </a:tblPr>
              <a:tblGrid>
                <a:gridCol w="2325800"/>
                <a:gridCol w="2325800"/>
                <a:gridCol w="2325800"/>
              </a:tblGrid>
              <a:tr h="284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IEEE 802.11n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IEEE 802.11ac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84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Frequency Band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2.4 Ghz and 5 Ghz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5 GHz only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558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Channel Widths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20, 40 Mhz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20, 40, 80 Mhz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160 Mhz optional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568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Spatial Streams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1 to 4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1 to 8 total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Up to 4 per client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284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Multi-user MIMO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No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Yes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568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Single Stream (1x1)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Maximum Client Data Rate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150 Mbps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450 Mbps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  <a:tr h="470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Three Stream (3x3)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Maximum Data Rate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450 Mbps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1.3 Gbps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Exercise 1 - </a:t>
            </a:r>
            <a:r>
              <a:rPr lang="en-US" sz="4000">
                <a:solidFill>
                  <a:schemeClr val="dk1"/>
                </a:solidFill>
              </a:rPr>
              <a:t>UniFi AC MESH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lang="en-US" sz="2800"/>
              <a:t>UniFi AC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setup </a:t>
            </a:r>
            <a:r>
              <a:rPr lang="en-US" sz="2800"/>
              <a:t>as Access Point</a:t>
            </a:r>
            <a:endParaRPr/>
          </a:p>
          <a:p>
            <a:pPr indent="-104140" lvl="1" marL="54864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Extend your Cat5 LAN with WLAN</a:t>
            </a:r>
            <a:endParaRPr/>
          </a:p>
          <a:p>
            <a:pPr indent="-104140" lvl="1" marL="54864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IP addresses of your WLAN is in the same broadcast 	domain as your wired LAN</a:t>
            </a:r>
            <a:endParaRPr/>
          </a:p>
          <a:p>
            <a:pPr indent="-104140" lvl="1" marL="54864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ISP router will provide DHCP and DNS services</a:t>
            </a:r>
            <a:endParaRPr/>
          </a:p>
          <a:p>
            <a:pPr indent="-104140" lvl="1" marL="54864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○"/>
            </a:pPr>
            <a:r>
              <a:rPr lang="en-US" sz="2400"/>
              <a:t>Setup your UniFi Controller software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4140" lvl="1" marL="54864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all your clients for connectivity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Exercise 2 - </a:t>
            </a:r>
            <a:r>
              <a:rPr lang="en-US" sz="4000">
                <a:solidFill>
                  <a:schemeClr val="dk1"/>
                </a:solidFill>
              </a:rPr>
              <a:t>Bridge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75"/>
              <a:buFont typeface="Noto Sans Symbols"/>
              <a:buChar char="●"/>
            </a:pPr>
            <a:r>
              <a:rPr lang="en-US" sz="2775"/>
              <a:t>UniFi Mesh AP as Bridge</a:t>
            </a:r>
            <a:endParaRPr/>
          </a:p>
          <a:p>
            <a:pPr indent="-104140" lvl="1" marL="54864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20"/>
              <a:buFont typeface="Noto Sans Symbols"/>
              <a:buChar char="○"/>
            </a:pPr>
            <a:r>
              <a:rPr lang="en-US" sz="2220"/>
              <a:t>Team up with another group</a:t>
            </a:r>
            <a:endParaRPr b="0" i="0" sz="222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4140" lvl="1" marL="54864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20"/>
              <a:buFont typeface="Noto Sans Symbols"/>
              <a:buChar char="○"/>
            </a:pPr>
            <a:r>
              <a:rPr lang="en-US" sz="2220"/>
              <a:t>One Team will be Base Camp and other Team will be Remote Camp</a:t>
            </a:r>
            <a:endParaRPr/>
          </a:p>
          <a:p>
            <a:pPr indent="-104140" lvl="1" marL="54864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20"/>
              <a:buFont typeface="Noto Sans Symbols"/>
              <a:buChar char="○"/>
            </a:pPr>
            <a:r>
              <a:rPr lang="en-US" sz="2220"/>
              <a:t>Reverse Team roles</a:t>
            </a:r>
            <a:endParaRPr/>
          </a:p>
          <a:p>
            <a:pPr indent="-21907" lvl="1" marL="5486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95"/>
              <a:buFont typeface="Noto Sans Symbols"/>
              <a:buNone/>
            </a:pPr>
            <a:r>
              <a:t/>
            </a:r>
            <a:endParaRPr b="0" i="0" sz="1295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Equipment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Wireless Router</a:t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Access Point</a:t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Wireless Bridge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LAN Switch (higher port density)</a:t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Wireless Client (endpoints)</a:t>
            </a:r>
            <a:endParaRPr/>
          </a:p>
          <a:p>
            <a:pPr indent="0" lvl="1" marL="444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43179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OSI Model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/>
              <a:buNone/>
            </a:pPr>
            <a:fld id="{00000000-1234-1234-1234-123412341234}" type="slidenum"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9" name="Shape 6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5725" y="1524000"/>
            <a:ext cx="3698875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Wireless Router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04800" y="15240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One WAN port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Gateway to Internet Service Provider (ISP)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DSL modem provided by ISP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Dynamic Host Configuration Protocol (DHCP)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Limited LAN ports (4 ports is common)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Firewall capability</a:t>
            </a:r>
            <a:endParaRPr/>
          </a:p>
          <a:p>
            <a:pPr indent="43179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Access Point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One LAN port connection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No WAN port (can not connect to ISP)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Extends your LAN through the radio spectrum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Power over Ethernet (PoE)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IEEE 802.11(a, b, g, n, ac) standard</a:t>
            </a:r>
            <a:endParaRPr/>
          </a:p>
          <a:p>
            <a:pPr indent="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Wireless Bridge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04800" y="14478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Point to Point implementation that extends one 	LAN segment to another LAN segment</a:t>
            </a:r>
            <a:endParaRPr/>
          </a:p>
          <a:p>
            <a:pPr indent="-457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Instead of using cables, Radio waves are used as a 	conduit</a:t>
            </a:r>
            <a:endParaRPr/>
          </a:p>
          <a:p>
            <a:pPr indent="-45720" lvl="1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Consist of more than one wireless station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Layer 2 of the OSI model using MAC addresses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Does not see IP addresses, therefore not routable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Ex: Connects two adjacent building in a campus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Wireless Clients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Laptops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Tablets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Mobile Phone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Printers</a:t>
            </a:r>
            <a:endParaRPr/>
          </a:p>
          <a:p>
            <a:pPr indent="-45720" lvl="0" marL="27432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and Internet-of-Things (T</a:t>
            </a:r>
            <a:r>
              <a:rPr lang="en-US" sz="2800"/>
              <a:t>Vs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800"/>
              <a:t>R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efrigerators, </a:t>
            </a:r>
            <a:r>
              <a:rPr lang="en-US" sz="2800"/>
              <a:t>C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ars, </a:t>
            </a:r>
            <a:r>
              <a:rPr lang="en-US" sz="2800"/>
              <a:t>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ome </a:t>
            </a:r>
            <a:r>
              <a:rPr lang="en-US" sz="2800"/>
              <a:t>S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ecurity </a:t>
            </a:r>
            <a:r>
              <a:rPr lang="en-US" sz="2800"/>
              <a:t>S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ystem, smart speakers)</a:t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3962" y="1981200"/>
            <a:ext cx="6548438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Bridge Pair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SzPts val="4000"/>
              <a:buFont typeface="Georgia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McClellan Dorms APs</a:t>
            </a:r>
            <a:endParaRPr b="0" i="0" sz="4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2" name="Shape 1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7800" y="1600200"/>
            <a:ext cx="6299200" cy="44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eme_WFIT_ITSS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