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89" r:id="rId3"/>
    <p:sldId id="303" r:id="rId4"/>
    <p:sldId id="292" r:id="rId5"/>
    <p:sldId id="301" r:id="rId6"/>
    <p:sldId id="304" r:id="rId7"/>
    <p:sldId id="305" r:id="rId8"/>
    <p:sldId id="300" r:id="rId9"/>
    <p:sldId id="307" r:id="rId10"/>
    <p:sldId id="308" r:id="rId11"/>
    <p:sldId id="309" r:id="rId12"/>
    <p:sldId id="316" r:id="rId13"/>
    <p:sldId id="297" r:id="rId14"/>
    <p:sldId id="310" r:id="rId15"/>
    <p:sldId id="259" r:id="rId16"/>
    <p:sldId id="311" r:id="rId17"/>
    <p:sldId id="312" r:id="rId18"/>
    <p:sldId id="313" r:id="rId19"/>
    <p:sldId id="298" r:id="rId20"/>
    <p:sldId id="278" r:id="rId21"/>
    <p:sldId id="277" r:id="rId22"/>
    <p:sldId id="284" r:id="rId23"/>
    <p:sldId id="286" r:id="rId24"/>
    <p:sldId id="314" r:id="rId25"/>
    <p:sldId id="315" r:id="rId26"/>
    <p:sldId id="302" r:id="rId27"/>
    <p:sldId id="299" r:id="rId28"/>
    <p:sldId id="306" r:id="rId29"/>
    <p:sldId id="318" r:id="rId30"/>
    <p:sldId id="317" r:id="rId31"/>
    <p:sldId id="319" r:id="rId32"/>
    <p:sldId id="320" r:id="rId33"/>
    <p:sldId id="295"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6" autoAdjust="0"/>
    <p:restoredTop sz="93100" autoAdjust="0"/>
  </p:normalViewPr>
  <p:slideViewPr>
    <p:cSldViewPr showGuides="1">
      <p:cViewPr varScale="1">
        <p:scale>
          <a:sx n="69" d="100"/>
          <a:sy n="69" d="100"/>
        </p:scale>
        <p:origin x="152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98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98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98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DFD1F84-617A-4E70-A119-B20BF1C6992C}"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110C30A-C123-41C6-8FA3-589908B25C0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3914B-A4CF-4608-8560-2217ABCB218D}" type="slidenum">
              <a:rPr lang="en-US"/>
              <a:pPr/>
              <a:t>5</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a:buFontTx/>
              <a:buChar char="•"/>
            </a:pPr>
            <a:r>
              <a:rPr lang="en-US" dirty="0"/>
              <a:t>Added the word “data” to the title to reflect the quiz answer key.</a:t>
            </a:r>
          </a:p>
          <a:p>
            <a:pPr>
              <a:buFontTx/>
              <a:buChar char="•"/>
            </a:pPr>
            <a:r>
              <a:rPr lang="en-US" dirty="0"/>
              <a:t>I added an additional bullet at the beginning of this slide to better reflect what is in the outline.  This is same bullet that I just copied from the next slide (#5) after editing it.  See the editing comments of this bullet under the notes from slide #5.</a:t>
            </a:r>
          </a:p>
          <a:p>
            <a:pPr>
              <a:buFontTx/>
              <a:buChar char="•"/>
            </a:pPr>
            <a:r>
              <a:rPr lang="en-US" dirty="0"/>
              <a:t>This forms your baseline to determine change after the prescribed fire. </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N41</a:t>
            </a:r>
            <a:r>
              <a:rPr lang="en-US" baseline="0" dirty="0"/>
              <a:t> 16 19.6  W121 48 22.2  DBH = 23.2”</a:t>
            </a:r>
            <a:endParaRPr lang="en-US" dirty="0"/>
          </a:p>
        </p:txBody>
      </p:sp>
      <p:sp>
        <p:nvSpPr>
          <p:cNvPr id="4" name="Slide Number Placeholder 3"/>
          <p:cNvSpPr>
            <a:spLocks noGrp="1"/>
          </p:cNvSpPr>
          <p:nvPr>
            <p:ph type="sldNum" sz="quarter" idx="10"/>
          </p:nvPr>
        </p:nvSpPr>
        <p:spPr/>
        <p:txBody>
          <a:bodyPr/>
          <a:lstStyle/>
          <a:p>
            <a:fld id="{5A49716A-9C26-4046-BBAD-8C57E2097A47}" type="slidenum">
              <a:rPr lang="en-US" smtClean="0"/>
              <a:pPr/>
              <a:t>23</a:t>
            </a:fld>
            <a:endParaRPr lang="en-US"/>
          </a:p>
        </p:txBody>
      </p:sp>
    </p:spTree>
    <p:extLst>
      <p:ext uri="{BB962C8B-B14F-4D97-AF65-F5344CB8AC3E}">
        <p14:creationId xmlns:p14="http://schemas.microsoft.com/office/powerpoint/2010/main" val="1290163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3914B-A4CF-4608-8560-2217ABCB218D}" type="slidenum">
              <a:rPr lang="en-US"/>
              <a:pPr/>
              <a:t>28</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a:buFontTx/>
              <a:buChar char="•"/>
            </a:pPr>
            <a:r>
              <a:rPr lang="en-US" dirty="0"/>
              <a:t>Added this slide to connect monitoring requirements to the burn plan </a:t>
            </a:r>
          </a:p>
        </p:txBody>
      </p:sp>
    </p:spTree>
    <p:extLst>
      <p:ext uri="{BB962C8B-B14F-4D97-AF65-F5344CB8AC3E}">
        <p14:creationId xmlns:p14="http://schemas.microsoft.com/office/powerpoint/2010/main" val="271498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10C30A-C123-41C6-8FA3-589908B25C0A}" type="slidenum">
              <a:rPr lang="en-US" smtClean="0"/>
              <a:pPr/>
              <a:t>31</a:t>
            </a:fld>
            <a:endParaRPr lang="en-US"/>
          </a:p>
        </p:txBody>
      </p:sp>
    </p:spTree>
    <p:extLst>
      <p:ext uri="{BB962C8B-B14F-4D97-AF65-F5344CB8AC3E}">
        <p14:creationId xmlns:p14="http://schemas.microsoft.com/office/powerpoint/2010/main" val="272934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10C30A-C123-41C6-8FA3-589908B25C0A}"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E8CB-F6DB-4912-ABFB-D926F29677A2}" type="slidenum">
              <a:rPr lang="en-US"/>
              <a:pPr/>
              <a:t>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a:buFontTx/>
              <a:buChar char="•"/>
            </a:pPr>
            <a:r>
              <a:rPr lang="en-US" dirty="0"/>
              <a:t>Added the word “observation” to the title so it will match the answer key in the quiz.</a:t>
            </a:r>
          </a:p>
          <a:p>
            <a:pPr>
              <a:buFontTx/>
              <a:buChar char="•"/>
            </a:pPr>
            <a:r>
              <a:rPr lang="en-US" dirty="0"/>
              <a:t>Uncapitalized the “D” in documents at the beginning of the second indented bullet.  </a:t>
            </a:r>
          </a:p>
          <a:p>
            <a:pPr>
              <a:buFontTx/>
              <a:buChar char="•"/>
            </a:pPr>
            <a:r>
              <a:rPr lang="en-US" dirty="0"/>
              <a:t>Added a third indented bullet, “who will do it”, and a fourth indented bullet, “frequency”, to match the instructor guide outline.</a:t>
            </a:r>
          </a:p>
          <a:p>
            <a:pPr>
              <a:buFontTx/>
              <a:buChar char="•"/>
            </a:pPr>
            <a:r>
              <a:rPr lang="en-US" dirty="0"/>
              <a:t>I deleted the bullet, “Fire Behavior / fire intensity / smoke”.  It served no purpose as everything mentioned in that bullet is repeated in the bullets below.  This bullet also had no connection to what’s in the instructor guide outline and the student workbook.</a:t>
            </a:r>
          </a:p>
          <a:p>
            <a:pPr>
              <a:buFontTx/>
              <a:buChar char="•"/>
            </a:pPr>
            <a:r>
              <a:rPr lang="en-US" dirty="0"/>
              <a:t>After adding the two indented bullets above, I deleted the bullet, “Describe who will monitor fire behavior”, because that bullet was no longer necessary.</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E8CB-F6DB-4912-ABFB-D926F29677A2}" type="slidenum">
              <a:rPr lang="en-US"/>
              <a:pPr/>
              <a:t>9</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434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E8CB-F6DB-4912-ABFB-D926F29677A2}" type="slidenum">
              <a:rPr lang="en-US"/>
              <a:pPr/>
              <a:t>10</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3252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E8CB-F6DB-4912-ABFB-D926F29677A2}" type="slidenum">
              <a:rPr lang="en-US"/>
              <a:pPr/>
              <a:t>11</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7414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7E8CB-F6DB-4912-ABFB-D926F29677A2}" type="slidenum">
              <a:rPr lang="en-US"/>
              <a:pPr/>
              <a:t>12</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8438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N41</a:t>
            </a:r>
            <a:r>
              <a:rPr lang="en-US" baseline="0" dirty="0"/>
              <a:t> 16 10.4  W121 48 17.9  DBH= 29.5”</a:t>
            </a:r>
            <a:endParaRPr lang="en-US" dirty="0"/>
          </a:p>
        </p:txBody>
      </p:sp>
      <p:sp>
        <p:nvSpPr>
          <p:cNvPr id="4" name="Slide Number Placeholder 3"/>
          <p:cNvSpPr>
            <a:spLocks noGrp="1"/>
          </p:cNvSpPr>
          <p:nvPr>
            <p:ph type="sldNum" sz="quarter" idx="10"/>
          </p:nvPr>
        </p:nvSpPr>
        <p:spPr/>
        <p:txBody>
          <a:bodyPr/>
          <a:lstStyle/>
          <a:p>
            <a:fld id="{5A49716A-9C26-4046-BBAD-8C57E2097A47}" type="slidenum">
              <a:rPr lang="en-US" smtClean="0"/>
              <a:pPr/>
              <a:t>20</a:t>
            </a:fld>
            <a:endParaRPr lang="en-US"/>
          </a:p>
        </p:txBody>
      </p:sp>
    </p:spTree>
    <p:extLst>
      <p:ext uri="{BB962C8B-B14F-4D97-AF65-F5344CB8AC3E}">
        <p14:creationId xmlns:p14="http://schemas.microsoft.com/office/powerpoint/2010/main" val="110850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N41</a:t>
            </a:r>
            <a:r>
              <a:rPr lang="en-US" baseline="0" dirty="0"/>
              <a:t> 16 10.4  W121 48 17.9  DBH= 29.5”</a:t>
            </a:r>
            <a:endParaRPr lang="en-US" dirty="0"/>
          </a:p>
          <a:p>
            <a:endParaRPr lang="en-US" dirty="0"/>
          </a:p>
        </p:txBody>
      </p:sp>
      <p:sp>
        <p:nvSpPr>
          <p:cNvPr id="4" name="Slide Number Placeholder 3"/>
          <p:cNvSpPr>
            <a:spLocks noGrp="1"/>
          </p:cNvSpPr>
          <p:nvPr>
            <p:ph type="sldNum" sz="quarter" idx="10"/>
          </p:nvPr>
        </p:nvSpPr>
        <p:spPr/>
        <p:txBody>
          <a:bodyPr/>
          <a:lstStyle/>
          <a:p>
            <a:fld id="{5A49716A-9C26-4046-BBAD-8C57E2097A47}" type="slidenum">
              <a:rPr lang="en-US" smtClean="0"/>
              <a:pPr/>
              <a:t>21</a:t>
            </a:fld>
            <a:endParaRPr lang="en-US"/>
          </a:p>
        </p:txBody>
      </p:sp>
    </p:spTree>
    <p:extLst>
      <p:ext uri="{BB962C8B-B14F-4D97-AF65-F5344CB8AC3E}">
        <p14:creationId xmlns:p14="http://schemas.microsoft.com/office/powerpoint/2010/main" val="333335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N41</a:t>
            </a:r>
            <a:r>
              <a:rPr lang="en-US" baseline="0" dirty="0"/>
              <a:t> 16 10.4  W121 48 07.0  DBH = 24.2”</a:t>
            </a:r>
            <a:endParaRPr lang="en-US" dirty="0"/>
          </a:p>
        </p:txBody>
      </p:sp>
      <p:sp>
        <p:nvSpPr>
          <p:cNvPr id="4" name="Slide Number Placeholder 3"/>
          <p:cNvSpPr>
            <a:spLocks noGrp="1"/>
          </p:cNvSpPr>
          <p:nvPr>
            <p:ph type="sldNum" sz="quarter" idx="10"/>
          </p:nvPr>
        </p:nvSpPr>
        <p:spPr/>
        <p:txBody>
          <a:bodyPr/>
          <a:lstStyle/>
          <a:p>
            <a:fld id="{5A49716A-9C26-4046-BBAD-8C57E2097A47}" type="slidenum">
              <a:rPr lang="en-US" smtClean="0"/>
              <a:pPr/>
              <a:t>22</a:t>
            </a:fld>
            <a:endParaRPr lang="en-US"/>
          </a:p>
        </p:txBody>
      </p:sp>
    </p:spTree>
    <p:extLst>
      <p:ext uri="{BB962C8B-B14F-4D97-AF65-F5344CB8AC3E}">
        <p14:creationId xmlns:p14="http://schemas.microsoft.com/office/powerpoint/2010/main" val="3626076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lvl1pPr>
              <a:defRPr b="1" cap="none" spc="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defRPr>
            </a:lvl1pPr>
          </a:lstStyle>
          <a:p>
            <a:r>
              <a:rPr lang="en-US" dirty="0"/>
              <a:t>Click to edit Master title style</a:t>
            </a:r>
          </a:p>
        </p:txBody>
      </p:sp>
      <p:sp>
        <p:nvSpPr>
          <p:cNvPr id="3" name="Subtitle 2"/>
          <p:cNvSpPr>
            <a:spLocks noGrp="1"/>
          </p:cNvSpPr>
          <p:nvPr>
            <p:ph type="subTitle" idx="1"/>
          </p:nvPr>
        </p:nvSpPr>
        <p:spPr>
          <a:xfrm>
            <a:off x="1371600" y="2593975"/>
            <a:ext cx="6400800" cy="1752600"/>
          </a:xfrm>
        </p:spPr>
        <p:txBody>
          <a:bodyPr>
            <a:scene3d>
              <a:camera prst="orthographicFront"/>
              <a:lightRig rig="soft" dir="t">
                <a:rot lat="0" lon="0" rev="10800000"/>
              </a:lightRig>
            </a:scene3d>
            <a:sp3d>
              <a:bevelT w="27940" h="12700"/>
              <a:contourClr>
                <a:srgbClr val="DDDDDD"/>
              </a:contourClr>
            </a:sp3d>
          </a:bodyPr>
          <a:lstStyle>
            <a:lvl1pPr marL="0" indent="0" algn="ctr">
              <a:buNone/>
              <a:defRPr sz="4400" b="1" cap="none" spc="150">
                <a:ln w="11430"/>
                <a:solidFill>
                  <a:srgbClr val="FFC000"/>
                </a:solidFill>
                <a:effectLst>
                  <a:outerShdw blurRad="25400" algn="tl" rotWithShape="0">
                    <a:srgbClr val="000000">
                      <a:alpha val="43000"/>
                    </a:srgbClr>
                  </a:outerShdw>
                </a:effect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vl1pPr>
          </a:lstStyle>
          <a:p>
            <a:r>
              <a:rPr lang="en-US"/>
              <a:t>08-</a:t>
            </a:r>
            <a:fld id="{80879CCA-1947-4C8F-9901-0DC8E8DFE860}" type="slidenum">
              <a:rPr lang="en-US"/>
              <a:pPr/>
              <a:t>‹#›</a:t>
            </a:fld>
            <a:r>
              <a:rPr lang="en-US"/>
              <a:t>-RX341-PPT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08-</a:t>
            </a:r>
            <a:fld id="{1FE792C8-A6DC-43C3-B688-ADD9238EB8AC}" type="slidenum">
              <a:rPr lang="en-US"/>
              <a:pPr/>
              <a:t>‹#›</a:t>
            </a:fld>
            <a:r>
              <a:rPr lang="en-US"/>
              <a:t>-RX341-PPT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08-</a:t>
            </a:r>
            <a:fld id="{2BCB0FDF-2B28-4991-9DBA-2F7B774E15DB}" type="slidenum">
              <a:rPr lang="en-US"/>
              <a:pPr/>
              <a:t>‹#›</a:t>
            </a:fld>
            <a:r>
              <a:rPr lang="en-US"/>
              <a:t>-RX341-PPT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08-</a:t>
            </a:r>
            <a:fld id="{751B90F8-5014-4689-A6E5-DD3AF7FA7E29}" type="slidenum">
              <a:rPr lang="en-US"/>
              <a:pPr/>
              <a:t>‹#›</a:t>
            </a:fld>
            <a:r>
              <a:rPr lang="en-US"/>
              <a:t>-RX341-PPT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r>
              <a:rPr lang="en-US"/>
              <a:t>08-</a:t>
            </a:r>
            <a:fld id="{CFAA2256-A19F-4E7B-8681-E2174477C810}" type="slidenum">
              <a:rPr lang="en-US"/>
              <a:pPr/>
              <a:t>‹#›</a:t>
            </a:fld>
            <a:r>
              <a:rPr lang="en-US"/>
              <a:t>-RX341-PPT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08-</a:t>
            </a:r>
            <a:fld id="{320C2D90-D11D-4E48-AFBC-3C64E80C4324}" type="slidenum">
              <a:rPr lang="en-US"/>
              <a:pPr/>
              <a:t>‹#›</a:t>
            </a:fld>
            <a:r>
              <a:rPr lang="en-US"/>
              <a:t>-RX341-PPT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r>
              <a:rPr lang="en-US"/>
              <a:t>08-</a:t>
            </a:r>
            <a:fld id="{8E588F26-651B-4AA4-B1B3-4E292E2EFE41}" type="slidenum">
              <a:rPr lang="en-US"/>
              <a:pPr/>
              <a:t>‹#›</a:t>
            </a:fld>
            <a:r>
              <a:rPr lang="en-US"/>
              <a:t>-RX341-PPT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r>
              <a:rPr lang="en-US"/>
              <a:t>08-</a:t>
            </a:r>
            <a:fld id="{009E9D93-C3BF-4283-800A-1B86E227369B}" type="slidenum">
              <a:rPr lang="en-US"/>
              <a:pPr/>
              <a:t>‹#›</a:t>
            </a:fld>
            <a:r>
              <a:rPr lang="en-US"/>
              <a:t>-RX341-PPT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r>
              <a:rPr lang="en-US"/>
              <a:t>08-</a:t>
            </a:r>
            <a:fld id="{E58E1D06-47E0-4375-A6A1-9558E3567E85}" type="slidenum">
              <a:rPr lang="en-US"/>
              <a:pPr/>
              <a:t>‹#›</a:t>
            </a:fld>
            <a:r>
              <a:rPr lang="en-US"/>
              <a:t>-RX341-PPT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08-</a:t>
            </a:r>
            <a:fld id="{BDADE91B-5109-425B-8640-8BDC2EC32430}" type="slidenum">
              <a:rPr lang="en-US"/>
              <a:pPr/>
              <a:t>‹#›</a:t>
            </a:fld>
            <a:r>
              <a:rPr lang="en-US"/>
              <a:t>-RX341-PPT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08-</a:t>
            </a:r>
            <a:fld id="{56ED7EB7-231D-4BED-907A-C605639B959A}" type="slidenum">
              <a:rPr lang="en-US"/>
              <a:pPr/>
              <a:t>‹#›</a:t>
            </a:fld>
            <a:r>
              <a:rPr lang="en-US"/>
              <a:t>-RX341-PPT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9050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391400" y="6596742"/>
            <a:ext cx="1752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lang="en-US" sz="1000" b="1" kern="1200" baseline="0" dirty="0" smtClean="0">
                <a:solidFill>
                  <a:srgbClr val="FFC000"/>
                </a:solidFill>
                <a:latin typeface="Arial" charset="0"/>
                <a:ea typeface="+mn-ea"/>
                <a:cs typeface="+mn-cs"/>
              </a:defRPr>
            </a:lvl1pPr>
          </a:lstStyle>
          <a:p>
            <a:r>
              <a:rPr lang="en-US" dirty="0"/>
              <a:t>08-</a:t>
            </a:r>
            <a:fld id="{1194C94F-E5E5-470C-8197-EB2B0329E01A}" type="slidenum">
              <a:rPr lang="en-US" smtClean="0"/>
              <a:pPr/>
              <a:t>‹#›</a:t>
            </a:fld>
            <a:r>
              <a:rPr lang="en-US" dirty="0"/>
              <a:t>-RX341-PPT</a:t>
            </a:r>
          </a:p>
        </p:txBody>
      </p:sp>
      <p:sp>
        <p:nvSpPr>
          <p:cNvPr id="8" name="Slide Number Placeholder 21"/>
          <p:cNvSpPr txBox="1">
            <a:spLocks/>
          </p:cNvSpPr>
          <p:nvPr userDrawn="1"/>
        </p:nvSpPr>
        <p:spPr>
          <a:xfrm>
            <a:off x="76200" y="6553200"/>
            <a:ext cx="4876800" cy="227042"/>
          </a:xfrm>
          <a:prstGeom prst="rect">
            <a:avLst/>
          </a:prstGeom>
          <a:noFill/>
        </p:spPr>
        <p:txBody>
          <a:bodyPr vert="horz" lIns="0" tIns="0" rIns="0" bIns="0" anchor="b" anchorCtr="0">
            <a:noAutofit/>
          </a:bodyPr>
          <a:lstStyle>
            <a:lvl1pPr algn="ctr" eaLnBrk="1" latinLnBrk="0" hangingPunct="1">
              <a:defRPr kumimoji="0" sz="1000" baseline="0">
                <a:solidFill>
                  <a:schemeClr val="tx2"/>
                </a:solidFill>
              </a:defRPr>
            </a:lvl1pPr>
          </a:lstStyle>
          <a:p>
            <a:pPr algn="l"/>
            <a:r>
              <a:rPr kumimoji="0" lang="en-US" sz="1000" b="1" u="none" kern="1200" baseline="0" noProof="0" dirty="0">
                <a:solidFill>
                  <a:srgbClr val="FFC000"/>
                </a:solidFill>
                <a:latin typeface="Arial" charset="0"/>
                <a:ea typeface="+mn-ea"/>
                <a:cs typeface="+mn-cs"/>
              </a:rPr>
              <a:t>Unit 8   </a:t>
            </a:r>
            <a:r>
              <a:rPr lang="en-US" b="1" u="none" dirty="0">
                <a:solidFill>
                  <a:srgbClr val="FFC000"/>
                </a:solidFill>
              </a:rPr>
              <a:t>Monitoring</a:t>
            </a:r>
            <a:endParaRPr lang="en-US" b="1" dirty="0">
              <a:solidFill>
                <a:srgbClr val="FFC000"/>
              </a:solidFill>
            </a:endParaRPr>
          </a:p>
        </p:txBody>
      </p:sp>
      <p:sp>
        <p:nvSpPr>
          <p:cNvPr id="9" name="Slide Number Placeholder 5"/>
          <p:cNvSpPr txBox="1">
            <a:spLocks/>
          </p:cNvSpPr>
          <p:nvPr userDrawn="1"/>
        </p:nvSpPr>
        <p:spPr>
          <a:xfrm>
            <a:off x="0" y="112485"/>
            <a:ext cx="4857817" cy="235688"/>
          </a:xfrm>
          <a:prstGeom prst="rect">
            <a:avLst/>
          </a:prstGeom>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charset="0"/>
                <a:ea typeface="+mn-ea"/>
                <a:cs typeface="+mn-cs"/>
              </a:rPr>
              <a:t>RX-341     Prescribed Fire Plan Preparation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lumMod val="75000"/>
          </a:schemeClr>
        </a:buClr>
        <a:buChar char="•"/>
        <a:defRPr sz="3200" b="1">
          <a:solidFill>
            <a:schemeClr val="tx1"/>
          </a:solidFill>
          <a:latin typeface="+mn-lt"/>
          <a:ea typeface="+mn-ea"/>
          <a:cs typeface="+mn-cs"/>
        </a:defRPr>
      </a:lvl1pPr>
      <a:lvl2pPr marL="742950" indent="-285750" algn="l" rtl="0" fontAlgn="base">
        <a:spcBef>
          <a:spcPct val="20000"/>
        </a:spcBef>
        <a:spcAft>
          <a:spcPct val="0"/>
        </a:spcAft>
        <a:buClr>
          <a:schemeClr val="accent2">
            <a:lumMod val="75000"/>
          </a:schemeClr>
        </a:buClr>
        <a:buChar char="–"/>
        <a:defRPr sz="2800" b="1">
          <a:solidFill>
            <a:schemeClr val="tx1"/>
          </a:solidFill>
          <a:latin typeface="+mn-lt"/>
        </a:defRPr>
      </a:lvl2pPr>
      <a:lvl3pPr marL="1143000" indent="-228600" algn="l" rtl="0" fontAlgn="base">
        <a:spcBef>
          <a:spcPct val="20000"/>
        </a:spcBef>
        <a:spcAft>
          <a:spcPct val="0"/>
        </a:spcAft>
        <a:buClr>
          <a:schemeClr val="accent2">
            <a:lumMod val="75000"/>
          </a:schemeClr>
        </a:buClr>
        <a:buChar char="•"/>
        <a:defRPr sz="2400" b="1">
          <a:solidFill>
            <a:schemeClr val="tx1"/>
          </a:solidFill>
          <a:latin typeface="+mn-lt"/>
        </a:defRPr>
      </a:lvl3pPr>
      <a:lvl4pPr marL="1600200" indent="-228600" algn="l" rtl="0" fontAlgn="base">
        <a:spcBef>
          <a:spcPct val="20000"/>
        </a:spcBef>
        <a:spcAft>
          <a:spcPct val="0"/>
        </a:spcAft>
        <a:buClr>
          <a:schemeClr val="accent2">
            <a:lumMod val="75000"/>
          </a:schemeClr>
        </a:buClr>
        <a:buChar char="–"/>
        <a:defRPr sz="2000" b="1">
          <a:solidFill>
            <a:schemeClr val="tx1"/>
          </a:solidFill>
          <a:latin typeface="+mn-lt"/>
        </a:defRPr>
      </a:lvl4pPr>
      <a:lvl5pPr marL="2057400" indent="-228600" algn="l" rtl="0" fontAlgn="base">
        <a:spcBef>
          <a:spcPct val="20000"/>
        </a:spcBef>
        <a:spcAft>
          <a:spcPct val="0"/>
        </a:spcAft>
        <a:buClr>
          <a:schemeClr val="accent2">
            <a:lumMod val="75000"/>
          </a:schemeClr>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D3A6F9BC-367C-44AF-A4DE-9A9871ADE58B}" type="slidenum">
              <a:rPr lang="en-US"/>
              <a:pPr/>
              <a:t>1</a:t>
            </a:fld>
            <a:r>
              <a:rPr lang="en-US"/>
              <a:t>-RX341-PPT</a:t>
            </a:r>
          </a:p>
        </p:txBody>
      </p:sp>
      <p:sp>
        <p:nvSpPr>
          <p:cNvPr id="2050" name="Rectangle 2"/>
          <p:cNvSpPr>
            <a:spLocks noGrp="1" noChangeArrowheads="1"/>
          </p:cNvSpPr>
          <p:nvPr>
            <p:ph type="ctrTitle"/>
          </p:nvPr>
        </p:nvSpPr>
        <p:spPr/>
        <p:txBody>
          <a:bodyPr/>
          <a:lstStyle/>
          <a:p>
            <a:r>
              <a:rPr lang="en-US" b="1"/>
              <a:t>Unit 8</a:t>
            </a:r>
          </a:p>
        </p:txBody>
      </p:sp>
      <p:sp>
        <p:nvSpPr>
          <p:cNvPr id="2051" name="Rectangle 3"/>
          <p:cNvSpPr>
            <a:spLocks noGrp="1" noChangeArrowheads="1"/>
          </p:cNvSpPr>
          <p:nvPr>
            <p:ph type="subTitle" idx="1"/>
          </p:nvPr>
        </p:nvSpPr>
        <p:spPr/>
        <p:txBody>
          <a:bodyPr/>
          <a:lstStyle/>
          <a:p>
            <a:r>
              <a:rPr lang="en-US" b="1"/>
              <a:t>Monitoring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A12464C5-965A-4208-B7CF-CA44A1217EA2}" type="slidenum">
              <a:rPr lang="en-US"/>
              <a:pPr/>
              <a:t>10</a:t>
            </a:fld>
            <a:r>
              <a:rPr lang="en-US"/>
              <a:t>-RX341-PPT</a:t>
            </a:r>
          </a:p>
        </p:txBody>
      </p:sp>
      <p:sp>
        <p:nvSpPr>
          <p:cNvPr id="75778" name="Rectangle 2"/>
          <p:cNvSpPr>
            <a:spLocks noGrp="1" noChangeArrowheads="1"/>
          </p:cNvSpPr>
          <p:nvPr>
            <p:ph type="title"/>
          </p:nvPr>
        </p:nvSpPr>
        <p:spPr>
          <a:xfrm>
            <a:off x="457200" y="457200"/>
            <a:ext cx="8229600" cy="762000"/>
          </a:xfrm>
        </p:spPr>
        <p:txBody>
          <a:bodyPr/>
          <a:lstStyle/>
          <a:p>
            <a:r>
              <a:rPr lang="en-US" sz="4000" dirty="0"/>
              <a:t>Fire Observation Monitoring</a:t>
            </a:r>
          </a:p>
        </p:txBody>
      </p:sp>
      <p:sp>
        <p:nvSpPr>
          <p:cNvPr id="75779" name="Rectangle 3"/>
          <p:cNvSpPr>
            <a:spLocks noGrp="1" noChangeArrowheads="1"/>
          </p:cNvSpPr>
          <p:nvPr>
            <p:ph type="body" idx="1"/>
          </p:nvPr>
        </p:nvSpPr>
        <p:spPr/>
        <p:txBody>
          <a:bodyPr/>
          <a:lstStyle/>
          <a:p>
            <a:pPr marL="609600" indent="-609600"/>
            <a:endParaRPr lang="en-US" sz="2800" dirty="0"/>
          </a:p>
        </p:txBody>
      </p:sp>
      <p:graphicFrame>
        <p:nvGraphicFramePr>
          <p:cNvPr id="4" name="Object 3">
            <a:extLst>
              <a:ext uri="{FF2B5EF4-FFF2-40B4-BE49-F238E27FC236}">
                <a16:creationId xmlns:a16="http://schemas.microsoft.com/office/drawing/2014/main" id="{AB0B1A77-CB28-4E38-A745-FC5FFDB9E23B}"/>
              </a:ext>
            </a:extLst>
          </p:cNvPr>
          <p:cNvGraphicFramePr>
            <a:graphicFrameLocks noChangeAspect="1"/>
          </p:cNvGraphicFramePr>
          <p:nvPr>
            <p:extLst>
              <p:ext uri="{D42A27DB-BD31-4B8C-83A1-F6EECF244321}">
                <p14:modId xmlns:p14="http://schemas.microsoft.com/office/powerpoint/2010/main" val="1031434343"/>
              </p:ext>
            </p:extLst>
          </p:nvPr>
        </p:nvGraphicFramePr>
        <p:xfrm>
          <a:off x="2133600" y="1143000"/>
          <a:ext cx="5029200" cy="6225702"/>
        </p:xfrm>
        <a:graphic>
          <a:graphicData uri="http://schemas.openxmlformats.org/presentationml/2006/ole">
            <mc:AlternateContent xmlns:mc="http://schemas.openxmlformats.org/markup-compatibility/2006">
              <mc:Choice xmlns:v="urn:schemas-microsoft-com:vml" Requires="v">
                <p:oleObj name="Document" r:id="rId3" imgW="6953887" imgH="8606922" progId="Word.Document.8">
                  <p:embed/>
                </p:oleObj>
              </mc:Choice>
              <mc:Fallback>
                <p:oleObj name="Document" r:id="rId3" imgW="6953887" imgH="8606922" progId="Word.Document.8">
                  <p:embed/>
                  <p:pic>
                    <p:nvPicPr>
                      <p:cNvPr id="0" name=""/>
                      <p:cNvPicPr/>
                      <p:nvPr/>
                    </p:nvPicPr>
                    <p:blipFill>
                      <a:blip r:embed="rId4"/>
                      <a:stretch>
                        <a:fillRect/>
                      </a:stretch>
                    </p:blipFill>
                    <p:spPr>
                      <a:xfrm>
                        <a:off x="2133600" y="1143000"/>
                        <a:ext cx="5029200" cy="622570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77818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A12464C5-965A-4208-B7CF-CA44A1217EA2}" type="slidenum">
              <a:rPr lang="en-US"/>
              <a:pPr/>
              <a:t>11</a:t>
            </a:fld>
            <a:r>
              <a:rPr lang="en-US"/>
              <a:t>-RX341-PPT</a:t>
            </a:r>
          </a:p>
        </p:txBody>
      </p:sp>
      <p:sp>
        <p:nvSpPr>
          <p:cNvPr id="75778" name="Rectangle 2"/>
          <p:cNvSpPr>
            <a:spLocks noGrp="1" noChangeArrowheads="1"/>
          </p:cNvSpPr>
          <p:nvPr>
            <p:ph type="title"/>
          </p:nvPr>
        </p:nvSpPr>
        <p:spPr>
          <a:xfrm>
            <a:off x="457200" y="457200"/>
            <a:ext cx="8229600" cy="762000"/>
          </a:xfrm>
        </p:spPr>
        <p:txBody>
          <a:bodyPr/>
          <a:lstStyle/>
          <a:p>
            <a:r>
              <a:rPr lang="en-US" sz="4000" dirty="0"/>
              <a:t>Fire Observation Monitoring</a:t>
            </a:r>
          </a:p>
        </p:txBody>
      </p:sp>
      <p:sp>
        <p:nvSpPr>
          <p:cNvPr id="75779" name="Rectangle 3"/>
          <p:cNvSpPr>
            <a:spLocks noGrp="1" noChangeArrowheads="1"/>
          </p:cNvSpPr>
          <p:nvPr>
            <p:ph type="body" idx="1"/>
          </p:nvPr>
        </p:nvSpPr>
        <p:spPr/>
        <p:txBody>
          <a:bodyPr/>
          <a:lstStyle/>
          <a:p>
            <a:pPr marL="609600" indent="-609600"/>
            <a:endParaRPr lang="en-US" sz="2800" dirty="0"/>
          </a:p>
        </p:txBody>
      </p:sp>
      <p:graphicFrame>
        <p:nvGraphicFramePr>
          <p:cNvPr id="2" name="Object 1">
            <a:extLst>
              <a:ext uri="{FF2B5EF4-FFF2-40B4-BE49-F238E27FC236}">
                <a16:creationId xmlns:a16="http://schemas.microsoft.com/office/drawing/2014/main" id="{831DD598-5B08-4463-9306-0294BFB4C295}"/>
              </a:ext>
            </a:extLst>
          </p:cNvPr>
          <p:cNvGraphicFramePr>
            <a:graphicFrameLocks noChangeAspect="1"/>
          </p:cNvGraphicFramePr>
          <p:nvPr>
            <p:extLst>
              <p:ext uri="{D42A27DB-BD31-4B8C-83A1-F6EECF244321}">
                <p14:modId xmlns:p14="http://schemas.microsoft.com/office/powerpoint/2010/main" val="502208891"/>
              </p:ext>
            </p:extLst>
          </p:nvPr>
        </p:nvGraphicFramePr>
        <p:xfrm>
          <a:off x="876300" y="1219200"/>
          <a:ext cx="7391400" cy="5291383"/>
        </p:xfrm>
        <a:graphic>
          <a:graphicData uri="http://schemas.openxmlformats.org/presentationml/2006/ole">
            <mc:AlternateContent xmlns:mc="http://schemas.openxmlformats.org/markup-compatibility/2006">
              <mc:Choice xmlns:v="urn:schemas-microsoft-com:vml" Requires="v">
                <p:oleObj name="Document" r:id="rId3" imgW="9487266" imgH="6790826" progId="Word.Document.12">
                  <p:embed/>
                </p:oleObj>
              </mc:Choice>
              <mc:Fallback>
                <p:oleObj name="Document" r:id="rId3" imgW="9487266" imgH="6790826" progId="Word.Document.12">
                  <p:embed/>
                  <p:pic>
                    <p:nvPicPr>
                      <p:cNvPr id="0" name=""/>
                      <p:cNvPicPr/>
                      <p:nvPr/>
                    </p:nvPicPr>
                    <p:blipFill>
                      <a:blip r:embed="rId4"/>
                      <a:stretch>
                        <a:fillRect/>
                      </a:stretch>
                    </p:blipFill>
                    <p:spPr>
                      <a:xfrm>
                        <a:off x="876300" y="1219200"/>
                        <a:ext cx="7391400" cy="529138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0751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A12464C5-965A-4208-B7CF-CA44A1217EA2}" type="slidenum">
              <a:rPr lang="en-US"/>
              <a:pPr/>
              <a:t>12</a:t>
            </a:fld>
            <a:r>
              <a:rPr lang="en-US"/>
              <a:t>-RX341-PPT</a:t>
            </a:r>
          </a:p>
        </p:txBody>
      </p:sp>
      <p:sp>
        <p:nvSpPr>
          <p:cNvPr id="75779" name="Rectangle 3"/>
          <p:cNvSpPr>
            <a:spLocks noGrp="1" noChangeArrowheads="1"/>
          </p:cNvSpPr>
          <p:nvPr>
            <p:ph type="body" idx="1"/>
          </p:nvPr>
        </p:nvSpPr>
        <p:spPr/>
        <p:txBody>
          <a:bodyPr/>
          <a:lstStyle/>
          <a:p>
            <a:pPr marL="609600" indent="-609600"/>
            <a:endParaRPr lang="en-US" sz="2800" dirty="0"/>
          </a:p>
        </p:txBody>
      </p:sp>
      <p:graphicFrame>
        <p:nvGraphicFramePr>
          <p:cNvPr id="3" name="Object 2">
            <a:extLst>
              <a:ext uri="{FF2B5EF4-FFF2-40B4-BE49-F238E27FC236}">
                <a16:creationId xmlns:a16="http://schemas.microsoft.com/office/drawing/2014/main" id="{551949EA-DC85-4861-8C2A-E94F69E19E55}"/>
              </a:ext>
            </a:extLst>
          </p:cNvPr>
          <p:cNvGraphicFramePr>
            <a:graphicFrameLocks noChangeAspect="1"/>
          </p:cNvGraphicFramePr>
          <p:nvPr>
            <p:extLst>
              <p:ext uri="{D42A27DB-BD31-4B8C-83A1-F6EECF244321}">
                <p14:modId xmlns:p14="http://schemas.microsoft.com/office/powerpoint/2010/main" val="2336127345"/>
              </p:ext>
            </p:extLst>
          </p:nvPr>
        </p:nvGraphicFramePr>
        <p:xfrm>
          <a:off x="3314700" y="114917"/>
          <a:ext cx="4843645" cy="6481825"/>
        </p:xfrm>
        <a:graphic>
          <a:graphicData uri="http://schemas.openxmlformats.org/presentationml/2006/ole">
            <mc:AlternateContent xmlns:mc="http://schemas.openxmlformats.org/markup-compatibility/2006">
              <mc:Choice xmlns:v="urn:schemas-microsoft-com:vml" Requires="v">
                <p:oleObj name="Document" r:id="rId3" imgW="5497885" imgH="7358389" progId="Word.Document.8">
                  <p:embed/>
                </p:oleObj>
              </mc:Choice>
              <mc:Fallback>
                <p:oleObj name="Document" r:id="rId3" imgW="5497885" imgH="7358389" progId="Word.Document.8">
                  <p:embed/>
                  <p:pic>
                    <p:nvPicPr>
                      <p:cNvPr id="0" name=""/>
                      <p:cNvPicPr/>
                      <p:nvPr/>
                    </p:nvPicPr>
                    <p:blipFill>
                      <a:blip r:embed="rId4"/>
                      <a:stretch>
                        <a:fillRect/>
                      </a:stretch>
                    </p:blipFill>
                    <p:spPr>
                      <a:xfrm>
                        <a:off x="3314700" y="114917"/>
                        <a:ext cx="4843645" cy="648182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15812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67D2E846-7AE7-4E7D-9AE5-7C4E028FF6EE}" type="slidenum">
              <a:rPr lang="en-US"/>
              <a:pPr/>
              <a:t>13</a:t>
            </a:fld>
            <a:r>
              <a:rPr lang="en-US"/>
              <a:t>-RX341-PPT</a:t>
            </a:r>
          </a:p>
        </p:txBody>
      </p:sp>
      <p:sp>
        <p:nvSpPr>
          <p:cNvPr id="72706" name="Rectangle 2"/>
          <p:cNvSpPr>
            <a:spLocks noGrp="1" noChangeArrowheads="1"/>
          </p:cNvSpPr>
          <p:nvPr>
            <p:ph type="title"/>
          </p:nvPr>
        </p:nvSpPr>
        <p:spPr/>
        <p:txBody>
          <a:bodyPr/>
          <a:lstStyle/>
          <a:p>
            <a:r>
              <a:rPr lang="en-US" sz="4000" dirty="0"/>
              <a:t>Level Three: </a:t>
            </a:r>
            <a:br>
              <a:rPr lang="en-US" sz="4000" dirty="0"/>
            </a:br>
            <a:r>
              <a:rPr lang="en-US" sz="4000" dirty="0"/>
              <a:t>Short-Term Change Monitoring</a:t>
            </a:r>
          </a:p>
        </p:txBody>
      </p:sp>
      <p:sp>
        <p:nvSpPr>
          <p:cNvPr id="72707" name="Rectangle 3"/>
          <p:cNvSpPr>
            <a:spLocks noGrp="1" noChangeArrowheads="1"/>
          </p:cNvSpPr>
          <p:nvPr>
            <p:ph type="body" idx="1"/>
          </p:nvPr>
        </p:nvSpPr>
        <p:spPr>
          <a:xfrm>
            <a:off x="457200" y="1905000"/>
            <a:ext cx="8229600" cy="2209800"/>
          </a:xfrm>
        </p:spPr>
        <p:txBody>
          <a:bodyPr/>
          <a:lstStyle/>
          <a:p>
            <a:pPr marL="609600" lvl="0" indent="-609600">
              <a:buClr>
                <a:srgbClr val="333399">
                  <a:lumMod val="75000"/>
                </a:srgbClr>
              </a:buClr>
            </a:pPr>
            <a:r>
              <a:rPr lang="en-US" sz="2800" dirty="0">
                <a:solidFill>
                  <a:srgbClr val="000000"/>
                </a:solidFill>
              </a:rPr>
              <a:t>The prescribed fire plan should describe:</a:t>
            </a:r>
          </a:p>
          <a:p>
            <a:pPr marL="990600" lvl="1" indent="-533400">
              <a:buClr>
                <a:srgbClr val="333399">
                  <a:lumMod val="75000"/>
                </a:srgbClr>
              </a:buClr>
            </a:pPr>
            <a:r>
              <a:rPr lang="en-US" dirty="0">
                <a:solidFill>
                  <a:srgbClr val="000000"/>
                </a:solidFill>
                <a:ea typeface="+mn-ea"/>
                <a:cs typeface="+mn-cs"/>
              </a:rPr>
              <a:t>What monitoring to do</a:t>
            </a:r>
          </a:p>
          <a:p>
            <a:pPr marL="990600" lvl="1" indent="-533400">
              <a:buClr>
                <a:srgbClr val="333399">
                  <a:lumMod val="75000"/>
                </a:srgbClr>
              </a:buClr>
            </a:pPr>
            <a:r>
              <a:rPr lang="en-US" dirty="0">
                <a:solidFill>
                  <a:srgbClr val="000000"/>
                </a:solidFill>
                <a:ea typeface="+mn-ea"/>
                <a:cs typeface="+mn-cs"/>
              </a:rPr>
              <a:t>Which documents or forms to use</a:t>
            </a:r>
          </a:p>
          <a:p>
            <a:pPr marL="990600" lvl="1" indent="-533400">
              <a:buClr>
                <a:srgbClr val="333399">
                  <a:lumMod val="75000"/>
                </a:srgbClr>
              </a:buClr>
            </a:pPr>
            <a:r>
              <a:rPr lang="en-US" dirty="0">
                <a:solidFill>
                  <a:srgbClr val="000000"/>
                </a:solidFill>
                <a:ea typeface="+mn-ea"/>
                <a:cs typeface="+mn-cs"/>
              </a:rPr>
              <a:t>Who will do it</a:t>
            </a:r>
          </a:p>
          <a:p>
            <a:pPr marL="990600" lvl="1" indent="-533400">
              <a:buClr>
                <a:srgbClr val="333399">
                  <a:lumMod val="75000"/>
                </a:srgbClr>
              </a:buClr>
            </a:pPr>
            <a:r>
              <a:rPr lang="en-US" dirty="0">
                <a:solidFill>
                  <a:srgbClr val="000000"/>
                </a:solidFill>
                <a:ea typeface="+mn-ea"/>
                <a:cs typeface="+mn-cs"/>
              </a:rPr>
              <a:t>When to do it and how often (frequency)</a:t>
            </a:r>
          </a:p>
          <a:p>
            <a:pPr marL="609600" indent="-609600"/>
            <a:r>
              <a:rPr lang="en-US" sz="2800" dirty="0"/>
              <a:t>Primary measure of success</a:t>
            </a:r>
          </a:p>
          <a:p>
            <a:pPr marL="609600" indent="-609600"/>
            <a:r>
              <a:rPr lang="en-US" sz="2800" dirty="0"/>
              <a:t>Detects first order fire effects</a:t>
            </a:r>
          </a:p>
          <a:p>
            <a:pPr marL="609600" indent="-609600"/>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67D2E846-7AE7-4E7D-9AE5-7C4E028FF6EE}" type="slidenum">
              <a:rPr lang="en-US"/>
              <a:pPr/>
              <a:t>14</a:t>
            </a:fld>
            <a:r>
              <a:rPr lang="en-US"/>
              <a:t>-RX341-PPT</a:t>
            </a:r>
          </a:p>
        </p:txBody>
      </p:sp>
      <p:sp>
        <p:nvSpPr>
          <p:cNvPr id="72706" name="Rectangle 2"/>
          <p:cNvSpPr>
            <a:spLocks noGrp="1" noChangeArrowheads="1"/>
          </p:cNvSpPr>
          <p:nvPr>
            <p:ph type="title"/>
          </p:nvPr>
        </p:nvSpPr>
        <p:spPr/>
        <p:txBody>
          <a:bodyPr/>
          <a:lstStyle/>
          <a:p>
            <a:r>
              <a:rPr lang="en-US" sz="4000" dirty="0"/>
              <a:t>Level Three: </a:t>
            </a:r>
            <a:br>
              <a:rPr lang="en-US" sz="4000" dirty="0"/>
            </a:br>
            <a:r>
              <a:rPr lang="en-US" sz="4000" dirty="0"/>
              <a:t>Short-Term Change Monitoring</a:t>
            </a:r>
          </a:p>
        </p:txBody>
      </p:sp>
      <p:sp>
        <p:nvSpPr>
          <p:cNvPr id="72707" name="Rectangle 3"/>
          <p:cNvSpPr>
            <a:spLocks noGrp="1" noChangeArrowheads="1"/>
          </p:cNvSpPr>
          <p:nvPr>
            <p:ph type="body" idx="1"/>
          </p:nvPr>
        </p:nvSpPr>
        <p:spPr>
          <a:xfrm>
            <a:off x="457200" y="1905000"/>
            <a:ext cx="8229600" cy="2209800"/>
          </a:xfrm>
        </p:spPr>
        <p:txBody>
          <a:bodyPr/>
          <a:lstStyle/>
          <a:p>
            <a:pPr marL="609600" indent="-609600"/>
            <a:r>
              <a:rPr lang="en-US" sz="2800" dirty="0"/>
              <a:t>Most effective when level one monitoring is complete</a:t>
            </a:r>
          </a:p>
          <a:p>
            <a:pPr marL="609600" indent="-609600"/>
            <a:r>
              <a:rPr lang="en-US" sz="2800" dirty="0"/>
              <a:t>Examples:</a:t>
            </a:r>
          </a:p>
          <a:p>
            <a:pPr marL="1009650" lvl="1" indent="-609600"/>
            <a:r>
              <a:rPr lang="en-US" sz="2400" dirty="0"/>
              <a:t>Composite Burn index</a:t>
            </a:r>
          </a:p>
          <a:p>
            <a:pPr marL="1009650" lvl="1" indent="-609600"/>
            <a:r>
              <a:rPr lang="en-US" sz="2400" dirty="0"/>
              <a:t>Brown’s transects</a:t>
            </a:r>
          </a:p>
          <a:p>
            <a:pPr marL="1009650" lvl="1" indent="-609600"/>
            <a:r>
              <a:rPr lang="en-US" sz="2400" dirty="0"/>
              <a:t>Overstory tree data</a:t>
            </a:r>
          </a:p>
          <a:p>
            <a:pPr marL="609600" indent="-609600"/>
            <a:r>
              <a:rPr lang="en-US" sz="2800" dirty="0"/>
              <a:t>Primary measure of success</a:t>
            </a:r>
          </a:p>
          <a:p>
            <a:pPr marL="609600" indent="-609600"/>
            <a:r>
              <a:rPr lang="en-US" sz="2800" dirty="0"/>
              <a:t>Detects first order fire effects</a:t>
            </a:r>
          </a:p>
          <a:p>
            <a:pPr marL="609600" indent="-609600"/>
            <a:endParaRPr lang="en-US" dirty="0"/>
          </a:p>
        </p:txBody>
      </p:sp>
    </p:spTree>
    <p:extLst>
      <p:ext uri="{BB962C8B-B14F-4D97-AF65-F5344CB8AC3E}">
        <p14:creationId xmlns:p14="http://schemas.microsoft.com/office/powerpoint/2010/main" val="262531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00" dirty="0"/>
              <a:t>Project ID: Pilgrim Plantation	Macro Plot ID:	B		Monitoring Status: Pre/Post			Date: 6/26/2017 &amp; 5/16/2018 </a:t>
            </a:r>
            <a:br>
              <a:rPr lang="en-US" sz="900" dirty="0"/>
            </a:br>
            <a:r>
              <a:rPr lang="en-US" sz="900" dirty="0"/>
              <a:t>GPS Datum:		</a:t>
            </a:r>
            <a:r>
              <a:rPr lang="en-US" sz="900" dirty="0" err="1"/>
              <a:t>Lat</a:t>
            </a:r>
            <a:r>
              <a:rPr lang="en-US" sz="900" dirty="0"/>
              <a:t>/Long: 41 18.101 / 122 01.848 	Bearing from Plot Center: 132			Field Examiners: Muma/Eastman 		</a:t>
            </a:r>
            <a:br>
              <a:rPr lang="en-US" sz="900" dirty="0"/>
            </a:br>
            <a:r>
              <a:rPr lang="en-US" sz="900" dirty="0"/>
              <a:t>Notes:		</a:t>
            </a:r>
            <a:br>
              <a:rPr lang="en-US" sz="900" dirty="0"/>
            </a:br>
            <a:endParaRPr lang="en-US" sz="9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824477"/>
            <a:ext cx="2439402" cy="1829552"/>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96653" y="1824478"/>
            <a:ext cx="2439403" cy="1829552"/>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57" y="1824478"/>
            <a:ext cx="2439403" cy="182955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50" y="3811003"/>
            <a:ext cx="2454443" cy="184083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6653" y="3811003"/>
            <a:ext cx="2454443" cy="184083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4656" y="3811002"/>
            <a:ext cx="2454444" cy="1840833"/>
          </a:xfrm>
          <a:prstGeom prst="rect">
            <a:avLst/>
          </a:prstGeom>
        </p:spPr>
      </p:pic>
    </p:spTree>
    <p:extLst>
      <p:ext uri="{BB962C8B-B14F-4D97-AF65-F5344CB8AC3E}">
        <p14:creationId xmlns:p14="http://schemas.microsoft.com/office/powerpoint/2010/main" val="3343160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00" dirty="0"/>
              <a:t>	</a:t>
            </a:r>
            <a:br>
              <a:rPr lang="en-US" sz="900" dirty="0"/>
            </a:br>
            <a:endParaRPr lang="en-US" sz="900" dirty="0"/>
          </a:p>
        </p:txBody>
      </p:sp>
      <p:pic>
        <p:nvPicPr>
          <p:cNvPr id="11" name="Content Placeholder 10">
            <a:extLst>
              <a:ext uri="{FF2B5EF4-FFF2-40B4-BE49-F238E27FC236}">
                <a16:creationId xmlns:a16="http://schemas.microsoft.com/office/drawing/2014/main" id="{55899C12-9E23-4CF9-A510-0D9EB18B6AA2}"/>
              </a:ext>
            </a:extLst>
          </p:cNvPr>
          <p:cNvPicPr>
            <a:picLocks noGrp="1" noChangeAspect="1"/>
          </p:cNvPicPr>
          <p:nvPr>
            <p:ph idx="1"/>
          </p:nvPr>
        </p:nvPicPr>
        <p:blipFill>
          <a:blip r:embed="rId2"/>
          <a:stretch>
            <a:fillRect/>
          </a:stretch>
        </p:blipFill>
        <p:spPr>
          <a:xfrm>
            <a:off x="0" y="1958721"/>
            <a:ext cx="4525197" cy="3369125"/>
          </a:xfrm>
          <a:prstGeom prst="rect">
            <a:avLst/>
          </a:prstGeom>
        </p:spPr>
      </p:pic>
      <p:pic>
        <p:nvPicPr>
          <p:cNvPr id="12" name="Picture 11">
            <a:extLst>
              <a:ext uri="{FF2B5EF4-FFF2-40B4-BE49-F238E27FC236}">
                <a16:creationId xmlns:a16="http://schemas.microsoft.com/office/drawing/2014/main" id="{83814768-A554-42F0-9124-76A684FB0D3F}"/>
              </a:ext>
            </a:extLst>
          </p:cNvPr>
          <p:cNvPicPr>
            <a:picLocks noChangeAspect="1"/>
          </p:cNvPicPr>
          <p:nvPr/>
        </p:nvPicPr>
        <p:blipFill>
          <a:blip r:embed="rId3"/>
          <a:stretch>
            <a:fillRect/>
          </a:stretch>
        </p:blipFill>
        <p:spPr>
          <a:xfrm>
            <a:off x="4533900" y="1915858"/>
            <a:ext cx="4607022" cy="3411988"/>
          </a:xfrm>
          <a:prstGeom prst="rect">
            <a:avLst/>
          </a:prstGeom>
        </p:spPr>
      </p:pic>
    </p:spTree>
    <p:extLst>
      <p:ext uri="{BB962C8B-B14F-4D97-AF65-F5344CB8AC3E}">
        <p14:creationId xmlns:p14="http://schemas.microsoft.com/office/powerpoint/2010/main" val="67676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1C259-9CB4-4267-9651-964066D76FB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F3560FF-C553-4BBF-AA50-7591D7D43185}"/>
              </a:ext>
            </a:extLst>
          </p:cNvPr>
          <p:cNvSpPr>
            <a:spLocks noGrp="1"/>
          </p:cNvSpPr>
          <p:nvPr>
            <p:ph type="sldNum" sz="quarter" idx="12"/>
          </p:nvPr>
        </p:nvSpPr>
        <p:spPr/>
        <p:txBody>
          <a:bodyPr/>
          <a:lstStyle/>
          <a:p>
            <a:r>
              <a:rPr lang="en-US"/>
              <a:t>08-</a:t>
            </a:r>
            <a:fld id="{751B90F8-5014-4689-A6E5-DD3AF7FA7E29}" type="slidenum">
              <a:rPr lang="en-US" smtClean="0"/>
              <a:pPr/>
              <a:t>17</a:t>
            </a:fld>
            <a:r>
              <a:rPr lang="en-US"/>
              <a:t>-RX341-PPT</a:t>
            </a:r>
          </a:p>
        </p:txBody>
      </p:sp>
      <p:graphicFrame>
        <p:nvGraphicFramePr>
          <p:cNvPr id="5" name="Object 4">
            <a:extLst>
              <a:ext uri="{FF2B5EF4-FFF2-40B4-BE49-F238E27FC236}">
                <a16:creationId xmlns:a16="http://schemas.microsoft.com/office/drawing/2014/main" id="{51868775-BE85-4165-9068-7373C3AA8D33}"/>
              </a:ext>
            </a:extLst>
          </p:cNvPr>
          <p:cNvGraphicFramePr>
            <a:graphicFrameLocks noChangeAspect="1"/>
          </p:cNvGraphicFramePr>
          <p:nvPr>
            <p:extLst>
              <p:ext uri="{D42A27DB-BD31-4B8C-83A1-F6EECF244321}">
                <p14:modId xmlns:p14="http://schemas.microsoft.com/office/powerpoint/2010/main" val="4065947888"/>
              </p:ext>
            </p:extLst>
          </p:nvPr>
        </p:nvGraphicFramePr>
        <p:xfrm>
          <a:off x="571500" y="343187"/>
          <a:ext cx="8001000" cy="6171626"/>
        </p:xfrm>
        <a:graphic>
          <a:graphicData uri="http://schemas.openxmlformats.org/presentationml/2006/ole">
            <mc:AlternateContent xmlns:mc="http://schemas.openxmlformats.org/markup-compatibility/2006">
              <mc:Choice xmlns:v="urn:schemas-microsoft-com:vml" Requires="v">
                <p:oleObj name="Acrobat Document" r:id="rId2" imgW="7581795" imgH="5848124" progId="AcroExch.Document.DC">
                  <p:embed/>
                </p:oleObj>
              </mc:Choice>
              <mc:Fallback>
                <p:oleObj name="Acrobat Document" r:id="rId2" imgW="7581795" imgH="5848124" progId="AcroExch.Document.DC">
                  <p:embed/>
                  <p:pic>
                    <p:nvPicPr>
                      <p:cNvPr id="0" name=""/>
                      <p:cNvPicPr/>
                      <p:nvPr/>
                    </p:nvPicPr>
                    <p:blipFill>
                      <a:blip r:embed="rId3"/>
                      <a:stretch>
                        <a:fillRect/>
                      </a:stretch>
                    </p:blipFill>
                    <p:spPr>
                      <a:xfrm>
                        <a:off x="571500" y="343187"/>
                        <a:ext cx="8001000" cy="6171626"/>
                      </a:xfrm>
                      <a:prstGeom prst="rect">
                        <a:avLst/>
                      </a:prstGeom>
                    </p:spPr>
                  </p:pic>
                </p:oleObj>
              </mc:Fallback>
            </mc:AlternateContent>
          </a:graphicData>
        </a:graphic>
      </p:graphicFrame>
    </p:spTree>
    <p:extLst>
      <p:ext uri="{BB962C8B-B14F-4D97-AF65-F5344CB8AC3E}">
        <p14:creationId xmlns:p14="http://schemas.microsoft.com/office/powerpoint/2010/main" val="258925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1C259-9CB4-4267-9651-964066D76FB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F3560FF-C553-4BBF-AA50-7591D7D43185}"/>
              </a:ext>
            </a:extLst>
          </p:cNvPr>
          <p:cNvSpPr>
            <a:spLocks noGrp="1"/>
          </p:cNvSpPr>
          <p:nvPr>
            <p:ph type="sldNum" sz="quarter" idx="12"/>
          </p:nvPr>
        </p:nvSpPr>
        <p:spPr/>
        <p:txBody>
          <a:bodyPr/>
          <a:lstStyle/>
          <a:p>
            <a:r>
              <a:rPr lang="en-US"/>
              <a:t>08-</a:t>
            </a:r>
            <a:fld id="{751B90F8-5014-4689-A6E5-DD3AF7FA7E29}" type="slidenum">
              <a:rPr lang="en-US" smtClean="0"/>
              <a:pPr/>
              <a:t>18</a:t>
            </a:fld>
            <a:r>
              <a:rPr lang="en-US"/>
              <a:t>-RX341-PPT</a:t>
            </a:r>
          </a:p>
        </p:txBody>
      </p:sp>
      <p:graphicFrame>
        <p:nvGraphicFramePr>
          <p:cNvPr id="2" name="Object 1">
            <a:extLst>
              <a:ext uri="{FF2B5EF4-FFF2-40B4-BE49-F238E27FC236}">
                <a16:creationId xmlns:a16="http://schemas.microsoft.com/office/drawing/2014/main" id="{6D820444-DD0D-4E4C-A03C-1CD240A2ED55}"/>
              </a:ext>
            </a:extLst>
          </p:cNvPr>
          <p:cNvGraphicFramePr>
            <a:graphicFrameLocks noChangeAspect="1"/>
          </p:cNvGraphicFramePr>
          <p:nvPr>
            <p:extLst>
              <p:ext uri="{D42A27DB-BD31-4B8C-83A1-F6EECF244321}">
                <p14:modId xmlns:p14="http://schemas.microsoft.com/office/powerpoint/2010/main" val="605132691"/>
              </p:ext>
            </p:extLst>
          </p:nvPr>
        </p:nvGraphicFramePr>
        <p:xfrm>
          <a:off x="2095500" y="397738"/>
          <a:ext cx="4953000" cy="6410354"/>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DC">
                  <p:embed/>
                </p:oleObj>
              </mc:Choice>
              <mc:Fallback>
                <p:oleObj name="Acrobat Document" r:id="rId2" imgW="5829165" imgH="7543680" progId="AcroExch.Document.DC">
                  <p:embed/>
                  <p:pic>
                    <p:nvPicPr>
                      <p:cNvPr id="0" name=""/>
                      <p:cNvPicPr/>
                      <p:nvPr/>
                    </p:nvPicPr>
                    <p:blipFill>
                      <a:blip r:embed="rId3"/>
                      <a:stretch>
                        <a:fillRect/>
                      </a:stretch>
                    </p:blipFill>
                    <p:spPr>
                      <a:xfrm>
                        <a:off x="2095500" y="397738"/>
                        <a:ext cx="4953000" cy="6410354"/>
                      </a:xfrm>
                      <a:prstGeom prst="rect">
                        <a:avLst/>
                      </a:prstGeom>
                    </p:spPr>
                  </p:pic>
                </p:oleObj>
              </mc:Fallback>
            </mc:AlternateContent>
          </a:graphicData>
        </a:graphic>
      </p:graphicFrame>
    </p:spTree>
    <p:extLst>
      <p:ext uri="{BB962C8B-B14F-4D97-AF65-F5344CB8AC3E}">
        <p14:creationId xmlns:p14="http://schemas.microsoft.com/office/powerpoint/2010/main" val="3952400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00AFF297-9B90-47E5-87F0-B2B7034293C0}" type="slidenum">
              <a:rPr lang="en-US"/>
              <a:pPr/>
              <a:t>19</a:t>
            </a:fld>
            <a:r>
              <a:rPr lang="en-US"/>
              <a:t>-RX341-PPT</a:t>
            </a:r>
          </a:p>
        </p:txBody>
      </p:sp>
      <p:sp>
        <p:nvSpPr>
          <p:cNvPr id="73730" name="Rectangle 2"/>
          <p:cNvSpPr>
            <a:spLocks noGrp="1" noChangeArrowheads="1"/>
          </p:cNvSpPr>
          <p:nvPr>
            <p:ph type="title"/>
          </p:nvPr>
        </p:nvSpPr>
        <p:spPr/>
        <p:txBody>
          <a:bodyPr/>
          <a:lstStyle/>
          <a:p>
            <a:r>
              <a:rPr lang="en-US" sz="4000"/>
              <a:t>Level Four: Long-Term Change Monitoring</a:t>
            </a:r>
          </a:p>
        </p:txBody>
      </p:sp>
      <p:sp>
        <p:nvSpPr>
          <p:cNvPr id="73731" name="Rectangle 3"/>
          <p:cNvSpPr>
            <a:spLocks noGrp="1" noChangeArrowheads="1"/>
          </p:cNvSpPr>
          <p:nvPr>
            <p:ph type="body" idx="1"/>
          </p:nvPr>
        </p:nvSpPr>
        <p:spPr>
          <a:xfrm>
            <a:off x="457200" y="1905000"/>
            <a:ext cx="8229600" cy="4267200"/>
          </a:xfrm>
        </p:spPr>
        <p:txBody>
          <a:bodyPr/>
          <a:lstStyle/>
          <a:p>
            <a:pPr marL="609600" indent="-609600"/>
            <a:r>
              <a:rPr lang="en-US" sz="2800" dirty="0"/>
              <a:t>Measure effects over long periods of time.</a:t>
            </a:r>
          </a:p>
          <a:p>
            <a:pPr marL="609600" indent="-609600"/>
            <a:r>
              <a:rPr lang="en-US" sz="2800" dirty="0"/>
              <a:t>Often includes multiple management activities.</a:t>
            </a:r>
          </a:p>
          <a:p>
            <a:pPr marL="609600" indent="-609600"/>
            <a:r>
              <a:rPr lang="en-US" sz="2800" dirty="0"/>
              <a:t>Not typically included in the prescribed fire plan. </a:t>
            </a:r>
          </a:p>
          <a:p>
            <a:pPr marL="609600" indent="-609600"/>
            <a:r>
              <a:rPr lang="en-US" sz="2800" dirty="0"/>
              <a:t>Can be part of a long term project monitoring plan </a:t>
            </a:r>
          </a:p>
          <a:p>
            <a:pPr marL="609600" indent="-609600"/>
            <a:r>
              <a:rPr lang="en-US" sz="2800" dirty="0"/>
              <a:t>Can continue level 1 and level 3 protocols</a:t>
            </a:r>
          </a:p>
          <a:p>
            <a:pPr marL="609600" indent="-609600"/>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BEB82E86-5148-4296-B01E-07B083AC8CAC}" type="slidenum">
              <a:rPr lang="en-US"/>
              <a:pPr/>
              <a:t>2</a:t>
            </a:fld>
            <a:r>
              <a:rPr lang="en-US"/>
              <a:t>-RX341-PPT</a:t>
            </a:r>
          </a:p>
        </p:txBody>
      </p:sp>
      <p:sp>
        <p:nvSpPr>
          <p:cNvPr id="47106" name="Rectangle 2"/>
          <p:cNvSpPr>
            <a:spLocks noGrp="1" noChangeArrowheads="1"/>
          </p:cNvSpPr>
          <p:nvPr>
            <p:ph type="title"/>
          </p:nvPr>
        </p:nvSpPr>
        <p:spPr>
          <a:xfrm>
            <a:off x="457200" y="914400"/>
            <a:ext cx="8229600" cy="1447800"/>
          </a:xfrm>
        </p:spPr>
        <p:txBody>
          <a:bodyPr/>
          <a:lstStyle/>
          <a:p>
            <a:r>
              <a:rPr lang="en-US" dirty="0"/>
              <a:t>Objective</a:t>
            </a:r>
          </a:p>
        </p:txBody>
      </p:sp>
      <p:sp>
        <p:nvSpPr>
          <p:cNvPr id="47107" name="Rectangle 3"/>
          <p:cNvSpPr>
            <a:spLocks noGrp="1" noChangeArrowheads="1"/>
          </p:cNvSpPr>
          <p:nvPr>
            <p:ph type="body" idx="1"/>
          </p:nvPr>
        </p:nvSpPr>
        <p:spPr>
          <a:xfrm>
            <a:off x="457200" y="2590800"/>
            <a:ext cx="8229600" cy="2438400"/>
          </a:xfrm>
        </p:spPr>
        <p:txBody>
          <a:bodyPr/>
          <a:lstStyle/>
          <a:p>
            <a:pPr marL="609600" indent="-609600"/>
            <a:r>
              <a:rPr lang="en-US" dirty="0"/>
              <a:t>Identify and discuss the four levels of monitoring and what needs to be covered in the prescribed fire plan. </a:t>
            </a:r>
          </a:p>
          <a:p>
            <a:pPr marL="609600" indent="-609600"/>
            <a:endParaRPr lang="en-US" dirty="0"/>
          </a:p>
          <a:p>
            <a:pPr marL="609600" indent="-609600"/>
            <a:r>
              <a:rPr lang="en-US" dirty="0"/>
              <a:t>Understand uses of  FEMO and what they can do for you.</a:t>
            </a:r>
          </a:p>
          <a:p>
            <a:pPr marL="609600" indent="-609600"/>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1823"/>
            <a:ext cx="2500579" cy="422275"/>
          </a:xfrm>
        </p:spPr>
        <p:txBody>
          <a:bodyPr>
            <a:normAutofit fontScale="25000" lnSpcReduction="20000"/>
          </a:bodyPr>
          <a:lstStyle/>
          <a:p>
            <a:pPr algn="ctr"/>
            <a:r>
              <a:rPr lang="en-US" dirty="0"/>
              <a:t> </a:t>
            </a:r>
          </a:p>
          <a:p>
            <a:pPr algn="ctr"/>
            <a:r>
              <a:rPr lang="en-US" sz="8800" b="0" dirty="0"/>
              <a:t>Summer 2010</a:t>
            </a:r>
          </a:p>
        </p:txBody>
      </p:sp>
      <p:sp>
        <p:nvSpPr>
          <p:cNvPr id="5" name="Text Placeholder 4"/>
          <p:cNvSpPr>
            <a:spLocks noGrp="1"/>
          </p:cNvSpPr>
          <p:nvPr>
            <p:ph type="body" sz="quarter" idx="3"/>
          </p:nvPr>
        </p:nvSpPr>
        <p:spPr>
          <a:xfrm>
            <a:off x="3661797" y="1574211"/>
            <a:ext cx="2053203" cy="369887"/>
          </a:xfrm>
        </p:spPr>
        <p:txBody>
          <a:bodyPr>
            <a:noAutofit/>
          </a:bodyPr>
          <a:lstStyle/>
          <a:p>
            <a:pPr algn="ctr"/>
            <a:r>
              <a:rPr lang="en-US" sz="2200" b="0" dirty="0"/>
              <a:t>Summer 2011</a:t>
            </a:r>
          </a:p>
        </p:txBody>
      </p:sp>
      <p:pic>
        <p:nvPicPr>
          <p:cNvPr id="7" name="Content Placeholder 6" descr="mcintosh burn survey 001.jpg"/>
          <p:cNvPicPr>
            <a:picLocks noGrp="1" noChangeAspect="1"/>
          </p:cNvPicPr>
          <p:nvPr>
            <p:ph sz="half" idx="2"/>
          </p:nvPr>
        </p:nvPicPr>
        <p:blipFill>
          <a:blip r:embed="rId3" cstate="print"/>
          <a:stretch>
            <a:fillRect/>
          </a:stretch>
        </p:blipFill>
        <p:spPr>
          <a:xfrm>
            <a:off x="489857" y="2057400"/>
            <a:ext cx="2500579" cy="3749040"/>
          </a:xfrm>
        </p:spPr>
      </p:pic>
      <p:pic>
        <p:nvPicPr>
          <p:cNvPr id="8" name="Content Placeholder 4" descr="Tree 1A.jpg"/>
          <p:cNvPicPr>
            <a:picLocks noGrp="1" noChangeAspect="1"/>
          </p:cNvPicPr>
          <p:nvPr>
            <p:ph sz="quarter" idx="4"/>
          </p:nvPr>
        </p:nvPicPr>
        <p:blipFill>
          <a:blip r:embed="rId4" cstate="print"/>
          <a:stretch>
            <a:fillRect/>
          </a:stretch>
        </p:blipFill>
        <p:spPr>
          <a:xfrm>
            <a:off x="3321710" y="2059577"/>
            <a:ext cx="2500579" cy="3749040"/>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2057400"/>
            <a:ext cx="2108835" cy="3749040"/>
          </a:xfrm>
          <a:prstGeom prst="rect">
            <a:avLst/>
          </a:prstGeom>
        </p:spPr>
      </p:pic>
      <p:sp>
        <p:nvSpPr>
          <p:cNvPr id="9" name="Text Placeholder 4"/>
          <p:cNvSpPr txBox="1">
            <a:spLocks/>
          </p:cNvSpPr>
          <p:nvPr/>
        </p:nvSpPr>
        <p:spPr>
          <a:xfrm>
            <a:off x="6164015" y="1617708"/>
            <a:ext cx="1820403" cy="369887"/>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200" b="0" dirty="0"/>
              <a:t>Spring 2018</a:t>
            </a:r>
          </a:p>
        </p:txBody>
      </p:sp>
      <p:sp>
        <p:nvSpPr>
          <p:cNvPr id="10" name="Title 1">
            <a:extLst>
              <a:ext uri="{FF2B5EF4-FFF2-40B4-BE49-F238E27FC236}">
                <a16:creationId xmlns:a16="http://schemas.microsoft.com/office/drawing/2014/main" id="{B6E1C574-6763-4A51-BEBA-4012EBEAFAC6}"/>
              </a:ext>
            </a:extLst>
          </p:cNvPr>
          <p:cNvSpPr txBox="1">
            <a:spLocks/>
          </p:cNvSpPr>
          <p:nvPr/>
        </p:nvSpPr>
        <p:spPr>
          <a:xfrm>
            <a:off x="457198" y="532108"/>
            <a:ext cx="8229600" cy="926623"/>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4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7200" b="0" i="0" u="none" strike="noStrike" kern="1200" cap="none" spc="0" normalizeH="0" baseline="0" noProof="0" dirty="0">
                <a:ln>
                  <a:noFill/>
                </a:ln>
                <a:solidFill>
                  <a:sysClr val="windowText" lastClr="000000"/>
                </a:solidFill>
                <a:effectLst/>
                <a:uLnTx/>
                <a:uFillTx/>
                <a:latin typeface="Calibri"/>
                <a:ea typeface="+mj-ea"/>
                <a:cs typeface="+mj-cs"/>
              </a:rPr>
              <a:t> </a:t>
            </a:r>
            <a:br>
              <a:rPr kumimoji="0" lang="en-US" sz="72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9600" b="0" i="0" u="none" strike="noStrike" kern="1200" cap="none" spc="0" normalizeH="0" baseline="0" noProof="0" dirty="0">
                <a:ln>
                  <a:noFill/>
                </a:ln>
                <a:solidFill>
                  <a:sysClr val="windowText" lastClr="000000"/>
                </a:solidFill>
                <a:effectLst/>
                <a:uLnTx/>
                <a:uFillTx/>
                <a:latin typeface="Calibri"/>
                <a:ea typeface="+mj-ea"/>
                <a:cs typeface="+mj-cs"/>
              </a:rPr>
              <a:t>Spring 2010 and 2016 ignition</a:t>
            </a:r>
            <a:br>
              <a:rPr kumimoji="0" lang="en-US" sz="96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9600" b="0" i="0" u="none" strike="noStrike" kern="1200" cap="none" spc="0" normalizeH="0" baseline="0" noProof="0" dirty="0">
                <a:ln>
                  <a:noFill/>
                </a:ln>
                <a:solidFill>
                  <a:sysClr val="windowText" lastClr="000000"/>
                </a:solidFill>
                <a:effectLst/>
                <a:uLnTx/>
                <a:uFillTx/>
                <a:latin typeface="Calibri"/>
                <a:ea typeface="+mj-ea"/>
                <a:cs typeface="+mj-cs"/>
              </a:rPr>
              <a:t>McIntosh Unit #312</a:t>
            </a:r>
            <a:br>
              <a:rPr kumimoji="0" lang="en-US" sz="96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9600" b="0" i="0" u="none" strike="noStrike" kern="1200" cap="none" spc="0" normalizeH="0" baseline="0" noProof="0" dirty="0">
                <a:ln>
                  <a:noFill/>
                </a:ln>
                <a:solidFill>
                  <a:sysClr val="windowText" lastClr="000000"/>
                </a:solidFill>
                <a:effectLst/>
                <a:uLnTx/>
                <a:uFillTx/>
                <a:latin typeface="Calibri"/>
                <a:ea typeface="+mj-ea"/>
                <a:cs typeface="+mj-cs"/>
              </a:rPr>
              <a:t>Tree #1</a:t>
            </a:r>
            <a:br>
              <a:rPr kumimoji="0" lang="en-US" sz="4400" b="0"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4400" b="0" i="0" u="none" strike="noStrike" kern="1200" cap="none" spc="0" normalizeH="0" baseline="0" noProof="0" dirty="0">
                <a:ln>
                  <a:noFill/>
                </a:ln>
                <a:solidFill>
                  <a:sysClr val="windowText" lastClr="000000"/>
                </a:solidFill>
                <a:effectLst/>
                <a:uLnTx/>
                <a:uFillTx/>
                <a:latin typeface="Calibri"/>
                <a:ea typeface="+mj-ea"/>
                <a:cs typeface="+mj-cs"/>
              </a:rPr>
              <a:t> </a:t>
            </a:r>
            <a:br>
              <a:rPr kumimoji="0" lang="en-US" sz="4400" b="0" i="0" u="none" strike="noStrike" kern="1200" cap="none" spc="0" normalizeH="0" baseline="0" noProof="0" dirty="0">
                <a:ln>
                  <a:noFill/>
                </a:ln>
                <a:solidFill>
                  <a:sysClr val="windowText" lastClr="000000"/>
                </a:solidFill>
                <a:effectLst/>
                <a:uLnTx/>
                <a:uFillTx/>
                <a:latin typeface="Calibri"/>
                <a:ea typeface="+mj-ea"/>
                <a:cs typeface="+mj-cs"/>
              </a:rPr>
            </a:br>
            <a:endParaRPr kumimoji="0" lang="en-US" sz="2700" b="0" i="0" u="none" strike="noStrike" kern="1200" cap="none" spc="0" normalizeH="0" baseline="0" noProof="0" dirty="0">
              <a:ln>
                <a:noFill/>
              </a:ln>
              <a:solidFill>
                <a:sysClr val="windowText" lastClr="000000"/>
              </a:solidFill>
              <a:effectLst/>
              <a:uLnTx/>
              <a:uFillTx/>
              <a:latin typeface="Calibri"/>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9583"/>
            <a:ext cx="8229600" cy="381000"/>
          </a:xfrm>
        </p:spPr>
        <p:txBody>
          <a:bodyPr>
            <a:normAutofit fontScale="90000"/>
          </a:bodyPr>
          <a:lstStyle/>
          <a:p>
            <a:br>
              <a:rPr lang="en-US" sz="3600" dirty="0"/>
            </a:br>
            <a:r>
              <a:rPr lang="en-US" sz="3600" dirty="0"/>
              <a:t>Tree # 1</a:t>
            </a:r>
            <a:br>
              <a:rPr lang="en-US" sz="3600" dirty="0"/>
            </a:br>
            <a:r>
              <a:rPr lang="en-US" sz="3600" dirty="0"/>
              <a:t>Zoomed </a:t>
            </a:r>
            <a:br>
              <a:rPr lang="en-US" dirty="0"/>
            </a:br>
            <a:endParaRPr lang="en-US" sz="2700" dirty="0"/>
          </a:p>
        </p:txBody>
      </p:sp>
      <p:sp>
        <p:nvSpPr>
          <p:cNvPr id="3" name="Text Placeholder 2"/>
          <p:cNvSpPr>
            <a:spLocks noGrp="1"/>
          </p:cNvSpPr>
          <p:nvPr>
            <p:ph type="body" idx="1"/>
          </p:nvPr>
        </p:nvSpPr>
        <p:spPr>
          <a:xfrm>
            <a:off x="674245" y="1615485"/>
            <a:ext cx="2066487" cy="422275"/>
          </a:xfrm>
        </p:spPr>
        <p:txBody>
          <a:bodyPr>
            <a:normAutofit fontScale="25000" lnSpcReduction="20000"/>
          </a:bodyPr>
          <a:lstStyle/>
          <a:p>
            <a:pPr algn="ctr"/>
            <a:r>
              <a:rPr lang="en-US" dirty="0"/>
              <a:t> </a:t>
            </a:r>
          </a:p>
          <a:p>
            <a:pPr algn="ctr"/>
            <a:r>
              <a:rPr lang="en-US" sz="8800" b="0" dirty="0"/>
              <a:t>Summer 2010</a:t>
            </a:r>
          </a:p>
        </p:txBody>
      </p:sp>
      <p:sp>
        <p:nvSpPr>
          <p:cNvPr id="5" name="Text Placeholder 4"/>
          <p:cNvSpPr>
            <a:spLocks noGrp="1"/>
          </p:cNvSpPr>
          <p:nvPr>
            <p:ph type="body" sz="quarter" idx="3"/>
          </p:nvPr>
        </p:nvSpPr>
        <p:spPr>
          <a:xfrm>
            <a:off x="3505200" y="1628548"/>
            <a:ext cx="2289175" cy="369887"/>
          </a:xfrm>
        </p:spPr>
        <p:txBody>
          <a:bodyPr>
            <a:noAutofit/>
          </a:bodyPr>
          <a:lstStyle/>
          <a:p>
            <a:pPr algn="ctr"/>
            <a:r>
              <a:rPr lang="en-US" sz="2200" b="0" dirty="0"/>
              <a:t>Summer 2011</a:t>
            </a:r>
          </a:p>
        </p:txBody>
      </p:sp>
      <p:pic>
        <p:nvPicPr>
          <p:cNvPr id="14" name="Content Placeholder 7" descr="mcintosh burn survey 002.jpg"/>
          <p:cNvPicPr>
            <a:picLocks noGrp="1" noChangeAspect="1"/>
          </p:cNvPicPr>
          <p:nvPr>
            <p:ph sz="half" idx="2"/>
          </p:nvPr>
        </p:nvPicPr>
        <p:blipFill>
          <a:blip r:embed="rId3" cstate="print"/>
          <a:stretch>
            <a:fillRect/>
          </a:stretch>
        </p:blipFill>
        <p:spPr>
          <a:xfrm>
            <a:off x="457200" y="2057400"/>
            <a:ext cx="2500579" cy="3749040"/>
          </a:xfrm>
        </p:spPr>
      </p:pic>
      <p:pic>
        <p:nvPicPr>
          <p:cNvPr id="15" name="Content Placeholder 5" descr="Tree 1B.jpg"/>
          <p:cNvPicPr>
            <a:picLocks noGrp="1" noChangeAspect="1"/>
          </p:cNvPicPr>
          <p:nvPr>
            <p:ph sz="quarter" idx="4"/>
          </p:nvPr>
        </p:nvPicPr>
        <p:blipFill>
          <a:blip r:embed="rId4" cstate="print"/>
          <a:stretch>
            <a:fillRect/>
          </a:stretch>
        </p:blipFill>
        <p:spPr>
          <a:xfrm>
            <a:off x="3124200" y="2057400"/>
            <a:ext cx="3291839" cy="2194560"/>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057400"/>
            <a:ext cx="2109389" cy="3749040"/>
          </a:xfrm>
          <a:prstGeom prst="rect">
            <a:avLst/>
          </a:prstGeom>
        </p:spPr>
      </p:pic>
      <p:sp>
        <p:nvSpPr>
          <p:cNvPr id="8" name="Text Placeholder 4"/>
          <p:cNvSpPr txBox="1">
            <a:spLocks/>
          </p:cNvSpPr>
          <p:nvPr/>
        </p:nvSpPr>
        <p:spPr>
          <a:xfrm>
            <a:off x="6615706" y="1663313"/>
            <a:ext cx="2289175" cy="369887"/>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200" b="0" dirty="0"/>
              <a:t>Spring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807879"/>
            <a:ext cx="8229600" cy="639762"/>
          </a:xfrm>
        </p:spPr>
        <p:txBody>
          <a:bodyPr>
            <a:normAutofit fontScale="90000"/>
          </a:bodyPr>
          <a:lstStyle/>
          <a:p>
            <a:br>
              <a:rPr lang="en-US" dirty="0"/>
            </a:br>
            <a:r>
              <a:rPr lang="en-US" dirty="0"/>
              <a:t> Tree #4</a:t>
            </a:r>
            <a:endParaRPr lang="en-US" sz="2700" dirty="0"/>
          </a:p>
        </p:txBody>
      </p:sp>
      <p:sp>
        <p:nvSpPr>
          <p:cNvPr id="3" name="Text Placeholder 2"/>
          <p:cNvSpPr>
            <a:spLocks noGrp="1"/>
          </p:cNvSpPr>
          <p:nvPr>
            <p:ph type="body" idx="1"/>
          </p:nvPr>
        </p:nvSpPr>
        <p:spPr>
          <a:xfrm>
            <a:off x="349910" y="1558925"/>
            <a:ext cx="2500579" cy="422275"/>
          </a:xfrm>
        </p:spPr>
        <p:txBody>
          <a:bodyPr>
            <a:normAutofit fontScale="25000" lnSpcReduction="20000"/>
          </a:bodyPr>
          <a:lstStyle/>
          <a:p>
            <a:pPr algn="ctr"/>
            <a:r>
              <a:rPr lang="en-US" dirty="0"/>
              <a:t> </a:t>
            </a:r>
          </a:p>
          <a:p>
            <a:pPr algn="ctr"/>
            <a:r>
              <a:rPr lang="en-US" sz="8800" b="0" dirty="0"/>
              <a:t>Summer 2010</a:t>
            </a:r>
          </a:p>
        </p:txBody>
      </p:sp>
      <p:sp>
        <p:nvSpPr>
          <p:cNvPr id="5" name="Text Placeholder 4"/>
          <p:cNvSpPr>
            <a:spLocks noGrp="1"/>
          </p:cNvSpPr>
          <p:nvPr>
            <p:ph type="body" sz="quarter" idx="3"/>
          </p:nvPr>
        </p:nvSpPr>
        <p:spPr>
          <a:xfrm>
            <a:off x="3321709" y="1601420"/>
            <a:ext cx="2500579" cy="369887"/>
          </a:xfrm>
        </p:spPr>
        <p:txBody>
          <a:bodyPr>
            <a:noAutofit/>
          </a:bodyPr>
          <a:lstStyle/>
          <a:p>
            <a:pPr algn="ctr"/>
            <a:r>
              <a:rPr lang="en-US" sz="2200" b="0" dirty="0"/>
              <a:t>Summer 2011</a:t>
            </a:r>
          </a:p>
        </p:txBody>
      </p:sp>
      <p:pic>
        <p:nvPicPr>
          <p:cNvPr id="12" name="Content Placeholder 4" descr="mcintosh burn survey 008.jpg"/>
          <p:cNvPicPr>
            <a:picLocks noGrp="1" noChangeAspect="1"/>
          </p:cNvPicPr>
          <p:nvPr>
            <p:ph sz="half" idx="2"/>
          </p:nvPr>
        </p:nvPicPr>
        <p:blipFill>
          <a:blip r:embed="rId3" cstate="print"/>
          <a:stretch>
            <a:fillRect/>
          </a:stretch>
        </p:blipFill>
        <p:spPr>
          <a:xfrm>
            <a:off x="349910" y="2005070"/>
            <a:ext cx="2500579" cy="3749040"/>
          </a:xfrm>
        </p:spPr>
      </p:pic>
      <p:pic>
        <p:nvPicPr>
          <p:cNvPr id="13" name="Content Placeholder 4" descr="Tree 4A.jpg"/>
          <p:cNvPicPr>
            <a:picLocks noGrp="1" noChangeAspect="1"/>
          </p:cNvPicPr>
          <p:nvPr>
            <p:ph sz="quarter" idx="4"/>
          </p:nvPr>
        </p:nvPicPr>
        <p:blipFill>
          <a:blip r:embed="rId4" cstate="print"/>
          <a:stretch>
            <a:fillRect/>
          </a:stretch>
        </p:blipFill>
        <p:spPr>
          <a:xfrm>
            <a:off x="3321710" y="1981200"/>
            <a:ext cx="2500579" cy="3749040"/>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910" y="2005070"/>
            <a:ext cx="2108835" cy="3749040"/>
          </a:xfrm>
          <a:prstGeom prst="rect">
            <a:avLst/>
          </a:prstGeom>
        </p:spPr>
      </p:pic>
      <p:sp>
        <p:nvSpPr>
          <p:cNvPr id="8" name="Text Placeholder 4"/>
          <p:cNvSpPr txBox="1">
            <a:spLocks/>
          </p:cNvSpPr>
          <p:nvPr/>
        </p:nvSpPr>
        <p:spPr>
          <a:xfrm>
            <a:off x="6250037" y="1613355"/>
            <a:ext cx="2500579" cy="369887"/>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200" b="0" dirty="0"/>
              <a:t>Spring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33" y="883740"/>
            <a:ext cx="8229600" cy="639762"/>
          </a:xfrm>
        </p:spPr>
        <p:txBody>
          <a:bodyPr>
            <a:normAutofit fontScale="90000"/>
          </a:bodyPr>
          <a:lstStyle/>
          <a:p>
            <a:br>
              <a:rPr lang="en-US" dirty="0"/>
            </a:br>
            <a:r>
              <a:rPr lang="en-US" dirty="0"/>
              <a:t> Tree #5</a:t>
            </a:r>
            <a:endParaRPr lang="en-US" sz="2700" dirty="0"/>
          </a:p>
        </p:txBody>
      </p:sp>
      <p:sp>
        <p:nvSpPr>
          <p:cNvPr id="3" name="Text Placeholder 2"/>
          <p:cNvSpPr>
            <a:spLocks noGrp="1"/>
          </p:cNvSpPr>
          <p:nvPr>
            <p:ph type="body" idx="1"/>
          </p:nvPr>
        </p:nvSpPr>
        <p:spPr>
          <a:xfrm>
            <a:off x="933935" y="1706562"/>
            <a:ext cx="2004308" cy="422275"/>
          </a:xfrm>
        </p:spPr>
        <p:txBody>
          <a:bodyPr>
            <a:normAutofit fontScale="25000" lnSpcReduction="20000"/>
          </a:bodyPr>
          <a:lstStyle/>
          <a:p>
            <a:pPr algn="ctr"/>
            <a:r>
              <a:rPr lang="en-US" dirty="0"/>
              <a:t> </a:t>
            </a:r>
          </a:p>
          <a:p>
            <a:pPr algn="ctr"/>
            <a:r>
              <a:rPr lang="en-US" sz="8800" b="0" dirty="0"/>
              <a:t>Summer 2010</a:t>
            </a:r>
          </a:p>
        </p:txBody>
      </p:sp>
      <p:sp>
        <p:nvSpPr>
          <p:cNvPr id="5" name="Text Placeholder 4"/>
          <p:cNvSpPr>
            <a:spLocks noGrp="1"/>
          </p:cNvSpPr>
          <p:nvPr>
            <p:ph type="body" sz="quarter" idx="3"/>
          </p:nvPr>
        </p:nvSpPr>
        <p:spPr>
          <a:xfrm>
            <a:off x="3523346" y="1756864"/>
            <a:ext cx="2289175" cy="369887"/>
          </a:xfrm>
        </p:spPr>
        <p:txBody>
          <a:bodyPr>
            <a:noAutofit/>
          </a:bodyPr>
          <a:lstStyle/>
          <a:p>
            <a:pPr algn="ctr"/>
            <a:r>
              <a:rPr lang="en-US" sz="2200" b="0" dirty="0"/>
              <a:t>Summer 2011</a:t>
            </a:r>
          </a:p>
        </p:txBody>
      </p:sp>
      <p:pic>
        <p:nvPicPr>
          <p:cNvPr id="9" name="Content Placeholder 4" descr="mcintosh burn survey 010.jpg"/>
          <p:cNvPicPr>
            <a:picLocks noGrp="1" noChangeAspect="1"/>
          </p:cNvPicPr>
          <p:nvPr>
            <p:ph sz="half" idx="2"/>
          </p:nvPr>
        </p:nvPicPr>
        <p:blipFill>
          <a:blip r:embed="rId3" cstate="print"/>
          <a:stretch>
            <a:fillRect/>
          </a:stretch>
        </p:blipFill>
        <p:spPr>
          <a:xfrm>
            <a:off x="685800" y="2163762"/>
            <a:ext cx="2500579" cy="3749040"/>
          </a:xfrm>
        </p:spPr>
      </p:pic>
      <p:pic>
        <p:nvPicPr>
          <p:cNvPr id="10" name="Content Placeholder 4" descr="Tree 5A.jpg"/>
          <p:cNvPicPr>
            <a:picLocks noGrp="1" noChangeAspect="1"/>
          </p:cNvPicPr>
          <p:nvPr>
            <p:ph sz="quarter" idx="4"/>
          </p:nvPr>
        </p:nvPicPr>
        <p:blipFill>
          <a:blip r:embed="rId4" cstate="print"/>
          <a:stretch>
            <a:fillRect/>
          </a:stretch>
        </p:blipFill>
        <p:spPr>
          <a:xfrm>
            <a:off x="3429000" y="2177053"/>
            <a:ext cx="2500579" cy="3749040"/>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 r="16893"/>
          <a:stretch/>
        </p:blipFill>
        <p:spPr>
          <a:xfrm>
            <a:off x="6477000" y="2154237"/>
            <a:ext cx="1752601" cy="3749040"/>
          </a:xfrm>
          <a:prstGeom prst="rect">
            <a:avLst/>
          </a:prstGeom>
        </p:spPr>
      </p:pic>
      <p:sp>
        <p:nvSpPr>
          <p:cNvPr id="11" name="Text Placeholder 4"/>
          <p:cNvSpPr txBox="1">
            <a:spLocks/>
          </p:cNvSpPr>
          <p:nvPr/>
        </p:nvSpPr>
        <p:spPr>
          <a:xfrm>
            <a:off x="6208712" y="1706562"/>
            <a:ext cx="2289175" cy="369887"/>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200" b="0" dirty="0"/>
              <a:t>Spring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CB0F-DA24-4361-8976-41C668EE974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57C3ED4-A412-4AF9-9EC9-557C60D9172D}"/>
              </a:ext>
            </a:extLst>
          </p:cNvPr>
          <p:cNvSpPr>
            <a:spLocks noGrp="1"/>
          </p:cNvSpPr>
          <p:nvPr>
            <p:ph type="body" idx="1"/>
          </p:nvPr>
        </p:nvSpPr>
        <p:spPr/>
        <p:txBody>
          <a:bodyPr/>
          <a:lstStyle/>
          <a:p>
            <a:endParaRPr lang="en-US"/>
          </a:p>
        </p:txBody>
      </p:sp>
      <p:pic>
        <p:nvPicPr>
          <p:cNvPr id="9" name="Content Placeholder 8">
            <a:extLst>
              <a:ext uri="{FF2B5EF4-FFF2-40B4-BE49-F238E27FC236}">
                <a16:creationId xmlns:a16="http://schemas.microsoft.com/office/drawing/2014/main" id="{C39AC674-2CFF-4626-B9CB-A8CB34D65F8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3602214"/>
            <a:ext cx="4293518" cy="3220139"/>
          </a:xfrm>
        </p:spPr>
      </p:pic>
      <p:sp>
        <p:nvSpPr>
          <p:cNvPr id="5" name="Text Placeholder 4">
            <a:extLst>
              <a:ext uri="{FF2B5EF4-FFF2-40B4-BE49-F238E27FC236}">
                <a16:creationId xmlns:a16="http://schemas.microsoft.com/office/drawing/2014/main" id="{04B7686A-C624-4E5E-AC9F-E64FD731E285}"/>
              </a:ext>
            </a:extLst>
          </p:cNvPr>
          <p:cNvSpPr>
            <a:spLocks noGrp="1"/>
          </p:cNvSpPr>
          <p:nvPr>
            <p:ph type="body" sz="quarter" idx="3"/>
          </p:nvPr>
        </p:nvSpPr>
        <p:spPr/>
        <p:txBody>
          <a:bodyPr/>
          <a:lstStyle/>
          <a:p>
            <a:endParaRPr lang="en-US"/>
          </a:p>
        </p:txBody>
      </p:sp>
      <p:sp>
        <p:nvSpPr>
          <p:cNvPr id="7" name="Slide Number Placeholder 6">
            <a:extLst>
              <a:ext uri="{FF2B5EF4-FFF2-40B4-BE49-F238E27FC236}">
                <a16:creationId xmlns:a16="http://schemas.microsoft.com/office/drawing/2014/main" id="{5EE43903-530A-42DC-A709-0EED66C8AAED}"/>
              </a:ext>
            </a:extLst>
          </p:cNvPr>
          <p:cNvSpPr>
            <a:spLocks noGrp="1"/>
          </p:cNvSpPr>
          <p:nvPr>
            <p:ph type="sldNum" sz="quarter" idx="12"/>
          </p:nvPr>
        </p:nvSpPr>
        <p:spPr/>
        <p:txBody>
          <a:bodyPr/>
          <a:lstStyle/>
          <a:p>
            <a:r>
              <a:rPr lang="en-US"/>
              <a:t>08-</a:t>
            </a:r>
            <a:fld id="{8E588F26-651B-4AA4-B1B3-4E292E2EFE41}" type="slidenum">
              <a:rPr lang="en-US" smtClean="0"/>
              <a:pPr/>
              <a:t>24</a:t>
            </a:fld>
            <a:r>
              <a:rPr lang="en-US"/>
              <a:t>-RX341-PPT</a:t>
            </a:r>
          </a:p>
        </p:txBody>
      </p:sp>
      <p:pic>
        <p:nvPicPr>
          <p:cNvPr id="17" name="Content Placeholder 16">
            <a:extLst>
              <a:ext uri="{FF2B5EF4-FFF2-40B4-BE49-F238E27FC236}">
                <a16:creationId xmlns:a16="http://schemas.microsoft.com/office/drawing/2014/main" id="{4FC2FD98-D61B-4FDC-AE09-2D6001B7810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883" y="-19832"/>
            <a:ext cx="4343401" cy="3257550"/>
          </a:xfrm>
        </p:spPr>
      </p:pic>
      <p:pic>
        <p:nvPicPr>
          <p:cNvPr id="19" name="Picture 18">
            <a:extLst>
              <a:ext uri="{FF2B5EF4-FFF2-40B4-BE49-F238E27FC236}">
                <a16:creationId xmlns:a16="http://schemas.microsoft.com/office/drawing/2014/main" id="{8B6CE6F2-C6FD-42A8-A53F-B8717B77B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1172" y="0"/>
            <a:ext cx="4343401" cy="3257551"/>
          </a:xfrm>
          <a:prstGeom prst="rect">
            <a:avLst/>
          </a:prstGeom>
        </p:spPr>
      </p:pic>
      <p:pic>
        <p:nvPicPr>
          <p:cNvPr id="21" name="Picture 20">
            <a:extLst>
              <a:ext uri="{FF2B5EF4-FFF2-40B4-BE49-F238E27FC236}">
                <a16:creationId xmlns:a16="http://schemas.microsoft.com/office/drawing/2014/main" id="{2BE7CB2B-4ACD-411D-B0E8-CBE6A79929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596" y="3600448"/>
            <a:ext cx="4343403" cy="3257552"/>
          </a:xfrm>
          <a:prstGeom prst="rect">
            <a:avLst/>
          </a:prstGeom>
        </p:spPr>
      </p:pic>
      <p:sp>
        <p:nvSpPr>
          <p:cNvPr id="22" name="Arrow: Right 21">
            <a:extLst>
              <a:ext uri="{FF2B5EF4-FFF2-40B4-BE49-F238E27FC236}">
                <a16:creationId xmlns:a16="http://schemas.microsoft.com/office/drawing/2014/main" id="{C964B349-C32F-4F68-ADB6-EEA8B00E7608}"/>
              </a:ext>
            </a:extLst>
          </p:cNvPr>
          <p:cNvSpPr/>
          <p:nvPr/>
        </p:nvSpPr>
        <p:spPr>
          <a:xfrm>
            <a:off x="4000500" y="1377841"/>
            <a:ext cx="1143000" cy="639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BC44034-67B8-4A86-B31A-2B10FF00EA98}"/>
              </a:ext>
            </a:extLst>
          </p:cNvPr>
          <p:cNvPicPr>
            <a:picLocks noChangeAspect="1"/>
          </p:cNvPicPr>
          <p:nvPr/>
        </p:nvPicPr>
        <p:blipFill>
          <a:blip r:embed="rId6"/>
          <a:stretch>
            <a:fillRect/>
          </a:stretch>
        </p:blipFill>
        <p:spPr>
          <a:xfrm rot="5400000">
            <a:off x="6547084" y="3078449"/>
            <a:ext cx="1170533" cy="701101"/>
          </a:xfrm>
          <a:prstGeom prst="rect">
            <a:avLst/>
          </a:prstGeom>
        </p:spPr>
      </p:pic>
      <p:pic>
        <p:nvPicPr>
          <p:cNvPr id="24" name="Picture 23">
            <a:extLst>
              <a:ext uri="{FF2B5EF4-FFF2-40B4-BE49-F238E27FC236}">
                <a16:creationId xmlns:a16="http://schemas.microsoft.com/office/drawing/2014/main" id="{6F89938F-176A-418B-80CB-88ADB2EFC3C8}"/>
              </a:ext>
            </a:extLst>
          </p:cNvPr>
          <p:cNvPicPr>
            <a:picLocks noChangeAspect="1"/>
          </p:cNvPicPr>
          <p:nvPr/>
        </p:nvPicPr>
        <p:blipFill>
          <a:blip r:embed="rId6"/>
          <a:stretch>
            <a:fillRect/>
          </a:stretch>
        </p:blipFill>
        <p:spPr>
          <a:xfrm rot="10800000">
            <a:off x="3912121" y="5232708"/>
            <a:ext cx="1170533" cy="701101"/>
          </a:xfrm>
          <a:prstGeom prst="rect">
            <a:avLst/>
          </a:prstGeom>
        </p:spPr>
      </p:pic>
    </p:spTree>
    <p:extLst>
      <p:ext uri="{BB962C8B-B14F-4D97-AF65-F5344CB8AC3E}">
        <p14:creationId xmlns:p14="http://schemas.microsoft.com/office/powerpoint/2010/main" val="15712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C13BE4-1569-4CCE-AF25-9C381432E83D}"/>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3B73273A-08B1-436D-A1E9-FFC33C7FAE2E}"/>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24400" y="-1190"/>
            <a:ext cx="4410977" cy="3308233"/>
          </a:xfrm>
        </p:spPr>
      </p:pic>
      <p:sp>
        <p:nvSpPr>
          <p:cNvPr id="7" name="Slide Number Placeholder 6">
            <a:extLst>
              <a:ext uri="{FF2B5EF4-FFF2-40B4-BE49-F238E27FC236}">
                <a16:creationId xmlns:a16="http://schemas.microsoft.com/office/drawing/2014/main" id="{A6447625-9433-43CE-B2FD-7A5FC65AD819}"/>
              </a:ext>
            </a:extLst>
          </p:cNvPr>
          <p:cNvSpPr>
            <a:spLocks noGrp="1"/>
          </p:cNvSpPr>
          <p:nvPr>
            <p:ph type="sldNum" sz="quarter" idx="12"/>
          </p:nvPr>
        </p:nvSpPr>
        <p:spPr/>
        <p:txBody>
          <a:bodyPr/>
          <a:lstStyle/>
          <a:p>
            <a:r>
              <a:rPr lang="en-US"/>
              <a:t>08-</a:t>
            </a:r>
            <a:fld id="{8E588F26-651B-4AA4-B1B3-4E292E2EFE41}" type="slidenum">
              <a:rPr lang="en-US" smtClean="0"/>
              <a:pPr/>
              <a:t>25</a:t>
            </a:fld>
            <a:r>
              <a:rPr lang="en-US"/>
              <a:t>-RX341-PPT</a:t>
            </a:r>
          </a:p>
        </p:txBody>
      </p:sp>
      <p:pic>
        <p:nvPicPr>
          <p:cNvPr id="13" name="Picture 12">
            <a:extLst>
              <a:ext uri="{FF2B5EF4-FFF2-40B4-BE49-F238E27FC236}">
                <a16:creationId xmlns:a16="http://schemas.microsoft.com/office/drawing/2014/main" id="{C6C9A9ED-9D3D-4106-BC09-CFCE970EC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496489"/>
            <a:ext cx="4427474" cy="3320606"/>
          </a:xfrm>
          <a:prstGeom prst="rect">
            <a:avLst/>
          </a:prstGeom>
        </p:spPr>
      </p:pic>
      <p:pic>
        <p:nvPicPr>
          <p:cNvPr id="17" name="Picture 16">
            <a:extLst>
              <a:ext uri="{FF2B5EF4-FFF2-40B4-BE49-F238E27FC236}">
                <a16:creationId xmlns:a16="http://schemas.microsoft.com/office/drawing/2014/main" id="{09E761D1-0CD8-4F70-981F-F0F793CFE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5" y="3537394"/>
            <a:ext cx="4427475" cy="3320606"/>
          </a:xfrm>
          <a:prstGeom prst="rect">
            <a:avLst/>
          </a:prstGeom>
        </p:spPr>
      </p:pic>
      <p:sp>
        <p:nvSpPr>
          <p:cNvPr id="3" name="Text Placeholder 2">
            <a:extLst>
              <a:ext uri="{FF2B5EF4-FFF2-40B4-BE49-F238E27FC236}">
                <a16:creationId xmlns:a16="http://schemas.microsoft.com/office/drawing/2014/main" id="{276EBB96-FBAA-4DCF-9CA5-6F8ABE26B57A}"/>
              </a:ext>
            </a:extLst>
          </p:cNvPr>
          <p:cNvSpPr>
            <a:spLocks noGrp="1"/>
          </p:cNvSpPr>
          <p:nvPr>
            <p:ph type="body" idx="1"/>
          </p:nvPr>
        </p:nvSpPr>
        <p:spPr/>
        <p:txBody>
          <a:bodyPr/>
          <a:lstStyle/>
          <a:p>
            <a:endParaRPr lang="en-US"/>
          </a:p>
        </p:txBody>
      </p:sp>
      <p:pic>
        <p:nvPicPr>
          <p:cNvPr id="9" name="Content Placeholder 8">
            <a:extLst>
              <a:ext uri="{FF2B5EF4-FFF2-40B4-BE49-F238E27FC236}">
                <a16:creationId xmlns:a16="http://schemas.microsoft.com/office/drawing/2014/main" id="{0F25C10F-597E-43A8-B3F9-9CA215C079B8}"/>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 y="0"/>
            <a:ext cx="4409391" cy="3307043"/>
          </a:xfrm>
        </p:spPr>
      </p:pic>
      <p:pic>
        <p:nvPicPr>
          <p:cNvPr id="19" name="Picture 18">
            <a:extLst>
              <a:ext uri="{FF2B5EF4-FFF2-40B4-BE49-F238E27FC236}">
                <a16:creationId xmlns:a16="http://schemas.microsoft.com/office/drawing/2014/main" id="{44AC3664-BE78-44B7-8A13-138387C3A95B}"/>
              </a:ext>
            </a:extLst>
          </p:cNvPr>
          <p:cNvPicPr>
            <a:picLocks noChangeAspect="1"/>
          </p:cNvPicPr>
          <p:nvPr/>
        </p:nvPicPr>
        <p:blipFill>
          <a:blip r:embed="rId6"/>
          <a:stretch>
            <a:fillRect/>
          </a:stretch>
        </p:blipFill>
        <p:spPr>
          <a:xfrm>
            <a:off x="3983685" y="1535113"/>
            <a:ext cx="1176630" cy="701101"/>
          </a:xfrm>
          <a:prstGeom prst="rect">
            <a:avLst/>
          </a:prstGeom>
        </p:spPr>
      </p:pic>
      <p:pic>
        <p:nvPicPr>
          <p:cNvPr id="22" name="Picture 21">
            <a:extLst>
              <a:ext uri="{FF2B5EF4-FFF2-40B4-BE49-F238E27FC236}">
                <a16:creationId xmlns:a16="http://schemas.microsoft.com/office/drawing/2014/main" id="{DE204E02-57B9-4703-92B5-DCED359CCEDA}"/>
              </a:ext>
            </a:extLst>
          </p:cNvPr>
          <p:cNvPicPr>
            <a:picLocks noChangeAspect="1"/>
          </p:cNvPicPr>
          <p:nvPr/>
        </p:nvPicPr>
        <p:blipFill>
          <a:blip r:embed="rId7"/>
          <a:stretch>
            <a:fillRect/>
          </a:stretch>
        </p:blipFill>
        <p:spPr>
          <a:xfrm rot="5400000">
            <a:off x="6346773" y="3051216"/>
            <a:ext cx="1182727" cy="701101"/>
          </a:xfrm>
          <a:prstGeom prst="rect">
            <a:avLst/>
          </a:prstGeom>
        </p:spPr>
      </p:pic>
      <p:pic>
        <p:nvPicPr>
          <p:cNvPr id="23" name="Picture 22">
            <a:extLst>
              <a:ext uri="{FF2B5EF4-FFF2-40B4-BE49-F238E27FC236}">
                <a16:creationId xmlns:a16="http://schemas.microsoft.com/office/drawing/2014/main" id="{FCB7C689-EA05-44E6-A682-299A85318B9E}"/>
              </a:ext>
            </a:extLst>
          </p:cNvPr>
          <p:cNvPicPr>
            <a:picLocks noChangeAspect="1"/>
          </p:cNvPicPr>
          <p:nvPr/>
        </p:nvPicPr>
        <p:blipFill>
          <a:blip r:embed="rId7"/>
          <a:stretch>
            <a:fillRect/>
          </a:stretch>
        </p:blipFill>
        <p:spPr>
          <a:xfrm rot="10800000">
            <a:off x="3947252" y="5317449"/>
            <a:ext cx="1182727" cy="701101"/>
          </a:xfrm>
          <a:prstGeom prst="rect">
            <a:avLst/>
          </a:prstGeom>
        </p:spPr>
      </p:pic>
    </p:spTree>
    <p:extLst>
      <p:ext uri="{BB962C8B-B14F-4D97-AF65-F5344CB8AC3E}">
        <p14:creationId xmlns:p14="http://schemas.microsoft.com/office/powerpoint/2010/main" val="40593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75B543F9-E88E-4AF6-B936-922AE248259D}" type="slidenum">
              <a:rPr lang="en-US"/>
              <a:pPr/>
              <a:t>26</a:t>
            </a:fld>
            <a:r>
              <a:rPr lang="en-US"/>
              <a:t>-RX341-PPT</a:t>
            </a:r>
          </a:p>
        </p:txBody>
      </p:sp>
      <p:sp>
        <p:nvSpPr>
          <p:cNvPr id="81922" name="Rectangle 2"/>
          <p:cNvSpPr>
            <a:spLocks noGrp="1" noChangeArrowheads="1"/>
          </p:cNvSpPr>
          <p:nvPr>
            <p:ph type="title"/>
          </p:nvPr>
        </p:nvSpPr>
        <p:spPr/>
        <p:txBody>
          <a:bodyPr/>
          <a:lstStyle/>
          <a:p>
            <a:r>
              <a:rPr lang="en-US" sz="4000"/>
              <a:t>Monitoring Elements Required in the Prescribed Fire Plan</a:t>
            </a:r>
          </a:p>
        </p:txBody>
      </p:sp>
      <p:sp>
        <p:nvSpPr>
          <p:cNvPr id="81923" name="Rectangle 3"/>
          <p:cNvSpPr>
            <a:spLocks noGrp="1" noChangeArrowheads="1"/>
          </p:cNvSpPr>
          <p:nvPr>
            <p:ph type="body" idx="1"/>
          </p:nvPr>
        </p:nvSpPr>
        <p:spPr/>
        <p:txBody>
          <a:bodyPr/>
          <a:lstStyle/>
          <a:p>
            <a:r>
              <a:rPr lang="en-US" dirty="0"/>
              <a:t>The intensity of monitoring is determined by:</a:t>
            </a:r>
          </a:p>
          <a:p>
            <a:pPr lvl="1"/>
            <a:r>
              <a:rPr lang="en-US" dirty="0"/>
              <a:t>Agency direction</a:t>
            </a:r>
          </a:p>
          <a:p>
            <a:pPr lvl="1"/>
            <a:r>
              <a:rPr lang="en-US" dirty="0"/>
              <a:t>NEPA requirements</a:t>
            </a:r>
          </a:p>
          <a:p>
            <a:pPr lvl="1"/>
            <a:r>
              <a:rPr lang="en-US" dirty="0"/>
              <a:t>Threatened and endangered species concerns</a:t>
            </a:r>
          </a:p>
          <a:p>
            <a:pPr lvl="1"/>
            <a:r>
              <a:rPr lang="en-US" dirty="0"/>
              <a:t>Cultural/archaeological concerns</a:t>
            </a:r>
          </a:p>
          <a:p>
            <a:pPr lvl="1"/>
            <a:r>
              <a:rPr lang="en-US" dirty="0"/>
              <a:t>Goals and objectives.</a:t>
            </a:r>
          </a:p>
          <a:p>
            <a:pPr lvl="1"/>
            <a:r>
              <a:rPr lang="en-US" dirty="0"/>
              <a:t>Project monitoring plans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887C1BAA-94E8-4588-A03D-AE321EEA328F}" type="slidenum">
              <a:rPr lang="en-US"/>
              <a:pPr/>
              <a:t>27</a:t>
            </a:fld>
            <a:r>
              <a:rPr lang="en-US"/>
              <a:t>-RX341-PPT</a:t>
            </a:r>
          </a:p>
        </p:txBody>
      </p:sp>
      <p:sp>
        <p:nvSpPr>
          <p:cNvPr id="74754" name="Rectangle 2"/>
          <p:cNvSpPr>
            <a:spLocks noGrp="1" noChangeArrowheads="1"/>
          </p:cNvSpPr>
          <p:nvPr>
            <p:ph type="title"/>
          </p:nvPr>
        </p:nvSpPr>
        <p:spPr/>
        <p:txBody>
          <a:bodyPr/>
          <a:lstStyle/>
          <a:p>
            <a:r>
              <a:rPr lang="en-US" sz="4000"/>
              <a:t>Monitoring Elements Required in the Prescribed Fire Plan</a:t>
            </a:r>
          </a:p>
        </p:txBody>
      </p:sp>
      <p:sp>
        <p:nvSpPr>
          <p:cNvPr id="74755" name="Rectangle 3"/>
          <p:cNvSpPr>
            <a:spLocks noGrp="1" noChangeArrowheads="1"/>
          </p:cNvSpPr>
          <p:nvPr>
            <p:ph type="body" idx="1"/>
          </p:nvPr>
        </p:nvSpPr>
        <p:spPr>
          <a:xfrm>
            <a:off x="457200" y="1905000"/>
            <a:ext cx="8686800" cy="4419600"/>
          </a:xfrm>
        </p:spPr>
        <p:txBody>
          <a:bodyPr/>
          <a:lstStyle/>
          <a:p>
            <a:pPr marL="609600" indent="-609600"/>
            <a:r>
              <a:rPr lang="en-US" sz="2800" dirty="0"/>
              <a:t>Fuels information required and procedures</a:t>
            </a:r>
          </a:p>
          <a:p>
            <a:pPr marL="609600" indent="-609600"/>
            <a:r>
              <a:rPr lang="en-US" sz="2800" dirty="0"/>
              <a:t>Weather (forecast and observed) monitoring required and procedures</a:t>
            </a:r>
          </a:p>
          <a:p>
            <a:pPr marL="609600" indent="-609600"/>
            <a:r>
              <a:rPr lang="en-US" sz="2800" dirty="0"/>
              <a:t>Fire behavior monitoring required and procedures</a:t>
            </a:r>
          </a:p>
          <a:p>
            <a:pPr marL="609600" indent="-609600"/>
            <a:r>
              <a:rPr lang="en-US" sz="2800" dirty="0"/>
              <a:t>Monitoring required to ensure that prescribed fire plan objectives are being met</a:t>
            </a:r>
          </a:p>
          <a:p>
            <a:pPr marL="609600" indent="-609600"/>
            <a:r>
              <a:rPr lang="en-US" sz="2800" dirty="0"/>
              <a:t>Smoke dispersal monitoring required and procedures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E9B8A8C5-1E4C-4D3F-9002-7C7107D04283}" type="slidenum">
              <a:rPr lang="en-US"/>
              <a:pPr/>
              <a:t>28</a:t>
            </a:fld>
            <a:r>
              <a:rPr lang="en-US"/>
              <a:t>-RX341-PPT</a:t>
            </a:r>
          </a:p>
        </p:txBody>
      </p:sp>
      <p:sp>
        <p:nvSpPr>
          <p:cNvPr id="77826" name="Rectangle 2"/>
          <p:cNvSpPr>
            <a:spLocks noGrp="1" noChangeArrowheads="1"/>
          </p:cNvSpPr>
          <p:nvPr>
            <p:ph type="title"/>
          </p:nvPr>
        </p:nvSpPr>
        <p:spPr/>
        <p:txBody>
          <a:bodyPr/>
          <a:lstStyle/>
          <a:p>
            <a:r>
              <a:rPr lang="en-US" sz="4000" dirty="0"/>
              <a:t>Where can we find this information in the burn plan?</a:t>
            </a:r>
          </a:p>
        </p:txBody>
      </p:sp>
      <p:sp>
        <p:nvSpPr>
          <p:cNvPr id="77827" name="Rectangle 3"/>
          <p:cNvSpPr>
            <a:spLocks noGrp="1" noChangeArrowheads="1"/>
          </p:cNvSpPr>
          <p:nvPr>
            <p:ph type="body" idx="1"/>
          </p:nvPr>
        </p:nvSpPr>
        <p:spPr>
          <a:xfrm>
            <a:off x="457200" y="1905000"/>
            <a:ext cx="8229600" cy="4495800"/>
          </a:xfrm>
        </p:spPr>
        <p:txBody>
          <a:bodyPr/>
          <a:lstStyle/>
          <a:p>
            <a:pPr marL="1009650" lvl="1" indent="-609600"/>
            <a:r>
              <a:rPr lang="en-US" sz="2400" dirty="0"/>
              <a:t>Element 20 - Monitoring Section</a:t>
            </a:r>
          </a:p>
          <a:p>
            <a:pPr marL="1009650" lvl="1" indent="-609600"/>
            <a:r>
              <a:rPr lang="en-US" sz="2400" dirty="0"/>
              <a:t>Element 7- Prescription</a:t>
            </a:r>
          </a:p>
          <a:p>
            <a:pPr marL="1009650" lvl="1" indent="-609600"/>
            <a:r>
              <a:rPr lang="en-US" sz="2400" dirty="0"/>
              <a:t>Element 8 – Scheduling</a:t>
            </a:r>
          </a:p>
          <a:p>
            <a:pPr marL="1009650" lvl="1" indent="-609600"/>
            <a:r>
              <a:rPr lang="en-US" sz="2400" dirty="0"/>
              <a:t>Element 14 – Test Fire</a:t>
            </a:r>
          </a:p>
          <a:p>
            <a:pPr marL="1009650" lvl="1" indent="-609600"/>
            <a:r>
              <a:rPr lang="en-US" sz="2400" dirty="0"/>
              <a:t>Element 19 - Smoke Management and Air Quality</a:t>
            </a:r>
          </a:p>
          <a:p>
            <a:pPr marL="1009650" lvl="1" indent="-609600"/>
            <a:r>
              <a:rPr lang="en-US" sz="2400" dirty="0"/>
              <a:t>Numerous places in Appendices </a:t>
            </a:r>
          </a:p>
          <a:p>
            <a:pPr marL="1009650" lvl="1" indent="-609600"/>
            <a:r>
              <a:rPr lang="en-US" sz="2400" dirty="0"/>
              <a:t>Other places?</a:t>
            </a:r>
          </a:p>
          <a:p>
            <a:pPr marL="1009650" lvl="1" indent="-609600"/>
            <a:endParaRPr lang="en-US" sz="2400" dirty="0"/>
          </a:p>
          <a:p>
            <a:pPr marL="609600" indent="-609600"/>
            <a:endParaRPr lang="en-US" sz="2800" dirty="0"/>
          </a:p>
        </p:txBody>
      </p:sp>
    </p:spTree>
    <p:extLst>
      <p:ext uri="{BB962C8B-B14F-4D97-AF65-F5344CB8AC3E}">
        <p14:creationId xmlns:p14="http://schemas.microsoft.com/office/powerpoint/2010/main" val="402765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7827">
                                            <p:txEl>
                                              <p:pRg st="4" end="4"/>
                                            </p:txEl>
                                          </p:spTgt>
                                        </p:tgtEl>
                                        <p:attrNameLst>
                                          <p:attrName>style.visibility</p:attrName>
                                        </p:attrNameLst>
                                      </p:cBhvr>
                                      <p:to>
                                        <p:strVal val="visible"/>
                                      </p:to>
                                    </p:set>
                                    <p:anim calcmode="lin" valueType="num">
                                      <p:cBhvr additive="base">
                                        <p:cTn id="31"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7827">
                                            <p:txEl>
                                              <p:pRg st="5" end="5"/>
                                            </p:txEl>
                                          </p:spTgt>
                                        </p:tgtEl>
                                        <p:attrNameLst>
                                          <p:attrName>style.visibility</p:attrName>
                                        </p:attrNameLst>
                                      </p:cBhvr>
                                      <p:to>
                                        <p:strVal val="visible"/>
                                      </p:to>
                                    </p:set>
                                    <p:anim calcmode="lin" valueType="num">
                                      <p:cBhvr additive="base">
                                        <p:cTn id="37"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78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7827">
                                            <p:txEl>
                                              <p:pRg st="6" end="6"/>
                                            </p:txEl>
                                          </p:spTgt>
                                        </p:tgtEl>
                                        <p:attrNameLst>
                                          <p:attrName>style.visibility</p:attrName>
                                        </p:attrNameLst>
                                      </p:cBhvr>
                                      <p:to>
                                        <p:strVal val="visible"/>
                                      </p:to>
                                    </p:set>
                                    <p:anim calcmode="lin" valueType="num">
                                      <p:cBhvr additive="base">
                                        <p:cTn id="43"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7AA3-77A6-94AD-0245-BA7359E8E0C2}"/>
              </a:ext>
            </a:extLst>
          </p:cNvPr>
          <p:cNvSpPr>
            <a:spLocks noGrp="1"/>
          </p:cNvSpPr>
          <p:nvPr>
            <p:ph type="title"/>
          </p:nvPr>
        </p:nvSpPr>
        <p:spPr>
          <a:xfrm>
            <a:off x="152400" y="990600"/>
            <a:ext cx="8839200" cy="914400"/>
          </a:xfrm>
        </p:spPr>
        <p:txBody>
          <a:bodyPr/>
          <a:lstStyle/>
          <a:p>
            <a:r>
              <a:rPr lang="en-US" dirty="0"/>
              <a:t>What are the most common activities for a FMEO?</a:t>
            </a:r>
          </a:p>
        </p:txBody>
      </p:sp>
      <p:sp>
        <p:nvSpPr>
          <p:cNvPr id="3" name="Content Placeholder 2">
            <a:extLst>
              <a:ext uri="{FF2B5EF4-FFF2-40B4-BE49-F238E27FC236}">
                <a16:creationId xmlns:a16="http://schemas.microsoft.com/office/drawing/2014/main" id="{0C4CDC86-B811-D10D-7EFD-C8933D76223F}"/>
              </a:ext>
            </a:extLst>
          </p:cNvPr>
          <p:cNvSpPr>
            <a:spLocks noGrp="1"/>
          </p:cNvSpPr>
          <p:nvPr>
            <p:ph idx="1"/>
          </p:nvPr>
        </p:nvSpPr>
        <p:spPr>
          <a:xfrm>
            <a:off x="152400" y="2286000"/>
            <a:ext cx="8991600" cy="4310742"/>
          </a:xfrm>
        </p:spPr>
        <p:txBody>
          <a:bodyPr/>
          <a:lstStyle/>
          <a:p>
            <a:pPr algn="l">
              <a:buFont typeface="Arial" panose="020B0604020202020204" pitchFamily="34" charset="0"/>
              <a:buChar char="•"/>
            </a:pPr>
            <a:r>
              <a:rPr lang="en-US" sz="2800" b="0" i="0" dirty="0">
                <a:solidFill>
                  <a:srgbClr val="333333"/>
                </a:solidFill>
                <a:effectLst/>
                <a:latin typeface="Verdana" panose="020B0604030504040204" pitchFamily="34" charset="0"/>
              </a:rPr>
              <a:t>Monitor, obtain, and record weather data.</a:t>
            </a:r>
          </a:p>
          <a:p>
            <a:pPr algn="l">
              <a:buFont typeface="Arial" panose="020B0604020202020204" pitchFamily="34" charset="0"/>
              <a:buChar char="•"/>
            </a:pPr>
            <a:endParaRPr lang="en-US" sz="2800" b="0" i="0" dirty="0">
              <a:solidFill>
                <a:srgbClr val="333333"/>
              </a:solidFill>
              <a:effectLst/>
              <a:latin typeface="Verdana" panose="020B0604030504040204" pitchFamily="34" charset="0"/>
            </a:endParaRPr>
          </a:p>
          <a:p>
            <a:pPr algn="l">
              <a:buFont typeface="Arial" panose="020B0604020202020204" pitchFamily="34" charset="0"/>
              <a:buChar char="•"/>
            </a:pPr>
            <a:r>
              <a:rPr lang="en-US" sz="2800" b="0" i="0" dirty="0">
                <a:solidFill>
                  <a:srgbClr val="333333"/>
                </a:solidFill>
                <a:effectLst/>
                <a:latin typeface="Verdana" panose="020B0604030504040204" pitchFamily="34" charset="0"/>
              </a:rPr>
              <a:t>Monitor and record smoke dispersion and air quality information.</a:t>
            </a:r>
          </a:p>
          <a:p>
            <a:pPr marL="0" indent="0">
              <a:buNone/>
            </a:pPr>
            <a:endParaRPr lang="en-US" dirty="0"/>
          </a:p>
        </p:txBody>
      </p:sp>
      <p:sp>
        <p:nvSpPr>
          <p:cNvPr id="4" name="Slide Number Placeholder 3">
            <a:extLst>
              <a:ext uri="{FF2B5EF4-FFF2-40B4-BE49-F238E27FC236}">
                <a16:creationId xmlns:a16="http://schemas.microsoft.com/office/drawing/2014/main" id="{E39DD01B-FC26-4B96-DA89-8D7D127718F9}"/>
              </a:ext>
            </a:extLst>
          </p:cNvPr>
          <p:cNvSpPr>
            <a:spLocks noGrp="1"/>
          </p:cNvSpPr>
          <p:nvPr>
            <p:ph type="sldNum" sz="quarter" idx="12"/>
          </p:nvPr>
        </p:nvSpPr>
        <p:spPr/>
        <p:txBody>
          <a:bodyPr/>
          <a:lstStyle/>
          <a:p>
            <a:r>
              <a:rPr lang="en-US"/>
              <a:t>08-</a:t>
            </a:r>
            <a:fld id="{751B90F8-5014-4689-A6E5-DD3AF7FA7E29}" type="slidenum">
              <a:rPr lang="en-US" smtClean="0"/>
              <a:pPr/>
              <a:t>29</a:t>
            </a:fld>
            <a:r>
              <a:rPr lang="en-US"/>
              <a:t>-RX341-PPT</a:t>
            </a:r>
          </a:p>
        </p:txBody>
      </p:sp>
    </p:spTree>
    <p:extLst>
      <p:ext uri="{BB962C8B-B14F-4D97-AF65-F5344CB8AC3E}">
        <p14:creationId xmlns:p14="http://schemas.microsoft.com/office/powerpoint/2010/main" val="268211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DCD4-99C3-4647-A05C-18E239FD6CF5}"/>
              </a:ext>
            </a:extLst>
          </p:cNvPr>
          <p:cNvSpPr>
            <a:spLocks noGrp="1"/>
          </p:cNvSpPr>
          <p:nvPr>
            <p:ph type="title"/>
          </p:nvPr>
        </p:nvSpPr>
        <p:spPr/>
        <p:txBody>
          <a:bodyPr/>
          <a:lstStyle/>
          <a:p>
            <a:r>
              <a:rPr lang="en-US" dirty="0"/>
              <a:t>Forest Service Monitoring</a:t>
            </a:r>
          </a:p>
        </p:txBody>
      </p:sp>
      <p:sp>
        <p:nvSpPr>
          <p:cNvPr id="3" name="Content Placeholder 2">
            <a:extLst>
              <a:ext uri="{FF2B5EF4-FFF2-40B4-BE49-F238E27FC236}">
                <a16:creationId xmlns:a16="http://schemas.microsoft.com/office/drawing/2014/main" id="{CC0727AF-9DFC-4FBE-B69E-B380580EE4AB}"/>
              </a:ext>
            </a:extLst>
          </p:cNvPr>
          <p:cNvSpPr>
            <a:spLocks noGrp="1"/>
          </p:cNvSpPr>
          <p:nvPr>
            <p:ph idx="1"/>
          </p:nvPr>
        </p:nvSpPr>
        <p:spPr/>
        <p:txBody>
          <a:bodyPr/>
          <a:lstStyle/>
          <a:p>
            <a:r>
              <a:rPr lang="en-US" dirty="0"/>
              <a:t>Ecosystem inventory and monitoring is required by the Forest and Rangeland Renewable Resources Planning Act of 1974 (RPA) as amended by the National Forest Management Act of 1976 (NFMA).</a:t>
            </a:r>
          </a:p>
        </p:txBody>
      </p:sp>
      <p:sp>
        <p:nvSpPr>
          <p:cNvPr id="4" name="Slide Number Placeholder 3">
            <a:extLst>
              <a:ext uri="{FF2B5EF4-FFF2-40B4-BE49-F238E27FC236}">
                <a16:creationId xmlns:a16="http://schemas.microsoft.com/office/drawing/2014/main" id="{410907EB-8853-4249-BA43-895888D57928}"/>
              </a:ext>
            </a:extLst>
          </p:cNvPr>
          <p:cNvSpPr>
            <a:spLocks noGrp="1"/>
          </p:cNvSpPr>
          <p:nvPr>
            <p:ph type="sldNum" sz="quarter" idx="12"/>
          </p:nvPr>
        </p:nvSpPr>
        <p:spPr/>
        <p:txBody>
          <a:bodyPr/>
          <a:lstStyle/>
          <a:p>
            <a:r>
              <a:rPr lang="en-US"/>
              <a:t>08-</a:t>
            </a:r>
            <a:fld id="{751B90F8-5014-4689-A6E5-DD3AF7FA7E29}" type="slidenum">
              <a:rPr lang="en-US" smtClean="0"/>
              <a:pPr/>
              <a:t>3</a:t>
            </a:fld>
            <a:r>
              <a:rPr lang="en-US"/>
              <a:t>-RX341-PPT</a:t>
            </a:r>
          </a:p>
        </p:txBody>
      </p:sp>
    </p:spTree>
    <p:extLst>
      <p:ext uri="{BB962C8B-B14F-4D97-AF65-F5344CB8AC3E}">
        <p14:creationId xmlns:p14="http://schemas.microsoft.com/office/powerpoint/2010/main" val="3752729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7AA3-77A6-94AD-0245-BA7359E8E0C2}"/>
              </a:ext>
            </a:extLst>
          </p:cNvPr>
          <p:cNvSpPr>
            <a:spLocks noGrp="1"/>
          </p:cNvSpPr>
          <p:nvPr>
            <p:ph type="title"/>
          </p:nvPr>
        </p:nvSpPr>
        <p:spPr>
          <a:xfrm>
            <a:off x="152400" y="457200"/>
            <a:ext cx="8839200" cy="914400"/>
          </a:xfrm>
        </p:spPr>
        <p:txBody>
          <a:bodyPr/>
          <a:lstStyle/>
          <a:p>
            <a:r>
              <a:rPr lang="en-US" dirty="0"/>
              <a:t>What Can a FEMO Do For You?</a:t>
            </a:r>
          </a:p>
        </p:txBody>
      </p:sp>
      <p:sp>
        <p:nvSpPr>
          <p:cNvPr id="3" name="Content Placeholder 2">
            <a:extLst>
              <a:ext uri="{FF2B5EF4-FFF2-40B4-BE49-F238E27FC236}">
                <a16:creationId xmlns:a16="http://schemas.microsoft.com/office/drawing/2014/main" id="{0C4CDC86-B811-D10D-7EFD-C8933D76223F}"/>
              </a:ext>
            </a:extLst>
          </p:cNvPr>
          <p:cNvSpPr>
            <a:spLocks noGrp="1"/>
          </p:cNvSpPr>
          <p:nvPr>
            <p:ph idx="1"/>
          </p:nvPr>
        </p:nvSpPr>
        <p:spPr>
          <a:xfrm>
            <a:off x="152400" y="1371600"/>
            <a:ext cx="8991600" cy="5225142"/>
          </a:xfrm>
        </p:spPr>
        <p:txBody>
          <a:bodyPr/>
          <a:lstStyle/>
          <a:p>
            <a:pPr>
              <a:buFont typeface="Arial" panose="020B0604020202020204" pitchFamily="34" charset="0"/>
              <a:buChar char="•"/>
            </a:pPr>
            <a:r>
              <a:rPr lang="en-US" sz="1400" b="0" i="0" dirty="0">
                <a:solidFill>
                  <a:srgbClr val="333333"/>
                </a:solidFill>
                <a:effectLst/>
                <a:latin typeface="Verdana" panose="020B0604030504040204" pitchFamily="34" charset="0"/>
              </a:rPr>
              <a:t>Recon the ignition unit or assigned area.</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Collect appropriate fuel, soil, and vegetation samples for moisture analysis.</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Monitor, obtain, and record weather data.</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Recognize and report atmospheric characteristics that influence fire behavior. </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Monitor and record fire behavior data throughout the fire management operation.</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Plot fire progression on a map and record estimates of rates of spread, flame length, and general fire behavior.</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Monitor and map ongoing ignitions including burnout or backfire operations and note fire behavior characteristics.</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Monitor and record smoke dispersion and air quality information.</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Assist in preparing maps.</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Review the project objectives, monitoring plan, or management objectives as appropriate. Communicate concerns to supervisor.</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Adjust actions based on changing information and evolving situation awareness. Communicate changing conditions to supervisor.</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Determine location of assignment, types of information required, priorities, time limits for completion, methods of communication and documentation, and method of transportation.</a:t>
            </a:r>
          </a:p>
          <a:p>
            <a:pPr algn="l">
              <a:buFont typeface="Arial" panose="020B0604020202020204" pitchFamily="34" charset="0"/>
              <a:buChar char="•"/>
            </a:pPr>
            <a:r>
              <a:rPr lang="en-US" sz="1400" b="0" dirty="0">
                <a:solidFill>
                  <a:srgbClr val="333333"/>
                </a:solidFill>
                <a:latin typeface="Verdana" panose="020B0604030504040204" pitchFamily="34" charset="0"/>
              </a:rPr>
              <a:t>Provide monitoring summary for assigned area.</a:t>
            </a:r>
          </a:p>
          <a:p>
            <a:pPr lvl="1">
              <a:buFont typeface="Arial" panose="020B0604020202020204" pitchFamily="34" charset="0"/>
              <a:buChar char="•"/>
            </a:pPr>
            <a:r>
              <a:rPr lang="en-US" sz="1400" b="0" dirty="0">
                <a:solidFill>
                  <a:srgbClr val="333333"/>
                </a:solidFill>
                <a:latin typeface="Verdana" panose="020B0604030504040204" pitchFamily="34" charset="0"/>
              </a:rPr>
              <a:t>Compare observed fire behavior and effects, with planned or anticipated effects.</a:t>
            </a:r>
          </a:p>
          <a:p>
            <a:pPr lvl="1">
              <a:buFont typeface="Arial" panose="020B0604020202020204" pitchFamily="34" charset="0"/>
              <a:buChar char="•"/>
            </a:pPr>
            <a:r>
              <a:rPr lang="en-US" sz="1400" b="0" dirty="0">
                <a:solidFill>
                  <a:srgbClr val="333333"/>
                </a:solidFill>
                <a:latin typeface="Verdana" panose="020B0604030504040204" pitchFamily="34" charset="0"/>
              </a:rPr>
              <a:t>Describe in narrative format how well wildland fire objectives were met.</a:t>
            </a:r>
            <a:endParaRPr lang="en-US" sz="1400" b="0" i="0" dirty="0">
              <a:solidFill>
                <a:srgbClr val="333333"/>
              </a:solidFill>
              <a:effectLst/>
              <a:latin typeface="Verdana" panose="020B0604030504040204" pitchFamily="34" charset="0"/>
            </a:endParaRPr>
          </a:p>
          <a:p>
            <a:endParaRPr lang="en-US" sz="1200" dirty="0"/>
          </a:p>
          <a:p>
            <a:endParaRPr lang="en-US" dirty="0"/>
          </a:p>
        </p:txBody>
      </p:sp>
      <p:sp>
        <p:nvSpPr>
          <p:cNvPr id="4" name="Slide Number Placeholder 3">
            <a:extLst>
              <a:ext uri="{FF2B5EF4-FFF2-40B4-BE49-F238E27FC236}">
                <a16:creationId xmlns:a16="http://schemas.microsoft.com/office/drawing/2014/main" id="{E39DD01B-FC26-4B96-DA89-8D7D127718F9}"/>
              </a:ext>
            </a:extLst>
          </p:cNvPr>
          <p:cNvSpPr>
            <a:spLocks noGrp="1"/>
          </p:cNvSpPr>
          <p:nvPr>
            <p:ph type="sldNum" sz="quarter" idx="12"/>
          </p:nvPr>
        </p:nvSpPr>
        <p:spPr/>
        <p:txBody>
          <a:bodyPr/>
          <a:lstStyle/>
          <a:p>
            <a:r>
              <a:rPr lang="en-US"/>
              <a:t>08-</a:t>
            </a:r>
            <a:fld id="{751B90F8-5014-4689-A6E5-DD3AF7FA7E29}" type="slidenum">
              <a:rPr lang="en-US" smtClean="0"/>
              <a:pPr/>
              <a:t>30</a:t>
            </a:fld>
            <a:r>
              <a:rPr lang="en-US"/>
              <a:t>-RX341-PPT</a:t>
            </a:r>
          </a:p>
        </p:txBody>
      </p:sp>
    </p:spTree>
    <p:extLst>
      <p:ext uri="{BB962C8B-B14F-4D97-AF65-F5344CB8AC3E}">
        <p14:creationId xmlns:p14="http://schemas.microsoft.com/office/powerpoint/2010/main" val="32066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anim calcmode="lin" valueType="num">
                                      <p:cBhvr>
                                        <p:cTn id="6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1000"/>
                                        <p:tgtEl>
                                          <p:spTgt spid="3">
                                            <p:txEl>
                                              <p:pRg st="12" end="12"/>
                                            </p:txEl>
                                          </p:spTgt>
                                        </p:tgtEl>
                                      </p:cBhvr>
                                    </p:animEffect>
                                    <p:anim calcmode="lin" valueType="num">
                                      <p:cBhvr>
                                        <p:cTn id="6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1000"/>
                                        <p:tgtEl>
                                          <p:spTgt spid="3">
                                            <p:txEl>
                                              <p:pRg st="13" end="13"/>
                                            </p:txEl>
                                          </p:spTgt>
                                        </p:tgtEl>
                                      </p:cBhvr>
                                    </p:animEffect>
                                    <p:anim calcmode="lin" valueType="num">
                                      <p:cBhvr>
                                        <p:cTn id="7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1000"/>
                                        <p:tgtEl>
                                          <p:spTgt spid="3">
                                            <p:txEl>
                                              <p:pRg st="14" end="14"/>
                                            </p:txEl>
                                          </p:spTgt>
                                        </p:tgtEl>
                                      </p:cBhvr>
                                    </p:animEffect>
                                    <p:anim calcmode="lin" valueType="num">
                                      <p:cBhvr>
                                        <p:cTn id="78"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8C1139-2C6F-2F7E-4CDA-4CD5D824D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506" y="1279985"/>
            <a:ext cx="5098719" cy="3711162"/>
          </a:xfrm>
          <a:prstGeom prst="rect">
            <a:avLst/>
          </a:prstGeom>
        </p:spPr>
      </p:pic>
      <p:sp>
        <p:nvSpPr>
          <p:cNvPr id="2" name="Title 1">
            <a:extLst>
              <a:ext uri="{FF2B5EF4-FFF2-40B4-BE49-F238E27FC236}">
                <a16:creationId xmlns:a16="http://schemas.microsoft.com/office/drawing/2014/main" id="{C2BBD56B-5D35-6CC9-7973-165EE0E0C3C8}"/>
              </a:ext>
            </a:extLst>
          </p:cNvPr>
          <p:cNvSpPr>
            <a:spLocks noGrp="1"/>
          </p:cNvSpPr>
          <p:nvPr>
            <p:ph type="title"/>
          </p:nvPr>
        </p:nvSpPr>
        <p:spPr>
          <a:xfrm>
            <a:off x="457200" y="457200"/>
            <a:ext cx="8229600" cy="822785"/>
          </a:xfrm>
        </p:spPr>
        <p:txBody>
          <a:bodyPr/>
          <a:lstStyle/>
          <a:p>
            <a:r>
              <a:rPr lang="en-US" dirty="0"/>
              <a:t>FEMO Products</a:t>
            </a:r>
          </a:p>
        </p:txBody>
      </p:sp>
      <p:pic>
        <p:nvPicPr>
          <p:cNvPr id="5" name="Content Placeholder 4">
            <a:extLst>
              <a:ext uri="{FF2B5EF4-FFF2-40B4-BE49-F238E27FC236}">
                <a16:creationId xmlns:a16="http://schemas.microsoft.com/office/drawing/2014/main" id="{926C2A30-BD58-ED09-720C-2F38F9818E78}"/>
              </a:ext>
            </a:extLst>
          </p:cNvPr>
          <p:cNvPicPr>
            <a:picLocks noGrp="1" noChangeAspect="1"/>
          </p:cNvPicPr>
          <p:nvPr>
            <p:ph idx="1"/>
          </p:nvPr>
        </p:nvPicPr>
        <p:blipFill>
          <a:blip r:embed="rId4"/>
          <a:stretch>
            <a:fillRect/>
          </a:stretch>
        </p:blipFill>
        <p:spPr>
          <a:xfrm>
            <a:off x="152400" y="1485899"/>
            <a:ext cx="4191000" cy="5120815"/>
          </a:xfrm>
          <a:prstGeom prst="rect">
            <a:avLst/>
          </a:prstGeom>
        </p:spPr>
      </p:pic>
      <p:sp>
        <p:nvSpPr>
          <p:cNvPr id="4" name="Slide Number Placeholder 3">
            <a:extLst>
              <a:ext uri="{FF2B5EF4-FFF2-40B4-BE49-F238E27FC236}">
                <a16:creationId xmlns:a16="http://schemas.microsoft.com/office/drawing/2014/main" id="{D9DFF63B-BB4F-BA87-2115-7342761A8B4F}"/>
              </a:ext>
            </a:extLst>
          </p:cNvPr>
          <p:cNvSpPr>
            <a:spLocks noGrp="1"/>
          </p:cNvSpPr>
          <p:nvPr>
            <p:ph type="sldNum" sz="quarter" idx="12"/>
          </p:nvPr>
        </p:nvSpPr>
        <p:spPr/>
        <p:txBody>
          <a:bodyPr/>
          <a:lstStyle/>
          <a:p>
            <a:r>
              <a:rPr lang="en-US"/>
              <a:t>08-</a:t>
            </a:r>
            <a:fld id="{751B90F8-5014-4689-A6E5-DD3AF7FA7E29}" type="slidenum">
              <a:rPr lang="en-US" smtClean="0"/>
              <a:pPr/>
              <a:t>31</a:t>
            </a:fld>
            <a:r>
              <a:rPr lang="en-US"/>
              <a:t>-RX341-PPT</a:t>
            </a:r>
          </a:p>
        </p:txBody>
      </p:sp>
      <p:pic>
        <p:nvPicPr>
          <p:cNvPr id="7" name="Picture 6">
            <a:extLst>
              <a:ext uri="{FF2B5EF4-FFF2-40B4-BE49-F238E27FC236}">
                <a16:creationId xmlns:a16="http://schemas.microsoft.com/office/drawing/2014/main" id="{725C924A-9D24-632F-4FAA-BD79D6567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585" y="4197436"/>
            <a:ext cx="5426115" cy="2203364"/>
          </a:xfrm>
          <a:prstGeom prst="rect">
            <a:avLst/>
          </a:prstGeom>
        </p:spPr>
      </p:pic>
    </p:spTree>
    <p:extLst>
      <p:ext uri="{BB962C8B-B14F-4D97-AF65-F5344CB8AC3E}">
        <p14:creationId xmlns:p14="http://schemas.microsoft.com/office/powerpoint/2010/main" val="9674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receipt&#10;&#10;Description automatically generated">
            <a:extLst>
              <a:ext uri="{FF2B5EF4-FFF2-40B4-BE49-F238E27FC236}">
                <a16:creationId xmlns:a16="http://schemas.microsoft.com/office/drawing/2014/main" id="{BA805260-0C17-BF98-885B-F4629EF54714}"/>
              </a:ext>
            </a:extLst>
          </p:cNvPr>
          <p:cNvPicPr>
            <a:picLocks noChangeAspect="1"/>
          </p:cNvPicPr>
          <p:nvPr/>
        </p:nvPicPr>
        <p:blipFill rotWithShape="1">
          <a:blip r:embed="rId2">
            <a:extLst>
              <a:ext uri="{28A0092B-C50C-407E-A947-70E740481C1C}">
                <a14:useLocalDpi xmlns:a14="http://schemas.microsoft.com/office/drawing/2010/main" val="0"/>
              </a:ext>
            </a:extLst>
          </a:blip>
          <a:srcRect r="19720"/>
          <a:stretch/>
        </p:blipFill>
        <p:spPr>
          <a:xfrm>
            <a:off x="114300" y="608882"/>
            <a:ext cx="2705100" cy="3958834"/>
          </a:xfrm>
          <a:prstGeom prst="rect">
            <a:avLst/>
          </a:prstGeom>
        </p:spPr>
      </p:pic>
      <p:sp>
        <p:nvSpPr>
          <p:cNvPr id="2" name="Title 1">
            <a:extLst>
              <a:ext uri="{FF2B5EF4-FFF2-40B4-BE49-F238E27FC236}">
                <a16:creationId xmlns:a16="http://schemas.microsoft.com/office/drawing/2014/main" id="{C2BBD56B-5D35-6CC9-7973-165EE0E0C3C8}"/>
              </a:ext>
            </a:extLst>
          </p:cNvPr>
          <p:cNvSpPr>
            <a:spLocks noGrp="1"/>
          </p:cNvSpPr>
          <p:nvPr>
            <p:ph type="title"/>
          </p:nvPr>
        </p:nvSpPr>
        <p:spPr>
          <a:xfrm>
            <a:off x="457200" y="457200"/>
            <a:ext cx="8229600" cy="822785"/>
          </a:xfrm>
        </p:spPr>
        <p:txBody>
          <a:bodyPr/>
          <a:lstStyle/>
          <a:p>
            <a:r>
              <a:rPr lang="en-US" dirty="0"/>
              <a:t>FEMO Products</a:t>
            </a:r>
          </a:p>
        </p:txBody>
      </p:sp>
      <p:sp>
        <p:nvSpPr>
          <p:cNvPr id="4" name="Slide Number Placeholder 3">
            <a:extLst>
              <a:ext uri="{FF2B5EF4-FFF2-40B4-BE49-F238E27FC236}">
                <a16:creationId xmlns:a16="http://schemas.microsoft.com/office/drawing/2014/main" id="{D9DFF63B-BB4F-BA87-2115-7342761A8B4F}"/>
              </a:ext>
            </a:extLst>
          </p:cNvPr>
          <p:cNvSpPr>
            <a:spLocks noGrp="1"/>
          </p:cNvSpPr>
          <p:nvPr>
            <p:ph type="sldNum" sz="quarter" idx="12"/>
          </p:nvPr>
        </p:nvSpPr>
        <p:spPr/>
        <p:txBody>
          <a:bodyPr/>
          <a:lstStyle/>
          <a:p>
            <a:r>
              <a:rPr lang="en-US"/>
              <a:t>08-</a:t>
            </a:r>
            <a:fld id="{751B90F8-5014-4689-A6E5-DD3AF7FA7E29}" type="slidenum">
              <a:rPr lang="en-US" smtClean="0"/>
              <a:pPr/>
              <a:t>32</a:t>
            </a:fld>
            <a:r>
              <a:rPr lang="en-US"/>
              <a:t>-RX341-PPT</a:t>
            </a:r>
          </a:p>
        </p:txBody>
      </p:sp>
      <p:pic>
        <p:nvPicPr>
          <p:cNvPr id="7" name="Picture 6">
            <a:extLst>
              <a:ext uri="{FF2B5EF4-FFF2-40B4-BE49-F238E27FC236}">
                <a16:creationId xmlns:a16="http://schemas.microsoft.com/office/drawing/2014/main" id="{DD3FF201-5A86-315B-F576-F3110AB88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25" y="1318085"/>
            <a:ext cx="4219575" cy="3034301"/>
          </a:xfrm>
          <a:prstGeom prst="rect">
            <a:avLst/>
          </a:prstGeom>
        </p:spPr>
      </p:pic>
      <p:pic>
        <p:nvPicPr>
          <p:cNvPr id="9" name="Picture 8">
            <a:extLst>
              <a:ext uri="{FF2B5EF4-FFF2-40B4-BE49-F238E27FC236}">
                <a16:creationId xmlns:a16="http://schemas.microsoft.com/office/drawing/2014/main" id="{21F986E1-A3CB-93D6-0753-D3DA63761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66" y="3886939"/>
            <a:ext cx="6490720" cy="2772194"/>
          </a:xfrm>
          <a:prstGeom prst="rect">
            <a:avLst/>
          </a:prstGeom>
        </p:spPr>
      </p:pic>
    </p:spTree>
    <p:extLst>
      <p:ext uri="{BB962C8B-B14F-4D97-AF65-F5344CB8AC3E}">
        <p14:creationId xmlns:p14="http://schemas.microsoft.com/office/powerpoint/2010/main" val="3142812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DBB60895-79BA-43B0-A123-39D69DC72A02}" type="slidenum">
              <a:rPr lang="en-US"/>
              <a:pPr/>
              <a:t>33</a:t>
            </a:fld>
            <a:r>
              <a:rPr lang="en-US"/>
              <a:t>-RX341-PPT</a:t>
            </a:r>
          </a:p>
        </p:txBody>
      </p:sp>
      <p:sp>
        <p:nvSpPr>
          <p:cNvPr id="9" name="Rectangle 2"/>
          <p:cNvSpPr>
            <a:spLocks noGrp="1" noChangeArrowheads="1"/>
          </p:cNvSpPr>
          <p:nvPr>
            <p:ph type="title"/>
          </p:nvPr>
        </p:nvSpPr>
        <p:spPr>
          <a:xfrm>
            <a:off x="457200" y="1524000"/>
            <a:ext cx="8229600" cy="1447800"/>
          </a:xfrm>
        </p:spPr>
        <p:txBody>
          <a:bodyPr/>
          <a:lstStyle/>
          <a:p>
            <a:r>
              <a:rPr lang="en-US" dirty="0"/>
              <a:t>Objective</a:t>
            </a:r>
          </a:p>
        </p:txBody>
      </p:sp>
      <p:sp>
        <p:nvSpPr>
          <p:cNvPr id="10" name="Rectangle 3"/>
          <p:cNvSpPr txBox="1">
            <a:spLocks noChangeArrowheads="1"/>
          </p:cNvSpPr>
          <p:nvPr/>
        </p:nvSpPr>
        <p:spPr bwMode="auto">
          <a:xfrm>
            <a:off x="457200" y="2971800"/>
            <a:ext cx="8229600" cy="205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chemeClr val="accent2">
                  <a:lumMod val="75000"/>
                </a:schemeClr>
              </a:buClr>
              <a:buSzTx/>
              <a:buFontTx/>
              <a:buChar char="•"/>
              <a:tabLst/>
              <a:defRPr/>
            </a:pPr>
            <a:r>
              <a:rPr kumimoji="0" lang="en-US" sz="3200" b="1" i="0" u="none" strike="noStrike" kern="0" cap="none" spc="0" normalizeH="0" baseline="0" noProof="0">
                <a:ln>
                  <a:noFill/>
                </a:ln>
                <a:solidFill>
                  <a:schemeClr val="tx1"/>
                </a:solidFill>
                <a:effectLst/>
                <a:uLnTx/>
                <a:uFillTx/>
                <a:latin typeface="+mn-lt"/>
                <a:ea typeface="+mn-ea"/>
                <a:cs typeface="+mn-cs"/>
              </a:rPr>
              <a:t>Identify and discuss the four levels of monitoring and what needs to be covered in the prescribed fire plan. </a:t>
            </a:r>
            <a:endParaRPr kumimoji="0" lang="en-US" sz="32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60E782F6-13E9-4195-9EC3-EA257026709C}" type="slidenum">
              <a:rPr lang="en-US"/>
              <a:pPr/>
              <a:t>4</a:t>
            </a:fld>
            <a:r>
              <a:rPr lang="en-US"/>
              <a:t>-RX341-PPT</a:t>
            </a:r>
          </a:p>
        </p:txBody>
      </p:sp>
      <p:sp>
        <p:nvSpPr>
          <p:cNvPr id="60418" name="Rectangle 2"/>
          <p:cNvSpPr>
            <a:spLocks noGrp="1" noChangeArrowheads="1"/>
          </p:cNvSpPr>
          <p:nvPr>
            <p:ph type="title"/>
          </p:nvPr>
        </p:nvSpPr>
        <p:spPr/>
        <p:txBody>
          <a:bodyPr/>
          <a:lstStyle/>
          <a:p>
            <a:r>
              <a:rPr lang="en-US"/>
              <a:t>Prescribed Fire Monitoring</a:t>
            </a:r>
          </a:p>
        </p:txBody>
      </p:sp>
      <p:sp>
        <p:nvSpPr>
          <p:cNvPr id="60419" name="Rectangle 3"/>
          <p:cNvSpPr>
            <a:spLocks noGrp="1" noChangeArrowheads="1"/>
          </p:cNvSpPr>
          <p:nvPr>
            <p:ph type="body" idx="1"/>
          </p:nvPr>
        </p:nvSpPr>
        <p:spPr/>
        <p:txBody>
          <a:bodyPr/>
          <a:lstStyle/>
          <a:p>
            <a:pPr marL="0" indent="0">
              <a:buFontTx/>
              <a:buNone/>
              <a:tabLst>
                <a:tab pos="461963" algn="l"/>
              </a:tabLst>
            </a:pPr>
            <a:r>
              <a:rPr lang="en-US"/>
              <a:t>Prescribed fire monitoring is defined as the collection and analysis of repeated observations or measurements to evaluate changes in condition and progress toward meeting resource and control objectives.</a:t>
            </a:r>
          </a:p>
          <a:p>
            <a:pPr marL="0" indent="0">
              <a:tabLst>
                <a:tab pos="461963" algn="l"/>
              </a:tabLst>
            </a:pPr>
            <a:r>
              <a:rPr lang="en-US"/>
              <a:t>	Why do we monitor?</a:t>
            </a:r>
          </a:p>
          <a:p>
            <a:pPr marL="0" indent="0">
              <a:tabLst>
                <a:tab pos="461963" algn="l"/>
              </a:tabLst>
            </a:pPr>
            <a:r>
              <a:rPr lang="en-US"/>
              <a:t>	What is the cost of not 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E9B8A8C5-1E4C-4D3F-9002-7C7107D04283}" type="slidenum">
              <a:rPr lang="en-US"/>
              <a:pPr/>
              <a:t>5</a:t>
            </a:fld>
            <a:r>
              <a:rPr lang="en-US"/>
              <a:t>-RX341-PPT</a:t>
            </a:r>
          </a:p>
        </p:txBody>
      </p:sp>
      <p:sp>
        <p:nvSpPr>
          <p:cNvPr id="77826" name="Rectangle 2"/>
          <p:cNvSpPr>
            <a:spLocks noGrp="1" noChangeArrowheads="1"/>
          </p:cNvSpPr>
          <p:nvPr>
            <p:ph type="title"/>
          </p:nvPr>
        </p:nvSpPr>
        <p:spPr/>
        <p:txBody>
          <a:bodyPr/>
          <a:lstStyle/>
          <a:p>
            <a:r>
              <a:rPr lang="en-US" sz="4000" dirty="0"/>
              <a:t>Level One: </a:t>
            </a:r>
            <a:br>
              <a:rPr lang="en-US" sz="4000" dirty="0"/>
            </a:br>
            <a:r>
              <a:rPr lang="en-US" sz="4000" dirty="0"/>
              <a:t>Environmental Data Monitoring</a:t>
            </a:r>
          </a:p>
        </p:txBody>
      </p:sp>
      <p:sp>
        <p:nvSpPr>
          <p:cNvPr id="77827" name="Rectangle 3"/>
          <p:cNvSpPr>
            <a:spLocks noGrp="1" noChangeArrowheads="1"/>
          </p:cNvSpPr>
          <p:nvPr>
            <p:ph type="body" idx="1"/>
          </p:nvPr>
        </p:nvSpPr>
        <p:spPr>
          <a:xfrm>
            <a:off x="457200" y="1905000"/>
            <a:ext cx="8229600" cy="4495800"/>
          </a:xfrm>
        </p:spPr>
        <p:txBody>
          <a:bodyPr/>
          <a:lstStyle/>
          <a:p>
            <a:pPr marL="609600" indent="-609600"/>
            <a:r>
              <a:rPr lang="en-US" sz="2800" dirty="0"/>
              <a:t>The prescribed fire plan should describe:</a:t>
            </a:r>
          </a:p>
          <a:p>
            <a:pPr marL="990600" lvl="1" indent="-533400"/>
            <a:r>
              <a:rPr lang="en-US" sz="2400" dirty="0"/>
              <a:t>What monitoring to do</a:t>
            </a:r>
          </a:p>
          <a:p>
            <a:pPr marL="990600" lvl="1" indent="-533400"/>
            <a:r>
              <a:rPr lang="en-US" sz="2400" dirty="0"/>
              <a:t>Which documents or forms to use</a:t>
            </a:r>
          </a:p>
          <a:p>
            <a:pPr marL="990600" lvl="1" indent="-533400"/>
            <a:r>
              <a:rPr lang="en-US" sz="2400" dirty="0"/>
              <a:t>Who will do it</a:t>
            </a:r>
          </a:p>
          <a:p>
            <a:pPr marL="990600" lvl="1" indent="-533400"/>
            <a:r>
              <a:rPr lang="en-US" sz="2400" dirty="0"/>
              <a:t>When to do it and how often (frequency)</a:t>
            </a:r>
          </a:p>
          <a:p>
            <a:pPr marL="609600" indent="-609600"/>
            <a:r>
              <a:rPr lang="en-US" sz="2800" dirty="0"/>
              <a:t>Weather </a:t>
            </a:r>
          </a:p>
          <a:p>
            <a:pPr marL="609600" indent="-609600"/>
            <a:r>
              <a:rPr lang="en-US" sz="2800" dirty="0"/>
              <a:t>Fuel moisture</a:t>
            </a:r>
          </a:p>
          <a:p>
            <a:pPr marL="609600" indent="-609600"/>
            <a:r>
              <a:rPr lang="en-US" sz="2800" dirty="0"/>
              <a:t>Soil / duff moisture</a:t>
            </a:r>
          </a:p>
          <a:p>
            <a:pPr marL="609600" indent="-609600"/>
            <a:r>
              <a:rPr lang="en-US" sz="2800" dirty="0"/>
              <a:t>Fuel conditions – i.e. fuel loading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anim calcmode="lin" valueType="num">
                                      <p:cBhvr additive="base">
                                        <p:cTn id="11"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782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anim calcmode="lin" valueType="num">
                                      <p:cBhvr additive="base">
                                        <p:cTn id="15"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782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 calcmode="lin" valueType="num">
                                      <p:cBhvr additive="base">
                                        <p:cTn id="19"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7827">
                                            <p:txEl>
                                              <p:pRg st="4" end="4"/>
                                            </p:txEl>
                                          </p:spTgt>
                                        </p:tgtEl>
                                        <p:attrNameLst>
                                          <p:attrName>style.visibility</p:attrName>
                                        </p:attrNameLst>
                                      </p:cBhvr>
                                      <p:to>
                                        <p:strVal val="visible"/>
                                      </p:to>
                                    </p:set>
                                    <p:anim calcmode="lin" valueType="num">
                                      <p:cBhvr additive="base">
                                        <p:cTn id="23"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7827">
                                            <p:txEl>
                                              <p:pRg st="5" end="5"/>
                                            </p:txEl>
                                          </p:spTgt>
                                        </p:tgtEl>
                                        <p:attrNameLst>
                                          <p:attrName>style.visibility</p:attrName>
                                        </p:attrNameLst>
                                      </p:cBhvr>
                                      <p:to>
                                        <p:strVal val="visible"/>
                                      </p:to>
                                    </p:set>
                                    <p:anim calcmode="lin" valueType="num">
                                      <p:cBhvr additive="base">
                                        <p:cTn id="29"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78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7827">
                                            <p:txEl>
                                              <p:pRg st="6" end="6"/>
                                            </p:txEl>
                                          </p:spTgt>
                                        </p:tgtEl>
                                        <p:attrNameLst>
                                          <p:attrName>style.visibility</p:attrName>
                                        </p:attrNameLst>
                                      </p:cBhvr>
                                      <p:to>
                                        <p:strVal val="visible"/>
                                      </p:to>
                                    </p:set>
                                    <p:anim calcmode="lin" valueType="num">
                                      <p:cBhvr additive="base">
                                        <p:cTn id="35"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77827">
                                            <p:txEl>
                                              <p:pRg st="7" end="7"/>
                                            </p:txEl>
                                          </p:spTgt>
                                        </p:tgtEl>
                                        <p:attrNameLst>
                                          <p:attrName>style.visibility</p:attrName>
                                        </p:attrNameLst>
                                      </p:cBhvr>
                                      <p:to>
                                        <p:strVal val="visible"/>
                                      </p:to>
                                    </p:set>
                                    <p:anim calcmode="lin" valueType="num">
                                      <p:cBhvr additive="base">
                                        <p:cTn id="41" dur="500" fill="hold"/>
                                        <p:tgtEl>
                                          <p:spTgt spid="77827">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782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77827">
                                            <p:txEl>
                                              <p:pRg st="8" end="8"/>
                                            </p:txEl>
                                          </p:spTgt>
                                        </p:tgtEl>
                                        <p:attrNameLst>
                                          <p:attrName>style.visibility</p:attrName>
                                        </p:attrNameLst>
                                      </p:cBhvr>
                                      <p:to>
                                        <p:strVal val="visible"/>
                                      </p:to>
                                    </p:set>
                                    <p:anim calcmode="lin" valueType="num">
                                      <p:cBhvr additive="base">
                                        <p:cTn id="47" dur="500" fill="hold"/>
                                        <p:tgtEl>
                                          <p:spTgt spid="77827">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782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4B8-8F30-4A60-AEE9-4FB85210FA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44E68C-1AF5-4B63-9475-274C9020E5E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F5257F-16EA-4FE0-A65A-77EA2910277E}"/>
              </a:ext>
            </a:extLst>
          </p:cNvPr>
          <p:cNvSpPr>
            <a:spLocks noGrp="1"/>
          </p:cNvSpPr>
          <p:nvPr>
            <p:ph type="sldNum" sz="quarter" idx="12"/>
          </p:nvPr>
        </p:nvSpPr>
        <p:spPr/>
        <p:txBody>
          <a:bodyPr/>
          <a:lstStyle/>
          <a:p>
            <a:r>
              <a:rPr lang="en-US"/>
              <a:t>08-</a:t>
            </a:r>
            <a:fld id="{751B90F8-5014-4689-A6E5-DD3AF7FA7E29}" type="slidenum">
              <a:rPr lang="en-US" smtClean="0"/>
              <a:pPr/>
              <a:t>6</a:t>
            </a:fld>
            <a:r>
              <a:rPr lang="en-US"/>
              <a:t>-RX341-PPT</a:t>
            </a:r>
          </a:p>
        </p:txBody>
      </p:sp>
      <p:graphicFrame>
        <p:nvGraphicFramePr>
          <p:cNvPr id="5" name="Object 4">
            <a:extLst>
              <a:ext uri="{FF2B5EF4-FFF2-40B4-BE49-F238E27FC236}">
                <a16:creationId xmlns:a16="http://schemas.microsoft.com/office/drawing/2014/main" id="{3D07A174-34FB-42EC-91EA-2FA879FFB287}"/>
              </a:ext>
            </a:extLst>
          </p:cNvPr>
          <p:cNvGraphicFramePr>
            <a:graphicFrameLocks noChangeAspect="1"/>
          </p:cNvGraphicFramePr>
          <p:nvPr>
            <p:extLst>
              <p:ext uri="{D42A27DB-BD31-4B8C-83A1-F6EECF244321}">
                <p14:modId xmlns:p14="http://schemas.microsoft.com/office/powerpoint/2010/main" val="2508987320"/>
              </p:ext>
            </p:extLst>
          </p:nvPr>
        </p:nvGraphicFramePr>
        <p:xfrm>
          <a:off x="413387" y="476565"/>
          <a:ext cx="8317226" cy="6120177"/>
        </p:xfrm>
        <a:graphic>
          <a:graphicData uri="http://schemas.openxmlformats.org/presentationml/2006/ole">
            <mc:AlternateContent xmlns:mc="http://schemas.openxmlformats.org/markup-compatibility/2006">
              <mc:Choice xmlns:v="urn:schemas-microsoft-com:vml" Requires="v">
                <p:oleObj name="Document" r:id="rId2" imgW="9297952" imgH="6856483" progId="Word.Document.12">
                  <p:embed/>
                </p:oleObj>
              </mc:Choice>
              <mc:Fallback>
                <p:oleObj name="Document" r:id="rId2" imgW="9297952" imgH="6856483" progId="Word.Document.12">
                  <p:embed/>
                  <p:pic>
                    <p:nvPicPr>
                      <p:cNvPr id="0" name=""/>
                      <p:cNvPicPr/>
                      <p:nvPr/>
                    </p:nvPicPr>
                    <p:blipFill>
                      <a:blip r:embed="rId3"/>
                      <a:stretch>
                        <a:fillRect/>
                      </a:stretch>
                    </p:blipFill>
                    <p:spPr>
                      <a:xfrm>
                        <a:off x="413387" y="476565"/>
                        <a:ext cx="8317226" cy="6120177"/>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15833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F4B8-8F30-4A60-AEE9-4FB85210FA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44E68C-1AF5-4B63-9475-274C9020E5E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F5257F-16EA-4FE0-A65A-77EA2910277E}"/>
              </a:ext>
            </a:extLst>
          </p:cNvPr>
          <p:cNvSpPr>
            <a:spLocks noGrp="1"/>
          </p:cNvSpPr>
          <p:nvPr>
            <p:ph type="sldNum" sz="quarter" idx="12"/>
          </p:nvPr>
        </p:nvSpPr>
        <p:spPr/>
        <p:txBody>
          <a:bodyPr/>
          <a:lstStyle/>
          <a:p>
            <a:r>
              <a:rPr lang="en-US"/>
              <a:t>08-</a:t>
            </a:r>
            <a:fld id="{751B90F8-5014-4689-A6E5-DD3AF7FA7E29}" type="slidenum">
              <a:rPr lang="en-US" smtClean="0"/>
              <a:pPr/>
              <a:t>7</a:t>
            </a:fld>
            <a:r>
              <a:rPr lang="en-US"/>
              <a:t>-RX341-PPT</a:t>
            </a:r>
          </a:p>
        </p:txBody>
      </p:sp>
      <p:graphicFrame>
        <p:nvGraphicFramePr>
          <p:cNvPr id="6" name="Object 5">
            <a:extLst>
              <a:ext uri="{FF2B5EF4-FFF2-40B4-BE49-F238E27FC236}">
                <a16:creationId xmlns:a16="http://schemas.microsoft.com/office/drawing/2014/main" id="{2E8BB51B-0391-4934-A7F0-A9437020C9BD}"/>
              </a:ext>
            </a:extLst>
          </p:cNvPr>
          <p:cNvGraphicFramePr>
            <a:graphicFrameLocks noChangeAspect="1"/>
          </p:cNvGraphicFramePr>
          <p:nvPr>
            <p:extLst>
              <p:ext uri="{D42A27DB-BD31-4B8C-83A1-F6EECF244321}">
                <p14:modId xmlns:p14="http://schemas.microsoft.com/office/powerpoint/2010/main" val="3992536914"/>
              </p:ext>
            </p:extLst>
          </p:nvPr>
        </p:nvGraphicFramePr>
        <p:xfrm>
          <a:off x="1143000" y="457200"/>
          <a:ext cx="6350000" cy="8218403"/>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DC">
                  <p:embed/>
                </p:oleObj>
              </mc:Choice>
              <mc:Fallback>
                <p:oleObj name="Acrobat Document" r:id="rId2" imgW="5829165" imgH="7543680" progId="AcroExch.Document.DC">
                  <p:embed/>
                  <p:pic>
                    <p:nvPicPr>
                      <p:cNvPr id="0" name=""/>
                      <p:cNvPicPr/>
                      <p:nvPr/>
                    </p:nvPicPr>
                    <p:blipFill>
                      <a:blip r:embed="rId3"/>
                      <a:stretch>
                        <a:fillRect/>
                      </a:stretch>
                    </p:blipFill>
                    <p:spPr>
                      <a:xfrm>
                        <a:off x="1143000" y="457200"/>
                        <a:ext cx="6350000" cy="8218403"/>
                      </a:xfrm>
                      <a:prstGeom prst="rect">
                        <a:avLst/>
                      </a:prstGeom>
                    </p:spPr>
                  </p:pic>
                </p:oleObj>
              </mc:Fallback>
            </mc:AlternateContent>
          </a:graphicData>
        </a:graphic>
      </p:graphicFrame>
    </p:spTree>
    <p:extLst>
      <p:ext uri="{BB962C8B-B14F-4D97-AF65-F5344CB8AC3E}">
        <p14:creationId xmlns:p14="http://schemas.microsoft.com/office/powerpoint/2010/main" val="199739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A12464C5-965A-4208-B7CF-CA44A1217EA2}" type="slidenum">
              <a:rPr lang="en-US"/>
              <a:pPr/>
              <a:t>8</a:t>
            </a:fld>
            <a:r>
              <a:rPr lang="en-US"/>
              <a:t>-RX341-PPT</a:t>
            </a:r>
          </a:p>
        </p:txBody>
      </p:sp>
      <p:sp>
        <p:nvSpPr>
          <p:cNvPr id="75778" name="Rectangle 2"/>
          <p:cNvSpPr>
            <a:spLocks noGrp="1" noChangeArrowheads="1"/>
          </p:cNvSpPr>
          <p:nvPr>
            <p:ph type="title"/>
          </p:nvPr>
        </p:nvSpPr>
        <p:spPr/>
        <p:txBody>
          <a:bodyPr/>
          <a:lstStyle/>
          <a:p>
            <a:r>
              <a:rPr lang="en-US" sz="4000" dirty="0"/>
              <a:t>Level Two: </a:t>
            </a:r>
            <a:br>
              <a:rPr lang="en-US" sz="4000" dirty="0"/>
            </a:br>
            <a:r>
              <a:rPr lang="en-US" sz="4000" dirty="0"/>
              <a:t>Fire Observation Monitoring</a:t>
            </a:r>
          </a:p>
        </p:txBody>
      </p:sp>
      <p:sp>
        <p:nvSpPr>
          <p:cNvPr id="75779" name="Rectangle 3"/>
          <p:cNvSpPr>
            <a:spLocks noGrp="1" noChangeArrowheads="1"/>
          </p:cNvSpPr>
          <p:nvPr>
            <p:ph type="body" idx="1"/>
          </p:nvPr>
        </p:nvSpPr>
        <p:spPr/>
        <p:txBody>
          <a:bodyPr/>
          <a:lstStyle/>
          <a:p>
            <a:pPr marL="609600" indent="-609600"/>
            <a:r>
              <a:rPr lang="en-US" sz="2800" dirty="0"/>
              <a:t>The prescribed fire plan should describe:</a:t>
            </a:r>
          </a:p>
          <a:p>
            <a:pPr marL="990600" lvl="1" indent="-533400"/>
            <a:r>
              <a:rPr lang="en-US" dirty="0">
                <a:ea typeface="+mn-ea"/>
                <a:cs typeface="+mn-cs"/>
              </a:rPr>
              <a:t>What monitoring to do</a:t>
            </a:r>
          </a:p>
          <a:p>
            <a:pPr marL="990600" lvl="1" indent="-533400"/>
            <a:r>
              <a:rPr lang="en-US" dirty="0">
                <a:ea typeface="+mn-ea"/>
                <a:cs typeface="+mn-cs"/>
              </a:rPr>
              <a:t>Which documents or forms to use</a:t>
            </a:r>
          </a:p>
          <a:p>
            <a:pPr marL="990600" lvl="1" indent="-533400"/>
            <a:r>
              <a:rPr lang="en-US" dirty="0">
                <a:ea typeface="+mn-ea"/>
                <a:cs typeface="+mn-cs"/>
              </a:rPr>
              <a:t>Who will do it</a:t>
            </a:r>
          </a:p>
          <a:p>
            <a:pPr marL="990600" lvl="1" indent="-533400"/>
            <a:r>
              <a:rPr lang="en-US" dirty="0">
                <a:ea typeface="+mn-ea"/>
                <a:cs typeface="+mn-cs"/>
              </a:rPr>
              <a:t>When to do it and how often (frequency)</a:t>
            </a:r>
          </a:p>
          <a:p>
            <a:pPr marL="609600" indent="-609600"/>
            <a:r>
              <a:rPr lang="en-US" sz="2800" dirty="0"/>
              <a:t>Important fire behavior factors</a:t>
            </a:r>
          </a:p>
          <a:p>
            <a:pPr marL="609600" indent="-609600"/>
            <a:r>
              <a:rPr lang="en-US" sz="2800" dirty="0"/>
              <a:t>Monitor and document smoke production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5779">
                                            <p:txEl>
                                              <p:pRg st="5" end="5"/>
                                            </p:txEl>
                                          </p:spTgt>
                                        </p:tgtEl>
                                        <p:attrNameLst>
                                          <p:attrName>style.visibility</p:attrName>
                                        </p:attrNameLst>
                                      </p:cBhvr>
                                      <p:to>
                                        <p:strVal val="visible"/>
                                      </p:to>
                                    </p:set>
                                    <p:anim calcmode="lin" valueType="num">
                                      <p:cBhvr additive="base">
                                        <p:cTn id="37" dur="500" fill="hold"/>
                                        <p:tgtEl>
                                          <p:spTgt spid="757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5779">
                                            <p:txEl>
                                              <p:pRg st="6" end="6"/>
                                            </p:txEl>
                                          </p:spTgt>
                                        </p:tgtEl>
                                        <p:attrNameLst>
                                          <p:attrName>style.visibility</p:attrName>
                                        </p:attrNameLst>
                                      </p:cBhvr>
                                      <p:to>
                                        <p:strVal val="visible"/>
                                      </p:to>
                                    </p:set>
                                    <p:anim calcmode="lin" valueType="num">
                                      <p:cBhvr additive="base">
                                        <p:cTn id="43" dur="500" fill="hold"/>
                                        <p:tgtEl>
                                          <p:spTgt spid="7577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577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r>
              <a:rPr lang="en-US"/>
              <a:t>08-</a:t>
            </a:r>
            <a:fld id="{A12464C5-965A-4208-B7CF-CA44A1217EA2}" type="slidenum">
              <a:rPr lang="en-US"/>
              <a:pPr/>
              <a:t>9</a:t>
            </a:fld>
            <a:r>
              <a:rPr lang="en-US"/>
              <a:t>-RX341-PPT</a:t>
            </a:r>
          </a:p>
        </p:txBody>
      </p:sp>
      <p:sp>
        <p:nvSpPr>
          <p:cNvPr id="75778" name="Rectangle 2"/>
          <p:cNvSpPr>
            <a:spLocks noGrp="1" noChangeArrowheads="1"/>
          </p:cNvSpPr>
          <p:nvPr>
            <p:ph type="title"/>
          </p:nvPr>
        </p:nvSpPr>
        <p:spPr>
          <a:xfrm>
            <a:off x="457200" y="457200"/>
            <a:ext cx="8229600" cy="762000"/>
          </a:xfrm>
        </p:spPr>
        <p:txBody>
          <a:bodyPr/>
          <a:lstStyle/>
          <a:p>
            <a:r>
              <a:rPr lang="en-US" sz="4000" dirty="0"/>
              <a:t>Fire Observation Monitoring</a:t>
            </a:r>
          </a:p>
        </p:txBody>
      </p:sp>
      <p:sp>
        <p:nvSpPr>
          <p:cNvPr id="75779" name="Rectangle 3"/>
          <p:cNvSpPr>
            <a:spLocks noGrp="1" noChangeArrowheads="1"/>
          </p:cNvSpPr>
          <p:nvPr>
            <p:ph type="body" idx="1"/>
          </p:nvPr>
        </p:nvSpPr>
        <p:spPr/>
        <p:txBody>
          <a:bodyPr/>
          <a:lstStyle/>
          <a:p>
            <a:pPr marL="609600" indent="-609600"/>
            <a:endParaRPr lang="en-US" sz="2800" dirty="0"/>
          </a:p>
        </p:txBody>
      </p:sp>
      <p:graphicFrame>
        <p:nvGraphicFramePr>
          <p:cNvPr id="2" name="Object 1">
            <a:extLst>
              <a:ext uri="{FF2B5EF4-FFF2-40B4-BE49-F238E27FC236}">
                <a16:creationId xmlns:a16="http://schemas.microsoft.com/office/drawing/2014/main" id="{05995261-EBF9-4876-93C5-F8DD2890A95B}"/>
              </a:ext>
            </a:extLst>
          </p:cNvPr>
          <p:cNvGraphicFramePr>
            <a:graphicFrameLocks noChangeAspect="1"/>
          </p:cNvGraphicFramePr>
          <p:nvPr>
            <p:extLst>
              <p:ext uri="{D42A27DB-BD31-4B8C-83A1-F6EECF244321}">
                <p14:modId xmlns:p14="http://schemas.microsoft.com/office/powerpoint/2010/main" val="2906861221"/>
              </p:ext>
            </p:extLst>
          </p:nvPr>
        </p:nvGraphicFramePr>
        <p:xfrm>
          <a:off x="830008" y="1143000"/>
          <a:ext cx="7483983" cy="5453742"/>
        </p:xfrm>
        <a:graphic>
          <a:graphicData uri="http://schemas.openxmlformats.org/presentationml/2006/ole">
            <mc:AlternateContent xmlns:mc="http://schemas.openxmlformats.org/markup-compatibility/2006">
              <mc:Choice xmlns:v="urn:schemas-microsoft-com:vml" Requires="v">
                <p:oleObj name="Document" r:id="rId3" imgW="9297952" imgH="6775675" progId="Word.Document.12">
                  <p:embed/>
                </p:oleObj>
              </mc:Choice>
              <mc:Fallback>
                <p:oleObj name="Document" r:id="rId3" imgW="9297952" imgH="6775675" progId="Word.Document.12">
                  <p:embed/>
                  <p:pic>
                    <p:nvPicPr>
                      <p:cNvPr id="0" name=""/>
                      <p:cNvPicPr/>
                      <p:nvPr/>
                    </p:nvPicPr>
                    <p:blipFill>
                      <a:blip r:embed="rId4"/>
                      <a:stretch>
                        <a:fillRect/>
                      </a:stretch>
                    </p:blipFill>
                    <p:spPr>
                      <a:xfrm>
                        <a:off x="830008" y="1143000"/>
                        <a:ext cx="7483983" cy="545374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05917991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TotalTime>
  <Words>1195</Words>
  <Application>Microsoft Office PowerPoint</Application>
  <PresentationFormat>On-screen Show (4:3)</PresentationFormat>
  <Paragraphs>176</Paragraphs>
  <Slides>33</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9" baseType="lpstr">
      <vt:lpstr>Arial</vt:lpstr>
      <vt:lpstr>Calibri</vt:lpstr>
      <vt:lpstr>Verdana</vt:lpstr>
      <vt:lpstr>Default Design</vt:lpstr>
      <vt:lpstr>Document</vt:lpstr>
      <vt:lpstr>Acrobat Document</vt:lpstr>
      <vt:lpstr>Unit 8</vt:lpstr>
      <vt:lpstr>Objective</vt:lpstr>
      <vt:lpstr>Forest Service Monitoring</vt:lpstr>
      <vt:lpstr>Prescribed Fire Monitoring</vt:lpstr>
      <vt:lpstr>Level One:  Environmental Data Monitoring</vt:lpstr>
      <vt:lpstr>PowerPoint Presentation</vt:lpstr>
      <vt:lpstr>PowerPoint Presentation</vt:lpstr>
      <vt:lpstr>Level Two:  Fire Observation Monitoring</vt:lpstr>
      <vt:lpstr>Fire Observation Monitoring</vt:lpstr>
      <vt:lpstr>Fire Observation Monitoring</vt:lpstr>
      <vt:lpstr>Fire Observation Monitoring</vt:lpstr>
      <vt:lpstr>PowerPoint Presentation</vt:lpstr>
      <vt:lpstr>Level Three:  Short-Term Change Monitoring</vt:lpstr>
      <vt:lpstr>Level Three:  Short-Term Change Monitoring</vt:lpstr>
      <vt:lpstr>Project ID: Pilgrim Plantation Macro Plot ID: B  Monitoring Status: Pre/Post   Date: 6/26/2017 &amp; 5/16/2018  GPS Datum:  Lat/Long: 41 18.101 / 122 01.848  Bearing from Plot Center: 132   Field Examiners: Muma/Eastman    Notes:   </vt:lpstr>
      <vt:lpstr>  </vt:lpstr>
      <vt:lpstr>PowerPoint Presentation</vt:lpstr>
      <vt:lpstr>PowerPoint Presentation</vt:lpstr>
      <vt:lpstr>Level Four: Long-Term Change Monitoring</vt:lpstr>
      <vt:lpstr>PowerPoint Presentation</vt:lpstr>
      <vt:lpstr> Tree # 1 Zoomed  </vt:lpstr>
      <vt:lpstr>  Tree #4</vt:lpstr>
      <vt:lpstr>  Tree #5</vt:lpstr>
      <vt:lpstr>PowerPoint Presentation</vt:lpstr>
      <vt:lpstr>PowerPoint Presentation</vt:lpstr>
      <vt:lpstr>Monitoring Elements Required in the Prescribed Fire Plan</vt:lpstr>
      <vt:lpstr>Monitoring Elements Required in the Prescribed Fire Plan</vt:lpstr>
      <vt:lpstr>Where can we find this information in the burn plan?</vt:lpstr>
      <vt:lpstr>What are the most common activities for a FMEO?</vt:lpstr>
      <vt:lpstr>What Can a FEMO Do For You?</vt:lpstr>
      <vt:lpstr>FEMO Products</vt:lpstr>
      <vt:lpstr>FEMO Products</vt:lpstr>
      <vt:lpstr>Objective</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wkessler</dc:creator>
  <cp:lastModifiedBy>Osborne, Kevin - FS, CA</cp:lastModifiedBy>
  <cp:revision>61</cp:revision>
  <dcterms:created xsi:type="dcterms:W3CDTF">2006-06-13T20:41:24Z</dcterms:created>
  <dcterms:modified xsi:type="dcterms:W3CDTF">2023-02-27T21:00:46Z</dcterms:modified>
</cp:coreProperties>
</file>