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24"/>
  </p:notesMasterIdLst>
  <p:handoutMasterIdLst>
    <p:handoutMasterId r:id="rId25"/>
  </p:handoutMasterIdLst>
  <p:sldIdLst>
    <p:sldId id="256" r:id="rId2"/>
    <p:sldId id="280" r:id="rId3"/>
    <p:sldId id="282" r:id="rId4"/>
    <p:sldId id="267" r:id="rId5"/>
    <p:sldId id="276" r:id="rId6"/>
    <p:sldId id="287" r:id="rId7"/>
    <p:sldId id="303" r:id="rId8"/>
    <p:sldId id="288" r:id="rId9"/>
    <p:sldId id="261" r:id="rId10"/>
    <p:sldId id="289" r:id="rId11"/>
    <p:sldId id="290" r:id="rId12"/>
    <p:sldId id="291" r:id="rId13"/>
    <p:sldId id="292" r:id="rId14"/>
    <p:sldId id="293" r:id="rId15"/>
    <p:sldId id="294" r:id="rId16"/>
    <p:sldId id="295" r:id="rId17"/>
    <p:sldId id="297" r:id="rId18"/>
    <p:sldId id="298" r:id="rId19"/>
    <p:sldId id="299" r:id="rId20"/>
    <p:sldId id="300" r:id="rId21"/>
    <p:sldId id="301" r:id="rId22"/>
    <p:sldId id="302" r:id="rId23"/>
  </p:sldIdLst>
  <p:sldSz cx="9144000" cy="6858000" type="screen4x3"/>
  <p:notesSz cx="7023100" cy="9309100"/>
  <p:custDataLst>
    <p:tags r:id="rId26"/>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der, Jessica (Jesse) L" initials="BJ(L" lastIdx="1" clrIdx="0">
    <p:extLst>
      <p:ext uri="{19B8F6BF-5375-455C-9EA6-DF929625EA0E}">
        <p15:presenceInfo xmlns:p15="http://schemas.microsoft.com/office/powerpoint/2012/main" userId="S-1-5-21-261334516-432891326-3434007665-947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7B97"/>
    <a:srgbClr val="F5A439"/>
    <a:srgbClr val="42322A"/>
    <a:srgbClr val="176533"/>
    <a:srgbClr val="DDDDDD"/>
    <a:srgbClr val="663300"/>
    <a:srgbClr val="C0C0C0"/>
    <a:srgbClr val="EEECE1"/>
    <a:srgbClr val="0056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261" autoAdjust="0"/>
  </p:normalViewPr>
  <p:slideViewPr>
    <p:cSldViewPr showGuides="1">
      <p:cViewPr varScale="1">
        <p:scale>
          <a:sx n="99" d="100"/>
          <a:sy n="99" d="100"/>
        </p:scale>
        <p:origin x="192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3043762" cy="465127"/>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979339" y="1"/>
            <a:ext cx="3043761" cy="465127"/>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2" y="8843976"/>
            <a:ext cx="3043762" cy="46512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979339" y="8843976"/>
            <a:ext cx="3043761" cy="46512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762" cy="465127"/>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7771" y="1"/>
            <a:ext cx="3043762" cy="465127"/>
          </a:xfrm>
          <a:prstGeom prst="rect">
            <a:avLst/>
          </a:prstGeom>
        </p:spPr>
        <p:txBody>
          <a:bodyPr vert="horz" lIns="92446" tIns="46223" rIns="92446" bIns="46223" rtlCol="0"/>
          <a:lstStyle>
            <a:lvl1pPr algn="r">
              <a:defRPr sz="1200"/>
            </a:lvl1pPr>
          </a:lstStyle>
          <a:p>
            <a:fld id="{E0A7BEFD-90AD-4291-BC52-804FC9280A0A}" type="datetimeFigureOut">
              <a:rPr lang="en-US" smtClean="0"/>
              <a:t>3/14/2024</a:t>
            </a:fld>
            <a:endParaRPr lang="en-US" dirty="0"/>
          </a:p>
        </p:txBody>
      </p:sp>
      <p:sp>
        <p:nvSpPr>
          <p:cNvPr id="4" name="Slide Image Placeholder 3"/>
          <p:cNvSpPr>
            <a:spLocks noGrp="1" noRot="1" noChangeAspect="1"/>
          </p:cNvSpPr>
          <p:nvPr>
            <p:ph type="sldImg" idx="2"/>
          </p:nvPr>
        </p:nvSpPr>
        <p:spPr>
          <a:xfrm>
            <a:off x="341313" y="671513"/>
            <a:ext cx="2478087" cy="1858962"/>
          </a:xfrm>
          <a:prstGeom prst="rect">
            <a:avLst/>
          </a:prstGeom>
          <a:noFill/>
          <a:ln w="12700">
            <a:solidFill>
              <a:prstClr val="black"/>
            </a:solidFill>
          </a:ln>
        </p:spPr>
        <p:txBody>
          <a:bodyPr vert="horz" lIns="92446" tIns="46223" rIns="92446" bIns="46223" rtlCol="0" anchor="ctr"/>
          <a:lstStyle/>
          <a:p>
            <a:endParaRPr lang="en-US" dirty="0"/>
          </a:p>
        </p:txBody>
      </p:sp>
      <p:sp>
        <p:nvSpPr>
          <p:cNvPr id="6" name="Footer Placeholder 5"/>
          <p:cNvSpPr>
            <a:spLocks noGrp="1"/>
          </p:cNvSpPr>
          <p:nvPr>
            <p:ph type="ftr" sz="quarter" idx="4"/>
          </p:nvPr>
        </p:nvSpPr>
        <p:spPr>
          <a:xfrm>
            <a:off x="2" y="8842331"/>
            <a:ext cx="3043762" cy="465127"/>
          </a:xfrm>
          <a:prstGeom prst="rect">
            <a:avLst/>
          </a:prstGeom>
        </p:spPr>
        <p:txBody>
          <a:bodyPr vert="horz" lIns="92446" tIns="46223" rIns="92446" bIns="46223" rtlCol="0" anchor="b"/>
          <a:lstStyle>
            <a:lvl1pPr algn="l">
              <a:defRPr sz="1200"/>
            </a:lvl1pPr>
          </a:lstStyle>
          <a:p>
            <a:endParaRPr lang="en-US" dirty="0"/>
          </a:p>
        </p:txBody>
      </p:sp>
      <p:sp>
        <p:nvSpPr>
          <p:cNvPr id="9" name="Slide Number Placeholder 8"/>
          <p:cNvSpPr>
            <a:spLocks noGrp="1"/>
          </p:cNvSpPr>
          <p:nvPr>
            <p:ph type="sldNum" sz="quarter" idx="5"/>
          </p:nvPr>
        </p:nvSpPr>
        <p:spPr>
          <a:xfrm>
            <a:off x="3978132" y="8841738"/>
            <a:ext cx="3043343" cy="467363"/>
          </a:xfrm>
          <a:prstGeom prst="rect">
            <a:avLst/>
          </a:prstGeom>
        </p:spPr>
        <p:txBody>
          <a:bodyPr vert="horz" lIns="92446" tIns="46223" rIns="92446" bIns="46223" rtlCol="0" anchor="b"/>
          <a:lstStyle>
            <a:lvl1pPr algn="r">
              <a:defRPr sz="1200"/>
            </a:lvl1pPr>
          </a:lstStyle>
          <a:p>
            <a:fld id="{8563C44C-B45D-4BB0-881F-345F3E067394}" type="slidenum">
              <a:rPr lang="en-US" smtClean="0"/>
              <a:t>‹#›</a:t>
            </a:fld>
            <a:endParaRPr lang="en-US" dirty="0"/>
          </a:p>
        </p:txBody>
      </p:sp>
      <p:sp>
        <p:nvSpPr>
          <p:cNvPr id="5" name="Notes Placeholder 4"/>
          <p:cNvSpPr>
            <a:spLocks noGrp="1"/>
          </p:cNvSpPr>
          <p:nvPr>
            <p:ph type="body" sz="quarter" idx="3"/>
          </p:nvPr>
        </p:nvSpPr>
        <p:spPr>
          <a:xfrm>
            <a:off x="702310" y="4479687"/>
            <a:ext cx="5618480" cy="3665776"/>
          </a:xfrm>
          <a:prstGeom prst="rect">
            <a:avLst/>
          </a:prstGeom>
        </p:spPr>
        <p:txBody>
          <a:bodyPr vert="horz" lIns="92446" tIns="46223" rIns="92446" bIns="46223"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71513"/>
            <a:ext cx="2478087" cy="1858962"/>
          </a:xfrm>
        </p:spPr>
      </p:sp>
      <p:sp>
        <p:nvSpPr>
          <p:cNvPr id="3" name="Notes Placeholder 2"/>
          <p:cNvSpPr>
            <a:spLocks noGrp="1"/>
          </p:cNvSpPr>
          <p:nvPr>
            <p:ph type="body" idx="1"/>
          </p:nvPr>
        </p:nvSpPr>
        <p:spPr>
          <a:xfrm>
            <a:off x="702310" y="4479687"/>
            <a:ext cx="5618480" cy="3665776"/>
          </a:xfrm>
          <a:prstGeom prst="rect">
            <a:avLst/>
          </a:prstGeom>
        </p:spPr>
        <p:txBody>
          <a:bodyPr/>
          <a:lstStyle/>
          <a:p>
            <a:pPr defTabSz="924458">
              <a:defRPr/>
            </a:pPr>
            <a:r>
              <a:rPr lang="en-US" dirty="0">
                <a:latin typeface="Times New Roman" panose="02020603050405020304" pitchFamily="18" charset="0"/>
                <a:cs typeface="Times New Roman" panose="02020603050405020304" pitchFamily="18" charset="0"/>
              </a:rPr>
              <a:t>The</a:t>
            </a:r>
            <a:r>
              <a:rPr lang="en-US" baseline="0" dirty="0">
                <a:latin typeface="Times New Roman" panose="02020603050405020304" pitchFamily="18" charset="0"/>
                <a:cs typeface="Times New Roman" panose="02020603050405020304" pitchFamily="18" charset="0"/>
              </a:rPr>
              <a:t> Welcome Presentation is provided for all NWCG courses to cover: </a:t>
            </a:r>
          </a:p>
          <a:p>
            <a:pPr defTabSz="924458">
              <a:defRPr/>
            </a:pPr>
            <a:endParaRPr lang="en-US" baseline="0" dirty="0">
              <a:latin typeface="Times New Roman" panose="02020603050405020304" pitchFamily="18" charset="0"/>
              <a:cs typeface="Times New Roman" panose="02020603050405020304" pitchFamily="18" charset="0"/>
            </a:endParaRPr>
          </a:p>
          <a:p>
            <a:pPr marL="173336" indent="-173336" defTabSz="924458">
              <a:buFont typeface="Arial" panose="020B0604020202020204" pitchFamily="34" charset="0"/>
              <a:buChar char="•"/>
              <a:defRPr/>
            </a:pPr>
            <a:r>
              <a:rPr lang="en-US" baseline="0" dirty="0">
                <a:latin typeface="Times New Roman" panose="02020603050405020304" pitchFamily="18" charset="0"/>
                <a:cs typeface="Times New Roman" panose="02020603050405020304" pitchFamily="18" charset="0"/>
              </a:rPr>
              <a:t>NWCG mission.</a:t>
            </a:r>
          </a:p>
          <a:p>
            <a:pPr marL="173336" indent="-173336" defTabSz="924458">
              <a:buFont typeface="Arial" panose="020B0604020202020204" pitchFamily="34" charset="0"/>
              <a:buChar char="•"/>
              <a:defRPr/>
            </a:pPr>
            <a:endParaRPr lang="en-US" baseline="0" dirty="0">
              <a:latin typeface="Times New Roman" panose="02020603050405020304" pitchFamily="18" charset="0"/>
              <a:cs typeface="Times New Roman" panose="02020603050405020304" pitchFamily="18" charset="0"/>
            </a:endParaRPr>
          </a:p>
          <a:p>
            <a:pPr marL="173336" indent="-173336" defTabSz="924458">
              <a:buFont typeface="Arial" panose="020B0604020202020204" pitchFamily="34" charset="0"/>
              <a:buChar char="•"/>
              <a:defRPr/>
            </a:pPr>
            <a:r>
              <a:rPr lang="en-US" baseline="0" dirty="0">
                <a:latin typeface="Times New Roman" panose="02020603050405020304" pitchFamily="18" charset="0"/>
                <a:cs typeface="Times New Roman" panose="02020603050405020304" pitchFamily="18" charset="0"/>
              </a:rPr>
              <a:t>Administration and logistics information.</a:t>
            </a:r>
          </a:p>
          <a:p>
            <a:pPr marL="173336" indent="-173336" defTabSz="924458">
              <a:buFont typeface="Arial" panose="020B0604020202020204" pitchFamily="34" charset="0"/>
              <a:buChar char="•"/>
              <a:defRPr/>
            </a:pPr>
            <a:endParaRPr lang="en-US" baseline="0" dirty="0">
              <a:latin typeface="Times New Roman" panose="02020603050405020304" pitchFamily="18" charset="0"/>
              <a:cs typeface="Times New Roman" panose="02020603050405020304" pitchFamily="18" charset="0"/>
            </a:endParaRPr>
          </a:p>
          <a:p>
            <a:pPr marL="173336" indent="-173336" defTabSz="924458">
              <a:buFont typeface="Arial" panose="020B0604020202020204" pitchFamily="34" charset="0"/>
              <a:buChar char="•"/>
              <a:defRPr/>
            </a:pPr>
            <a:r>
              <a:rPr lang="en-US" baseline="0" dirty="0">
                <a:latin typeface="Times New Roman" panose="02020603050405020304" pitchFamily="18" charset="0"/>
                <a:cs typeface="Times New Roman" panose="02020603050405020304" pitchFamily="18" charset="0"/>
              </a:rPr>
              <a:t>Expectations of students.</a:t>
            </a:r>
          </a:p>
          <a:p>
            <a:pPr marL="173336" indent="-173336" defTabSz="924458">
              <a:buFont typeface="Arial" panose="020B0604020202020204" pitchFamily="34" charset="0"/>
              <a:buChar char="•"/>
              <a:defRPr/>
            </a:pPr>
            <a:endParaRPr lang="en-US" baseline="0" dirty="0">
              <a:latin typeface="Times New Roman" panose="02020603050405020304" pitchFamily="18" charset="0"/>
              <a:cs typeface="Times New Roman" panose="02020603050405020304" pitchFamily="18" charset="0"/>
            </a:endParaRPr>
          </a:p>
          <a:p>
            <a:pPr marL="173336" indent="-173336" defTabSz="924458">
              <a:buFont typeface="Arial" panose="020B0604020202020204" pitchFamily="34" charset="0"/>
              <a:buChar char="•"/>
              <a:defRPr/>
            </a:pPr>
            <a:r>
              <a:rPr lang="en-US" baseline="0" dirty="0">
                <a:latin typeface="Times New Roman" panose="02020603050405020304" pitchFamily="18" charset="0"/>
                <a:cs typeface="Times New Roman" panose="02020603050405020304" pitchFamily="18" charset="0"/>
              </a:rPr>
              <a:t>Course Evaluations. </a:t>
            </a:r>
          </a:p>
          <a:p>
            <a:pPr marL="173336" indent="-173336" defTabSz="924458">
              <a:buFont typeface="Arial" panose="020B0604020202020204" pitchFamily="34" charset="0"/>
              <a:buChar char="•"/>
              <a:defRPr/>
            </a:pPr>
            <a:endParaRPr lang="en-US" baseline="0" dirty="0">
              <a:latin typeface="Times New Roman" panose="02020603050405020304" pitchFamily="18" charset="0"/>
              <a:cs typeface="Times New Roman" panose="02020603050405020304" pitchFamily="18" charset="0"/>
            </a:endParaRPr>
          </a:p>
          <a:p>
            <a:pPr marL="173336" indent="-173336" defTabSz="924458">
              <a:buFont typeface="Arial" panose="020B0604020202020204" pitchFamily="34" charset="0"/>
              <a:buChar char="•"/>
              <a:defRPr/>
            </a:pPr>
            <a:r>
              <a:rPr lang="en-US" baseline="0" dirty="0">
                <a:latin typeface="Times New Roman" panose="02020603050405020304" pitchFamily="18" charset="0"/>
                <a:cs typeface="Times New Roman" panose="02020603050405020304" pitchFamily="18" charset="0"/>
              </a:rPr>
              <a:t>Instructor and student introductions.</a:t>
            </a:r>
          </a:p>
          <a:p>
            <a:pPr marL="173336" indent="-173336" defTabSz="924458">
              <a:buFont typeface="Arial" panose="020B0604020202020204" pitchFamily="34" charset="0"/>
              <a:buChar char="•"/>
              <a:defRPr/>
            </a:pPr>
            <a:endParaRPr lang="en-US" baseline="0" dirty="0">
              <a:latin typeface="Times New Roman" panose="02020603050405020304" pitchFamily="18" charset="0"/>
              <a:cs typeface="Times New Roman" panose="02020603050405020304" pitchFamily="18" charset="0"/>
            </a:endParaRPr>
          </a:p>
          <a:p>
            <a:pPr defTabSz="924458">
              <a:defRPr/>
            </a:pPr>
            <a:r>
              <a:rPr lang="en-US" b="1" baseline="0" dirty="0">
                <a:latin typeface="Times New Roman" panose="02020603050405020304" pitchFamily="18" charset="0"/>
                <a:cs typeface="Times New Roman" panose="02020603050405020304" pitchFamily="18" charset="0"/>
              </a:rPr>
              <a:t>Note to Instructor</a:t>
            </a:r>
          </a:p>
          <a:p>
            <a:pPr defTabSz="924458">
              <a:defRPr/>
            </a:pPr>
            <a:endParaRPr lang="en-US" baseline="0" dirty="0">
              <a:latin typeface="Times New Roman" panose="02020603050405020304" pitchFamily="18" charset="0"/>
              <a:cs typeface="Times New Roman" panose="02020603050405020304" pitchFamily="18" charset="0"/>
            </a:endParaRPr>
          </a:p>
          <a:p>
            <a:pPr defTabSz="924458">
              <a:defRPr/>
            </a:pPr>
            <a:r>
              <a:rPr lang="en-US" baseline="0" dirty="0">
                <a:latin typeface="Times New Roman" panose="02020603050405020304" pitchFamily="18" charset="0"/>
                <a:cs typeface="Times New Roman" panose="02020603050405020304" pitchFamily="18" charset="0"/>
              </a:rPr>
              <a:t>Revise these slides as desired to customize the information to the course, location, and agency presenting the course.</a:t>
            </a:r>
          </a:p>
          <a:p>
            <a:pPr marL="173336" indent="-173336" defTabSz="924458">
              <a:buFont typeface="Arial" panose="020B0604020202020204" pitchFamily="34" charset="0"/>
              <a:buChar char="•"/>
              <a:defRPr/>
            </a:pPr>
            <a:endParaRPr lang="en-US"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563C44C-B45D-4BB0-881F-345F3E067394}" type="slidenum">
              <a:rPr lang="en-US" smtClean="0"/>
              <a:t>1</a:t>
            </a:fld>
            <a:endParaRPr lang="en-US" dirty="0"/>
          </a:p>
        </p:txBody>
      </p:sp>
    </p:spTree>
    <p:extLst>
      <p:ext uri="{BB962C8B-B14F-4D97-AF65-F5344CB8AC3E}">
        <p14:creationId xmlns:p14="http://schemas.microsoft.com/office/powerpoint/2010/main" val="153712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course is organized into 12 modules. </a:t>
            </a:r>
          </a:p>
          <a:p>
            <a:endParaRPr lang="en-US" dirty="0"/>
          </a:p>
          <a:p>
            <a:r>
              <a:rPr lang="en-US" b="1" dirty="0"/>
              <a:t>Whenever people work together, the issues of proper conduct and ethical behavior come into play.</a:t>
            </a:r>
          </a:p>
          <a:p>
            <a:endParaRPr lang="en-US" b="1" dirty="0"/>
          </a:p>
          <a:p>
            <a:r>
              <a:rPr lang="en-US" b="1" dirty="0"/>
              <a:t>Module 1 will reinforce:</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10</a:t>
            </a:fld>
            <a:endParaRPr lang="en-US" dirty="0"/>
          </a:p>
        </p:txBody>
      </p:sp>
    </p:spTree>
    <p:extLst>
      <p:ext uri="{BB962C8B-B14F-4D97-AF65-F5344CB8AC3E}">
        <p14:creationId xmlns:p14="http://schemas.microsoft.com/office/powerpoint/2010/main" val="236422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There are several categories of hired personnel, including government employees, contractors, cooperators, and </a:t>
            </a:r>
            <a:r>
              <a:rPr lang="en-US" b="1"/>
              <a:t>casuals all working </a:t>
            </a:r>
            <a:r>
              <a:rPr lang="en-US" b="1" dirty="0"/>
              <a:t>together at an incident.</a:t>
            </a:r>
          </a:p>
          <a:p>
            <a:endParaRPr lang="en-US" b="1" dirty="0"/>
          </a:p>
          <a:p>
            <a:r>
              <a:rPr lang="en-US" b="1" dirty="0"/>
              <a:t>Module 2, focuses on the category of “casuals”, also know as administratively determined (AD) personnel and introduces you to:</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11</a:t>
            </a:fld>
            <a:endParaRPr lang="en-US" dirty="0"/>
          </a:p>
        </p:txBody>
      </p:sp>
    </p:spTree>
    <p:extLst>
      <p:ext uri="{BB962C8B-B14F-4D97-AF65-F5344CB8AC3E}">
        <p14:creationId xmlns:p14="http://schemas.microsoft.com/office/powerpoint/2010/main" val="369113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I’m pretty sure we all care about getting paid? Well before a check makes it into your hand, a lot has to happen, including quantifying the time you work and filling out paperwork. </a:t>
            </a:r>
          </a:p>
          <a:p>
            <a:endParaRPr lang="en-US" b="1" dirty="0"/>
          </a:p>
          <a:p>
            <a:r>
              <a:rPr lang="en-US" b="1" dirty="0"/>
              <a:t>Module 3 addresses:</a:t>
            </a:r>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12</a:t>
            </a:fld>
            <a:endParaRPr lang="en-US" dirty="0"/>
          </a:p>
        </p:txBody>
      </p:sp>
    </p:spTree>
    <p:extLst>
      <p:ext uri="{BB962C8B-B14F-4D97-AF65-F5344CB8AC3E}">
        <p14:creationId xmlns:p14="http://schemas.microsoft.com/office/powerpoint/2010/main" val="2405324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all are expected to bring our own basic personal items—toiletries, socks, and so on— to an incident. However, what happens if you either forget or run out of something? Sometimes for larger incidents, a commissary is available where workers can purchase items.</a:t>
            </a:r>
          </a:p>
          <a:p>
            <a:endParaRPr lang="en-US" b="1" dirty="0"/>
          </a:p>
          <a:p>
            <a:r>
              <a:rPr lang="en-US" b="1" dirty="0"/>
              <a:t>Module 4 presents:</a:t>
            </a:r>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13</a:t>
            </a:fld>
            <a:endParaRPr lang="en-US" dirty="0"/>
          </a:p>
        </p:txBody>
      </p:sp>
    </p:spTree>
    <p:extLst>
      <p:ext uri="{BB962C8B-B14F-4D97-AF65-F5344CB8AC3E}">
        <p14:creationId xmlns:p14="http://schemas.microsoft.com/office/powerpoint/2010/main" val="2752211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no two ways about it; the realm of wildland fire fighting is risky and hazardous. Working under dangerous and untamed conditions comes the possibility of injury and illness. </a:t>
            </a:r>
          </a:p>
          <a:p>
            <a:endParaRPr lang="en-US" b="1" dirty="0"/>
          </a:p>
          <a:p>
            <a:r>
              <a:rPr lang="en-US" b="1" dirty="0"/>
              <a:t>Module 5 introduces: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14</a:t>
            </a:fld>
            <a:endParaRPr lang="en-US" dirty="0"/>
          </a:p>
        </p:txBody>
      </p:sp>
    </p:spTree>
    <p:extLst>
      <p:ext uri="{BB962C8B-B14F-4D97-AF65-F5344CB8AC3E}">
        <p14:creationId xmlns:p14="http://schemas.microsoft.com/office/powerpoint/2010/main" val="49822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travel mobilization process to, from, and between incidents involves a lot of communication and paperwork. When workers travel, there are  expenses and procedures to follow for reimbursement. </a:t>
            </a:r>
          </a:p>
          <a:p>
            <a:endParaRPr lang="en-US" b="1" dirty="0"/>
          </a:p>
          <a:p>
            <a:r>
              <a:rPr lang="en-US" b="1" dirty="0"/>
              <a:t>Module 6 explores: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15</a:t>
            </a:fld>
            <a:endParaRPr lang="en-US" dirty="0"/>
          </a:p>
        </p:txBody>
      </p:sp>
    </p:spTree>
    <p:extLst>
      <p:ext uri="{BB962C8B-B14F-4D97-AF65-F5344CB8AC3E}">
        <p14:creationId xmlns:p14="http://schemas.microsoft.com/office/powerpoint/2010/main" val="274330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fight a fire or other all hazard incident, in addition to personnel you need a lot of equipment, supplies, and specialized services. And yes, you guessed it! There are processes and forms involved in acquiring or procuring these items.</a:t>
            </a:r>
          </a:p>
          <a:p>
            <a:endParaRPr lang="en-US" b="1" dirty="0"/>
          </a:p>
          <a:p>
            <a:r>
              <a:rPr lang="en-US" b="1" dirty="0"/>
              <a:t>Module 7 you will explore:</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16</a:t>
            </a:fld>
            <a:endParaRPr lang="en-US" dirty="0"/>
          </a:p>
        </p:txBody>
      </p:sp>
    </p:spTree>
    <p:extLst>
      <p:ext uri="{BB962C8B-B14F-4D97-AF65-F5344CB8AC3E}">
        <p14:creationId xmlns:p14="http://schemas.microsoft.com/office/powerpoint/2010/main" val="4152817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Equipment and supplies acquired for an incident become the property of that incident. All incident personnel share the responsibility of accounting for property to minimize costs associated with loss and damage. </a:t>
            </a:r>
          </a:p>
          <a:p>
            <a:endParaRPr lang="en-US" b="1" dirty="0"/>
          </a:p>
          <a:p>
            <a:r>
              <a:rPr lang="en-US" b="1" dirty="0"/>
              <a:t>Module 8 introduces: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17</a:t>
            </a:fld>
            <a:endParaRPr lang="en-US" dirty="0"/>
          </a:p>
        </p:txBody>
      </p:sp>
    </p:spTree>
    <p:extLst>
      <p:ext uri="{BB962C8B-B14F-4D97-AF65-F5344CB8AC3E}">
        <p14:creationId xmlns:p14="http://schemas.microsoft.com/office/powerpoint/2010/main" val="4186534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word interagency appears in the title of this course and implies multiple agencies interacting. Working together requires communication and cooperation, which, in the world of incident management, translates into cooperative agreements.</a:t>
            </a:r>
          </a:p>
          <a:p>
            <a:endParaRPr lang="en-US" b="1" dirty="0"/>
          </a:p>
          <a:p>
            <a:r>
              <a:rPr lang="en-US" b="1" dirty="0"/>
              <a:t>Module 9 presents: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18</a:t>
            </a:fld>
            <a:endParaRPr lang="en-US" dirty="0"/>
          </a:p>
        </p:txBody>
      </p:sp>
    </p:spTree>
    <p:extLst>
      <p:ext uri="{BB962C8B-B14F-4D97-AF65-F5344CB8AC3E}">
        <p14:creationId xmlns:p14="http://schemas.microsoft.com/office/powerpoint/2010/main" val="2798707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Incident personnel, or their families, have the right to file claims against the government for property loss, property damage, personal injury, or death. </a:t>
            </a:r>
          </a:p>
          <a:p>
            <a:endParaRPr lang="en-US" b="1" dirty="0"/>
          </a:p>
          <a:p>
            <a:r>
              <a:rPr lang="en-US" b="1" dirty="0"/>
              <a:t>Module 10 explores: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19</a:t>
            </a:fld>
            <a:endParaRPr lang="en-US" dirty="0"/>
          </a:p>
        </p:txBody>
      </p:sp>
    </p:spTree>
    <p:extLst>
      <p:ext uri="{BB962C8B-B14F-4D97-AF65-F5344CB8AC3E}">
        <p14:creationId xmlns:p14="http://schemas.microsoft.com/office/powerpoint/2010/main" val="379675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71513"/>
            <a:ext cx="2478087" cy="1858962"/>
          </a:xfrm>
        </p:spPr>
      </p:sp>
      <p:sp>
        <p:nvSpPr>
          <p:cNvPr id="3" name="Notes Placeholder 2"/>
          <p:cNvSpPr>
            <a:spLocks noGrp="1"/>
          </p:cNvSpPr>
          <p:nvPr>
            <p:ph type="body" idx="1"/>
          </p:nvPr>
        </p:nvSpPr>
        <p:spPr/>
        <p:txBody>
          <a:bodyPr/>
          <a:lstStyle/>
          <a:p>
            <a:r>
              <a:rPr lang="en-US" b="1" dirty="0">
                <a:solidFill>
                  <a:srgbClr val="0070C0"/>
                </a:solidFill>
              </a:rPr>
              <a:t>NWCG mission</a:t>
            </a:r>
          </a:p>
        </p:txBody>
      </p:sp>
      <p:sp>
        <p:nvSpPr>
          <p:cNvPr id="4" name="Slide Number Placeholder 3"/>
          <p:cNvSpPr>
            <a:spLocks noGrp="1"/>
          </p:cNvSpPr>
          <p:nvPr>
            <p:ph type="sldNum" sz="quarter" idx="10"/>
          </p:nvPr>
        </p:nvSpPr>
        <p:spPr/>
        <p:txBody>
          <a:bodyPr/>
          <a:lstStyle/>
          <a:p>
            <a:fld id="{8563C44C-B45D-4BB0-881F-345F3E067394}" type="slidenum">
              <a:rPr lang="en-US" smtClean="0"/>
              <a:t>2</a:t>
            </a:fld>
            <a:endParaRPr lang="en-US" dirty="0"/>
          </a:p>
        </p:txBody>
      </p:sp>
    </p:spTree>
    <p:extLst>
      <p:ext uri="{BB962C8B-B14F-4D97-AF65-F5344CB8AC3E}">
        <p14:creationId xmlns:p14="http://schemas.microsoft.com/office/powerpoint/2010/main" val="2748955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you consider all the people and equipment involved in fighting a wildland fire or dealing with any other type of all hazard incident, there are definitely costs involved. </a:t>
            </a:r>
          </a:p>
          <a:p>
            <a:endParaRPr lang="en-US" b="1" dirty="0"/>
          </a:p>
          <a:p>
            <a:r>
              <a:rPr lang="en-US" b="1" dirty="0"/>
              <a:t>Module 11 addresses: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20</a:t>
            </a:fld>
            <a:endParaRPr lang="en-US" dirty="0"/>
          </a:p>
        </p:txBody>
      </p:sp>
    </p:spTree>
    <p:extLst>
      <p:ext uri="{BB962C8B-B14F-4D97-AF65-F5344CB8AC3E}">
        <p14:creationId xmlns:p14="http://schemas.microsoft.com/office/powerpoint/2010/main" val="3611020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behind-the-scenes operations of an incident management team that is dealing with a natural disaster or other emergency are very similar to what takes place when there is a wildland fire. There are some additional considerations, however, that apply specifically to all hazard incidents. </a:t>
            </a:r>
          </a:p>
          <a:p>
            <a:endParaRPr lang="en-US" b="1" dirty="0"/>
          </a:p>
          <a:p>
            <a:r>
              <a:rPr lang="en-US" b="1" dirty="0"/>
              <a:t>Our last Module 12 takes a look at:</a:t>
            </a:r>
          </a:p>
          <a:p>
            <a:endParaRPr lang="en-US" b="1" dirty="0"/>
          </a:p>
          <a:p>
            <a:r>
              <a:rPr lang="en-US" b="1" dirty="0"/>
              <a:t>I have provided a handout of the course objectives. Please take a moment before or after each module to see if the objectives are being met. And please feel free to ask questions!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21</a:t>
            </a:fld>
            <a:endParaRPr lang="en-US" dirty="0"/>
          </a:p>
        </p:txBody>
      </p:sp>
    </p:spTree>
    <p:extLst>
      <p:ext uri="{BB962C8B-B14F-4D97-AF65-F5344CB8AC3E}">
        <p14:creationId xmlns:p14="http://schemas.microsoft.com/office/powerpoint/2010/main" val="595087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Standards for Interagency Incident Business Management Handbook provides answers to common finance related questions. The SIIBM also known as the Yellow Book is an online publication and you should bookmark it on your computer, tablet, or smartphone if you haven’t already done so. It can be found at the link here.</a:t>
            </a:r>
          </a:p>
          <a:p>
            <a:r>
              <a:rPr lang="en-US" b="1" dirty="0"/>
              <a:t>You MUST have access to it while you work through the course! One reason you’re sure to appreciate is—you can use it for the final exam!</a:t>
            </a:r>
          </a:p>
          <a:p>
            <a:endParaRPr lang="en-US" b="1" dirty="0"/>
          </a:p>
          <a:p>
            <a:r>
              <a:rPr lang="en-US" b="1" dirty="0"/>
              <a:t>In addition to having the SIIBM bookmarked on your device, you should also locate and bookmark the incident business supplements for the various GACCs. These supplements are significant because in them you’ll find information that is updated ANNUALLY—usually in March—and that is specific to your geographic area. National supplements are also released periodically and apply to ALL geographic areas including examples such as the pay plan. </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22</a:t>
            </a:fld>
            <a:endParaRPr lang="en-US" dirty="0"/>
          </a:p>
        </p:txBody>
      </p:sp>
    </p:spTree>
    <p:extLst>
      <p:ext uri="{BB962C8B-B14F-4D97-AF65-F5344CB8AC3E}">
        <p14:creationId xmlns:p14="http://schemas.microsoft.com/office/powerpoint/2010/main" val="224496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71513"/>
            <a:ext cx="2478087" cy="185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3C44C-B45D-4BB0-881F-345F3E067394}" type="slidenum">
              <a:rPr lang="en-US" smtClean="0"/>
              <a:t>3</a:t>
            </a:fld>
            <a:endParaRPr lang="en-US" dirty="0"/>
          </a:p>
        </p:txBody>
      </p:sp>
    </p:spTree>
    <p:extLst>
      <p:ext uri="{BB962C8B-B14F-4D97-AF65-F5344CB8AC3E}">
        <p14:creationId xmlns:p14="http://schemas.microsoft.com/office/powerpoint/2010/main" val="94586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71513"/>
            <a:ext cx="2478087" cy="185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3C44C-B45D-4BB0-881F-345F3E067394}" type="slidenum">
              <a:rPr lang="en-US" smtClean="0"/>
              <a:t>4</a:t>
            </a:fld>
            <a:endParaRPr lang="en-US" dirty="0"/>
          </a:p>
        </p:txBody>
      </p:sp>
    </p:spTree>
    <p:extLst>
      <p:ext uri="{BB962C8B-B14F-4D97-AF65-F5344CB8AC3E}">
        <p14:creationId xmlns:p14="http://schemas.microsoft.com/office/powerpoint/2010/main" val="68688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71513"/>
            <a:ext cx="2478087" cy="185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3C44C-B45D-4BB0-881F-345F3E067394}" type="slidenum">
              <a:rPr lang="en-US" smtClean="0"/>
              <a:t>5</a:t>
            </a:fld>
            <a:endParaRPr lang="en-US" dirty="0"/>
          </a:p>
        </p:txBody>
      </p:sp>
    </p:spTree>
    <p:extLst>
      <p:ext uri="{BB962C8B-B14F-4D97-AF65-F5344CB8AC3E}">
        <p14:creationId xmlns:p14="http://schemas.microsoft.com/office/powerpoint/2010/main" val="373394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6</a:t>
            </a:fld>
            <a:endParaRPr lang="en-US" dirty="0"/>
          </a:p>
        </p:txBody>
      </p:sp>
    </p:spTree>
    <p:extLst>
      <p:ext uri="{BB962C8B-B14F-4D97-AF65-F5344CB8AC3E}">
        <p14:creationId xmlns:p14="http://schemas.microsoft.com/office/powerpoint/2010/main" val="426234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7</a:t>
            </a:fld>
            <a:endParaRPr lang="en-US" dirty="0"/>
          </a:p>
        </p:txBody>
      </p:sp>
    </p:spTree>
    <p:extLst>
      <p:ext uri="{BB962C8B-B14F-4D97-AF65-F5344CB8AC3E}">
        <p14:creationId xmlns:p14="http://schemas.microsoft.com/office/powerpoint/2010/main" val="14064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71513"/>
            <a:ext cx="2478087" cy="185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3C44C-B45D-4BB0-881F-345F3E067394}" type="slidenum">
              <a:rPr lang="en-US" smtClean="0"/>
              <a:t>8</a:t>
            </a:fld>
            <a:endParaRPr lang="en-US" dirty="0"/>
          </a:p>
        </p:txBody>
      </p:sp>
    </p:spTree>
    <p:extLst>
      <p:ext uri="{BB962C8B-B14F-4D97-AF65-F5344CB8AC3E}">
        <p14:creationId xmlns:p14="http://schemas.microsoft.com/office/powerpoint/2010/main" val="360490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71513"/>
            <a:ext cx="2478087" cy="1858962"/>
          </a:xfrm>
        </p:spPr>
      </p:sp>
      <p:sp>
        <p:nvSpPr>
          <p:cNvPr id="3" name="Notes Placeholder 2"/>
          <p:cNvSpPr>
            <a:spLocks noGrp="1"/>
          </p:cNvSpPr>
          <p:nvPr>
            <p:ph type="body" idx="1"/>
          </p:nvPr>
        </p:nvSpPr>
        <p:spPr>
          <a:xfrm>
            <a:off x="702310" y="4479687"/>
            <a:ext cx="5618480" cy="3665776"/>
          </a:xfrm>
          <a:prstGeom prst="rect">
            <a:avLst/>
          </a:prstGeom>
        </p:spPr>
        <p:txBody>
          <a:bodyPr/>
          <a:lstStyle/>
          <a:p>
            <a:r>
              <a:rPr lang="en-US" b="1" dirty="0"/>
              <a:t>EXERCISE:  Student Expectations for the Course</a:t>
            </a:r>
            <a:endParaRPr lang="en-US" dirty="0"/>
          </a:p>
          <a:p>
            <a:r>
              <a:rPr lang="en-US" dirty="0"/>
              <a:t> </a:t>
            </a:r>
          </a:p>
          <a:p>
            <a:r>
              <a:rPr lang="en-US" u="sng" dirty="0"/>
              <a:t>Purpose</a:t>
            </a:r>
            <a:r>
              <a:rPr lang="en-US" dirty="0"/>
              <a:t>:  Students develop a list of their expectations for the course.</a:t>
            </a:r>
          </a:p>
          <a:p>
            <a:r>
              <a:rPr lang="en-US" dirty="0"/>
              <a:t> </a:t>
            </a:r>
          </a:p>
          <a:p>
            <a:r>
              <a:rPr lang="en-US" u="sng" dirty="0"/>
              <a:t>Time</a:t>
            </a:r>
            <a:r>
              <a:rPr lang="en-US" dirty="0"/>
              <a:t>:  25 minutes</a:t>
            </a:r>
          </a:p>
          <a:p>
            <a:r>
              <a:rPr lang="en-US" dirty="0"/>
              <a:t> </a:t>
            </a:r>
          </a:p>
          <a:p>
            <a:r>
              <a:rPr lang="en-US" u="sng" dirty="0"/>
              <a:t>Format</a:t>
            </a:r>
            <a:r>
              <a:rPr lang="en-US" dirty="0"/>
              <a:t>:  Students work in small groups of four to six students.</a:t>
            </a:r>
          </a:p>
          <a:p>
            <a:r>
              <a:rPr lang="en-US" dirty="0"/>
              <a:t> </a:t>
            </a:r>
          </a:p>
          <a:p>
            <a:r>
              <a:rPr lang="en-US" u="sng" dirty="0"/>
              <a:t>Materials Needed</a:t>
            </a:r>
            <a:r>
              <a:rPr lang="en-US" dirty="0"/>
              <a:t>:  Paper and markers</a:t>
            </a:r>
          </a:p>
          <a:p>
            <a:r>
              <a:rPr lang="en-US" dirty="0"/>
              <a:t> </a:t>
            </a:r>
          </a:p>
          <a:p>
            <a:r>
              <a:rPr lang="en-US" u="sng" dirty="0"/>
              <a:t>Instructions</a:t>
            </a:r>
            <a:r>
              <a:rPr lang="en-US" dirty="0"/>
              <a:t>:</a:t>
            </a:r>
          </a:p>
          <a:p>
            <a:r>
              <a:rPr lang="en-US" dirty="0"/>
              <a:t> </a:t>
            </a:r>
          </a:p>
          <a:p>
            <a:r>
              <a:rPr lang="en-US" dirty="0"/>
              <a:t>1. Instruct groups to write their responses to the following question on a sheet of paper:</a:t>
            </a:r>
          </a:p>
          <a:p>
            <a:r>
              <a:rPr lang="en-US" dirty="0"/>
              <a:t> </a:t>
            </a:r>
          </a:p>
          <a:p>
            <a:pPr lvl="1" fontAlgn="base"/>
            <a:r>
              <a:rPr lang="en-US" b="1" dirty="0"/>
              <a:t>Question: </a:t>
            </a:r>
            <a:r>
              <a:rPr lang="en-US" dirty="0"/>
              <a:t>What do you expect to learn from this course?</a:t>
            </a:r>
          </a:p>
          <a:p>
            <a:r>
              <a:rPr lang="en-US" dirty="0"/>
              <a:t> </a:t>
            </a:r>
          </a:p>
          <a:p>
            <a:r>
              <a:rPr lang="en-US" dirty="0"/>
              <a:t>2. Have each group present their expectations to the class.</a:t>
            </a:r>
          </a:p>
          <a:p>
            <a:r>
              <a:rPr lang="en-US" dirty="0"/>
              <a:t> </a:t>
            </a:r>
          </a:p>
          <a:p>
            <a:r>
              <a:rPr lang="en-US" dirty="0"/>
              <a:t>3. Answer any questions.</a:t>
            </a:r>
          </a:p>
          <a:p>
            <a:r>
              <a:rPr lang="en-US" dirty="0"/>
              <a:t> </a:t>
            </a:r>
          </a:p>
          <a:p>
            <a:r>
              <a:rPr lang="en-US" dirty="0"/>
              <a:t>4. Post lists around the room and refer to them throughout the course to ensure students’ expectations are being met.</a:t>
            </a:r>
          </a:p>
        </p:txBody>
      </p:sp>
      <p:sp>
        <p:nvSpPr>
          <p:cNvPr id="4" name="Slide Number Placeholder 3"/>
          <p:cNvSpPr>
            <a:spLocks noGrp="1"/>
          </p:cNvSpPr>
          <p:nvPr>
            <p:ph type="sldNum" sz="quarter" idx="10"/>
          </p:nvPr>
        </p:nvSpPr>
        <p:spPr/>
        <p:txBody>
          <a:bodyPr/>
          <a:lstStyle/>
          <a:p>
            <a:fld id="{8563C44C-B45D-4BB0-881F-345F3E067394}" type="slidenum">
              <a:rPr lang="en-US" smtClean="0"/>
              <a:t>9</a:t>
            </a:fld>
            <a:endParaRPr lang="en-US" dirty="0"/>
          </a:p>
        </p:txBody>
      </p:sp>
    </p:spTree>
    <p:extLst>
      <p:ext uri="{BB962C8B-B14F-4D97-AF65-F5344CB8AC3E}">
        <p14:creationId xmlns:p14="http://schemas.microsoft.com/office/powerpoint/2010/main" val="719756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Rectangle 4"/>
          <p:cNvSpPr/>
          <p:nvPr userDrawn="1"/>
        </p:nvSpPr>
        <p:spPr>
          <a:xfrm>
            <a:off x="0" y="4495800"/>
            <a:ext cx="9144000" cy="1752600"/>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1905000" y="4495800"/>
            <a:ext cx="7086600" cy="1752600"/>
          </a:xfrm>
        </p:spPr>
        <p:txBody>
          <a:bodyPr>
            <a:noAutofit/>
          </a:bodyPr>
          <a:lstStyle>
            <a:lvl1pPr>
              <a:defRPr sz="4000" baseline="0">
                <a:solidFill>
                  <a:schemeClr val="bg1"/>
                </a:solidFill>
              </a:defRPr>
            </a:lvl1pPr>
          </a:lstStyle>
          <a:p>
            <a:pPr fontAlgn="auto">
              <a:spcAft>
                <a:spcPts val="0"/>
              </a:spcAft>
            </a:pPr>
            <a:r>
              <a:rPr lang="en-US" dirty="0"/>
              <a:t>Course Name Unit # – Unit Name</a:t>
            </a:r>
            <a:endParaRPr lang="en-US" altLang="en-US" sz="4000" dirty="0">
              <a:solidFill>
                <a:schemeClr val="bg1"/>
              </a:solidFill>
            </a:endParaRPr>
          </a:p>
        </p:txBody>
      </p:sp>
      <p:pic>
        <p:nvPicPr>
          <p:cNvPr id="6" name="Picture 5"/>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04800" y="4724400"/>
            <a:ext cx="1459725" cy="1161872"/>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794759"/>
            <a:ext cx="3516312" cy="2817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47918" y="122238"/>
            <a:ext cx="7091082" cy="563562"/>
          </a:xfrm>
        </p:spPr>
        <p:txBody>
          <a:bodyPr>
            <a:noAutofit/>
          </a:bodyPr>
          <a:lstStyle>
            <a:lvl1pPr>
              <a:defRPr sz="4400"/>
            </a:lvl1pPr>
          </a:lstStyle>
          <a:p>
            <a:r>
              <a:rPr lang="en-US"/>
              <a:t>Click to edit Master title style</a:t>
            </a:r>
            <a:endParaRPr lang="en-US" dirty="0"/>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84875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nowledge check">
    <p:bg>
      <p:bgPr>
        <a:solidFill>
          <a:schemeClr val="accent3"/>
        </a:solidFill>
        <a:effectLst/>
      </p:bgPr>
    </p:bg>
    <p:spTree>
      <p:nvGrpSpPr>
        <p:cNvPr id="1" name=""/>
        <p:cNvGrpSpPr/>
        <p:nvPr/>
      </p:nvGrpSpPr>
      <p:grpSpPr>
        <a:xfrm>
          <a:off x="0" y="0"/>
          <a:ext cx="0" cy="0"/>
          <a:chOff x="0" y="0"/>
          <a:chExt cx="0" cy="0"/>
        </a:xfrm>
      </p:grpSpPr>
      <p:sp>
        <p:nvSpPr>
          <p:cNvPr id="19" name="Rectangle 18"/>
          <p:cNvSpPr/>
          <p:nvPr userDrawn="1"/>
        </p:nvSpPr>
        <p:spPr>
          <a:xfrm>
            <a:off x="0" y="762000"/>
            <a:ext cx="44196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hasCustomPrompt="1"/>
          </p:nvPr>
        </p:nvSpPr>
        <p:spPr>
          <a:xfrm>
            <a:off x="457200" y="76200"/>
            <a:ext cx="8229600" cy="563562"/>
          </a:xfrm>
          <a:noFill/>
        </p:spPr>
        <p:txBody>
          <a:bodyPr>
            <a:noAutofit/>
          </a:bodyPr>
          <a:lstStyle>
            <a:lvl1pPr algn="ctr">
              <a:defRPr sz="4000">
                <a:solidFill>
                  <a:schemeClr val="bg1"/>
                </a:solidFill>
              </a:defRPr>
            </a:lvl1pPr>
          </a:lstStyle>
          <a:p>
            <a:r>
              <a:rPr lang="en-US" dirty="0"/>
              <a:t>Knowledge Check</a:t>
            </a:r>
          </a:p>
        </p:txBody>
      </p:sp>
      <p:sp>
        <p:nvSpPr>
          <p:cNvPr id="6" name="Content Placeholder 5"/>
          <p:cNvSpPr>
            <a:spLocks noGrp="1"/>
          </p:cNvSpPr>
          <p:nvPr>
            <p:ph sz="quarter" idx="10" hasCustomPrompt="1"/>
          </p:nvPr>
        </p:nvSpPr>
        <p:spPr>
          <a:xfrm>
            <a:off x="4572000" y="762000"/>
            <a:ext cx="4572000" cy="2789238"/>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4572000" y="3687762"/>
            <a:ext cx="4572000" cy="2865438"/>
          </a:xfrm>
          <a:solidFill>
            <a:schemeClr val="bg1"/>
          </a:solidFill>
        </p:spPr>
        <p:txBody>
          <a:bodyPr/>
          <a:lstStyle>
            <a:lvl1pPr marL="0" indent="0">
              <a:buNone/>
              <a:defRPr/>
            </a:lvl1pPr>
          </a:lstStyle>
          <a:p>
            <a:pPr lvl="0"/>
            <a:r>
              <a:rPr lang="en-US" dirty="0"/>
              <a:t>Answer:</a:t>
            </a:r>
          </a:p>
        </p:txBody>
      </p:sp>
      <p:sp>
        <p:nvSpPr>
          <p:cNvPr id="12" name="Content Placeholder 10"/>
          <p:cNvSpPr>
            <a:spLocks noGrp="1"/>
          </p:cNvSpPr>
          <p:nvPr>
            <p:ph sz="quarter" idx="13"/>
          </p:nvPr>
        </p:nvSpPr>
        <p:spPr>
          <a:xfrm>
            <a:off x="381000" y="838200"/>
            <a:ext cx="1828800" cy="1828800"/>
          </a:xfrm>
        </p:spPr>
        <p:txBody>
          <a:bodyPr/>
          <a:lstStyle/>
          <a:p>
            <a:pPr lvl="0"/>
            <a:r>
              <a:rPr lang="en-US"/>
              <a:t>Edit Master text styles</a:t>
            </a:r>
          </a:p>
        </p:txBody>
      </p:sp>
      <p:sp>
        <p:nvSpPr>
          <p:cNvPr id="13" name="Content Placeholder 10"/>
          <p:cNvSpPr>
            <a:spLocks noGrp="1"/>
          </p:cNvSpPr>
          <p:nvPr>
            <p:ph sz="quarter" idx="14"/>
          </p:nvPr>
        </p:nvSpPr>
        <p:spPr>
          <a:xfrm>
            <a:off x="2362200" y="838200"/>
            <a:ext cx="1828800" cy="1828800"/>
          </a:xfrm>
        </p:spPr>
        <p:txBody>
          <a:bodyPr/>
          <a:lstStyle/>
          <a:p>
            <a:pPr lvl="0"/>
            <a:r>
              <a:rPr lang="en-US"/>
              <a:t>Edit Master text styles</a:t>
            </a:r>
          </a:p>
        </p:txBody>
      </p:sp>
      <p:sp>
        <p:nvSpPr>
          <p:cNvPr id="16" name="Content Placeholder 10"/>
          <p:cNvSpPr>
            <a:spLocks noGrp="1"/>
          </p:cNvSpPr>
          <p:nvPr>
            <p:ph sz="quarter" idx="17"/>
          </p:nvPr>
        </p:nvSpPr>
        <p:spPr>
          <a:xfrm>
            <a:off x="381000" y="4724400"/>
            <a:ext cx="1828800" cy="1828800"/>
          </a:xfrm>
        </p:spPr>
        <p:txBody>
          <a:bodyPr/>
          <a:lstStyle/>
          <a:p>
            <a:pPr lvl="0"/>
            <a:r>
              <a:rPr lang="en-US"/>
              <a:t>Edit Master text styles</a:t>
            </a:r>
          </a:p>
        </p:txBody>
      </p:sp>
      <p:sp>
        <p:nvSpPr>
          <p:cNvPr id="17" name="Content Placeholder 10"/>
          <p:cNvSpPr>
            <a:spLocks noGrp="1"/>
          </p:cNvSpPr>
          <p:nvPr>
            <p:ph sz="quarter" idx="18"/>
          </p:nvPr>
        </p:nvSpPr>
        <p:spPr>
          <a:xfrm>
            <a:off x="2362200" y="4724400"/>
            <a:ext cx="1828800" cy="1828800"/>
          </a:xfrm>
        </p:spPr>
        <p:txBody>
          <a:bodyPr/>
          <a:lstStyle/>
          <a:p>
            <a:pPr lvl="0"/>
            <a:r>
              <a:rPr lang="en-US"/>
              <a:t>Edit Master text styles</a:t>
            </a:r>
          </a:p>
        </p:txBody>
      </p:sp>
      <p:sp>
        <p:nvSpPr>
          <p:cNvPr id="21" name="Content Placeholder 20"/>
          <p:cNvSpPr>
            <a:spLocks noGrp="1"/>
          </p:cNvSpPr>
          <p:nvPr>
            <p:ph sz="quarter" idx="19"/>
          </p:nvPr>
        </p:nvSpPr>
        <p:spPr>
          <a:xfrm>
            <a:off x="381000" y="2819400"/>
            <a:ext cx="3810000" cy="1752600"/>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36435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76200"/>
            <a:ext cx="8229600" cy="563562"/>
          </a:xfrm>
          <a:noFill/>
        </p:spPr>
        <p:txBody>
          <a:bodyPr>
            <a:noAutofit/>
          </a:bodyPr>
          <a:lstStyle>
            <a:lvl1pPr algn="ctr">
              <a:defRPr sz="4000">
                <a:solidFill>
                  <a:schemeClr val="bg1"/>
                </a:solidFill>
              </a:defRPr>
            </a:lvl1pPr>
          </a:lstStyle>
          <a:p>
            <a:r>
              <a:rPr lang="en-US" dirty="0"/>
              <a:t>Knowledge Check</a:t>
            </a:r>
          </a:p>
        </p:txBody>
      </p:sp>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Tree>
    <p:extLst>
      <p:ext uri="{BB962C8B-B14F-4D97-AF65-F5344CB8AC3E}">
        <p14:creationId xmlns:p14="http://schemas.microsoft.com/office/powerpoint/2010/main" val="619405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Rectangle 12"/>
          <p:cNvSpPr/>
          <p:nvPr userDrawn="1"/>
        </p:nvSpPr>
        <p:spPr>
          <a:xfrm>
            <a:off x="0" y="0"/>
            <a:ext cx="3429000" cy="6629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4012" y="0"/>
            <a:ext cx="9188012" cy="80330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p:cNvSpPr>
            <a:spLocks noGrp="1"/>
          </p:cNvSpPr>
          <p:nvPr>
            <p:ph type="pic" sz="quarter" idx="12"/>
          </p:nvPr>
        </p:nvSpPr>
        <p:spPr>
          <a:xfrm>
            <a:off x="3505200" y="803305"/>
            <a:ext cx="1828800" cy="5749895"/>
          </a:xfrm>
        </p:spPr>
        <p:txBody>
          <a:bodyPr/>
          <a:lstStyle/>
          <a:p>
            <a:r>
              <a:rPr lang="en-US" dirty="0"/>
              <a:t>Click icon to add picture</a:t>
            </a:r>
          </a:p>
        </p:txBody>
      </p:sp>
      <p:sp>
        <p:nvSpPr>
          <p:cNvPr id="16" name="Picture Placeholder 14"/>
          <p:cNvSpPr>
            <a:spLocks noGrp="1"/>
          </p:cNvSpPr>
          <p:nvPr>
            <p:ph type="pic" sz="quarter" idx="13"/>
          </p:nvPr>
        </p:nvSpPr>
        <p:spPr>
          <a:xfrm>
            <a:off x="5410200" y="803305"/>
            <a:ext cx="1828800" cy="5749895"/>
          </a:xfrm>
        </p:spPr>
        <p:txBody>
          <a:bodyPr/>
          <a:lstStyle/>
          <a:p>
            <a:r>
              <a:rPr lang="en-US" dirty="0"/>
              <a:t>Click icon to add picture</a:t>
            </a:r>
          </a:p>
        </p:txBody>
      </p:sp>
      <p:sp>
        <p:nvSpPr>
          <p:cNvPr id="17" name="Picture Placeholder 14"/>
          <p:cNvSpPr>
            <a:spLocks noGrp="1"/>
          </p:cNvSpPr>
          <p:nvPr>
            <p:ph type="pic" sz="quarter" idx="14"/>
          </p:nvPr>
        </p:nvSpPr>
        <p:spPr>
          <a:xfrm>
            <a:off x="7315200" y="803305"/>
            <a:ext cx="1828800" cy="5749895"/>
          </a:xfrm>
        </p:spPr>
        <p:txBody>
          <a:bodyPr/>
          <a:lstStyle/>
          <a:p>
            <a:r>
              <a:rPr lang="en-US" dirty="0"/>
              <a:t>Click icon to add picture</a:t>
            </a:r>
          </a:p>
        </p:txBody>
      </p:sp>
      <p:sp>
        <p:nvSpPr>
          <p:cNvPr id="14" name="Title 1"/>
          <p:cNvSpPr>
            <a:spLocks noGrp="1"/>
          </p:cNvSpPr>
          <p:nvPr>
            <p:ph type="title"/>
          </p:nvPr>
        </p:nvSpPr>
        <p:spPr>
          <a:xfrm>
            <a:off x="147918" y="122238"/>
            <a:ext cx="7091082" cy="563562"/>
          </a:xfrm>
        </p:spPr>
        <p:txBody>
          <a:bodyPr>
            <a:noAutofit/>
          </a:bodyPr>
          <a:lstStyle>
            <a:lvl1pPr>
              <a:defRPr sz="4400"/>
            </a:lvl1pPr>
          </a:lstStyle>
          <a:p>
            <a:r>
              <a:rPr lang="en-US"/>
              <a:t>Click to edit Master title style</a:t>
            </a:r>
            <a:endParaRPr lang="en-US" dirty="0"/>
          </a:p>
        </p:txBody>
      </p:sp>
      <p:sp>
        <p:nvSpPr>
          <p:cNvPr id="18" name="Content Placeholder 8"/>
          <p:cNvSpPr>
            <a:spLocks noGrp="1"/>
          </p:cNvSpPr>
          <p:nvPr>
            <p:ph sz="quarter" idx="15"/>
          </p:nvPr>
        </p:nvSpPr>
        <p:spPr>
          <a:xfrm>
            <a:off x="228600" y="794759"/>
            <a:ext cx="3200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453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rgbClr val="507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8"/>
          <p:cNvSpPr>
            <a:spLocks noGrp="1"/>
          </p:cNvSpPr>
          <p:nvPr>
            <p:ph sz="quarter" idx="12"/>
          </p:nvPr>
        </p:nvSpPr>
        <p:spPr>
          <a:xfrm>
            <a:off x="228600" y="1181100"/>
            <a:ext cx="8686800" cy="4495800"/>
          </a:xfrm>
        </p:spPr>
        <p:txBody>
          <a:bodyPr/>
          <a:lstStyle>
            <a:lvl1pPr>
              <a:defRPr>
                <a:solidFill>
                  <a:schemeClr val="tx1"/>
                </a:solidFill>
              </a:defRPr>
            </a:lvl1pPr>
            <a:lvl2pPr>
              <a:defRPr>
                <a:solidFill>
                  <a:schemeClr val="tx1"/>
                </a:solidFill>
              </a:defRPr>
            </a:lvl2pPr>
            <a:lvl3pPr>
              <a:tabLst>
                <a:tab pos="0" algn="l"/>
              </a:tabLst>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1026459" y="228600"/>
            <a:ext cx="7091082" cy="563562"/>
          </a:xfrm>
        </p:spPr>
        <p:txBody>
          <a:bodyPr>
            <a:noAutofit/>
          </a:bodyPr>
          <a:lstStyle>
            <a:lvl1pPr algn="ctr">
              <a:defRPr sz="4400">
                <a:solidFill>
                  <a:schemeClr val="bg1"/>
                </a:solidFill>
              </a:defRPr>
            </a:lvl1pPr>
          </a:lstStyle>
          <a:p>
            <a:r>
              <a:rPr lang="en-US" dirty="0"/>
              <a:t>Objectives/Summary</a:t>
            </a:r>
          </a:p>
        </p:txBody>
      </p:sp>
    </p:spTree>
    <p:extLst>
      <p:ext uri="{BB962C8B-B14F-4D97-AF65-F5344CB8AC3E}">
        <p14:creationId xmlns:p14="http://schemas.microsoft.com/office/powerpoint/2010/main" val="360012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147918" y="228600"/>
            <a:ext cx="7091082" cy="563562"/>
          </a:xfrm>
        </p:spPr>
        <p:txBody>
          <a:bodyPr>
            <a:noAutofit/>
          </a:bodyPr>
          <a:lstStyle>
            <a:lvl1pPr>
              <a:defRPr sz="4400">
                <a:solidFill>
                  <a:schemeClr val="tx1"/>
                </a:solidFill>
              </a:defRPr>
            </a:lvl1pPr>
          </a:lstStyle>
          <a:p>
            <a:r>
              <a:rPr lang="en-US"/>
              <a:t>Click to edit Master title style</a:t>
            </a:r>
            <a:endParaRPr lang="en-US" dirty="0"/>
          </a:p>
        </p:txBody>
      </p:sp>
      <p:sp>
        <p:nvSpPr>
          <p:cNvPr id="5" name="Content Placeholder 8"/>
          <p:cNvSpPr>
            <a:spLocks noGrp="1"/>
          </p:cNvSpPr>
          <p:nvPr>
            <p:ph sz="quarter" idx="12"/>
          </p:nvPr>
        </p:nvSpPr>
        <p:spPr>
          <a:xfrm>
            <a:off x="228600" y="794759"/>
            <a:ext cx="8686800" cy="5758441"/>
          </a:xfrm>
        </p:spPr>
        <p:txBody>
          <a:bodyPr/>
          <a:lstStyle>
            <a:lvl1pPr>
              <a:defRPr>
                <a:solidFill>
                  <a:schemeClr val="tx1"/>
                </a:solidFill>
              </a:defRPr>
            </a:lvl1pPr>
            <a:lvl2pPr>
              <a:defRPr>
                <a:solidFill>
                  <a:schemeClr val="tx1"/>
                </a:solidFill>
              </a:defRPr>
            </a:lvl2pPr>
            <a:lvl3pPr>
              <a:tabLst>
                <a:tab pos="0" algn="l"/>
              </a:tabLst>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15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
        <p:nvSpPr>
          <p:cNvPr id="4" name="Title 1"/>
          <p:cNvSpPr>
            <a:spLocks noGrp="1"/>
          </p:cNvSpPr>
          <p:nvPr>
            <p:ph type="title"/>
          </p:nvPr>
        </p:nvSpPr>
        <p:spPr>
          <a:xfrm>
            <a:off x="147918" y="228600"/>
            <a:ext cx="7091082" cy="563562"/>
          </a:xfrm>
        </p:spPr>
        <p:txBody>
          <a:bodyPr>
            <a:noAutofit/>
          </a:bodyPr>
          <a:lstStyle>
            <a:lvl1pPr>
              <a:defRPr sz="4400"/>
            </a:lvl1pPr>
          </a:lstStyle>
          <a:p>
            <a:r>
              <a:rPr lang="en-US"/>
              <a:t>Click to edit Master title style</a:t>
            </a:r>
            <a:endParaRPr lang="en-US" dirty="0"/>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Tree>
    <p:extLst>
      <p:ext uri="{BB962C8B-B14F-4D97-AF65-F5344CB8AC3E}">
        <p14:creationId xmlns:p14="http://schemas.microsoft.com/office/powerpoint/2010/main" val="228176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4572000" cy="4038600"/>
          </a:xfrm>
        </p:spPr>
        <p:txBody>
          <a:bodyPr/>
          <a:lstStyle>
            <a:lvl1pPr>
              <a:defRPr baseline="0"/>
            </a:lvl1pPr>
          </a:lstStyle>
          <a:p>
            <a:pPr lvl="0"/>
            <a:r>
              <a:rPr lang="en-US" dirty="0"/>
              <a:t>Image/Chart/Video</a:t>
            </a:r>
          </a:p>
        </p:txBody>
      </p:sp>
      <p:sp>
        <p:nvSpPr>
          <p:cNvPr id="4" name="Title 1"/>
          <p:cNvSpPr>
            <a:spLocks noGrp="1"/>
          </p:cNvSpPr>
          <p:nvPr>
            <p:ph type="title"/>
          </p:nvPr>
        </p:nvSpPr>
        <p:spPr>
          <a:xfrm>
            <a:off x="147918" y="228600"/>
            <a:ext cx="7091082" cy="563562"/>
          </a:xfrm>
        </p:spPr>
        <p:txBody>
          <a:bodyPr>
            <a:noAutofit/>
          </a:bodyPr>
          <a:lstStyle>
            <a:lvl1pPr>
              <a:defRPr sz="4000"/>
            </a:lvl1pPr>
          </a:lstStyle>
          <a:p>
            <a:r>
              <a:rPr lang="en-US" dirty="0"/>
              <a:t>Click to edit Master title style</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
        <p:nvSpPr>
          <p:cNvPr id="6" name="Content Placeholder 2"/>
          <p:cNvSpPr>
            <a:spLocks noGrp="1"/>
          </p:cNvSpPr>
          <p:nvPr>
            <p:ph sz="quarter" idx="14" hasCustomPrompt="1"/>
          </p:nvPr>
        </p:nvSpPr>
        <p:spPr>
          <a:xfrm>
            <a:off x="4572000" y="2590800"/>
            <a:ext cx="4572000" cy="4038600"/>
          </a:xfrm>
        </p:spPr>
        <p:txBody>
          <a:bodyPr/>
          <a:lstStyle>
            <a:lvl1pPr>
              <a:defRPr baseline="0"/>
            </a:lvl1pPr>
          </a:lstStyle>
          <a:p>
            <a:pPr lvl="0"/>
            <a:r>
              <a:rPr lang="en-US" dirty="0"/>
              <a:t>Image/Chart/Video</a:t>
            </a:r>
          </a:p>
        </p:txBody>
      </p:sp>
    </p:spTree>
    <p:extLst>
      <p:ext uri="{BB962C8B-B14F-4D97-AF65-F5344CB8AC3E}">
        <p14:creationId xmlns:p14="http://schemas.microsoft.com/office/powerpoint/2010/main" val="150971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5486400" cy="1828800"/>
          </a:xfrm>
        </p:spPr>
        <p:txBody>
          <a:bodyPr/>
          <a:lstStyle/>
          <a:p>
            <a:pPr lvl="0"/>
            <a:r>
              <a:rPr lang="en-US"/>
              <a:t>Edit Master text styles</a:t>
            </a:r>
          </a:p>
        </p:txBody>
      </p:sp>
      <p:sp>
        <p:nvSpPr>
          <p:cNvPr id="7" name="Content Placeholder 5"/>
          <p:cNvSpPr>
            <a:spLocks noGrp="1"/>
          </p:cNvSpPr>
          <p:nvPr>
            <p:ph sz="quarter" idx="13"/>
          </p:nvPr>
        </p:nvSpPr>
        <p:spPr>
          <a:xfrm>
            <a:off x="76200" y="2677131"/>
            <a:ext cx="5486400" cy="1828800"/>
          </a:xfrm>
        </p:spPr>
        <p:txBody>
          <a:bodyPr/>
          <a:lstStyle/>
          <a:p>
            <a:pPr lvl="0"/>
            <a:r>
              <a:rPr lang="en-US"/>
              <a:t>Edit Master text styles</a:t>
            </a:r>
          </a:p>
        </p:txBody>
      </p:sp>
      <p:sp>
        <p:nvSpPr>
          <p:cNvPr id="8" name="Content Placeholder 5"/>
          <p:cNvSpPr>
            <a:spLocks noGrp="1"/>
          </p:cNvSpPr>
          <p:nvPr>
            <p:ph sz="quarter" idx="14"/>
          </p:nvPr>
        </p:nvSpPr>
        <p:spPr>
          <a:xfrm>
            <a:off x="76200" y="4668462"/>
            <a:ext cx="5486400" cy="1828800"/>
          </a:xfrm>
        </p:spPr>
        <p:txBody>
          <a:bodyPr/>
          <a:lstStyle/>
          <a:p>
            <a:pPr lvl="0"/>
            <a:r>
              <a:rPr lang="en-US"/>
              <a:t>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dirty="0"/>
              <a:t>Click icon to add picture</a:t>
            </a:r>
          </a:p>
        </p:txBody>
      </p:sp>
      <p:sp>
        <p:nvSpPr>
          <p:cNvPr id="12" name="Picture Placeholder 10"/>
          <p:cNvSpPr>
            <a:spLocks noGrp="1"/>
          </p:cNvSpPr>
          <p:nvPr>
            <p:ph type="pic" sz="quarter" idx="16"/>
          </p:nvPr>
        </p:nvSpPr>
        <p:spPr>
          <a:xfrm>
            <a:off x="5791200" y="2677131"/>
            <a:ext cx="3200400" cy="1828800"/>
          </a:xfrm>
        </p:spPr>
        <p:txBody>
          <a:bodyPr/>
          <a:lstStyle/>
          <a:p>
            <a:r>
              <a:rPr lang="en-US" dirty="0"/>
              <a:t>Click icon to add picture</a:t>
            </a:r>
          </a:p>
        </p:txBody>
      </p:sp>
      <p:sp>
        <p:nvSpPr>
          <p:cNvPr id="13" name="Picture Placeholder 10"/>
          <p:cNvSpPr>
            <a:spLocks noGrp="1"/>
          </p:cNvSpPr>
          <p:nvPr>
            <p:ph type="pic" sz="quarter" idx="17"/>
          </p:nvPr>
        </p:nvSpPr>
        <p:spPr>
          <a:xfrm>
            <a:off x="5791200" y="4668462"/>
            <a:ext cx="3200400" cy="1828800"/>
          </a:xfrm>
        </p:spPr>
        <p:txBody>
          <a:bodyPr/>
          <a:lstStyle/>
          <a:p>
            <a:r>
              <a:rPr lang="en-US" dirty="0"/>
              <a:t>Click icon to add picture</a:t>
            </a:r>
          </a:p>
        </p:txBody>
      </p:sp>
      <p:sp>
        <p:nvSpPr>
          <p:cNvPr id="9" name="Title 1"/>
          <p:cNvSpPr>
            <a:spLocks noGrp="1"/>
          </p:cNvSpPr>
          <p:nvPr>
            <p:ph type="title"/>
          </p:nvPr>
        </p:nvSpPr>
        <p:spPr>
          <a:xfrm>
            <a:off x="457200" y="76200"/>
            <a:ext cx="8229600" cy="563562"/>
          </a:xfrm>
        </p:spPr>
        <p:txBody>
          <a:bodyPr>
            <a:noAutofit/>
          </a:bodyPr>
          <a:lstStyle>
            <a:lvl1pPr algn="ctr">
              <a:defRPr sz="4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40277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Autofit/>
          </a:bodyPr>
          <a:lstStyle>
            <a:lvl1pPr algn="ctr">
              <a:defRPr sz="4000">
                <a:solidFill>
                  <a:schemeClr val="tx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98218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Autofit/>
          </a:bodyPr>
          <a:lstStyle>
            <a:lvl1pPr algn="ctr">
              <a:defRPr sz="4000"/>
            </a:lvl1pPr>
          </a:lstStyle>
          <a:p>
            <a:r>
              <a:rPr lang="en-US"/>
              <a:t>Click to edit Master title style</a:t>
            </a:r>
            <a:endParaRPr lang="en-US" dirty="0"/>
          </a:p>
        </p:txBody>
      </p:sp>
      <p:sp>
        <p:nvSpPr>
          <p:cNvPr id="9" name="Content Placeholder 12"/>
          <p:cNvSpPr>
            <a:spLocks noGrp="1"/>
          </p:cNvSpPr>
          <p:nvPr>
            <p:ph sz="quarter" idx="18" hasCustomPrompt="1"/>
          </p:nvPr>
        </p:nvSpPr>
        <p:spPr>
          <a:xfrm>
            <a:off x="3014534" y="685800"/>
            <a:ext cx="3108960" cy="2971578"/>
          </a:xfrm>
        </p:spPr>
        <p:txBody>
          <a:bodyPr/>
          <a:lstStyle/>
          <a:p>
            <a:pPr lvl="0"/>
            <a:r>
              <a:rPr lang="en-US" dirty="0"/>
              <a:t>Sample</a:t>
            </a:r>
          </a:p>
          <a:p>
            <a:pPr lvl="0"/>
            <a:r>
              <a:rPr lang="en-US" dirty="0"/>
              <a:t>Text</a:t>
            </a:r>
          </a:p>
          <a:p>
            <a:pPr lvl="0"/>
            <a:r>
              <a:rPr lang="en-US" dirty="0"/>
              <a:t>Sample</a:t>
            </a:r>
          </a:p>
        </p:txBody>
      </p:sp>
      <p:sp>
        <p:nvSpPr>
          <p:cNvPr id="12" name="Content Placeholder 12"/>
          <p:cNvSpPr>
            <a:spLocks noGrp="1"/>
          </p:cNvSpPr>
          <p:nvPr>
            <p:ph sz="quarter" idx="19" hasCustomPrompt="1"/>
          </p:nvPr>
        </p:nvSpPr>
        <p:spPr>
          <a:xfrm>
            <a:off x="3016851" y="3657600"/>
            <a:ext cx="3104326" cy="2889504"/>
          </a:xfrm>
          <a:solidFill>
            <a:schemeClr val="accent3">
              <a:lumMod val="20000"/>
              <a:lumOff val="80000"/>
            </a:schemeClr>
          </a:solidFill>
        </p:spPr>
        <p:txBody>
          <a:bodyPr/>
          <a:lstStyle/>
          <a:p>
            <a:pPr lvl="0"/>
            <a:r>
              <a:rPr lang="en-US" dirty="0"/>
              <a:t>Sample</a:t>
            </a:r>
          </a:p>
          <a:p>
            <a:pPr lvl="0"/>
            <a:r>
              <a:rPr lang="en-US" dirty="0"/>
              <a:t>Text</a:t>
            </a:r>
          </a:p>
          <a:p>
            <a:pPr lvl="0"/>
            <a:r>
              <a:rPr lang="en-US" dirty="0"/>
              <a:t>Sample</a:t>
            </a:r>
          </a:p>
        </p:txBody>
      </p:sp>
      <p:sp>
        <p:nvSpPr>
          <p:cNvPr id="16" name="Content Placeholder 12"/>
          <p:cNvSpPr>
            <a:spLocks noGrp="1"/>
          </p:cNvSpPr>
          <p:nvPr>
            <p:ph sz="quarter" idx="20" hasCustomPrompt="1"/>
          </p:nvPr>
        </p:nvSpPr>
        <p:spPr>
          <a:xfrm>
            <a:off x="0" y="685800"/>
            <a:ext cx="3011548" cy="2971578"/>
          </a:xfrm>
          <a:solidFill>
            <a:schemeClr val="accent2">
              <a:lumMod val="60000"/>
              <a:lumOff val="40000"/>
            </a:schemeClr>
          </a:solidFill>
        </p:spPr>
        <p:txBody>
          <a:bodyPr/>
          <a:lstStyle/>
          <a:p>
            <a:pPr lvl="0"/>
            <a:r>
              <a:rPr lang="en-US" dirty="0"/>
              <a:t>Sample</a:t>
            </a:r>
          </a:p>
          <a:p>
            <a:pPr lvl="0"/>
            <a:r>
              <a:rPr lang="en-US" dirty="0"/>
              <a:t>Text</a:t>
            </a:r>
          </a:p>
          <a:p>
            <a:pPr lvl="0"/>
            <a:r>
              <a:rPr lang="en-US" dirty="0"/>
              <a:t>Sample</a:t>
            </a:r>
          </a:p>
        </p:txBody>
      </p:sp>
      <p:sp>
        <p:nvSpPr>
          <p:cNvPr id="17" name="Content Placeholder 12"/>
          <p:cNvSpPr>
            <a:spLocks noGrp="1"/>
          </p:cNvSpPr>
          <p:nvPr>
            <p:ph sz="quarter" idx="21" hasCustomPrompt="1"/>
          </p:nvPr>
        </p:nvSpPr>
        <p:spPr>
          <a:xfrm>
            <a:off x="0" y="3657600"/>
            <a:ext cx="3011548" cy="2889504"/>
          </a:xfrm>
        </p:spPr>
        <p:txBody>
          <a:bodyPr/>
          <a:lstStyle/>
          <a:p>
            <a:pPr lvl="0"/>
            <a:r>
              <a:rPr lang="en-US" dirty="0"/>
              <a:t>Sample</a:t>
            </a:r>
          </a:p>
          <a:p>
            <a:pPr lvl="0"/>
            <a:r>
              <a:rPr lang="en-US" dirty="0"/>
              <a:t>Text</a:t>
            </a:r>
          </a:p>
          <a:p>
            <a:pPr lvl="0"/>
            <a:r>
              <a:rPr lang="en-US" dirty="0"/>
              <a:t>Sample</a:t>
            </a:r>
          </a:p>
        </p:txBody>
      </p:sp>
      <p:sp>
        <p:nvSpPr>
          <p:cNvPr id="18" name="Content Placeholder 12"/>
          <p:cNvSpPr>
            <a:spLocks noGrp="1"/>
          </p:cNvSpPr>
          <p:nvPr>
            <p:ph sz="quarter" idx="22" hasCustomPrompt="1"/>
          </p:nvPr>
        </p:nvSpPr>
        <p:spPr>
          <a:xfrm>
            <a:off x="6126480" y="3657600"/>
            <a:ext cx="3017520" cy="2889504"/>
          </a:xfrm>
        </p:spPr>
        <p:txBody>
          <a:bodyPr/>
          <a:lstStyle/>
          <a:p>
            <a:pPr lvl="0"/>
            <a:r>
              <a:rPr lang="en-US" dirty="0"/>
              <a:t>Sample</a:t>
            </a:r>
          </a:p>
          <a:p>
            <a:pPr lvl="0"/>
            <a:r>
              <a:rPr lang="en-US" dirty="0"/>
              <a:t>Text</a:t>
            </a:r>
          </a:p>
          <a:p>
            <a:pPr lvl="0"/>
            <a:r>
              <a:rPr lang="en-US" dirty="0"/>
              <a:t>Sample</a:t>
            </a:r>
          </a:p>
        </p:txBody>
      </p:sp>
      <p:sp>
        <p:nvSpPr>
          <p:cNvPr id="19" name="Content Placeholder 12"/>
          <p:cNvSpPr>
            <a:spLocks noGrp="1"/>
          </p:cNvSpPr>
          <p:nvPr>
            <p:ph sz="quarter" idx="23" hasCustomPrompt="1"/>
          </p:nvPr>
        </p:nvSpPr>
        <p:spPr>
          <a:xfrm>
            <a:off x="6126480" y="685800"/>
            <a:ext cx="3017520" cy="2971578"/>
          </a:xfrm>
          <a:solidFill>
            <a:schemeClr val="tx1">
              <a:lumMod val="25000"/>
              <a:lumOff val="75000"/>
            </a:schemeClr>
          </a:solidFill>
        </p:spPr>
        <p:txBody>
          <a:bodyPr/>
          <a:lstStyle/>
          <a:p>
            <a:pPr lvl="0"/>
            <a:r>
              <a:rPr lang="en-US" dirty="0"/>
              <a:t>Sample</a:t>
            </a:r>
          </a:p>
          <a:p>
            <a:pPr lvl="0"/>
            <a:r>
              <a:rPr lang="en-US" dirty="0"/>
              <a:t>Text</a:t>
            </a:r>
          </a:p>
          <a:p>
            <a:pPr lvl="0"/>
            <a:r>
              <a:rPr lang="en-US" dirty="0"/>
              <a:t>Sample</a:t>
            </a:r>
          </a:p>
        </p:txBody>
      </p:sp>
    </p:spTree>
    <p:extLst>
      <p:ext uri="{BB962C8B-B14F-4D97-AF65-F5344CB8AC3E}">
        <p14:creationId xmlns:p14="http://schemas.microsoft.com/office/powerpoint/2010/main" val="429120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147918" y="122238"/>
            <a:ext cx="7091082" cy="563562"/>
          </a:xfrm>
        </p:spPr>
        <p:txBody>
          <a:bodyPr>
            <a:noAutofit/>
          </a:bodyPr>
          <a:lstStyle>
            <a:lvl1pPr>
              <a:defRPr sz="4400"/>
            </a:lvl1pPr>
          </a:lstStyle>
          <a:p>
            <a:r>
              <a:rPr lang="en-US"/>
              <a:t>Click to edit Master title style</a:t>
            </a:r>
            <a:endParaRPr lang="en-US" dirty="0"/>
          </a:p>
        </p:txBody>
      </p:sp>
      <p:sp>
        <p:nvSpPr>
          <p:cNvPr id="7" name="Text Placeholder 11"/>
          <p:cNvSpPr>
            <a:spLocks noGrp="1"/>
          </p:cNvSpPr>
          <p:nvPr>
            <p:ph type="body" sz="quarter" idx="13"/>
          </p:nvPr>
        </p:nvSpPr>
        <p:spPr>
          <a:xfrm>
            <a:off x="5486400" y="794759"/>
            <a:ext cx="3505200" cy="5758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7844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
        <p:nvSpPr>
          <p:cNvPr id="6"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baseline="0" dirty="0">
                <a:solidFill>
                  <a:schemeClr val="tx1"/>
                </a:solidFill>
                <a:latin typeface="Calibri"/>
                <a:ea typeface="Calibri"/>
                <a:cs typeface="Calibri"/>
                <a:sym typeface="Calibri"/>
              </a:rPr>
              <a:t>Welcome</a:t>
            </a:r>
            <a:endParaRPr lang="en-US" sz="1200" b="1" i="0" u="none" strike="noStrike" kern="1200"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2" r:id="rId2"/>
    <p:sldLayoutId id="2147483661" r:id="rId3"/>
    <p:sldLayoutId id="2147483665" r:id="rId4"/>
    <p:sldLayoutId id="2147483666" r:id="rId5"/>
    <p:sldLayoutId id="2147483660" r:id="rId6"/>
    <p:sldLayoutId id="2147483654" r:id="rId7"/>
    <p:sldLayoutId id="2147483655" r:id="rId8"/>
    <p:sldLayoutId id="2147483656" r:id="rId9"/>
    <p:sldLayoutId id="2147483658" r:id="rId10"/>
    <p:sldLayoutId id="2147483663" r:id="rId11"/>
    <p:sldLayoutId id="2147483664" r:id="rId12"/>
    <p:sldLayoutId id="2147483659" r:id="rId13"/>
  </p:sldLayoutIdLst>
  <p:hf hd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nwcg.gov/"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www.nifc.gov/nicc/" TargetMode="External"/><Relationship Id="rId4" Type="http://schemas.openxmlformats.org/officeDocument/2006/relationships/hyperlink" Target="https://www.nwcg.gov/publications/90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Jason.Willoughby@usd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kimie.denney@usd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Welcome</a:t>
            </a:r>
          </a:p>
        </p:txBody>
      </p:sp>
    </p:spTree>
    <p:extLst>
      <p:ext uri="{BB962C8B-B14F-4D97-AF65-F5344CB8AC3E}">
        <p14:creationId xmlns:p14="http://schemas.microsoft.com/office/powerpoint/2010/main" val="1417472136"/>
      </p:ext>
    </p:extLst>
  </p:cSld>
  <p:clrMapOvr>
    <a:masterClrMapping/>
  </p:clrMapOvr>
  <mc:AlternateContent xmlns:mc="http://schemas.openxmlformats.org/markup-compatibility/2006" xmlns:p14="http://schemas.microsoft.com/office/powerpoint/2010/main">
    <mc:Choice Requires="p14">
      <p:transition spd="slow" p14:dur="2000" advTm="24209"/>
    </mc:Choice>
    <mc:Fallback xmlns="">
      <p:transition spd="slow" advTm="242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stretch>
            <a:fillRect/>
          </a:stretch>
        </p:blipFill>
        <p:spPr>
          <a:xfrm>
            <a:off x="2743200" y="4572000"/>
            <a:ext cx="3429000" cy="1922318"/>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2133600" y="152400"/>
            <a:ext cx="4648200" cy="563562"/>
          </a:xfrm>
        </p:spPr>
        <p:txBody>
          <a:bodyPr/>
          <a:lstStyle/>
          <a:p>
            <a:r>
              <a:rPr lang="en-US" dirty="0"/>
              <a:t>Conduct and Ethics</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28600" y="1676400"/>
            <a:ext cx="8686800" cy="1643641"/>
          </a:xfrm>
        </p:spPr>
        <p:txBody>
          <a:bodyPr>
            <a:noAutofit/>
          </a:bodyPr>
          <a:lstStyle/>
          <a:p>
            <a:pPr marL="0" indent="0">
              <a:buNone/>
            </a:pPr>
            <a:r>
              <a:rPr lang="en-US" sz="2400" dirty="0"/>
              <a:t>• Prohibited on and off-duty conduct and related consequences </a:t>
            </a:r>
          </a:p>
          <a:p>
            <a:pPr marL="0" indent="0">
              <a:buNone/>
            </a:pPr>
            <a:endParaRPr lang="en-US" sz="2400" dirty="0"/>
          </a:p>
          <a:p>
            <a:pPr marL="0" indent="0">
              <a:buNone/>
            </a:pPr>
            <a:r>
              <a:rPr lang="en-US" sz="2400" dirty="0"/>
              <a:t>• Ethical responsibilities of incident personnel </a:t>
            </a:r>
          </a:p>
          <a:p>
            <a:pPr marL="0" indent="0">
              <a:buNone/>
            </a:pPr>
            <a:endParaRPr lang="en-US" sz="2400" dirty="0"/>
          </a:p>
          <a:p>
            <a:pPr marL="0" indent="0">
              <a:buNone/>
            </a:pPr>
            <a:r>
              <a:rPr lang="en-US" sz="2400" dirty="0"/>
              <a:t>• The role and responsibilities of the human resource specialist (HRSP)</a:t>
            </a:r>
          </a:p>
        </p:txBody>
      </p:sp>
    </p:spTree>
    <p:extLst>
      <p:ext uri="{BB962C8B-B14F-4D97-AF65-F5344CB8AC3E}">
        <p14:creationId xmlns:p14="http://schemas.microsoft.com/office/powerpoint/2010/main" val="90460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5534937" y="2743200"/>
            <a:ext cx="3398109" cy="1905000"/>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533400" y="363682"/>
            <a:ext cx="8077200" cy="958187"/>
          </a:xfrm>
        </p:spPr>
        <p:txBody>
          <a:bodyPr/>
          <a:lstStyle/>
          <a:p>
            <a:r>
              <a:rPr lang="en-US" sz="3600" dirty="0"/>
              <a:t>Recruitment and Classification of Casuals</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10954" y="1311952"/>
            <a:ext cx="8686800" cy="1643641"/>
          </a:xfrm>
        </p:spPr>
        <p:txBody>
          <a:bodyPr>
            <a:noAutofit/>
          </a:bodyPr>
          <a:lstStyle/>
          <a:p>
            <a:pPr marL="0" indent="0">
              <a:buNone/>
            </a:pPr>
            <a:r>
              <a:rPr lang="en-US" sz="2400" dirty="0"/>
              <a:t>• Recruitment sources for casuals</a:t>
            </a:r>
          </a:p>
          <a:p>
            <a:pPr marL="0" indent="0">
              <a:buNone/>
            </a:pPr>
            <a:endParaRPr lang="en-US" sz="2400" dirty="0"/>
          </a:p>
          <a:p>
            <a:pPr marL="0" indent="0">
              <a:buNone/>
            </a:pPr>
            <a:r>
              <a:rPr lang="en-US" sz="2400" dirty="0"/>
              <a:t>• Situations requiring the hiring of casuals</a:t>
            </a:r>
          </a:p>
          <a:p>
            <a:pPr marL="0" indent="0">
              <a:buNone/>
            </a:pPr>
            <a:endParaRPr lang="en-US" sz="2400" dirty="0"/>
          </a:p>
          <a:p>
            <a:pPr marL="0" indent="0">
              <a:buNone/>
            </a:pPr>
            <a:r>
              <a:rPr lang="en-US" sz="2400" dirty="0"/>
              <a:t>• The pay plan for casuals</a:t>
            </a:r>
          </a:p>
          <a:p>
            <a:pPr marL="0" indent="0">
              <a:buNone/>
            </a:pPr>
            <a:endParaRPr lang="en-US" sz="2400" dirty="0"/>
          </a:p>
          <a:p>
            <a:pPr marL="0" indent="0">
              <a:buNone/>
            </a:pPr>
            <a:r>
              <a:rPr lang="en-US" sz="2400" dirty="0"/>
              <a:t>•  Conditions of hire for casuals</a:t>
            </a:r>
          </a:p>
          <a:p>
            <a:pPr marL="0" indent="0">
              <a:buNone/>
            </a:pPr>
            <a:endParaRPr lang="en-US" sz="2400" dirty="0"/>
          </a:p>
          <a:p>
            <a:pPr marL="0" indent="0">
              <a:buNone/>
            </a:pPr>
            <a:r>
              <a:rPr lang="en-US" sz="2400" dirty="0"/>
              <a:t>• Required documentation when casuals are hired</a:t>
            </a:r>
          </a:p>
        </p:txBody>
      </p:sp>
    </p:spTree>
    <p:extLst>
      <p:ext uri="{BB962C8B-B14F-4D97-AF65-F5344CB8AC3E}">
        <p14:creationId xmlns:p14="http://schemas.microsoft.com/office/powerpoint/2010/main" val="376586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5464352" y="4589318"/>
            <a:ext cx="3398109" cy="1905000"/>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533400" y="363682"/>
            <a:ext cx="8077200" cy="958187"/>
          </a:xfrm>
        </p:spPr>
        <p:txBody>
          <a:bodyPr/>
          <a:lstStyle/>
          <a:p>
            <a:r>
              <a:rPr lang="en-US" sz="3200" dirty="0"/>
              <a:t>Pay Provisions and Timekeeping/Recording </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10954" y="1311952"/>
            <a:ext cx="8686800" cy="1643641"/>
          </a:xfrm>
        </p:spPr>
        <p:txBody>
          <a:bodyPr>
            <a:noAutofit/>
          </a:bodyPr>
          <a:lstStyle/>
          <a:p>
            <a:pPr marL="0" indent="0">
              <a:buNone/>
            </a:pPr>
            <a:r>
              <a:rPr lang="en-US" sz="2400" dirty="0"/>
              <a:t>• Responsibilities relating to timekeeping and time recording</a:t>
            </a:r>
          </a:p>
          <a:p>
            <a:pPr marL="0" indent="0">
              <a:buNone/>
            </a:pPr>
            <a:endParaRPr lang="en-US" sz="2400" dirty="0"/>
          </a:p>
          <a:p>
            <a:pPr marL="0" indent="0">
              <a:buNone/>
            </a:pPr>
            <a:r>
              <a:rPr lang="en-US" sz="2400" dirty="0"/>
              <a:t>• Pay categories of workers</a:t>
            </a:r>
          </a:p>
          <a:p>
            <a:pPr marL="0" indent="0">
              <a:buNone/>
            </a:pPr>
            <a:endParaRPr lang="en-US" sz="2400" dirty="0"/>
          </a:p>
          <a:p>
            <a:pPr marL="0" indent="0">
              <a:buNone/>
            </a:pPr>
            <a:r>
              <a:rPr lang="en-US" sz="2400" dirty="0"/>
              <a:t>• Provisions affecting pay, such as tours of duty, travel, and time</a:t>
            </a:r>
          </a:p>
          <a:p>
            <a:pPr marL="0" indent="0">
              <a:buNone/>
            </a:pPr>
            <a:endParaRPr lang="en-US" sz="2400" dirty="0"/>
          </a:p>
          <a:p>
            <a:pPr marL="0" indent="0">
              <a:buNone/>
            </a:pPr>
            <a:r>
              <a:rPr lang="en-US" sz="2400" dirty="0"/>
              <a:t>• Guidelines and regulations affecting pay</a:t>
            </a:r>
          </a:p>
          <a:p>
            <a:pPr marL="0" indent="0">
              <a:buNone/>
            </a:pPr>
            <a:endParaRPr lang="en-US" sz="2400" dirty="0"/>
          </a:p>
          <a:p>
            <a:pPr marL="0" indent="0">
              <a:buNone/>
            </a:pPr>
            <a:r>
              <a:rPr lang="en-US" sz="2400" dirty="0"/>
              <a:t>• Types and completion of time reports</a:t>
            </a:r>
          </a:p>
        </p:txBody>
      </p:sp>
    </p:spTree>
    <p:extLst>
      <p:ext uri="{BB962C8B-B14F-4D97-AF65-F5344CB8AC3E}">
        <p14:creationId xmlns:p14="http://schemas.microsoft.com/office/powerpoint/2010/main" val="77482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3170326" y="4191000"/>
            <a:ext cx="2768055" cy="2186610"/>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3297054" y="228600"/>
            <a:ext cx="2514600" cy="958187"/>
          </a:xfrm>
        </p:spPr>
        <p:txBody>
          <a:bodyPr/>
          <a:lstStyle/>
          <a:p>
            <a:r>
              <a:rPr lang="en-US" sz="3200" dirty="0"/>
              <a:t>Commissary</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10954" y="1311952"/>
            <a:ext cx="8686800" cy="1643641"/>
          </a:xfrm>
        </p:spPr>
        <p:txBody>
          <a:bodyPr>
            <a:noAutofit/>
          </a:bodyPr>
          <a:lstStyle/>
          <a:p>
            <a:pPr marL="0" indent="0">
              <a:buNone/>
            </a:pPr>
            <a:r>
              <a:rPr lang="en-US" sz="2400" dirty="0"/>
              <a:t>• Who is entitled and authorized to use a commissary</a:t>
            </a:r>
          </a:p>
          <a:p>
            <a:pPr marL="0" indent="0">
              <a:buNone/>
            </a:pPr>
            <a:endParaRPr lang="en-US" sz="2400" dirty="0"/>
          </a:p>
          <a:p>
            <a:pPr marL="0" indent="0">
              <a:buNone/>
            </a:pPr>
            <a:r>
              <a:rPr lang="en-US" sz="2400" dirty="0"/>
              <a:t>• Responsibilities related to ordering, processing, and posting   commissary issues</a:t>
            </a:r>
          </a:p>
          <a:p>
            <a:pPr marL="0" indent="0">
              <a:buNone/>
            </a:pPr>
            <a:endParaRPr lang="en-US" sz="2400" dirty="0"/>
          </a:p>
          <a:p>
            <a:pPr marL="0" indent="0">
              <a:buNone/>
            </a:pPr>
            <a:r>
              <a:rPr lang="en-US" sz="2400" dirty="0"/>
              <a:t>• Processing procedures and forms</a:t>
            </a:r>
          </a:p>
          <a:p>
            <a:pPr marL="0" indent="0">
              <a:buNone/>
            </a:pPr>
            <a:endParaRPr lang="en-US" sz="2400" dirty="0"/>
          </a:p>
        </p:txBody>
      </p:sp>
    </p:spTree>
    <p:extLst>
      <p:ext uri="{BB962C8B-B14F-4D97-AF65-F5344CB8AC3E}">
        <p14:creationId xmlns:p14="http://schemas.microsoft.com/office/powerpoint/2010/main" val="392869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4876800" y="4593548"/>
            <a:ext cx="3398109" cy="1905000"/>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1207169" y="340129"/>
            <a:ext cx="6729662" cy="958187"/>
          </a:xfrm>
        </p:spPr>
        <p:txBody>
          <a:bodyPr/>
          <a:lstStyle/>
          <a:p>
            <a:r>
              <a:rPr lang="en-US" sz="3600" dirty="0"/>
              <a:t>Compensation for Injury or Illness</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10954" y="1311952"/>
            <a:ext cx="8686800" cy="1643641"/>
          </a:xfrm>
        </p:spPr>
        <p:txBody>
          <a:bodyPr>
            <a:noAutofit/>
          </a:bodyPr>
          <a:lstStyle/>
          <a:p>
            <a:pPr marL="0" indent="0">
              <a:buNone/>
            </a:pPr>
            <a:r>
              <a:rPr lang="en-US" sz="2400" dirty="0"/>
              <a:t>• Authorities providing coverage for treatment and compensation</a:t>
            </a:r>
          </a:p>
          <a:p>
            <a:pPr marL="0" indent="0">
              <a:buNone/>
            </a:pPr>
            <a:endParaRPr lang="en-US" sz="2400" dirty="0"/>
          </a:p>
          <a:p>
            <a:pPr marL="0" indent="0">
              <a:buNone/>
            </a:pPr>
            <a:r>
              <a:rPr lang="en-US" sz="2400" dirty="0"/>
              <a:t>• Personnel and unit responsibilities</a:t>
            </a:r>
          </a:p>
          <a:p>
            <a:pPr marL="0" indent="0">
              <a:buNone/>
            </a:pPr>
            <a:endParaRPr lang="en-US" sz="2400" dirty="0"/>
          </a:p>
          <a:p>
            <a:pPr marL="0" indent="0">
              <a:buNone/>
            </a:pPr>
            <a:r>
              <a:rPr lang="en-US" sz="2400" dirty="0"/>
              <a:t>• Types of injuries and illnesses</a:t>
            </a:r>
          </a:p>
          <a:p>
            <a:pPr marL="0" indent="0">
              <a:buNone/>
            </a:pPr>
            <a:endParaRPr lang="en-US" sz="2400" dirty="0"/>
          </a:p>
          <a:p>
            <a:pPr marL="0" indent="0">
              <a:buNone/>
            </a:pPr>
            <a:r>
              <a:rPr lang="en-US" sz="2400" dirty="0"/>
              <a:t>• Methods of payment and processing</a:t>
            </a:r>
          </a:p>
          <a:p>
            <a:pPr marL="0" indent="0">
              <a:buNone/>
            </a:pPr>
            <a:endParaRPr lang="en-US" sz="2400" dirty="0"/>
          </a:p>
          <a:p>
            <a:pPr marL="0" indent="0">
              <a:buNone/>
            </a:pPr>
            <a:r>
              <a:rPr lang="en-US" sz="2400" dirty="0"/>
              <a:t>• Claim for compensation forms</a:t>
            </a:r>
          </a:p>
        </p:txBody>
      </p:sp>
    </p:spTree>
    <p:extLst>
      <p:ext uri="{BB962C8B-B14F-4D97-AF65-F5344CB8AC3E}">
        <p14:creationId xmlns:p14="http://schemas.microsoft.com/office/powerpoint/2010/main" val="133297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6474442" y="1727631"/>
            <a:ext cx="2413687" cy="1353127"/>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3824438" y="228600"/>
            <a:ext cx="1459831" cy="958187"/>
          </a:xfrm>
        </p:spPr>
        <p:txBody>
          <a:bodyPr/>
          <a:lstStyle/>
          <a:p>
            <a:r>
              <a:rPr lang="en-US" sz="3600" dirty="0"/>
              <a:t>Travel</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10954" y="1311952"/>
            <a:ext cx="8686800" cy="1643641"/>
          </a:xfrm>
        </p:spPr>
        <p:txBody>
          <a:bodyPr>
            <a:noAutofit/>
          </a:bodyPr>
          <a:lstStyle/>
          <a:p>
            <a:pPr marL="0" indent="0">
              <a:buNone/>
            </a:pPr>
            <a:r>
              <a:rPr lang="en-US" sz="2400" dirty="0"/>
              <a:t>• Mobilization responsibilities and communications</a:t>
            </a:r>
          </a:p>
          <a:p>
            <a:pPr marL="0" indent="0">
              <a:buNone/>
            </a:pPr>
            <a:endParaRPr lang="en-US" sz="2400" dirty="0"/>
          </a:p>
          <a:p>
            <a:pPr marL="0" indent="0">
              <a:buNone/>
            </a:pPr>
            <a:r>
              <a:rPr lang="en-US" sz="2400" dirty="0"/>
              <a:t>• Resource orders</a:t>
            </a:r>
          </a:p>
          <a:p>
            <a:pPr marL="0" indent="0">
              <a:buNone/>
            </a:pPr>
            <a:endParaRPr lang="en-US" sz="2400" dirty="0"/>
          </a:p>
          <a:p>
            <a:pPr marL="0" indent="0">
              <a:buNone/>
            </a:pPr>
            <a:r>
              <a:rPr lang="en-US" sz="2400" dirty="0"/>
              <a:t>• Travel expense reimbursement coverage, policies, and procedures</a:t>
            </a:r>
          </a:p>
          <a:p>
            <a:pPr marL="0" indent="0">
              <a:buNone/>
            </a:pPr>
            <a:endParaRPr lang="en-US" sz="2400" dirty="0"/>
          </a:p>
          <a:p>
            <a:pPr marL="0" indent="0">
              <a:buNone/>
            </a:pPr>
            <a:r>
              <a:rPr lang="en-US" sz="2400" dirty="0"/>
              <a:t>• Reimbursement processing</a:t>
            </a:r>
          </a:p>
          <a:p>
            <a:pPr marL="0" indent="0">
              <a:buNone/>
            </a:pPr>
            <a:endParaRPr lang="en-US" sz="2400" dirty="0"/>
          </a:p>
          <a:p>
            <a:pPr marL="0" indent="0">
              <a:buNone/>
            </a:pPr>
            <a:r>
              <a:rPr lang="en-US" sz="2400" dirty="0"/>
              <a:t>• Transportation coverage, regulations, and restrictions</a:t>
            </a:r>
          </a:p>
          <a:p>
            <a:pPr marL="0" indent="0">
              <a:buNone/>
            </a:pPr>
            <a:endParaRPr lang="en-US" sz="2400" dirty="0"/>
          </a:p>
          <a:p>
            <a:pPr marL="0" indent="0">
              <a:buNone/>
            </a:pPr>
            <a:r>
              <a:rPr lang="en-US" sz="2400" dirty="0"/>
              <a:t>• Other specialized travel considerations</a:t>
            </a:r>
          </a:p>
          <a:p>
            <a:pPr marL="0" indent="0">
              <a:buNone/>
            </a:pPr>
            <a:endParaRPr lang="en-US" sz="2400" dirty="0"/>
          </a:p>
        </p:txBody>
      </p:sp>
    </p:spTree>
    <p:extLst>
      <p:ext uri="{BB962C8B-B14F-4D97-AF65-F5344CB8AC3E}">
        <p14:creationId xmlns:p14="http://schemas.microsoft.com/office/powerpoint/2010/main" val="3363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3216967" y="4876800"/>
            <a:ext cx="2710065" cy="1519278"/>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3380473" y="228600"/>
            <a:ext cx="2347762" cy="958187"/>
          </a:xfrm>
        </p:spPr>
        <p:txBody>
          <a:bodyPr/>
          <a:lstStyle/>
          <a:p>
            <a:r>
              <a:rPr lang="en-US" sz="3600" dirty="0"/>
              <a:t>Acquisition</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10954" y="1311952"/>
            <a:ext cx="8686800" cy="1643641"/>
          </a:xfrm>
        </p:spPr>
        <p:txBody>
          <a:bodyPr>
            <a:noAutofit/>
          </a:bodyPr>
          <a:lstStyle/>
          <a:p>
            <a:pPr marL="0" indent="0">
              <a:buNone/>
            </a:pPr>
            <a:r>
              <a:rPr lang="en-US" sz="2400" dirty="0"/>
              <a:t>• Procurement authorities, policies, and processes</a:t>
            </a:r>
          </a:p>
          <a:p>
            <a:pPr marL="0" indent="0">
              <a:buNone/>
            </a:pPr>
            <a:endParaRPr lang="en-US" sz="2400" dirty="0"/>
          </a:p>
          <a:p>
            <a:pPr marL="0" indent="0">
              <a:buNone/>
            </a:pPr>
            <a:r>
              <a:rPr lang="en-US" sz="2400" dirty="0"/>
              <a:t>• Requisition processes and documentation</a:t>
            </a:r>
          </a:p>
          <a:p>
            <a:pPr marL="0" indent="0">
              <a:buNone/>
            </a:pPr>
            <a:endParaRPr lang="en-US" sz="2400" dirty="0"/>
          </a:p>
          <a:p>
            <a:pPr marL="0" indent="0">
              <a:buNone/>
            </a:pPr>
            <a:r>
              <a:rPr lang="en-US" sz="2400" dirty="0"/>
              <a:t>• Methods of acquisition</a:t>
            </a:r>
          </a:p>
          <a:p>
            <a:pPr marL="0" indent="0">
              <a:buNone/>
            </a:pPr>
            <a:endParaRPr lang="en-US" sz="2400" dirty="0"/>
          </a:p>
          <a:p>
            <a:pPr marL="0" indent="0">
              <a:buNone/>
            </a:pPr>
            <a:r>
              <a:rPr lang="en-US" sz="2400" dirty="0"/>
              <a:t>• Equipment time recording and payment</a:t>
            </a:r>
          </a:p>
          <a:p>
            <a:pPr marL="0" indent="0">
              <a:buNone/>
            </a:pPr>
            <a:endParaRPr lang="en-US" sz="2400" dirty="0"/>
          </a:p>
          <a:p>
            <a:pPr marL="0" indent="0">
              <a:buNone/>
            </a:pPr>
            <a:r>
              <a:rPr lang="en-US" sz="2400" dirty="0"/>
              <a:t>• Contract claims</a:t>
            </a:r>
          </a:p>
          <a:p>
            <a:pPr marL="0" indent="0">
              <a:buNone/>
            </a:pPr>
            <a:endParaRPr lang="en-US" sz="2400" dirty="0"/>
          </a:p>
        </p:txBody>
      </p:sp>
    </p:spTree>
    <p:extLst>
      <p:ext uri="{BB962C8B-B14F-4D97-AF65-F5344CB8AC3E}">
        <p14:creationId xmlns:p14="http://schemas.microsoft.com/office/powerpoint/2010/main" val="326492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3216967" y="4876800"/>
            <a:ext cx="2710065" cy="1519278"/>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2268354" y="228600"/>
            <a:ext cx="4572000" cy="958187"/>
          </a:xfrm>
        </p:spPr>
        <p:txBody>
          <a:bodyPr/>
          <a:lstStyle/>
          <a:p>
            <a:r>
              <a:rPr lang="en-US" sz="3600" dirty="0"/>
              <a:t>Property Management</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10954" y="1311952"/>
            <a:ext cx="8686800" cy="1643641"/>
          </a:xfrm>
        </p:spPr>
        <p:txBody>
          <a:bodyPr>
            <a:noAutofit/>
          </a:bodyPr>
          <a:lstStyle/>
          <a:p>
            <a:pPr marL="0" indent="0">
              <a:buNone/>
            </a:pPr>
            <a:r>
              <a:rPr lang="en-US" sz="2400" dirty="0"/>
              <a:t>• Management responsibilities</a:t>
            </a:r>
          </a:p>
          <a:p>
            <a:pPr marL="0" indent="0">
              <a:buNone/>
            </a:pPr>
            <a:endParaRPr lang="en-US" sz="2400" dirty="0"/>
          </a:p>
          <a:p>
            <a:pPr marL="0" indent="0">
              <a:buNone/>
            </a:pPr>
            <a:r>
              <a:rPr lang="en-US" sz="2400" dirty="0"/>
              <a:t>• Property storage</a:t>
            </a:r>
          </a:p>
          <a:p>
            <a:pPr marL="0" indent="0">
              <a:buNone/>
            </a:pPr>
            <a:endParaRPr lang="en-US" sz="2400" dirty="0"/>
          </a:p>
          <a:p>
            <a:pPr marL="0" indent="0">
              <a:buNone/>
            </a:pPr>
            <a:r>
              <a:rPr lang="en-US" sz="2400" dirty="0"/>
              <a:t>• Accountability procedures and forms</a:t>
            </a:r>
          </a:p>
          <a:p>
            <a:pPr marL="0" indent="0">
              <a:buNone/>
            </a:pPr>
            <a:endParaRPr lang="en-US" sz="2400" dirty="0"/>
          </a:p>
          <a:p>
            <a:pPr marL="0" indent="0">
              <a:buNone/>
            </a:pPr>
            <a:r>
              <a:rPr lang="en-US" sz="2400" dirty="0"/>
              <a:t>• Property demobilization procedures</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123861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2971800" y="1556759"/>
            <a:ext cx="2710065" cy="1519278"/>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2391476" y="228600"/>
            <a:ext cx="4361046" cy="958187"/>
          </a:xfrm>
        </p:spPr>
        <p:txBody>
          <a:bodyPr/>
          <a:lstStyle/>
          <a:p>
            <a:r>
              <a:rPr lang="en-US" sz="3600" dirty="0"/>
              <a:t>Cooperative Relations</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421105" y="3657600"/>
            <a:ext cx="8686800" cy="1643641"/>
          </a:xfrm>
        </p:spPr>
        <p:txBody>
          <a:bodyPr>
            <a:noAutofit/>
          </a:bodyPr>
          <a:lstStyle/>
          <a:p>
            <a:pPr marL="0" indent="0">
              <a:buNone/>
            </a:pPr>
            <a:r>
              <a:rPr lang="en-US" sz="2400" dirty="0"/>
              <a:t>• Purpose and relevance of cooperative agreements</a:t>
            </a:r>
          </a:p>
          <a:p>
            <a:pPr marL="0" indent="0">
              <a:buNone/>
            </a:pPr>
            <a:endParaRPr lang="en-US" sz="2400" dirty="0"/>
          </a:p>
          <a:p>
            <a:pPr marL="0" indent="0">
              <a:buNone/>
            </a:pPr>
            <a:r>
              <a:rPr lang="en-US" sz="2400" dirty="0"/>
              <a:t>• Types of agreements and their implementing documents</a:t>
            </a:r>
          </a:p>
          <a:p>
            <a:pPr marL="0" indent="0">
              <a:buNone/>
            </a:pPr>
            <a:endParaRPr lang="en-US" sz="2400" dirty="0"/>
          </a:p>
          <a:p>
            <a:pPr marL="0" indent="0">
              <a:buNone/>
            </a:pPr>
            <a:r>
              <a:rPr lang="en-US" sz="2400" dirty="0"/>
              <a:t>• Impact of agreements on incident management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096350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2741232" y="4343400"/>
            <a:ext cx="3661536" cy="2052678"/>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3821631" y="228600"/>
            <a:ext cx="1465446" cy="958187"/>
          </a:xfrm>
        </p:spPr>
        <p:txBody>
          <a:bodyPr/>
          <a:lstStyle/>
          <a:p>
            <a:r>
              <a:rPr lang="en-US" sz="3600" dirty="0"/>
              <a:t>Claims</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10954" y="1311952"/>
            <a:ext cx="8686800" cy="1643641"/>
          </a:xfrm>
        </p:spPr>
        <p:txBody>
          <a:bodyPr>
            <a:noAutofit/>
          </a:bodyPr>
          <a:lstStyle/>
          <a:p>
            <a:pPr marL="0" indent="0">
              <a:buNone/>
            </a:pPr>
            <a:r>
              <a:rPr lang="en-US" sz="2400" dirty="0"/>
              <a:t>• Incident personnel responsibilities</a:t>
            </a:r>
          </a:p>
          <a:p>
            <a:pPr marL="0" indent="0">
              <a:buNone/>
            </a:pPr>
            <a:endParaRPr lang="en-US" sz="2400" dirty="0"/>
          </a:p>
          <a:p>
            <a:pPr marL="0" indent="0">
              <a:buNone/>
            </a:pPr>
            <a:r>
              <a:rPr lang="en-US" sz="2400" dirty="0"/>
              <a:t>• Types of claims</a:t>
            </a:r>
          </a:p>
          <a:p>
            <a:pPr marL="0" indent="0">
              <a:buNone/>
            </a:pPr>
            <a:endParaRPr lang="en-US" sz="2400" dirty="0"/>
          </a:p>
          <a:p>
            <a:pPr marL="0" indent="0">
              <a:buNone/>
            </a:pPr>
            <a:r>
              <a:rPr lang="en-US" sz="2400" dirty="0"/>
              <a:t>• Claims processing and documentation </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455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noAutofit/>
          </a:bodyPr>
          <a:lstStyle/>
          <a:p>
            <a:pPr>
              <a:spcAft>
                <a:spcPts val="600"/>
              </a:spcAft>
            </a:pPr>
            <a:r>
              <a:rPr lang="en-US" sz="2400" b="0" dirty="0"/>
              <a:t>NWCG provides national leadership to enable interoperable wildland fire operations among federal, state, local, tribal, and territorial partners.</a:t>
            </a:r>
          </a:p>
          <a:p>
            <a:pPr>
              <a:spcAft>
                <a:spcPts val="600"/>
              </a:spcAft>
            </a:pPr>
            <a:r>
              <a:rPr lang="en-US" sz="2400" b="0" dirty="0"/>
              <a:t>To achieve this, NWCG establishes common national interagency wildland fire operations standards.</a:t>
            </a:r>
          </a:p>
          <a:p>
            <a:pPr>
              <a:spcAft>
                <a:spcPts val="600"/>
              </a:spcAft>
            </a:pPr>
            <a:r>
              <a:rPr lang="en-US" sz="2400" b="0" dirty="0"/>
              <a:t>NWCG training enables consistent application of these standards in support of efficient, effective, and safe national interagency wildland fire operations.</a:t>
            </a:r>
            <a:endParaRPr lang="en-US" sz="2400" dirty="0"/>
          </a:p>
        </p:txBody>
      </p:sp>
      <p:sp>
        <p:nvSpPr>
          <p:cNvPr id="4" name="Title 3"/>
          <p:cNvSpPr>
            <a:spLocks noGrp="1"/>
          </p:cNvSpPr>
          <p:nvPr>
            <p:ph type="title"/>
          </p:nvPr>
        </p:nvSpPr>
        <p:spPr>
          <a:xfrm>
            <a:off x="147918" y="228600"/>
            <a:ext cx="8996082" cy="563562"/>
          </a:xfrm>
        </p:spPr>
        <p:txBody>
          <a:bodyPr/>
          <a:lstStyle/>
          <a:p>
            <a:r>
              <a:rPr lang="en-US" dirty="0"/>
              <a:t>National Wildfire Coordinating Group</a:t>
            </a:r>
          </a:p>
        </p:txBody>
      </p:sp>
      <p:sp>
        <p:nvSpPr>
          <p:cNvPr id="3" name="Text Placeholder 2"/>
          <p:cNvSpPr>
            <a:spLocks noGrp="1"/>
          </p:cNvSpPr>
          <p:nvPr>
            <p:ph type="body" sz="quarter" idx="4294967295"/>
          </p:nvPr>
        </p:nvSpPr>
        <p:spPr>
          <a:xfrm>
            <a:off x="2814638" y="5413375"/>
            <a:ext cx="3514725" cy="1752600"/>
          </a:xfrm>
        </p:spPr>
        <p:txBody>
          <a:bodyPr/>
          <a:lstStyle/>
          <a:p>
            <a:pPr marL="0" indent="0">
              <a:buNone/>
            </a:pPr>
            <a:r>
              <a:rPr lang="en-US" sz="2700" dirty="0">
                <a:solidFill>
                  <a:schemeClr val="tx2"/>
                </a:solidFill>
                <a:cs typeface="Times New Roman" pitchFamily="18" charset="0"/>
                <a:hlinkClick r:id="rId3"/>
              </a:rPr>
              <a:t>https://www.nwcg.gov</a:t>
            </a:r>
            <a:endParaRPr lang="en-US" sz="2700" dirty="0">
              <a:solidFill>
                <a:schemeClr val="tx2"/>
              </a:solidFill>
              <a:cs typeface="Times New Roman" pitchFamily="18" charset="0"/>
            </a:endParaRPr>
          </a:p>
          <a:p>
            <a:endParaRPr lang="en-US" dirty="0"/>
          </a:p>
        </p:txBody>
      </p:sp>
      <p:grpSp>
        <p:nvGrpSpPr>
          <p:cNvPr id="10" name="Group 9">
            <a:extLst>
              <a:ext uri="{FF2B5EF4-FFF2-40B4-BE49-F238E27FC236}">
                <a16:creationId xmlns:a16="http://schemas.microsoft.com/office/drawing/2014/main" id="{082CD5AA-742E-46DA-A32B-245153BBD795}"/>
              </a:ext>
            </a:extLst>
          </p:cNvPr>
          <p:cNvGrpSpPr/>
          <p:nvPr/>
        </p:nvGrpSpPr>
        <p:grpSpPr>
          <a:xfrm>
            <a:off x="2933700" y="6010360"/>
            <a:ext cx="3276600" cy="464988"/>
            <a:chOff x="2933700" y="6010360"/>
            <a:chExt cx="3276600" cy="464988"/>
          </a:xfrm>
        </p:grpSpPr>
        <p:pic>
          <p:nvPicPr>
            <p:cNvPr id="6" name="Picture 5" descr="Twitter icon" title="Twitter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9679" y="6094348"/>
              <a:ext cx="468443" cy="381000"/>
            </a:xfrm>
            <a:prstGeom prst="rect">
              <a:avLst/>
            </a:prstGeom>
          </p:spPr>
        </p:pic>
        <p:pic>
          <p:nvPicPr>
            <p:cNvPr id="7" name="Picture 6" descr="Youtube Icon" title="Youtube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700" y="6050533"/>
              <a:ext cx="609600" cy="424815"/>
            </a:xfrm>
            <a:prstGeom prst="rect">
              <a:avLst/>
            </a:prstGeom>
          </p:spPr>
        </p:pic>
        <p:pic>
          <p:nvPicPr>
            <p:cNvPr id="8" name="Picture 7" descr="Facebook icon" title="Facebook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3700" y="6010360"/>
              <a:ext cx="464988" cy="464988"/>
            </a:xfrm>
            <a:prstGeom prst="rect">
              <a:avLst/>
            </a:prstGeom>
          </p:spPr>
        </p:pic>
      </p:grpSp>
      <p:pic>
        <p:nvPicPr>
          <p:cNvPr id="9" name="Picture 8" descr="National Wildfire Coordinating Group logo with three interlocked chain links superimposed over a flame." title="NWCG Logo"/>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762407" y="4197602"/>
            <a:ext cx="1619187" cy="1288798"/>
          </a:xfrm>
          <a:prstGeom prst="rect">
            <a:avLst/>
          </a:prstGeom>
        </p:spPr>
      </p:pic>
    </p:spTree>
    <p:extLst>
      <p:ext uri="{BB962C8B-B14F-4D97-AF65-F5344CB8AC3E}">
        <p14:creationId xmlns:p14="http://schemas.microsoft.com/office/powerpoint/2010/main" val="2271918522"/>
      </p:ext>
    </p:extLst>
  </p:cSld>
  <p:clrMapOvr>
    <a:masterClrMapping/>
  </p:clrMapOvr>
  <mc:AlternateContent xmlns:mc="http://schemas.openxmlformats.org/markup-compatibility/2006" xmlns:p14="http://schemas.microsoft.com/office/powerpoint/2010/main">
    <mc:Choice Requires="p14">
      <p:transition spd="slow" p14:dur="2000" advTm="76"/>
    </mc:Choice>
    <mc:Fallback xmlns="">
      <p:transition spd="slow" advTm="7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5811350" y="4724400"/>
            <a:ext cx="3117838" cy="1747878"/>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2924876" y="228600"/>
            <a:ext cx="3294246" cy="958187"/>
          </a:xfrm>
        </p:spPr>
        <p:txBody>
          <a:bodyPr/>
          <a:lstStyle/>
          <a:p>
            <a:r>
              <a:rPr lang="en-US" sz="3600" dirty="0"/>
              <a:t>Cost Accounting</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10954" y="1311952"/>
            <a:ext cx="8686800" cy="1643641"/>
          </a:xfrm>
        </p:spPr>
        <p:txBody>
          <a:bodyPr>
            <a:noAutofit/>
          </a:bodyPr>
          <a:lstStyle/>
          <a:p>
            <a:pPr marL="0" indent="0">
              <a:spcBef>
                <a:spcPts val="0"/>
              </a:spcBef>
              <a:buNone/>
            </a:pPr>
            <a:r>
              <a:rPr lang="en-US" sz="2400" dirty="0"/>
              <a:t>• Why incident costs are tracked and reported</a:t>
            </a:r>
          </a:p>
          <a:p>
            <a:pPr marL="0" indent="0">
              <a:spcBef>
                <a:spcPts val="0"/>
              </a:spcBef>
              <a:buNone/>
            </a:pPr>
            <a:endParaRPr lang="en-US" sz="2400" dirty="0"/>
          </a:p>
          <a:p>
            <a:pPr marL="0" indent="0">
              <a:spcBef>
                <a:spcPts val="0"/>
              </a:spcBef>
              <a:buNone/>
            </a:pPr>
            <a:r>
              <a:rPr lang="en-US" sz="2400" dirty="0"/>
              <a:t>• Who is responsible for cost tracking </a:t>
            </a:r>
          </a:p>
          <a:p>
            <a:pPr marL="0" indent="0">
              <a:spcBef>
                <a:spcPts val="0"/>
              </a:spcBef>
              <a:buNone/>
            </a:pPr>
            <a:endParaRPr lang="en-US" sz="2400" dirty="0"/>
          </a:p>
          <a:p>
            <a:pPr marL="0" indent="0">
              <a:spcBef>
                <a:spcPts val="0"/>
              </a:spcBef>
              <a:buNone/>
            </a:pPr>
            <a:r>
              <a:rPr lang="en-US" sz="2400" dirty="0"/>
              <a:t>• Cost categories </a:t>
            </a:r>
          </a:p>
          <a:p>
            <a:pPr marL="0" indent="0">
              <a:spcBef>
                <a:spcPts val="0"/>
              </a:spcBef>
              <a:buNone/>
            </a:pPr>
            <a:endParaRPr lang="en-US" sz="2400" dirty="0"/>
          </a:p>
          <a:p>
            <a:pPr marL="0" indent="0">
              <a:spcBef>
                <a:spcPts val="0"/>
              </a:spcBef>
              <a:buNone/>
            </a:pPr>
            <a:r>
              <a:rPr lang="en-US" sz="2400" dirty="0"/>
              <a:t>• Cost analysis methods </a:t>
            </a:r>
          </a:p>
          <a:p>
            <a:pPr marL="0" indent="0">
              <a:spcBef>
                <a:spcPts val="0"/>
              </a:spcBef>
              <a:buNone/>
            </a:pPr>
            <a:endParaRPr lang="en-US" sz="2400" dirty="0"/>
          </a:p>
          <a:p>
            <a:pPr marL="0" indent="0">
              <a:spcBef>
                <a:spcPts val="0"/>
              </a:spcBef>
              <a:buNone/>
            </a:pPr>
            <a:r>
              <a:rPr lang="en-US" sz="2400" dirty="0"/>
              <a:t>• Relationships between actions and costs </a:t>
            </a:r>
          </a:p>
          <a:p>
            <a:pPr marL="0" indent="0">
              <a:spcBef>
                <a:spcPts val="0"/>
              </a:spcBef>
              <a:buNone/>
            </a:pPr>
            <a:endParaRPr lang="en-US" sz="2400" dirty="0"/>
          </a:p>
          <a:p>
            <a:pPr marL="0" indent="0">
              <a:spcBef>
                <a:spcPts val="0"/>
              </a:spcBef>
              <a:buNone/>
            </a:pPr>
            <a:r>
              <a:rPr lang="en-US" sz="2400" dirty="0"/>
              <a:t>• Cost reporting requirements </a:t>
            </a:r>
          </a:p>
          <a:p>
            <a:pPr marL="0" indent="0">
              <a:spcBef>
                <a:spcPts val="0"/>
              </a:spcBef>
              <a:buNone/>
            </a:pPr>
            <a:endParaRPr lang="en-US" sz="2400" dirty="0"/>
          </a:p>
          <a:p>
            <a:pPr marL="0" indent="0">
              <a:spcBef>
                <a:spcPts val="0"/>
              </a:spcBef>
              <a:buNone/>
            </a:pPr>
            <a:r>
              <a:rPr lang="en-US" sz="2400" dirty="0"/>
              <a:t>• Cost containment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27367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p:blipFill>
        <p:spPr>
          <a:xfrm>
            <a:off x="2995435" y="4672109"/>
            <a:ext cx="3117838" cy="1747878"/>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2643538" y="228600"/>
            <a:ext cx="3856924" cy="958187"/>
          </a:xfrm>
        </p:spPr>
        <p:txBody>
          <a:bodyPr/>
          <a:lstStyle/>
          <a:p>
            <a:r>
              <a:rPr lang="en-US" sz="3600" dirty="0"/>
              <a:t>All Hazard Incident</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210954" y="1311952"/>
            <a:ext cx="8686800" cy="1643641"/>
          </a:xfrm>
        </p:spPr>
        <p:txBody>
          <a:bodyPr>
            <a:noAutofit/>
          </a:bodyPr>
          <a:lstStyle/>
          <a:p>
            <a:pPr marL="0" indent="0">
              <a:spcBef>
                <a:spcPts val="0"/>
              </a:spcBef>
              <a:buNone/>
            </a:pPr>
            <a:r>
              <a:rPr lang="en-US" sz="2400" dirty="0"/>
              <a:t>• Federal Emergency Management Agency (FEMA) involvement</a:t>
            </a:r>
          </a:p>
          <a:p>
            <a:pPr marL="0" indent="0">
              <a:spcBef>
                <a:spcPts val="0"/>
              </a:spcBef>
              <a:buNone/>
            </a:pPr>
            <a:endParaRPr lang="en-US" sz="2400" dirty="0"/>
          </a:p>
          <a:p>
            <a:pPr marL="0" indent="0">
              <a:spcBef>
                <a:spcPts val="0"/>
              </a:spcBef>
              <a:buNone/>
            </a:pPr>
            <a:r>
              <a:rPr lang="en-US" sz="2400" dirty="0"/>
              <a:t>• Response authorities </a:t>
            </a:r>
          </a:p>
          <a:p>
            <a:pPr marL="0" indent="0">
              <a:spcBef>
                <a:spcPts val="0"/>
              </a:spcBef>
              <a:buNone/>
            </a:pPr>
            <a:endParaRPr lang="en-US" sz="2400" dirty="0"/>
          </a:p>
          <a:p>
            <a:pPr marL="0" indent="0">
              <a:spcBef>
                <a:spcPts val="0"/>
              </a:spcBef>
              <a:buNone/>
            </a:pPr>
            <a:r>
              <a:rPr lang="en-US" sz="2400" dirty="0"/>
              <a:t>• Pay provision considerations</a:t>
            </a:r>
          </a:p>
          <a:p>
            <a:pPr marL="0" indent="0">
              <a:spcBef>
                <a:spcPts val="0"/>
              </a:spcBef>
              <a:buNone/>
            </a:pPr>
            <a:endParaRPr lang="en-US" sz="2400" dirty="0"/>
          </a:p>
          <a:p>
            <a:pPr marL="0" indent="0">
              <a:spcBef>
                <a:spcPts val="0"/>
              </a:spcBef>
              <a:buNone/>
            </a:pPr>
            <a:r>
              <a:rPr lang="en-US" sz="2400" dirty="0"/>
              <a:t>• Other general considerations and differences from wildland fires </a:t>
            </a:r>
          </a:p>
          <a:p>
            <a:pPr marL="0" indent="0">
              <a:buNone/>
            </a:pPr>
            <a:endParaRPr lang="en-US" sz="2400" dirty="0"/>
          </a:p>
        </p:txBody>
      </p:sp>
    </p:spTree>
    <p:extLst>
      <p:ext uri="{BB962C8B-B14F-4D97-AF65-F5344CB8AC3E}">
        <p14:creationId xmlns:p14="http://schemas.microsoft.com/office/powerpoint/2010/main" val="85342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
              <a:schemeClr val="accent3">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D4BA7-5618-BE0B-4FF6-7969D7F4647B}"/>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a:stretch/>
        </p:blipFill>
        <p:spPr>
          <a:xfrm>
            <a:off x="3259140" y="4267200"/>
            <a:ext cx="2625719" cy="2198027"/>
          </a:xfrm>
          <a:prstGeom prst="rect">
            <a:avLst/>
          </a:prstGeom>
        </p:spPr>
      </p:pic>
      <p:sp>
        <p:nvSpPr>
          <p:cNvPr id="3" name="Title 2">
            <a:extLst>
              <a:ext uri="{FF2B5EF4-FFF2-40B4-BE49-F238E27FC236}">
                <a16:creationId xmlns:a16="http://schemas.microsoft.com/office/drawing/2014/main" id="{34AE8AA3-F2DC-ABE2-36FA-648FD5BEA8F6}"/>
              </a:ext>
            </a:extLst>
          </p:cNvPr>
          <p:cNvSpPr>
            <a:spLocks noGrp="1"/>
          </p:cNvSpPr>
          <p:nvPr>
            <p:ph type="title"/>
          </p:nvPr>
        </p:nvSpPr>
        <p:spPr>
          <a:xfrm>
            <a:off x="2404661" y="228600"/>
            <a:ext cx="4334677" cy="958187"/>
          </a:xfrm>
        </p:spPr>
        <p:txBody>
          <a:bodyPr/>
          <a:lstStyle/>
          <a:p>
            <a:r>
              <a:rPr lang="en-US" sz="3600" dirty="0"/>
              <a:t>Did you bookmark it?</a:t>
            </a:r>
          </a:p>
        </p:txBody>
      </p:sp>
      <p:sp>
        <p:nvSpPr>
          <p:cNvPr id="4" name="Content Placeholder 3">
            <a:extLst>
              <a:ext uri="{FF2B5EF4-FFF2-40B4-BE49-F238E27FC236}">
                <a16:creationId xmlns:a16="http://schemas.microsoft.com/office/drawing/2014/main" id="{13DE165B-F02E-2593-448C-8D871263B6FC}"/>
              </a:ext>
            </a:extLst>
          </p:cNvPr>
          <p:cNvSpPr>
            <a:spLocks noGrp="1"/>
          </p:cNvSpPr>
          <p:nvPr>
            <p:ph sz="quarter" idx="12"/>
          </p:nvPr>
        </p:nvSpPr>
        <p:spPr>
          <a:xfrm>
            <a:off x="791276" y="1346442"/>
            <a:ext cx="7561446" cy="1643641"/>
          </a:xfrm>
        </p:spPr>
        <p:txBody>
          <a:bodyPr>
            <a:noAutofit/>
          </a:bodyPr>
          <a:lstStyle/>
          <a:p>
            <a:pPr marL="0" indent="0" algn="ctr">
              <a:buNone/>
            </a:pPr>
            <a:r>
              <a:rPr lang="en-US" sz="2400" dirty="0"/>
              <a:t>Standards for Interagency Incident Business Management Handbook (SIIBM)</a:t>
            </a:r>
          </a:p>
          <a:p>
            <a:pPr marL="0" indent="0" algn="ctr">
              <a:buNone/>
            </a:pPr>
            <a:r>
              <a:rPr lang="en-US" sz="2400" dirty="0">
                <a:hlinkClick r:id="rId4"/>
              </a:rPr>
              <a:t>https://www.nwcg.gov/publications/902</a:t>
            </a:r>
            <a:endParaRPr lang="en-US" sz="2400" dirty="0"/>
          </a:p>
          <a:p>
            <a:pPr marL="0" indent="0" algn="ctr">
              <a:buNone/>
            </a:pPr>
            <a:endParaRPr lang="en-US" sz="2400" dirty="0"/>
          </a:p>
          <a:p>
            <a:pPr marL="0" indent="0" algn="ctr">
              <a:buNone/>
            </a:pPr>
            <a:r>
              <a:rPr lang="en-US" sz="2400" dirty="0"/>
              <a:t>Incident Business Supplements for your GACC</a:t>
            </a:r>
          </a:p>
          <a:p>
            <a:pPr marL="0" indent="0" algn="ctr">
              <a:buNone/>
            </a:pPr>
            <a:r>
              <a:rPr lang="da-DK" sz="2400" dirty="0">
                <a:hlinkClick r:id="rId5"/>
              </a:rPr>
              <a:t>https://www.nifc.gov/nicc/</a:t>
            </a:r>
            <a:endParaRPr lang="da-DK" sz="2400" dirty="0"/>
          </a:p>
          <a:p>
            <a:pPr marL="0" indent="0" algn="ctr">
              <a:buNone/>
            </a:pPr>
            <a:endParaRPr lang="en-US" sz="2400" dirty="0"/>
          </a:p>
          <a:p>
            <a:pPr marL="0" indent="0" algn="ctr">
              <a:buNone/>
            </a:pPr>
            <a:endParaRPr lang="en-US" sz="2400" dirty="0"/>
          </a:p>
        </p:txBody>
      </p:sp>
    </p:spTree>
    <p:extLst>
      <p:ext uri="{BB962C8B-B14F-4D97-AF65-F5344CB8AC3E}">
        <p14:creationId xmlns:p14="http://schemas.microsoft.com/office/powerpoint/2010/main" val="78130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990600"/>
            <a:ext cx="8686800" cy="5638800"/>
          </a:xfrm>
        </p:spPr>
        <p:txBody>
          <a:bodyPr anchor="ctr">
            <a:normAutofit/>
          </a:bodyPr>
          <a:lstStyle/>
          <a:p>
            <a:pPr marL="457200" lvl="1">
              <a:lnSpc>
                <a:spcPct val="120000"/>
              </a:lnSpc>
              <a:spcBef>
                <a:spcPts val="600"/>
              </a:spcBef>
              <a:spcAft>
                <a:spcPts val="600"/>
              </a:spcAft>
              <a:buFont typeface="Arial" panose="020B0604020202020204" pitchFamily="34" charset="0"/>
              <a:buChar char="•"/>
            </a:pPr>
            <a:r>
              <a:rPr lang="en-US" altLang="en-US" sz="3200" dirty="0"/>
              <a:t>Course Coordinator- Jason Willoughby </a:t>
            </a:r>
            <a:r>
              <a:rPr lang="en-US" altLang="en-US" sz="3200" dirty="0">
                <a:hlinkClick r:id="rId3"/>
              </a:rPr>
              <a:t>Jason.Willoughby@usda.gov</a:t>
            </a:r>
            <a:r>
              <a:rPr lang="en-US" altLang="en-US" sz="3200" dirty="0"/>
              <a:t> 406-494-0216</a:t>
            </a:r>
          </a:p>
          <a:p>
            <a:pPr marL="457200" lvl="1">
              <a:lnSpc>
                <a:spcPct val="120000"/>
              </a:lnSpc>
              <a:spcBef>
                <a:spcPts val="600"/>
              </a:spcBef>
              <a:spcAft>
                <a:spcPts val="600"/>
              </a:spcAft>
              <a:buFont typeface="Arial" panose="020B0604020202020204" pitchFamily="34" charset="0"/>
              <a:buChar char="•"/>
            </a:pPr>
            <a:r>
              <a:rPr lang="en-US" altLang="en-US" sz="3200" dirty="0"/>
              <a:t>Sign-in sheet</a:t>
            </a:r>
          </a:p>
          <a:p>
            <a:pPr marL="457200" lvl="1">
              <a:lnSpc>
                <a:spcPct val="120000"/>
              </a:lnSpc>
              <a:spcBef>
                <a:spcPts val="600"/>
              </a:spcBef>
              <a:spcAft>
                <a:spcPts val="600"/>
              </a:spcAft>
              <a:buFont typeface="Arial" panose="020B0604020202020204" pitchFamily="34" charset="0"/>
              <a:buChar char="•"/>
            </a:pPr>
            <a:r>
              <a:rPr lang="en-US" altLang="en-US" sz="3200" dirty="0"/>
              <a:t>Training facility layout (restrooms, exits, etc.)</a:t>
            </a:r>
          </a:p>
          <a:p>
            <a:pPr marL="457200" lvl="1">
              <a:lnSpc>
                <a:spcPct val="120000"/>
              </a:lnSpc>
              <a:spcBef>
                <a:spcPts val="600"/>
              </a:spcBef>
              <a:spcAft>
                <a:spcPts val="600"/>
              </a:spcAft>
              <a:buFont typeface="Arial" panose="020B0604020202020204" pitchFamily="34" charset="0"/>
              <a:buChar char="•"/>
            </a:pPr>
            <a:r>
              <a:rPr lang="en-US" altLang="en-US" sz="3200" dirty="0"/>
              <a:t>Classroom rules (food, beverages, phones, etc.)</a:t>
            </a:r>
          </a:p>
          <a:p>
            <a:pPr marL="457200" lvl="1">
              <a:lnSpc>
                <a:spcPct val="120000"/>
              </a:lnSpc>
              <a:spcBef>
                <a:spcPts val="600"/>
              </a:spcBef>
              <a:spcAft>
                <a:spcPts val="600"/>
              </a:spcAft>
              <a:buFont typeface="Arial" panose="020B0604020202020204" pitchFamily="34" charset="0"/>
              <a:buChar char="•"/>
            </a:pPr>
            <a:r>
              <a:rPr lang="en-US" altLang="en-US" sz="3200" dirty="0"/>
              <a:t>Breaks (coffee, snacks, tobacco use areas, etc.)</a:t>
            </a:r>
          </a:p>
          <a:p>
            <a:pPr marL="457200" lvl="1">
              <a:lnSpc>
                <a:spcPct val="120000"/>
              </a:lnSpc>
              <a:spcBef>
                <a:spcPts val="600"/>
              </a:spcBef>
              <a:spcAft>
                <a:spcPts val="600"/>
              </a:spcAft>
              <a:buFont typeface="Arial" panose="020B0604020202020204" pitchFamily="34" charset="0"/>
              <a:buChar char="•"/>
            </a:pPr>
            <a:r>
              <a:rPr lang="en-US" altLang="en-US" sz="3200" dirty="0"/>
              <a:t>Schedule</a:t>
            </a:r>
          </a:p>
        </p:txBody>
      </p:sp>
      <p:sp>
        <p:nvSpPr>
          <p:cNvPr id="3" name="Title 2"/>
          <p:cNvSpPr>
            <a:spLocks noGrp="1"/>
          </p:cNvSpPr>
          <p:nvPr>
            <p:ph type="title"/>
          </p:nvPr>
        </p:nvSpPr>
        <p:spPr>
          <a:xfrm>
            <a:off x="264459" y="228600"/>
            <a:ext cx="8615082" cy="563562"/>
          </a:xfrm>
        </p:spPr>
        <p:txBody>
          <a:bodyPr/>
          <a:lstStyle/>
          <a:p>
            <a:pPr algn="ctr"/>
            <a:r>
              <a:rPr lang="en-US" dirty="0">
                <a:solidFill>
                  <a:srgbClr val="FFFFFF"/>
                </a:solidFill>
              </a:rPr>
              <a:t>Administration and Logistics</a:t>
            </a:r>
            <a:endParaRPr lang="en-US" dirty="0"/>
          </a:p>
        </p:txBody>
      </p:sp>
    </p:spTree>
    <p:extLst>
      <p:ext uri="{BB962C8B-B14F-4D97-AF65-F5344CB8AC3E}">
        <p14:creationId xmlns:p14="http://schemas.microsoft.com/office/powerpoint/2010/main" val="3076312176"/>
      </p:ext>
    </p:extLst>
  </p:cSld>
  <p:clrMapOvr>
    <a:masterClrMapping/>
  </p:clrMapOvr>
  <mc:AlternateContent xmlns:mc="http://schemas.openxmlformats.org/markup-compatibility/2006" xmlns:p14="http://schemas.microsoft.com/office/powerpoint/2010/main">
    <mc:Choice Requires="p14">
      <p:transition spd="slow" p14:dur="2000" advTm="18"/>
    </mc:Choice>
    <mc:Fallback xmlns="">
      <p:transition spd="slow" advTm="1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181100"/>
            <a:ext cx="8686800" cy="5219700"/>
          </a:xfrm>
        </p:spPr>
        <p:txBody>
          <a:bodyPr numCol="1" anchor="ctr">
            <a:noAutofit/>
          </a:bodyPr>
          <a:lstStyle/>
          <a:p>
            <a:pPr>
              <a:lnSpc>
                <a:spcPct val="150000"/>
              </a:lnSpc>
            </a:pPr>
            <a:r>
              <a:rPr lang="en-US" altLang="en-US" sz="2400" dirty="0"/>
              <a:t>Engage, participate, and contribute to the success of the course.</a:t>
            </a:r>
          </a:p>
          <a:p>
            <a:pPr>
              <a:lnSpc>
                <a:spcPct val="150000"/>
              </a:lnSpc>
            </a:pPr>
            <a:r>
              <a:rPr lang="en-US" altLang="en-US" sz="2400" dirty="0"/>
              <a:t>Build a collaborative and constructive learning environment.</a:t>
            </a:r>
          </a:p>
          <a:p>
            <a:pPr>
              <a:lnSpc>
                <a:spcPct val="150000"/>
              </a:lnSpc>
            </a:pPr>
            <a:r>
              <a:rPr lang="en-US" altLang="en-US" sz="2400" dirty="0"/>
              <a:t>Respect student and instructor diversity in background, experience, and teaching or learning style.</a:t>
            </a:r>
          </a:p>
          <a:p>
            <a:pPr>
              <a:lnSpc>
                <a:spcPct val="150000"/>
              </a:lnSpc>
            </a:pPr>
            <a:r>
              <a:rPr lang="en-US" altLang="en-US" sz="2400" dirty="0"/>
              <a:t>Be punctual.  </a:t>
            </a:r>
          </a:p>
          <a:p>
            <a:pPr>
              <a:lnSpc>
                <a:spcPct val="150000"/>
              </a:lnSpc>
            </a:pPr>
            <a:r>
              <a:rPr lang="en-US" altLang="en-US" sz="2400" dirty="0"/>
              <a:t>Provide constructive feedback to improve future wildland fire training.</a:t>
            </a:r>
          </a:p>
          <a:p>
            <a:pPr>
              <a:lnSpc>
                <a:spcPct val="150000"/>
              </a:lnSpc>
            </a:pPr>
            <a:r>
              <a:rPr lang="en-US" altLang="en-US" sz="2400" dirty="0"/>
              <a:t>Professionally represent your home unit and agency.</a:t>
            </a:r>
          </a:p>
        </p:txBody>
      </p:sp>
      <p:sp>
        <p:nvSpPr>
          <p:cNvPr id="3" name="Title 2"/>
          <p:cNvSpPr>
            <a:spLocks noGrp="1"/>
          </p:cNvSpPr>
          <p:nvPr>
            <p:ph type="title"/>
          </p:nvPr>
        </p:nvSpPr>
        <p:spPr>
          <a:xfrm>
            <a:off x="1026459" y="228600"/>
            <a:ext cx="7091082" cy="563562"/>
          </a:xfrm>
        </p:spPr>
        <p:txBody>
          <a:bodyPr/>
          <a:lstStyle/>
          <a:p>
            <a:pPr algn="ctr"/>
            <a:r>
              <a:rPr lang="en-US" sz="4400" dirty="0">
                <a:solidFill>
                  <a:srgbClr val="FFFFFF"/>
                </a:solidFill>
              </a:rPr>
              <a:t>Expectations of Students</a:t>
            </a:r>
          </a:p>
        </p:txBody>
      </p:sp>
    </p:spTree>
    <p:extLst>
      <p:ext uri="{BB962C8B-B14F-4D97-AF65-F5344CB8AC3E}">
        <p14:creationId xmlns:p14="http://schemas.microsoft.com/office/powerpoint/2010/main" val="2844774421"/>
      </p:ext>
    </p:extLst>
  </p:cSld>
  <p:clrMapOvr>
    <a:masterClrMapping/>
  </p:clrMapOvr>
  <mc:AlternateContent xmlns:mc="http://schemas.openxmlformats.org/markup-compatibility/2006" xmlns:p14="http://schemas.microsoft.com/office/powerpoint/2010/main">
    <mc:Choice Requires="p14">
      <p:transition spd="slow" p14:dur="2000" advTm="6278"/>
    </mc:Choice>
    <mc:Fallback xmlns="">
      <p:transition spd="slow" advTm="62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Black and white photo of a fire crew walking in line. " title="Instructor Introductions">
            <a:extLst>
              <a:ext uri="{FF2B5EF4-FFF2-40B4-BE49-F238E27FC236}">
                <a16:creationId xmlns:a16="http://schemas.microsoft.com/office/drawing/2014/main" id="{A1BF3D26-07E8-4B7D-9D12-755D0ECC2F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52" y="0"/>
            <a:ext cx="9131317" cy="6858000"/>
          </a:xfrm>
          <a:prstGeom prst="rect">
            <a:avLst/>
          </a:prstGeom>
        </p:spPr>
      </p:pic>
      <p:sp>
        <p:nvSpPr>
          <p:cNvPr id="2" name="Title 1"/>
          <p:cNvSpPr>
            <a:spLocks noGrp="1"/>
          </p:cNvSpPr>
          <p:nvPr>
            <p:ph type="title"/>
          </p:nvPr>
        </p:nvSpPr>
        <p:spPr>
          <a:xfrm>
            <a:off x="1026459" y="228600"/>
            <a:ext cx="7091082" cy="563562"/>
          </a:xfrm>
        </p:spPr>
        <p:txBody>
          <a:bodyPr/>
          <a:lstStyle/>
          <a:p>
            <a:pPr algn="ctr"/>
            <a:r>
              <a:rPr lang="en-US" dirty="0"/>
              <a:t>Instructor Introductions</a:t>
            </a:r>
          </a:p>
        </p:txBody>
      </p:sp>
      <p:sp>
        <p:nvSpPr>
          <p:cNvPr id="3" name="Content Placeholder 2"/>
          <p:cNvSpPr>
            <a:spLocks noGrp="1"/>
          </p:cNvSpPr>
          <p:nvPr>
            <p:ph sz="quarter" idx="12"/>
          </p:nvPr>
        </p:nvSpPr>
        <p:spPr/>
        <p:txBody>
          <a:bodyPr anchor="ctr"/>
          <a:lstStyle/>
          <a:p>
            <a:pPr marL="457200">
              <a:lnSpc>
                <a:spcPct val="150000"/>
              </a:lnSpc>
            </a:pPr>
            <a:r>
              <a:rPr lang="en-US" dirty="0"/>
              <a:t>Name</a:t>
            </a:r>
          </a:p>
          <a:p>
            <a:pPr marL="457200">
              <a:lnSpc>
                <a:spcPct val="150000"/>
              </a:lnSpc>
            </a:pPr>
            <a:r>
              <a:rPr lang="en-US" dirty="0"/>
              <a:t>Current job </a:t>
            </a:r>
          </a:p>
          <a:p>
            <a:pPr marL="457200">
              <a:lnSpc>
                <a:spcPct val="150000"/>
              </a:lnSpc>
            </a:pPr>
            <a:r>
              <a:rPr lang="en-US" dirty="0"/>
              <a:t>Home unit</a:t>
            </a:r>
          </a:p>
          <a:p>
            <a:pPr marL="457200">
              <a:lnSpc>
                <a:spcPct val="150000"/>
              </a:lnSpc>
            </a:pPr>
            <a:r>
              <a:rPr lang="en-US" dirty="0"/>
              <a:t>ICS qualifications and experience</a:t>
            </a:r>
          </a:p>
          <a:p>
            <a:pPr marL="457200">
              <a:lnSpc>
                <a:spcPct val="150000"/>
              </a:lnSpc>
            </a:pPr>
            <a:r>
              <a:rPr lang="en-US" dirty="0"/>
              <a:t>What’s on the top of your bucket list?</a:t>
            </a:r>
          </a:p>
        </p:txBody>
      </p:sp>
    </p:spTree>
    <p:extLst>
      <p:ext uri="{BB962C8B-B14F-4D97-AF65-F5344CB8AC3E}">
        <p14:creationId xmlns:p14="http://schemas.microsoft.com/office/powerpoint/2010/main" val="137072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49D40-3398-5A87-484F-0A69DF55AC22}"/>
              </a:ext>
            </a:extLst>
          </p:cNvPr>
          <p:cNvSpPr>
            <a:spLocks noGrp="1"/>
          </p:cNvSpPr>
          <p:nvPr>
            <p:ph type="title"/>
          </p:nvPr>
        </p:nvSpPr>
        <p:spPr/>
        <p:txBody>
          <a:bodyPr/>
          <a:lstStyle/>
          <a:p>
            <a:r>
              <a:rPr lang="en-US" dirty="0"/>
              <a:t>Kimie Denney</a:t>
            </a:r>
          </a:p>
        </p:txBody>
      </p:sp>
      <p:pic>
        <p:nvPicPr>
          <p:cNvPr id="7" name="Picture 6">
            <a:extLst>
              <a:ext uri="{FF2B5EF4-FFF2-40B4-BE49-F238E27FC236}">
                <a16:creationId xmlns:a16="http://schemas.microsoft.com/office/drawing/2014/main" id="{3989A1A6-D3CC-BF75-D0F0-EDBF9568CCBB}"/>
              </a:ext>
            </a:extLst>
          </p:cNvPr>
          <p:cNvPicPr>
            <a:picLocks noChangeAspect="1"/>
          </p:cNvPicPr>
          <p:nvPr/>
        </p:nvPicPr>
        <p:blipFill>
          <a:blip r:embed="rId3"/>
          <a:stretch>
            <a:fillRect/>
          </a:stretch>
        </p:blipFill>
        <p:spPr>
          <a:xfrm>
            <a:off x="381000" y="1447800"/>
            <a:ext cx="1987468" cy="2651990"/>
          </a:xfrm>
          <a:prstGeom prst="rect">
            <a:avLst/>
          </a:prstGeom>
        </p:spPr>
      </p:pic>
      <p:sp>
        <p:nvSpPr>
          <p:cNvPr id="9" name="TextBox 8">
            <a:extLst>
              <a:ext uri="{FF2B5EF4-FFF2-40B4-BE49-F238E27FC236}">
                <a16:creationId xmlns:a16="http://schemas.microsoft.com/office/drawing/2014/main" id="{22A8F914-7CC4-4931-E34F-282634611CFC}"/>
              </a:ext>
            </a:extLst>
          </p:cNvPr>
          <p:cNvSpPr txBox="1"/>
          <p:nvPr/>
        </p:nvSpPr>
        <p:spPr>
          <a:xfrm>
            <a:off x="2971800" y="1219200"/>
            <a:ext cx="6019801" cy="5632311"/>
          </a:xfrm>
          <a:prstGeom prst="rect">
            <a:avLst/>
          </a:prstGeom>
          <a:noFill/>
        </p:spPr>
        <p:txBody>
          <a:bodyPr wrap="square">
            <a:spAutoFit/>
          </a:bodyPr>
          <a:lstStyle/>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I started my Forest Service career in 2015 on the Helena – Lewis and Clark National Forest, Rocky Mountain Ranger District. I worked 8 years as an Administrative Program Support Clerk in Augusta. </a:t>
            </a:r>
            <a:r>
              <a:rPr lang="en-US" sz="2000" b="1" dirty="0">
                <a:solidFill>
                  <a:srgbClr val="000000"/>
                </a:solidFill>
                <a:latin typeface="Calibri" panose="020F0502020204030204" pitchFamily="34" charset="0"/>
                <a:ea typeface="Times New Roman" panose="02020603050405020304" pitchFamily="18" charset="0"/>
              </a:rPr>
              <a:t>In February of 2023</a:t>
            </a:r>
            <a:r>
              <a:rPr lang="en-US" sz="2000" b="1" dirty="0">
                <a:solidFill>
                  <a:srgbClr val="000000"/>
                </a:solidFill>
                <a:effectLst/>
                <a:latin typeface="Calibri" panose="020F0502020204030204" pitchFamily="34" charset="0"/>
                <a:ea typeface="Times New Roman" panose="02020603050405020304" pitchFamily="18" charset="0"/>
              </a:rPr>
              <a:t> I began my new journey as the Incident Business Specialist for the HLF. I have 9 years of experience in incident finance including 2 years as FFT2.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b="1" dirty="0">
              <a:solidFill>
                <a:srgbClr val="000000"/>
              </a:solidFill>
              <a:latin typeface="Calibri" panose="020F0502020204030204" pitchFamily="34" charset="0"/>
              <a:ea typeface="Times New Roman" panose="02020603050405020304" pitchFamily="18" charset="0"/>
            </a:endParaRPr>
          </a:p>
          <a:p>
            <a:pPr marL="0" marR="0">
              <a:spcBef>
                <a:spcPts val="0"/>
              </a:spcBef>
              <a:spcAft>
                <a:spcPts val="0"/>
              </a:spcAft>
            </a:pPr>
            <a:r>
              <a:rPr lang="en-US" sz="2000" b="1" dirty="0">
                <a:solidFill>
                  <a:srgbClr val="000000"/>
                </a:solidFill>
                <a:latin typeface="Calibri" panose="020F0502020204030204" pitchFamily="34" charset="0"/>
                <a:ea typeface="Times New Roman" panose="02020603050405020304" pitchFamily="18" charset="0"/>
              </a:rPr>
              <a:t>I work for the Helena SO remotely from Augusta.</a:t>
            </a: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Qualifications: FSC3, PTRC, EQTR, TIME, COST, SCKN</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I enjoy time with family and friends, camping, fishing, woodworking, and being a KC Chiefs </a:t>
            </a:r>
            <a:r>
              <a:rPr lang="en-US" sz="2000" b="1" dirty="0">
                <a:solidFill>
                  <a:srgbClr val="000000"/>
                </a:solidFill>
                <a:latin typeface="Calibri" panose="020F0502020204030204" pitchFamily="34" charset="0"/>
                <a:ea typeface="Times New Roman" panose="02020603050405020304" pitchFamily="18" charset="0"/>
              </a:rPr>
              <a:t>fan for almost 40 years</a:t>
            </a:r>
            <a:r>
              <a:rPr lang="en-US" sz="2000" b="1" dirty="0">
                <a:solidFill>
                  <a:srgbClr val="000000"/>
                </a:solidFill>
                <a:effectLst/>
                <a:latin typeface="Calibri" panose="020F050202020403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5C931C25-7DB6-6DA4-1E76-4D270436FF38}"/>
              </a:ext>
            </a:extLst>
          </p:cNvPr>
          <p:cNvSpPr txBox="1"/>
          <p:nvPr/>
        </p:nvSpPr>
        <p:spPr>
          <a:xfrm>
            <a:off x="457200" y="4101395"/>
            <a:ext cx="2286000" cy="1447384"/>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Kimie Denney</a:t>
            </a:r>
            <a:br>
              <a:rPr lang="en-US" sz="1200" b="1" dirty="0">
                <a:solidFill>
                  <a:srgbClr val="000000"/>
                </a:solidFill>
                <a:effectLst/>
                <a:latin typeface="Arial" panose="020B0604020202020204" pitchFamily="34" charset="0"/>
                <a:ea typeface="Times New Roman" panose="02020603050405020304" pitchFamily="18" charset="0"/>
              </a:rPr>
            </a:br>
            <a:r>
              <a:rPr lang="en-US" sz="1200" b="1" dirty="0">
                <a:solidFill>
                  <a:srgbClr val="000000"/>
                </a:solidFill>
                <a:effectLst/>
                <a:latin typeface="Arial" panose="020B0604020202020204" pitchFamily="34" charset="0"/>
                <a:ea typeface="Times New Roman" panose="02020603050405020304" pitchFamily="18" charset="0"/>
              </a:rPr>
              <a:t>Incident Business Specialist</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Forest Service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solidFill>
                  <a:srgbClr val="006600"/>
                </a:solidFill>
                <a:effectLst/>
                <a:latin typeface="Arial" panose="020B0604020202020204" pitchFamily="34" charset="0"/>
                <a:ea typeface="Calibri" panose="020F0502020204030204" pitchFamily="34" charset="0"/>
                <a:cs typeface="Times New Roman" panose="02020603050405020304" pitchFamily="18" charset="0"/>
              </a:rPr>
              <a:t>Helena - Lewis and Clark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 406-468-4545</a:t>
            </a:r>
            <a:b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kimie.denney@usda.gov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885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49D40-3398-5A87-484F-0A69DF55AC22}"/>
              </a:ext>
            </a:extLst>
          </p:cNvPr>
          <p:cNvSpPr>
            <a:spLocks noGrp="1"/>
          </p:cNvSpPr>
          <p:nvPr>
            <p:ph type="title"/>
          </p:nvPr>
        </p:nvSpPr>
        <p:spPr/>
        <p:txBody>
          <a:bodyPr/>
          <a:lstStyle/>
          <a:p>
            <a:r>
              <a:rPr lang="en-US" dirty="0"/>
              <a:t>Charles “Chuck” Tapia</a:t>
            </a:r>
          </a:p>
        </p:txBody>
      </p:sp>
      <p:sp>
        <p:nvSpPr>
          <p:cNvPr id="9" name="TextBox 8">
            <a:extLst>
              <a:ext uri="{FF2B5EF4-FFF2-40B4-BE49-F238E27FC236}">
                <a16:creationId xmlns:a16="http://schemas.microsoft.com/office/drawing/2014/main" id="{22A8F914-7CC4-4931-E34F-282634611CFC}"/>
              </a:ext>
            </a:extLst>
          </p:cNvPr>
          <p:cNvSpPr txBox="1"/>
          <p:nvPr/>
        </p:nvSpPr>
        <p:spPr>
          <a:xfrm>
            <a:off x="1828800" y="1295400"/>
            <a:ext cx="6019801" cy="3785652"/>
          </a:xfrm>
          <a:prstGeom prst="rect">
            <a:avLst/>
          </a:prstGeom>
          <a:noFill/>
        </p:spPr>
        <p:txBody>
          <a:bodyPr wrap="square">
            <a:spAutoFit/>
          </a:bodyPr>
          <a:lstStyle/>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Incident Business Specialist on the Idaho Panhandle National Forests since June of 2020.</a:t>
            </a:r>
          </a:p>
          <a:p>
            <a:pPr marL="0" marR="0">
              <a:spcBef>
                <a:spcPts val="0"/>
              </a:spcBef>
              <a:spcAft>
                <a:spcPts val="0"/>
              </a:spcAft>
            </a:pPr>
            <a:endParaRPr lang="en-US" sz="2000" b="1" dirty="0">
              <a:solidFill>
                <a:srgbClr val="000000"/>
              </a:solidFill>
              <a:latin typeface="Calibri" panose="020F0502020204030204" pitchFamily="34" charset="0"/>
              <a:ea typeface="Times New Roman" panose="02020603050405020304" pitchFamily="18" charset="0"/>
            </a:endParaRPr>
          </a:p>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Previous experience as a Contract Specialist, timber crewmember, IA Dispatcher, and </a:t>
            </a:r>
            <a:r>
              <a:rPr lang="en-US" sz="2000" b="1" dirty="0" err="1">
                <a:solidFill>
                  <a:srgbClr val="000000"/>
                </a:solidFill>
                <a:effectLst/>
                <a:latin typeface="Calibri" panose="020F0502020204030204" pitchFamily="34" charset="0"/>
                <a:ea typeface="Times New Roman" panose="02020603050405020304" pitchFamily="18" charset="0"/>
              </a:rPr>
              <a:t>handcrew</a:t>
            </a:r>
            <a:r>
              <a:rPr lang="en-US" sz="2000" b="1" dirty="0">
                <a:solidFill>
                  <a:srgbClr val="000000"/>
                </a:solidFill>
                <a:effectLst/>
                <a:latin typeface="Calibri" panose="020F0502020204030204" pitchFamily="34" charset="0"/>
                <a:ea typeface="Times New Roman" panose="02020603050405020304" pitchFamily="18" charset="0"/>
              </a:rPr>
              <a:t> member.</a:t>
            </a:r>
          </a:p>
          <a:p>
            <a:pPr marL="0" marR="0">
              <a:spcBef>
                <a:spcPts val="0"/>
              </a:spcBef>
              <a:spcAft>
                <a:spcPts val="0"/>
              </a:spcAft>
            </a:pPr>
            <a:endParaRPr lang="en-US" sz="2000" b="1" dirty="0">
              <a:solidFill>
                <a:srgbClr val="000000"/>
              </a:solidFill>
              <a:latin typeface="Calibri" panose="020F0502020204030204" pitchFamily="34" charset="0"/>
              <a:ea typeface="Times New Roman" panose="02020603050405020304" pitchFamily="18" charset="0"/>
            </a:endParaRPr>
          </a:p>
          <a:p>
            <a:pPr marL="0" marR="0">
              <a:spcBef>
                <a:spcPts val="0"/>
              </a:spcBef>
              <a:spcAft>
                <a:spcPts val="0"/>
              </a:spcAft>
            </a:pPr>
            <a:r>
              <a:rPr lang="en-US" sz="2000" b="1" dirty="0">
                <a:solidFill>
                  <a:srgbClr val="000000"/>
                </a:solidFill>
                <a:latin typeface="Calibri" panose="020F0502020204030204" pitchFamily="34" charset="0"/>
                <a:ea typeface="Times New Roman" panose="02020603050405020304" pitchFamily="18" charset="0"/>
              </a:rPr>
              <a:t>Qualifications:  INBA, BUYM, COST(t), EQTR, FWPT, HLIA, FLIA, FFT2</a:t>
            </a:r>
            <a:endParaRPr lang="en-US" sz="2000" b="1"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2000" b="1" dirty="0">
              <a:solidFill>
                <a:srgbClr val="000000"/>
              </a:solidFill>
              <a:latin typeface="Calibri" panose="020F0502020204030204" pitchFamily="34" charset="0"/>
              <a:ea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5C931C25-7DB6-6DA4-1E76-4D270436FF38}"/>
              </a:ext>
            </a:extLst>
          </p:cNvPr>
          <p:cNvSpPr txBox="1"/>
          <p:nvPr/>
        </p:nvSpPr>
        <p:spPr>
          <a:xfrm>
            <a:off x="3352800" y="4572000"/>
            <a:ext cx="2286000" cy="1645002"/>
          </a:xfrm>
          <a:prstGeom prst="rect">
            <a:avLst/>
          </a:prstGeom>
          <a:noFill/>
        </p:spPr>
        <p:txBody>
          <a:bodyPr wrap="square">
            <a:spAutoFit/>
          </a:bodyPr>
          <a:lstStyle/>
          <a:p>
            <a:pPr marL="0" marR="0">
              <a:spcBef>
                <a:spcPts val="0"/>
              </a:spcBef>
              <a:spcAft>
                <a:spcPts val="0"/>
              </a:spcAft>
            </a:pPr>
            <a:r>
              <a:rPr lang="en-US" sz="1200" b="1" dirty="0">
                <a:solidFill>
                  <a:srgbClr val="000000"/>
                </a:solidFill>
                <a:latin typeface="Arial" panose="020B0604020202020204" pitchFamily="34" charset="0"/>
                <a:ea typeface="Times New Roman" panose="02020603050405020304" pitchFamily="18" charset="0"/>
              </a:rPr>
              <a:t>Chuck Tapia</a:t>
            </a:r>
            <a:br>
              <a:rPr lang="en-US" sz="1200" b="1" dirty="0">
                <a:solidFill>
                  <a:srgbClr val="000000"/>
                </a:solidFill>
                <a:effectLst/>
                <a:latin typeface="Arial" panose="020B0604020202020204" pitchFamily="34" charset="0"/>
                <a:ea typeface="Times New Roman" panose="02020603050405020304" pitchFamily="18" charset="0"/>
              </a:rPr>
            </a:br>
            <a:r>
              <a:rPr lang="en-US" sz="1200" b="1" dirty="0">
                <a:solidFill>
                  <a:srgbClr val="000000"/>
                </a:solidFill>
                <a:effectLst/>
                <a:latin typeface="Arial" panose="020B0604020202020204" pitchFamily="34" charset="0"/>
                <a:ea typeface="Times New Roman" panose="02020603050405020304" pitchFamily="18" charset="0"/>
              </a:rPr>
              <a:t>Incident Business Specialist</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Forest Service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solidFill>
                  <a:srgbClr val="006600"/>
                </a:solidFill>
                <a:latin typeface="Arial" panose="020B0604020202020204" pitchFamily="34" charset="0"/>
                <a:ea typeface="Calibri" panose="020F0502020204030204" pitchFamily="34" charset="0"/>
                <a:cs typeface="Times New Roman" panose="02020603050405020304" pitchFamily="18" charset="0"/>
              </a:rPr>
              <a:t>Idaho Panhandle/Nez Perce-Clearwater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 </a:t>
            </a:r>
            <a:r>
              <a:rPr lang="en-US"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208-451-4207</a:t>
            </a:r>
            <a:b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b="1"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charles.r.tapia@usda.gov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67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Black and white photo of a fire crew walking in line. " title="Instructor Introductions">
            <a:extLst>
              <a:ext uri="{FF2B5EF4-FFF2-40B4-BE49-F238E27FC236}">
                <a16:creationId xmlns:a16="http://schemas.microsoft.com/office/drawing/2014/main" id="{A1BF3D26-07E8-4B7D-9D12-755D0ECC2F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52" y="0"/>
            <a:ext cx="9131317" cy="6858000"/>
          </a:xfrm>
          <a:prstGeom prst="rect">
            <a:avLst/>
          </a:prstGeom>
        </p:spPr>
      </p:pic>
      <p:sp>
        <p:nvSpPr>
          <p:cNvPr id="2" name="Title 1"/>
          <p:cNvSpPr>
            <a:spLocks noGrp="1"/>
          </p:cNvSpPr>
          <p:nvPr>
            <p:ph type="title"/>
          </p:nvPr>
        </p:nvSpPr>
        <p:spPr>
          <a:xfrm>
            <a:off x="1026459" y="228600"/>
            <a:ext cx="7091082" cy="563562"/>
          </a:xfrm>
        </p:spPr>
        <p:txBody>
          <a:bodyPr/>
          <a:lstStyle/>
          <a:p>
            <a:pPr algn="ctr"/>
            <a:r>
              <a:rPr lang="en-US" dirty="0"/>
              <a:t>Student Introductions</a:t>
            </a:r>
          </a:p>
        </p:txBody>
      </p:sp>
      <p:sp>
        <p:nvSpPr>
          <p:cNvPr id="3" name="Content Placeholder 2"/>
          <p:cNvSpPr>
            <a:spLocks noGrp="1"/>
          </p:cNvSpPr>
          <p:nvPr>
            <p:ph sz="quarter" idx="12"/>
          </p:nvPr>
        </p:nvSpPr>
        <p:spPr/>
        <p:txBody>
          <a:bodyPr anchor="ctr"/>
          <a:lstStyle/>
          <a:p>
            <a:pPr marL="457200">
              <a:lnSpc>
                <a:spcPct val="150000"/>
              </a:lnSpc>
            </a:pPr>
            <a:r>
              <a:rPr lang="en-US" dirty="0"/>
              <a:t>Name</a:t>
            </a:r>
          </a:p>
          <a:p>
            <a:pPr marL="457200">
              <a:lnSpc>
                <a:spcPct val="150000"/>
              </a:lnSpc>
            </a:pPr>
            <a:r>
              <a:rPr lang="en-US" dirty="0"/>
              <a:t>Current job </a:t>
            </a:r>
          </a:p>
          <a:p>
            <a:pPr marL="457200">
              <a:lnSpc>
                <a:spcPct val="150000"/>
              </a:lnSpc>
            </a:pPr>
            <a:r>
              <a:rPr lang="en-US" dirty="0"/>
              <a:t>Home unit</a:t>
            </a:r>
          </a:p>
          <a:p>
            <a:pPr marL="457200">
              <a:lnSpc>
                <a:spcPct val="150000"/>
              </a:lnSpc>
            </a:pPr>
            <a:r>
              <a:rPr lang="en-US" dirty="0"/>
              <a:t>Why are you here?</a:t>
            </a:r>
          </a:p>
          <a:p>
            <a:pPr marL="457200">
              <a:lnSpc>
                <a:spcPct val="150000"/>
              </a:lnSpc>
            </a:pPr>
            <a:r>
              <a:rPr lang="en-US" dirty="0"/>
              <a:t>What’s on the top of your bucket list?</a:t>
            </a:r>
          </a:p>
        </p:txBody>
      </p:sp>
    </p:spTree>
    <p:extLst>
      <p:ext uri="{BB962C8B-B14F-4D97-AF65-F5344CB8AC3E}">
        <p14:creationId xmlns:p14="http://schemas.microsoft.com/office/powerpoint/2010/main" val="176768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459" y="228600"/>
            <a:ext cx="7091082" cy="563562"/>
          </a:xfrm>
        </p:spPr>
        <p:txBody>
          <a:bodyPr/>
          <a:lstStyle/>
          <a:p>
            <a:pPr algn="ctr"/>
            <a:r>
              <a:rPr lang="en-US" dirty="0"/>
              <a:t>Introduction Exercise</a:t>
            </a:r>
          </a:p>
        </p:txBody>
      </p:sp>
      <p:pic>
        <p:nvPicPr>
          <p:cNvPr id="6" name="Picture 5" descr="A photo of a retardant airplane spreading retardant on a burning landscape with a firefighter looking at the retardant drop." title="Introduction Exercise">
            <a:extLst>
              <a:ext uri="{FF2B5EF4-FFF2-40B4-BE49-F238E27FC236}">
                <a16:creationId xmlns:a16="http://schemas.microsoft.com/office/drawing/2014/main" id="{7B288A58-88FE-45EA-AFA1-E7E43F8771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12876"/>
            <a:ext cx="9144000" cy="5715000"/>
          </a:xfrm>
          <a:prstGeom prst="rect">
            <a:avLst/>
          </a:prstGeom>
        </p:spPr>
      </p:pic>
    </p:spTree>
    <p:extLst>
      <p:ext uri="{BB962C8B-B14F-4D97-AF65-F5344CB8AC3E}">
        <p14:creationId xmlns:p14="http://schemas.microsoft.com/office/powerpoint/2010/main" val="2370653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S190">
      <a:dk1>
        <a:srgbClr val="262626"/>
      </a:dk1>
      <a:lt1>
        <a:srgbClr val="FFFFFF"/>
      </a:lt1>
      <a:dk2>
        <a:srgbClr val="42322A"/>
      </a:dk2>
      <a:lt2>
        <a:srgbClr val="EEECE1"/>
      </a:lt2>
      <a:accent1>
        <a:srgbClr val="ABC178"/>
      </a:accent1>
      <a:accent2>
        <a:srgbClr val="D6562B"/>
      </a:accent2>
      <a:accent3>
        <a:srgbClr val="507B97"/>
      </a:accent3>
      <a:accent4>
        <a:srgbClr val="F4BB3A"/>
      </a:accent4>
      <a:accent5>
        <a:srgbClr val="176533"/>
      </a:accent5>
      <a:accent6>
        <a:srgbClr val="A17D6B"/>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s190-Template" id="{BF0A40B4-5A13-4CB4-BFDD-FB23A810259A}" vid="{0E965CBA-8350-42E2-B55D-716A512B05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NWCG_PPT_s190-Template</Template>
  <TotalTime>3678</TotalTime>
  <Words>1767</Words>
  <Application>Microsoft Office PowerPoint</Application>
  <PresentationFormat>On-screen Show (4:3)</PresentationFormat>
  <Paragraphs>282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Times New Roman</vt:lpstr>
      <vt:lpstr>Arial</vt:lpstr>
      <vt:lpstr>Custom Design</vt:lpstr>
      <vt:lpstr>Welcome</vt:lpstr>
      <vt:lpstr>National Wildfire Coordinating Group</vt:lpstr>
      <vt:lpstr>Administration and Logistics</vt:lpstr>
      <vt:lpstr>Expectations of Students</vt:lpstr>
      <vt:lpstr>Instructor Introductions</vt:lpstr>
      <vt:lpstr>Kimie Denney</vt:lpstr>
      <vt:lpstr>Charles “Chuck” Tapia</vt:lpstr>
      <vt:lpstr>Student Introductions</vt:lpstr>
      <vt:lpstr>Introduction Exercise</vt:lpstr>
      <vt:lpstr>Conduct and Ethics</vt:lpstr>
      <vt:lpstr>Recruitment and Classification of Casuals</vt:lpstr>
      <vt:lpstr>Pay Provisions and Timekeeping/Recording </vt:lpstr>
      <vt:lpstr>Commissary</vt:lpstr>
      <vt:lpstr>Compensation for Injury or Illness</vt:lpstr>
      <vt:lpstr>Travel</vt:lpstr>
      <vt:lpstr>Acquisition</vt:lpstr>
      <vt:lpstr>Property Management</vt:lpstr>
      <vt:lpstr>Cooperative Relations</vt:lpstr>
      <vt:lpstr>Claims</vt:lpstr>
      <vt:lpstr>Cost Accounting</vt:lpstr>
      <vt:lpstr>All Hazard Incident</vt:lpstr>
      <vt:lpstr>Did you bookmark it?</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NWCG Course Welcome</dc:title>
  <dc:creator>NWCG Publications</dc:creator>
  <cp:keywords>NWCG Course Welcome</cp:keywords>
  <cp:lastModifiedBy>Denney, Kimie - FS, MT</cp:lastModifiedBy>
  <cp:revision>134</cp:revision>
  <cp:lastPrinted>2019-12-21T00:39:54Z</cp:lastPrinted>
  <dcterms:created xsi:type="dcterms:W3CDTF">2019-05-09T16:18:06Z</dcterms:created>
  <dcterms:modified xsi:type="dcterms:W3CDTF">2024-03-14T21:00:43Z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ies>
</file>