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411" r:id="rId7"/>
    <p:sldId id="427" r:id="rId8"/>
    <p:sldId id="417" r:id="rId9"/>
    <p:sldId id="331" r:id="rId10"/>
    <p:sldId id="398" r:id="rId11"/>
    <p:sldId id="409" r:id="rId12"/>
    <p:sldId id="405" r:id="rId13"/>
    <p:sldId id="410" r:id="rId14"/>
    <p:sldId id="423" r:id="rId15"/>
    <p:sldId id="406" r:id="rId16"/>
    <p:sldId id="412" r:id="rId17"/>
    <p:sldId id="407" r:id="rId18"/>
    <p:sldId id="413" r:id="rId19"/>
    <p:sldId id="416" r:id="rId20"/>
    <p:sldId id="424" r:id="rId21"/>
    <p:sldId id="418" r:id="rId22"/>
    <p:sldId id="425" r:id="rId23"/>
    <p:sldId id="426" r:id="rId24"/>
    <p:sldId id="408" r:id="rId25"/>
    <p:sldId id="414" r:id="rId26"/>
    <p:sldId id="415" r:id="rId27"/>
    <p:sldId id="351" r:id="rId28"/>
    <p:sldId id="341" r:id="rId29"/>
    <p:sldId id="421" r:id="rId30"/>
    <p:sldId id="35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998EE-50CD-4DA1-BC6D-A32AAB828CD0}" v="43" dt="2022-04-08T21:43:54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4" autoAdjust="0"/>
    <p:restoredTop sz="41716" autoAdjust="0"/>
  </p:normalViewPr>
  <p:slideViewPr>
    <p:cSldViewPr snapToGrid="0">
      <p:cViewPr varScale="1">
        <p:scale>
          <a:sx n="47" d="100"/>
          <a:sy n="47" d="100"/>
        </p:scale>
        <p:origin x="1830" y="54"/>
      </p:cViewPr>
      <p:guideLst/>
    </p:cSldViewPr>
  </p:slideViewPr>
  <p:outlineViewPr>
    <p:cViewPr>
      <p:scale>
        <a:sx n="33" d="100"/>
        <a:sy n="33" d="100"/>
      </p:scale>
      <p:origin x="0" y="-95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49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AEE1C-777F-4D64-9143-973D45D1A6C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2CD3FDA-355E-4112-A1F7-1CE863F74190}">
      <dgm:prSet/>
      <dgm:spPr/>
      <dgm:t>
        <a:bodyPr/>
        <a:lstStyle/>
        <a:p>
          <a:r>
            <a:rPr lang="en-US"/>
            <a:t>Contract</a:t>
          </a:r>
        </a:p>
      </dgm:t>
    </dgm:pt>
    <dgm:pt modelId="{A45BCCA8-E6CF-4CD3-845A-42E4DA8DB118}" type="parTrans" cxnId="{41546EC8-948F-4553-8C1A-26DD4AF4CE64}">
      <dgm:prSet/>
      <dgm:spPr/>
      <dgm:t>
        <a:bodyPr/>
        <a:lstStyle/>
        <a:p>
          <a:endParaRPr lang="en-US"/>
        </a:p>
      </dgm:t>
    </dgm:pt>
    <dgm:pt modelId="{B6180645-C079-46D5-960B-2B17035D6087}" type="sibTrans" cxnId="{41546EC8-948F-4553-8C1A-26DD4AF4CE64}">
      <dgm:prSet/>
      <dgm:spPr/>
      <dgm:t>
        <a:bodyPr/>
        <a:lstStyle/>
        <a:p>
          <a:endParaRPr lang="en-US"/>
        </a:p>
      </dgm:t>
    </dgm:pt>
    <dgm:pt modelId="{C5C766A3-5C17-43F9-8950-5D5FF4CBC1FF}">
      <dgm:prSet/>
      <dgm:spPr/>
      <dgm:t>
        <a:bodyPr/>
        <a:lstStyle/>
        <a:p>
          <a:r>
            <a:rPr lang="en-US"/>
            <a:t>Tort</a:t>
          </a:r>
        </a:p>
      </dgm:t>
    </dgm:pt>
    <dgm:pt modelId="{9A279874-AB5F-4902-8AE5-73FF1BF2BF59}" type="parTrans" cxnId="{72507265-661D-404D-AC19-D7685E270BEF}">
      <dgm:prSet/>
      <dgm:spPr/>
      <dgm:t>
        <a:bodyPr/>
        <a:lstStyle/>
        <a:p>
          <a:endParaRPr lang="en-US"/>
        </a:p>
      </dgm:t>
    </dgm:pt>
    <dgm:pt modelId="{551D45CA-63E9-4047-9840-C0778B180371}" type="sibTrans" cxnId="{72507265-661D-404D-AC19-D7685E270BEF}">
      <dgm:prSet/>
      <dgm:spPr/>
      <dgm:t>
        <a:bodyPr/>
        <a:lstStyle/>
        <a:p>
          <a:endParaRPr lang="en-US"/>
        </a:p>
      </dgm:t>
    </dgm:pt>
    <dgm:pt modelId="{CADA7C31-F787-4D9A-9BF6-72D7AFC2338F}">
      <dgm:prSet/>
      <dgm:spPr/>
      <dgm:t>
        <a:bodyPr/>
        <a:lstStyle/>
        <a:p>
          <a:r>
            <a:rPr lang="en-US"/>
            <a:t>Non-Tort</a:t>
          </a:r>
        </a:p>
      </dgm:t>
    </dgm:pt>
    <dgm:pt modelId="{570E85C2-3983-432F-B653-219EB9F0E9E3}" type="parTrans" cxnId="{C70A390E-D7CF-4CC2-BFE3-5AF65FABCE0E}">
      <dgm:prSet/>
      <dgm:spPr/>
      <dgm:t>
        <a:bodyPr/>
        <a:lstStyle/>
        <a:p>
          <a:endParaRPr lang="en-US"/>
        </a:p>
      </dgm:t>
    </dgm:pt>
    <dgm:pt modelId="{FB2640BF-BE15-424D-A445-8B3375F750FE}" type="sibTrans" cxnId="{C70A390E-D7CF-4CC2-BFE3-5AF65FABCE0E}">
      <dgm:prSet/>
      <dgm:spPr/>
      <dgm:t>
        <a:bodyPr/>
        <a:lstStyle/>
        <a:p>
          <a:endParaRPr lang="en-US"/>
        </a:p>
      </dgm:t>
    </dgm:pt>
    <dgm:pt modelId="{2FF3713D-3769-477C-839A-260AA09A33F7}">
      <dgm:prSet/>
      <dgm:spPr/>
      <dgm:t>
        <a:bodyPr/>
        <a:lstStyle/>
        <a:p>
          <a:r>
            <a:rPr lang="en-US"/>
            <a:t>Employee</a:t>
          </a:r>
        </a:p>
      </dgm:t>
    </dgm:pt>
    <dgm:pt modelId="{D9DFEE60-6813-474E-89D7-226717B4CAB6}" type="parTrans" cxnId="{F9FAB33B-66D2-4AD9-B8EC-B69EEC9FA8D5}">
      <dgm:prSet/>
      <dgm:spPr/>
      <dgm:t>
        <a:bodyPr/>
        <a:lstStyle/>
        <a:p>
          <a:endParaRPr lang="en-US"/>
        </a:p>
      </dgm:t>
    </dgm:pt>
    <dgm:pt modelId="{48CCC34D-04A1-4221-A493-A56427405500}" type="sibTrans" cxnId="{F9FAB33B-66D2-4AD9-B8EC-B69EEC9FA8D5}">
      <dgm:prSet/>
      <dgm:spPr/>
      <dgm:t>
        <a:bodyPr/>
        <a:lstStyle/>
        <a:p>
          <a:endParaRPr lang="en-US"/>
        </a:p>
      </dgm:t>
    </dgm:pt>
    <dgm:pt modelId="{06608EC6-7955-4377-A81F-6EC7CCBB1B9F}">
      <dgm:prSet/>
      <dgm:spPr/>
      <dgm:t>
        <a:bodyPr/>
        <a:lstStyle/>
        <a:p>
          <a:r>
            <a:rPr lang="en-US"/>
            <a:t>Government</a:t>
          </a:r>
        </a:p>
      </dgm:t>
    </dgm:pt>
    <dgm:pt modelId="{5508776B-9AC6-4D23-89CE-ED0252C4A12D}" type="parTrans" cxnId="{895107F3-BB0D-4B40-83FF-35C965AA517F}">
      <dgm:prSet/>
      <dgm:spPr/>
      <dgm:t>
        <a:bodyPr/>
        <a:lstStyle/>
        <a:p>
          <a:endParaRPr lang="en-US"/>
        </a:p>
      </dgm:t>
    </dgm:pt>
    <dgm:pt modelId="{A9316171-E95A-4A1E-936D-D5B8E0D8A491}" type="sibTrans" cxnId="{895107F3-BB0D-4B40-83FF-35C965AA517F}">
      <dgm:prSet/>
      <dgm:spPr/>
      <dgm:t>
        <a:bodyPr/>
        <a:lstStyle/>
        <a:p>
          <a:endParaRPr lang="en-US"/>
        </a:p>
      </dgm:t>
    </dgm:pt>
    <dgm:pt modelId="{94D8C363-5730-492D-8AAD-15885A3C6CE5}" type="pres">
      <dgm:prSet presAssocID="{520AEE1C-777F-4D64-9143-973D45D1A6CB}" presName="linear" presStyleCnt="0">
        <dgm:presLayoutVars>
          <dgm:animLvl val="lvl"/>
          <dgm:resizeHandles val="exact"/>
        </dgm:presLayoutVars>
      </dgm:prSet>
      <dgm:spPr/>
    </dgm:pt>
    <dgm:pt modelId="{D8AC2467-D862-4680-9196-C404C146B131}" type="pres">
      <dgm:prSet presAssocID="{62CD3FDA-355E-4112-A1F7-1CE863F7419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B6C935-ACC9-45B3-9F13-1BA27B5A4A0B}" type="pres">
      <dgm:prSet presAssocID="{B6180645-C079-46D5-960B-2B17035D6087}" presName="spacer" presStyleCnt="0"/>
      <dgm:spPr/>
    </dgm:pt>
    <dgm:pt modelId="{00AF84D4-DB7B-4123-9FDF-52CAC6D68FCA}" type="pres">
      <dgm:prSet presAssocID="{C5C766A3-5C17-43F9-8950-5D5FF4CBC1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6356283-979A-4965-9A1D-9D1AC912C0CC}" type="pres">
      <dgm:prSet presAssocID="{551D45CA-63E9-4047-9840-C0778B180371}" presName="spacer" presStyleCnt="0"/>
      <dgm:spPr/>
    </dgm:pt>
    <dgm:pt modelId="{BCA48E0D-C4AD-491F-A711-9995CAD20362}" type="pres">
      <dgm:prSet presAssocID="{CADA7C31-F787-4D9A-9BF6-72D7AFC2338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4311D5D-95DB-411F-A3F5-126DA5C1A8C5}" type="pres">
      <dgm:prSet presAssocID="{FB2640BF-BE15-424D-A445-8B3375F750FE}" presName="spacer" presStyleCnt="0"/>
      <dgm:spPr/>
    </dgm:pt>
    <dgm:pt modelId="{A32B08F9-8B7C-4249-8957-BDDB1E87E2C7}" type="pres">
      <dgm:prSet presAssocID="{2FF3713D-3769-477C-839A-260AA09A33F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4E2AE37-9923-481C-848E-1E8CBB3BE329}" type="pres">
      <dgm:prSet presAssocID="{48CCC34D-04A1-4221-A493-A56427405500}" presName="spacer" presStyleCnt="0"/>
      <dgm:spPr/>
    </dgm:pt>
    <dgm:pt modelId="{2A184E2E-4925-494D-8D22-54E196A73B88}" type="pres">
      <dgm:prSet presAssocID="{06608EC6-7955-4377-A81F-6EC7CCBB1B9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4E38108-E87C-455C-809D-CEC8F0834670}" type="presOf" srcId="{520AEE1C-777F-4D64-9143-973D45D1A6CB}" destId="{94D8C363-5730-492D-8AAD-15885A3C6CE5}" srcOrd="0" destOrd="0" presId="urn:microsoft.com/office/officeart/2005/8/layout/vList2"/>
    <dgm:cxn modelId="{C70A390E-D7CF-4CC2-BFE3-5AF65FABCE0E}" srcId="{520AEE1C-777F-4D64-9143-973D45D1A6CB}" destId="{CADA7C31-F787-4D9A-9BF6-72D7AFC2338F}" srcOrd="2" destOrd="0" parTransId="{570E85C2-3983-432F-B653-219EB9F0E9E3}" sibTransId="{FB2640BF-BE15-424D-A445-8B3375F750FE}"/>
    <dgm:cxn modelId="{F9FAB33B-66D2-4AD9-B8EC-B69EEC9FA8D5}" srcId="{520AEE1C-777F-4D64-9143-973D45D1A6CB}" destId="{2FF3713D-3769-477C-839A-260AA09A33F7}" srcOrd="3" destOrd="0" parTransId="{D9DFEE60-6813-474E-89D7-226717B4CAB6}" sibTransId="{48CCC34D-04A1-4221-A493-A56427405500}"/>
    <dgm:cxn modelId="{72507265-661D-404D-AC19-D7685E270BEF}" srcId="{520AEE1C-777F-4D64-9143-973D45D1A6CB}" destId="{C5C766A3-5C17-43F9-8950-5D5FF4CBC1FF}" srcOrd="1" destOrd="0" parTransId="{9A279874-AB5F-4902-8AE5-73FF1BF2BF59}" sibTransId="{551D45CA-63E9-4047-9840-C0778B180371}"/>
    <dgm:cxn modelId="{3BAF9D4F-0C18-456C-ABBB-8C23B865E57C}" type="presOf" srcId="{2FF3713D-3769-477C-839A-260AA09A33F7}" destId="{A32B08F9-8B7C-4249-8957-BDDB1E87E2C7}" srcOrd="0" destOrd="0" presId="urn:microsoft.com/office/officeart/2005/8/layout/vList2"/>
    <dgm:cxn modelId="{075FBAA4-39BF-4559-98EE-2DB36A8A3A30}" type="presOf" srcId="{06608EC6-7955-4377-A81F-6EC7CCBB1B9F}" destId="{2A184E2E-4925-494D-8D22-54E196A73B88}" srcOrd="0" destOrd="0" presId="urn:microsoft.com/office/officeart/2005/8/layout/vList2"/>
    <dgm:cxn modelId="{41546EC8-948F-4553-8C1A-26DD4AF4CE64}" srcId="{520AEE1C-777F-4D64-9143-973D45D1A6CB}" destId="{62CD3FDA-355E-4112-A1F7-1CE863F74190}" srcOrd="0" destOrd="0" parTransId="{A45BCCA8-E6CF-4CD3-845A-42E4DA8DB118}" sibTransId="{B6180645-C079-46D5-960B-2B17035D6087}"/>
    <dgm:cxn modelId="{D347F0D9-4122-4D8E-81C3-D6EB78A41561}" type="presOf" srcId="{C5C766A3-5C17-43F9-8950-5D5FF4CBC1FF}" destId="{00AF84D4-DB7B-4123-9FDF-52CAC6D68FCA}" srcOrd="0" destOrd="0" presId="urn:microsoft.com/office/officeart/2005/8/layout/vList2"/>
    <dgm:cxn modelId="{70EA69DB-521B-4EC4-8DA1-083BA3F984EA}" type="presOf" srcId="{62CD3FDA-355E-4112-A1F7-1CE863F74190}" destId="{D8AC2467-D862-4680-9196-C404C146B131}" srcOrd="0" destOrd="0" presId="urn:microsoft.com/office/officeart/2005/8/layout/vList2"/>
    <dgm:cxn modelId="{648788DC-8205-4C86-A4E5-4F0AEAB547F1}" type="presOf" srcId="{CADA7C31-F787-4D9A-9BF6-72D7AFC2338F}" destId="{BCA48E0D-C4AD-491F-A711-9995CAD20362}" srcOrd="0" destOrd="0" presId="urn:microsoft.com/office/officeart/2005/8/layout/vList2"/>
    <dgm:cxn modelId="{895107F3-BB0D-4B40-83FF-35C965AA517F}" srcId="{520AEE1C-777F-4D64-9143-973D45D1A6CB}" destId="{06608EC6-7955-4377-A81F-6EC7CCBB1B9F}" srcOrd="4" destOrd="0" parTransId="{5508776B-9AC6-4D23-89CE-ED0252C4A12D}" sibTransId="{A9316171-E95A-4A1E-936D-D5B8E0D8A491}"/>
    <dgm:cxn modelId="{86214746-7F38-4E4E-AB91-9C89C9F417FC}" type="presParOf" srcId="{94D8C363-5730-492D-8AAD-15885A3C6CE5}" destId="{D8AC2467-D862-4680-9196-C404C146B131}" srcOrd="0" destOrd="0" presId="urn:microsoft.com/office/officeart/2005/8/layout/vList2"/>
    <dgm:cxn modelId="{7B90A126-4570-4E67-BEFD-20FB670FFB90}" type="presParOf" srcId="{94D8C363-5730-492D-8AAD-15885A3C6CE5}" destId="{41B6C935-ACC9-45B3-9F13-1BA27B5A4A0B}" srcOrd="1" destOrd="0" presId="urn:microsoft.com/office/officeart/2005/8/layout/vList2"/>
    <dgm:cxn modelId="{2C11E4D2-CB7C-450B-8B9F-B4CB700D6900}" type="presParOf" srcId="{94D8C363-5730-492D-8AAD-15885A3C6CE5}" destId="{00AF84D4-DB7B-4123-9FDF-52CAC6D68FCA}" srcOrd="2" destOrd="0" presId="urn:microsoft.com/office/officeart/2005/8/layout/vList2"/>
    <dgm:cxn modelId="{99DC2FB1-1698-4B6B-9427-C85424280EE4}" type="presParOf" srcId="{94D8C363-5730-492D-8AAD-15885A3C6CE5}" destId="{E6356283-979A-4965-9A1D-9D1AC912C0CC}" srcOrd="3" destOrd="0" presId="urn:microsoft.com/office/officeart/2005/8/layout/vList2"/>
    <dgm:cxn modelId="{3329EB84-DDE9-4507-8F2B-85593189EB72}" type="presParOf" srcId="{94D8C363-5730-492D-8AAD-15885A3C6CE5}" destId="{BCA48E0D-C4AD-491F-A711-9995CAD20362}" srcOrd="4" destOrd="0" presId="urn:microsoft.com/office/officeart/2005/8/layout/vList2"/>
    <dgm:cxn modelId="{F4C0FEA8-B3A3-4A63-9A67-D743E4E373AD}" type="presParOf" srcId="{94D8C363-5730-492D-8AAD-15885A3C6CE5}" destId="{A4311D5D-95DB-411F-A3F5-126DA5C1A8C5}" srcOrd="5" destOrd="0" presId="urn:microsoft.com/office/officeart/2005/8/layout/vList2"/>
    <dgm:cxn modelId="{580D814F-3958-427B-BEED-BE02C4E317F5}" type="presParOf" srcId="{94D8C363-5730-492D-8AAD-15885A3C6CE5}" destId="{A32B08F9-8B7C-4249-8957-BDDB1E87E2C7}" srcOrd="6" destOrd="0" presId="urn:microsoft.com/office/officeart/2005/8/layout/vList2"/>
    <dgm:cxn modelId="{E56D7183-5AFA-49DE-883A-875B0876AFC6}" type="presParOf" srcId="{94D8C363-5730-492D-8AAD-15885A3C6CE5}" destId="{74E2AE37-9923-481C-848E-1E8CBB3BE329}" srcOrd="7" destOrd="0" presId="urn:microsoft.com/office/officeart/2005/8/layout/vList2"/>
    <dgm:cxn modelId="{A76F88FD-99BE-4694-A8B2-688941C1D1BF}" type="presParOf" srcId="{94D8C363-5730-492D-8AAD-15885A3C6CE5}" destId="{2A184E2E-4925-494D-8D22-54E196A73B8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E35E4-778D-4D22-8B00-586B8AD741A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6E8E5F-F128-4FF9-B513-90F7261D38E4}">
      <dgm:prSet/>
      <dgm:spPr/>
      <dgm:t>
        <a:bodyPr/>
        <a:lstStyle/>
        <a:p>
          <a:r>
            <a:rPr lang="en-US"/>
            <a:t>Documentation Required: No specific form.</a:t>
          </a:r>
        </a:p>
      </dgm:t>
    </dgm:pt>
    <dgm:pt modelId="{14E8376A-5FDC-4EA0-AAF1-65AA3376C257}" type="parTrans" cxnId="{6E084443-53BB-42E0-81C9-C58759C6DE15}">
      <dgm:prSet/>
      <dgm:spPr/>
      <dgm:t>
        <a:bodyPr/>
        <a:lstStyle/>
        <a:p>
          <a:endParaRPr lang="en-US"/>
        </a:p>
      </dgm:t>
    </dgm:pt>
    <dgm:pt modelId="{9E32740B-E212-4DDF-92F5-7C5BD73CE44C}" type="sibTrans" cxnId="{6E084443-53BB-42E0-81C9-C58759C6DE15}">
      <dgm:prSet/>
      <dgm:spPr/>
      <dgm:t>
        <a:bodyPr/>
        <a:lstStyle/>
        <a:p>
          <a:endParaRPr lang="en-US"/>
        </a:p>
      </dgm:t>
    </dgm:pt>
    <dgm:pt modelId="{B8AE79CF-C499-4A17-B224-0E3B84AC45A9}">
      <dgm:prSet/>
      <dgm:spPr/>
      <dgm:t>
        <a:bodyPr/>
        <a:lstStyle/>
        <a:p>
          <a:r>
            <a:rPr lang="en-US"/>
            <a:t>Covered under the Contract Disputes Act of 1978.</a:t>
          </a:r>
        </a:p>
      </dgm:t>
    </dgm:pt>
    <dgm:pt modelId="{191B1B45-3BF4-4FD6-ABF6-75D605B354C3}" type="parTrans" cxnId="{8784C874-97B0-4699-A428-3A90CEC1C4EF}">
      <dgm:prSet/>
      <dgm:spPr/>
      <dgm:t>
        <a:bodyPr/>
        <a:lstStyle/>
        <a:p>
          <a:endParaRPr lang="en-US"/>
        </a:p>
      </dgm:t>
    </dgm:pt>
    <dgm:pt modelId="{2BD20287-345D-4E79-A207-6440AD8CA202}" type="sibTrans" cxnId="{8784C874-97B0-4699-A428-3A90CEC1C4EF}">
      <dgm:prSet/>
      <dgm:spPr/>
      <dgm:t>
        <a:bodyPr/>
        <a:lstStyle/>
        <a:p>
          <a:endParaRPr lang="en-US"/>
        </a:p>
      </dgm:t>
    </dgm:pt>
    <dgm:pt modelId="{2D0FA151-AD1E-4750-A0DC-2B5811ADCCE9}">
      <dgm:prSet/>
      <dgm:spPr/>
      <dgm:t>
        <a:bodyPr/>
        <a:lstStyle/>
        <a:p>
          <a:r>
            <a:rPr lang="en-US"/>
            <a:t>Incident Contracting Officer can adjudicate a claim within their warrant.</a:t>
          </a:r>
        </a:p>
      </dgm:t>
    </dgm:pt>
    <dgm:pt modelId="{C63A37FB-FD64-4817-A0BA-97FEC12E00E1}" type="parTrans" cxnId="{3F8415E1-06F9-4AB0-806F-702B7119DC35}">
      <dgm:prSet/>
      <dgm:spPr/>
      <dgm:t>
        <a:bodyPr/>
        <a:lstStyle/>
        <a:p>
          <a:endParaRPr lang="en-US"/>
        </a:p>
      </dgm:t>
    </dgm:pt>
    <dgm:pt modelId="{0517C8AA-3EAE-4004-B75B-65ED618C53A2}" type="sibTrans" cxnId="{3F8415E1-06F9-4AB0-806F-702B7119DC35}">
      <dgm:prSet/>
      <dgm:spPr/>
      <dgm:t>
        <a:bodyPr/>
        <a:lstStyle/>
        <a:p>
          <a:endParaRPr lang="en-US"/>
        </a:p>
      </dgm:t>
    </dgm:pt>
    <dgm:pt modelId="{6B92567A-CE62-4970-AFD0-159132A51DFA}">
      <dgm:prSet/>
      <dgm:spPr/>
      <dgm:t>
        <a:bodyPr/>
        <a:lstStyle/>
        <a:p>
          <a:r>
            <a:rPr lang="en-US"/>
            <a:t>Vendor can be compensated through invoice.</a:t>
          </a:r>
        </a:p>
      </dgm:t>
    </dgm:pt>
    <dgm:pt modelId="{35DBC1A7-1CD7-45EA-AD7C-E227C4DBB188}" type="parTrans" cxnId="{284E26CB-2D6E-4723-8D56-C043B2E9071E}">
      <dgm:prSet/>
      <dgm:spPr/>
      <dgm:t>
        <a:bodyPr/>
        <a:lstStyle/>
        <a:p>
          <a:endParaRPr lang="en-US"/>
        </a:p>
      </dgm:t>
    </dgm:pt>
    <dgm:pt modelId="{591BC698-E771-4024-A22C-681A5B1F1866}" type="sibTrans" cxnId="{284E26CB-2D6E-4723-8D56-C043B2E9071E}">
      <dgm:prSet/>
      <dgm:spPr/>
      <dgm:t>
        <a:bodyPr/>
        <a:lstStyle/>
        <a:p>
          <a:endParaRPr lang="en-US"/>
        </a:p>
      </dgm:t>
    </dgm:pt>
    <dgm:pt modelId="{0008091D-3146-4C33-A063-47C293F4B846}" type="pres">
      <dgm:prSet presAssocID="{4C7E35E4-778D-4D22-8B00-586B8AD741A2}" presName="outerComposite" presStyleCnt="0">
        <dgm:presLayoutVars>
          <dgm:chMax val="5"/>
          <dgm:dir/>
          <dgm:resizeHandles val="exact"/>
        </dgm:presLayoutVars>
      </dgm:prSet>
      <dgm:spPr/>
    </dgm:pt>
    <dgm:pt modelId="{E3AF6FFE-BF59-4FEE-9331-841A96E36A6D}" type="pres">
      <dgm:prSet presAssocID="{4C7E35E4-778D-4D22-8B00-586B8AD741A2}" presName="dummyMaxCanvas" presStyleCnt="0">
        <dgm:presLayoutVars/>
      </dgm:prSet>
      <dgm:spPr/>
    </dgm:pt>
    <dgm:pt modelId="{CB97A055-4FEB-4C80-9469-F190C991F68A}" type="pres">
      <dgm:prSet presAssocID="{4C7E35E4-778D-4D22-8B00-586B8AD741A2}" presName="FourNodes_1" presStyleLbl="node1" presStyleIdx="0" presStyleCnt="4">
        <dgm:presLayoutVars>
          <dgm:bulletEnabled val="1"/>
        </dgm:presLayoutVars>
      </dgm:prSet>
      <dgm:spPr/>
    </dgm:pt>
    <dgm:pt modelId="{579F7210-4615-4584-B105-45846C013A44}" type="pres">
      <dgm:prSet presAssocID="{4C7E35E4-778D-4D22-8B00-586B8AD741A2}" presName="FourNodes_2" presStyleLbl="node1" presStyleIdx="1" presStyleCnt="4">
        <dgm:presLayoutVars>
          <dgm:bulletEnabled val="1"/>
        </dgm:presLayoutVars>
      </dgm:prSet>
      <dgm:spPr/>
    </dgm:pt>
    <dgm:pt modelId="{EA859C5A-4C87-4215-9C17-6FA6AA346EC4}" type="pres">
      <dgm:prSet presAssocID="{4C7E35E4-778D-4D22-8B00-586B8AD741A2}" presName="FourNodes_3" presStyleLbl="node1" presStyleIdx="2" presStyleCnt="4">
        <dgm:presLayoutVars>
          <dgm:bulletEnabled val="1"/>
        </dgm:presLayoutVars>
      </dgm:prSet>
      <dgm:spPr/>
    </dgm:pt>
    <dgm:pt modelId="{D8996EA2-144D-4C75-B0F5-D331B92D7044}" type="pres">
      <dgm:prSet presAssocID="{4C7E35E4-778D-4D22-8B00-586B8AD741A2}" presName="FourNodes_4" presStyleLbl="node1" presStyleIdx="3" presStyleCnt="4">
        <dgm:presLayoutVars>
          <dgm:bulletEnabled val="1"/>
        </dgm:presLayoutVars>
      </dgm:prSet>
      <dgm:spPr/>
    </dgm:pt>
    <dgm:pt modelId="{D05D54CA-4A5A-4133-9B4A-60FC30DBA306}" type="pres">
      <dgm:prSet presAssocID="{4C7E35E4-778D-4D22-8B00-586B8AD741A2}" presName="FourConn_1-2" presStyleLbl="fgAccFollowNode1" presStyleIdx="0" presStyleCnt="3">
        <dgm:presLayoutVars>
          <dgm:bulletEnabled val="1"/>
        </dgm:presLayoutVars>
      </dgm:prSet>
      <dgm:spPr/>
    </dgm:pt>
    <dgm:pt modelId="{9734B424-5713-4797-98A5-5DC2CB6E1E52}" type="pres">
      <dgm:prSet presAssocID="{4C7E35E4-778D-4D22-8B00-586B8AD741A2}" presName="FourConn_2-3" presStyleLbl="fgAccFollowNode1" presStyleIdx="1" presStyleCnt="3">
        <dgm:presLayoutVars>
          <dgm:bulletEnabled val="1"/>
        </dgm:presLayoutVars>
      </dgm:prSet>
      <dgm:spPr/>
    </dgm:pt>
    <dgm:pt modelId="{2C4526C2-8195-4F1A-8C74-C111464D4C81}" type="pres">
      <dgm:prSet presAssocID="{4C7E35E4-778D-4D22-8B00-586B8AD741A2}" presName="FourConn_3-4" presStyleLbl="fgAccFollowNode1" presStyleIdx="2" presStyleCnt="3">
        <dgm:presLayoutVars>
          <dgm:bulletEnabled val="1"/>
        </dgm:presLayoutVars>
      </dgm:prSet>
      <dgm:spPr/>
    </dgm:pt>
    <dgm:pt modelId="{4DCAA44B-88C7-49DC-A9E3-8B0EEE693CD2}" type="pres">
      <dgm:prSet presAssocID="{4C7E35E4-778D-4D22-8B00-586B8AD741A2}" presName="FourNodes_1_text" presStyleLbl="node1" presStyleIdx="3" presStyleCnt="4">
        <dgm:presLayoutVars>
          <dgm:bulletEnabled val="1"/>
        </dgm:presLayoutVars>
      </dgm:prSet>
      <dgm:spPr/>
    </dgm:pt>
    <dgm:pt modelId="{B6B20447-9E00-42B9-B9E2-D88AFB83E3C9}" type="pres">
      <dgm:prSet presAssocID="{4C7E35E4-778D-4D22-8B00-586B8AD741A2}" presName="FourNodes_2_text" presStyleLbl="node1" presStyleIdx="3" presStyleCnt="4">
        <dgm:presLayoutVars>
          <dgm:bulletEnabled val="1"/>
        </dgm:presLayoutVars>
      </dgm:prSet>
      <dgm:spPr/>
    </dgm:pt>
    <dgm:pt modelId="{B0BC6854-C006-4984-A4A6-37E3AE3FC92E}" type="pres">
      <dgm:prSet presAssocID="{4C7E35E4-778D-4D22-8B00-586B8AD741A2}" presName="FourNodes_3_text" presStyleLbl="node1" presStyleIdx="3" presStyleCnt="4">
        <dgm:presLayoutVars>
          <dgm:bulletEnabled val="1"/>
        </dgm:presLayoutVars>
      </dgm:prSet>
      <dgm:spPr/>
    </dgm:pt>
    <dgm:pt modelId="{9EE74178-AE94-4230-AEF9-903186038635}" type="pres">
      <dgm:prSet presAssocID="{4C7E35E4-778D-4D22-8B00-586B8AD741A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CD32308-0A65-4B84-AEAE-244BAC841A09}" type="presOf" srcId="{0517C8AA-3EAE-4004-B75B-65ED618C53A2}" destId="{2C4526C2-8195-4F1A-8C74-C111464D4C81}" srcOrd="0" destOrd="0" presId="urn:microsoft.com/office/officeart/2005/8/layout/vProcess5"/>
    <dgm:cxn modelId="{80F3FF09-1DD8-4F19-BE6C-DEE3BAC4765C}" type="presOf" srcId="{2BD20287-345D-4E79-A207-6440AD8CA202}" destId="{9734B424-5713-4797-98A5-5DC2CB6E1E52}" srcOrd="0" destOrd="0" presId="urn:microsoft.com/office/officeart/2005/8/layout/vProcess5"/>
    <dgm:cxn modelId="{6E084443-53BB-42E0-81C9-C58759C6DE15}" srcId="{4C7E35E4-778D-4D22-8B00-586B8AD741A2}" destId="{FC6E8E5F-F128-4FF9-B513-90F7261D38E4}" srcOrd="0" destOrd="0" parTransId="{14E8376A-5FDC-4EA0-AAF1-65AA3376C257}" sibTransId="{9E32740B-E212-4DDF-92F5-7C5BD73CE44C}"/>
    <dgm:cxn modelId="{B9F5EE43-AB6C-4773-828F-D0BC6A770170}" type="presOf" srcId="{4C7E35E4-778D-4D22-8B00-586B8AD741A2}" destId="{0008091D-3146-4C33-A063-47C293F4B846}" srcOrd="0" destOrd="0" presId="urn:microsoft.com/office/officeart/2005/8/layout/vProcess5"/>
    <dgm:cxn modelId="{24877F52-9BA4-4623-9C84-72258B8C7F2E}" type="presOf" srcId="{9E32740B-E212-4DDF-92F5-7C5BD73CE44C}" destId="{D05D54CA-4A5A-4133-9B4A-60FC30DBA306}" srcOrd="0" destOrd="0" presId="urn:microsoft.com/office/officeart/2005/8/layout/vProcess5"/>
    <dgm:cxn modelId="{8784C874-97B0-4699-A428-3A90CEC1C4EF}" srcId="{4C7E35E4-778D-4D22-8B00-586B8AD741A2}" destId="{B8AE79CF-C499-4A17-B224-0E3B84AC45A9}" srcOrd="1" destOrd="0" parTransId="{191B1B45-3BF4-4FD6-ABF6-75D605B354C3}" sibTransId="{2BD20287-345D-4E79-A207-6440AD8CA202}"/>
    <dgm:cxn modelId="{76C8587A-5F47-4A37-940D-BF3F646FFFAB}" type="presOf" srcId="{FC6E8E5F-F128-4FF9-B513-90F7261D38E4}" destId="{4DCAA44B-88C7-49DC-A9E3-8B0EEE693CD2}" srcOrd="1" destOrd="0" presId="urn:microsoft.com/office/officeart/2005/8/layout/vProcess5"/>
    <dgm:cxn modelId="{D90E6082-668E-40EA-BF6E-817E078F3149}" type="presOf" srcId="{FC6E8E5F-F128-4FF9-B513-90F7261D38E4}" destId="{CB97A055-4FEB-4C80-9469-F190C991F68A}" srcOrd="0" destOrd="0" presId="urn:microsoft.com/office/officeart/2005/8/layout/vProcess5"/>
    <dgm:cxn modelId="{339A8384-7E71-44E6-A128-BB34463ECB75}" type="presOf" srcId="{B8AE79CF-C499-4A17-B224-0E3B84AC45A9}" destId="{B6B20447-9E00-42B9-B9E2-D88AFB83E3C9}" srcOrd="1" destOrd="0" presId="urn:microsoft.com/office/officeart/2005/8/layout/vProcess5"/>
    <dgm:cxn modelId="{42221DA0-AB10-4E7F-A15E-D82BAC70E4A1}" type="presOf" srcId="{2D0FA151-AD1E-4750-A0DC-2B5811ADCCE9}" destId="{B0BC6854-C006-4984-A4A6-37E3AE3FC92E}" srcOrd="1" destOrd="0" presId="urn:microsoft.com/office/officeart/2005/8/layout/vProcess5"/>
    <dgm:cxn modelId="{5D20B1A3-6364-4409-B504-493BD2ADB443}" type="presOf" srcId="{2D0FA151-AD1E-4750-A0DC-2B5811ADCCE9}" destId="{EA859C5A-4C87-4215-9C17-6FA6AA346EC4}" srcOrd="0" destOrd="0" presId="urn:microsoft.com/office/officeart/2005/8/layout/vProcess5"/>
    <dgm:cxn modelId="{284E26CB-2D6E-4723-8D56-C043B2E9071E}" srcId="{4C7E35E4-778D-4D22-8B00-586B8AD741A2}" destId="{6B92567A-CE62-4970-AFD0-159132A51DFA}" srcOrd="3" destOrd="0" parTransId="{35DBC1A7-1CD7-45EA-AD7C-E227C4DBB188}" sibTransId="{591BC698-E771-4024-A22C-681A5B1F1866}"/>
    <dgm:cxn modelId="{4F21A0CE-A2B5-40EB-BDDC-1E9016597A8A}" type="presOf" srcId="{B8AE79CF-C499-4A17-B224-0E3B84AC45A9}" destId="{579F7210-4615-4584-B105-45846C013A44}" srcOrd="0" destOrd="0" presId="urn:microsoft.com/office/officeart/2005/8/layout/vProcess5"/>
    <dgm:cxn modelId="{C98A4BD9-F079-4F88-B895-17EF01C18E2A}" type="presOf" srcId="{6B92567A-CE62-4970-AFD0-159132A51DFA}" destId="{D8996EA2-144D-4C75-B0F5-D331B92D7044}" srcOrd="0" destOrd="0" presId="urn:microsoft.com/office/officeart/2005/8/layout/vProcess5"/>
    <dgm:cxn modelId="{AF6A5CDD-C1E1-4CD9-8719-AF91490DDC7A}" type="presOf" srcId="{6B92567A-CE62-4970-AFD0-159132A51DFA}" destId="{9EE74178-AE94-4230-AEF9-903186038635}" srcOrd="1" destOrd="0" presId="urn:microsoft.com/office/officeart/2005/8/layout/vProcess5"/>
    <dgm:cxn modelId="{3F8415E1-06F9-4AB0-806F-702B7119DC35}" srcId="{4C7E35E4-778D-4D22-8B00-586B8AD741A2}" destId="{2D0FA151-AD1E-4750-A0DC-2B5811ADCCE9}" srcOrd="2" destOrd="0" parTransId="{C63A37FB-FD64-4817-A0BA-97FEC12E00E1}" sibTransId="{0517C8AA-3EAE-4004-B75B-65ED618C53A2}"/>
    <dgm:cxn modelId="{BB648ECB-E596-4314-9E39-F29D85445038}" type="presParOf" srcId="{0008091D-3146-4C33-A063-47C293F4B846}" destId="{E3AF6FFE-BF59-4FEE-9331-841A96E36A6D}" srcOrd="0" destOrd="0" presId="urn:microsoft.com/office/officeart/2005/8/layout/vProcess5"/>
    <dgm:cxn modelId="{35FBB486-2BFE-45BA-9882-6C1BB5E1D92E}" type="presParOf" srcId="{0008091D-3146-4C33-A063-47C293F4B846}" destId="{CB97A055-4FEB-4C80-9469-F190C991F68A}" srcOrd="1" destOrd="0" presId="urn:microsoft.com/office/officeart/2005/8/layout/vProcess5"/>
    <dgm:cxn modelId="{7EC2F4E8-0885-4671-9A6D-550DF58ADD5E}" type="presParOf" srcId="{0008091D-3146-4C33-A063-47C293F4B846}" destId="{579F7210-4615-4584-B105-45846C013A44}" srcOrd="2" destOrd="0" presId="urn:microsoft.com/office/officeart/2005/8/layout/vProcess5"/>
    <dgm:cxn modelId="{8792B390-7B9E-4350-A707-500CCEB8CA71}" type="presParOf" srcId="{0008091D-3146-4C33-A063-47C293F4B846}" destId="{EA859C5A-4C87-4215-9C17-6FA6AA346EC4}" srcOrd="3" destOrd="0" presId="urn:microsoft.com/office/officeart/2005/8/layout/vProcess5"/>
    <dgm:cxn modelId="{37E902C7-E3C2-473B-9BA7-9091DD7D4158}" type="presParOf" srcId="{0008091D-3146-4C33-A063-47C293F4B846}" destId="{D8996EA2-144D-4C75-B0F5-D331B92D7044}" srcOrd="4" destOrd="0" presId="urn:microsoft.com/office/officeart/2005/8/layout/vProcess5"/>
    <dgm:cxn modelId="{F9509E60-6B8E-44A1-887F-E947D86BA359}" type="presParOf" srcId="{0008091D-3146-4C33-A063-47C293F4B846}" destId="{D05D54CA-4A5A-4133-9B4A-60FC30DBA306}" srcOrd="5" destOrd="0" presId="urn:microsoft.com/office/officeart/2005/8/layout/vProcess5"/>
    <dgm:cxn modelId="{F7FA03E5-623A-4898-ABD4-EBBAD11FC48E}" type="presParOf" srcId="{0008091D-3146-4C33-A063-47C293F4B846}" destId="{9734B424-5713-4797-98A5-5DC2CB6E1E52}" srcOrd="6" destOrd="0" presId="urn:microsoft.com/office/officeart/2005/8/layout/vProcess5"/>
    <dgm:cxn modelId="{521185D2-130B-490C-BC96-14E88B752C23}" type="presParOf" srcId="{0008091D-3146-4C33-A063-47C293F4B846}" destId="{2C4526C2-8195-4F1A-8C74-C111464D4C81}" srcOrd="7" destOrd="0" presId="urn:microsoft.com/office/officeart/2005/8/layout/vProcess5"/>
    <dgm:cxn modelId="{3EE53D69-CBEE-4687-9F57-89B354F05972}" type="presParOf" srcId="{0008091D-3146-4C33-A063-47C293F4B846}" destId="{4DCAA44B-88C7-49DC-A9E3-8B0EEE693CD2}" srcOrd="8" destOrd="0" presId="urn:microsoft.com/office/officeart/2005/8/layout/vProcess5"/>
    <dgm:cxn modelId="{ED13B88D-6923-406E-A95F-EA668BB7B64F}" type="presParOf" srcId="{0008091D-3146-4C33-A063-47C293F4B846}" destId="{B6B20447-9E00-42B9-B9E2-D88AFB83E3C9}" srcOrd="9" destOrd="0" presId="urn:microsoft.com/office/officeart/2005/8/layout/vProcess5"/>
    <dgm:cxn modelId="{27ACB38C-92A1-4078-BB24-CB2B4B627AF7}" type="presParOf" srcId="{0008091D-3146-4C33-A063-47C293F4B846}" destId="{B0BC6854-C006-4984-A4A6-37E3AE3FC92E}" srcOrd="10" destOrd="0" presId="urn:microsoft.com/office/officeart/2005/8/layout/vProcess5"/>
    <dgm:cxn modelId="{9CAA3BDD-4E36-4D7B-9D25-5C0ED68A1472}" type="presParOf" srcId="{0008091D-3146-4C33-A063-47C293F4B846}" destId="{9EE74178-AE94-4230-AEF9-90318603863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467417-0C55-4324-858C-62DA53486BC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36924E-CF9D-48F6-B423-C449F20CFA37}">
      <dgm:prSet/>
      <dgm:spPr/>
      <dgm:t>
        <a:bodyPr/>
        <a:lstStyle/>
        <a:p>
          <a:r>
            <a:rPr lang="en-US"/>
            <a:t>Loss or damage to government employee or casual’s personal property.</a:t>
          </a:r>
        </a:p>
      </dgm:t>
    </dgm:pt>
    <dgm:pt modelId="{A7E979E5-1BDF-4B50-9FAC-BDE06CEC4387}" type="parTrans" cxnId="{02E5258C-85CF-4094-A8BA-76E036D8D0CB}">
      <dgm:prSet/>
      <dgm:spPr/>
      <dgm:t>
        <a:bodyPr/>
        <a:lstStyle/>
        <a:p>
          <a:endParaRPr lang="en-US"/>
        </a:p>
      </dgm:t>
    </dgm:pt>
    <dgm:pt modelId="{89B7B7BD-BB77-4F0C-BB62-A4C01C354E9C}" type="sibTrans" cxnId="{02E5258C-85CF-4094-A8BA-76E036D8D0CB}">
      <dgm:prSet/>
      <dgm:spPr/>
      <dgm:t>
        <a:bodyPr/>
        <a:lstStyle/>
        <a:p>
          <a:endParaRPr lang="en-US"/>
        </a:p>
      </dgm:t>
    </dgm:pt>
    <dgm:pt modelId="{98761CDC-D480-45FF-8B83-F5AEB66696F8}">
      <dgm:prSet/>
      <dgm:spPr/>
      <dgm:t>
        <a:bodyPr/>
        <a:lstStyle/>
        <a:p>
          <a:r>
            <a:rPr lang="en-US"/>
            <a:t>Example of Employee Claim:</a:t>
          </a:r>
        </a:p>
      </dgm:t>
    </dgm:pt>
    <dgm:pt modelId="{14CE8C31-0EC3-41A3-B521-22181712D506}" type="parTrans" cxnId="{13EFEDC0-5DE0-40F3-86D0-56B81B1A847B}">
      <dgm:prSet/>
      <dgm:spPr/>
      <dgm:t>
        <a:bodyPr/>
        <a:lstStyle/>
        <a:p>
          <a:endParaRPr lang="en-US"/>
        </a:p>
      </dgm:t>
    </dgm:pt>
    <dgm:pt modelId="{356ED429-95EC-450C-A63E-62D12FB6B7AD}" type="sibTrans" cxnId="{13EFEDC0-5DE0-40F3-86D0-56B81B1A847B}">
      <dgm:prSet/>
      <dgm:spPr/>
      <dgm:t>
        <a:bodyPr/>
        <a:lstStyle/>
        <a:p>
          <a:endParaRPr lang="en-US"/>
        </a:p>
      </dgm:t>
    </dgm:pt>
    <dgm:pt modelId="{466A3061-AF07-41EE-914F-442B6881BADA}">
      <dgm:prSet/>
      <dgm:spPr/>
      <dgm:t>
        <a:bodyPr/>
        <a:lstStyle/>
        <a:p>
          <a:r>
            <a:rPr lang="en-US"/>
            <a:t>Employee files a claim for the loss of a personal tent that occurred during an evacuation of the base camp.</a:t>
          </a:r>
        </a:p>
      </dgm:t>
    </dgm:pt>
    <dgm:pt modelId="{236EFCEE-2660-4A9F-A8D1-72C6A95FC741}" type="parTrans" cxnId="{A30DE79F-C25B-4199-ABA9-16A1C66462C0}">
      <dgm:prSet/>
      <dgm:spPr/>
      <dgm:t>
        <a:bodyPr/>
        <a:lstStyle/>
        <a:p>
          <a:endParaRPr lang="en-US"/>
        </a:p>
      </dgm:t>
    </dgm:pt>
    <dgm:pt modelId="{AAE4F3A2-E0FA-44DA-B75E-F40D4066E94B}" type="sibTrans" cxnId="{A30DE79F-C25B-4199-ABA9-16A1C66462C0}">
      <dgm:prSet/>
      <dgm:spPr/>
      <dgm:t>
        <a:bodyPr/>
        <a:lstStyle/>
        <a:p>
          <a:endParaRPr lang="en-US"/>
        </a:p>
      </dgm:t>
    </dgm:pt>
    <dgm:pt modelId="{27AAC966-BCE4-4E0A-910C-976B8DFBFEB8}" type="pres">
      <dgm:prSet presAssocID="{9B467417-0C55-4324-858C-62DA53486BCF}" presName="linear" presStyleCnt="0">
        <dgm:presLayoutVars>
          <dgm:animLvl val="lvl"/>
          <dgm:resizeHandles val="exact"/>
        </dgm:presLayoutVars>
      </dgm:prSet>
      <dgm:spPr/>
    </dgm:pt>
    <dgm:pt modelId="{C6C944BA-0DFA-47A9-9D6E-6A127EC12BEB}" type="pres">
      <dgm:prSet presAssocID="{7C36924E-CF9D-48F6-B423-C449F20CFA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25C9511-044D-4DC5-92FA-E788447CBAF1}" type="pres">
      <dgm:prSet presAssocID="{89B7B7BD-BB77-4F0C-BB62-A4C01C354E9C}" presName="spacer" presStyleCnt="0"/>
      <dgm:spPr/>
    </dgm:pt>
    <dgm:pt modelId="{08164071-CBD5-4914-A29E-17951B18D574}" type="pres">
      <dgm:prSet presAssocID="{98761CDC-D480-45FF-8B83-F5AEB66696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EE017B-A6A7-433E-89B3-B4643E4D43BC}" type="pres">
      <dgm:prSet presAssocID="{356ED429-95EC-450C-A63E-62D12FB6B7AD}" presName="spacer" presStyleCnt="0"/>
      <dgm:spPr/>
    </dgm:pt>
    <dgm:pt modelId="{7EA45319-BBED-4513-993D-9390D821D461}" type="pres">
      <dgm:prSet presAssocID="{466A3061-AF07-41EE-914F-442B6881BAD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E7A762F-B2F4-4165-B9C1-0555527AA340}" type="presOf" srcId="{9B467417-0C55-4324-858C-62DA53486BCF}" destId="{27AAC966-BCE4-4E0A-910C-976B8DFBFEB8}" srcOrd="0" destOrd="0" presId="urn:microsoft.com/office/officeart/2005/8/layout/vList2"/>
    <dgm:cxn modelId="{5AEF8859-E042-4304-8313-DC0889A88832}" type="presOf" srcId="{466A3061-AF07-41EE-914F-442B6881BADA}" destId="{7EA45319-BBED-4513-993D-9390D821D461}" srcOrd="0" destOrd="0" presId="urn:microsoft.com/office/officeart/2005/8/layout/vList2"/>
    <dgm:cxn modelId="{02E5258C-85CF-4094-A8BA-76E036D8D0CB}" srcId="{9B467417-0C55-4324-858C-62DA53486BCF}" destId="{7C36924E-CF9D-48F6-B423-C449F20CFA37}" srcOrd="0" destOrd="0" parTransId="{A7E979E5-1BDF-4B50-9FAC-BDE06CEC4387}" sibTransId="{89B7B7BD-BB77-4F0C-BB62-A4C01C354E9C}"/>
    <dgm:cxn modelId="{A30DE79F-C25B-4199-ABA9-16A1C66462C0}" srcId="{9B467417-0C55-4324-858C-62DA53486BCF}" destId="{466A3061-AF07-41EE-914F-442B6881BADA}" srcOrd="2" destOrd="0" parTransId="{236EFCEE-2660-4A9F-A8D1-72C6A95FC741}" sibTransId="{AAE4F3A2-E0FA-44DA-B75E-F40D4066E94B}"/>
    <dgm:cxn modelId="{E8D726A3-D311-4505-A6CB-7E9233616FCF}" type="presOf" srcId="{98761CDC-D480-45FF-8B83-F5AEB66696F8}" destId="{08164071-CBD5-4914-A29E-17951B18D574}" srcOrd="0" destOrd="0" presId="urn:microsoft.com/office/officeart/2005/8/layout/vList2"/>
    <dgm:cxn modelId="{13EFEDC0-5DE0-40F3-86D0-56B81B1A847B}" srcId="{9B467417-0C55-4324-858C-62DA53486BCF}" destId="{98761CDC-D480-45FF-8B83-F5AEB66696F8}" srcOrd="1" destOrd="0" parTransId="{14CE8C31-0EC3-41A3-B521-22181712D506}" sibTransId="{356ED429-95EC-450C-A63E-62D12FB6B7AD}"/>
    <dgm:cxn modelId="{039F94CB-3DC6-44B3-9CF4-D1E571C2229D}" type="presOf" srcId="{7C36924E-CF9D-48F6-B423-C449F20CFA37}" destId="{C6C944BA-0DFA-47A9-9D6E-6A127EC12BEB}" srcOrd="0" destOrd="0" presId="urn:microsoft.com/office/officeart/2005/8/layout/vList2"/>
    <dgm:cxn modelId="{A4F4E7E2-835B-4D5E-ACC4-AD89E97FF80B}" type="presParOf" srcId="{27AAC966-BCE4-4E0A-910C-976B8DFBFEB8}" destId="{C6C944BA-0DFA-47A9-9D6E-6A127EC12BEB}" srcOrd="0" destOrd="0" presId="urn:microsoft.com/office/officeart/2005/8/layout/vList2"/>
    <dgm:cxn modelId="{37257E92-FE3A-4052-A9C7-F41D287D6377}" type="presParOf" srcId="{27AAC966-BCE4-4E0A-910C-976B8DFBFEB8}" destId="{925C9511-044D-4DC5-92FA-E788447CBAF1}" srcOrd="1" destOrd="0" presId="urn:microsoft.com/office/officeart/2005/8/layout/vList2"/>
    <dgm:cxn modelId="{9A45F5A5-F2AF-4392-8D95-EB3984BBFB04}" type="presParOf" srcId="{27AAC966-BCE4-4E0A-910C-976B8DFBFEB8}" destId="{08164071-CBD5-4914-A29E-17951B18D574}" srcOrd="2" destOrd="0" presId="urn:microsoft.com/office/officeart/2005/8/layout/vList2"/>
    <dgm:cxn modelId="{976DF66F-F106-4FF1-935F-7177D46A60AE}" type="presParOf" srcId="{27AAC966-BCE4-4E0A-910C-976B8DFBFEB8}" destId="{86EE017B-A6A7-433E-89B3-B4643E4D43BC}" srcOrd="3" destOrd="0" presId="urn:microsoft.com/office/officeart/2005/8/layout/vList2"/>
    <dgm:cxn modelId="{91BFBE42-898C-4610-90A2-649388E37FF0}" type="presParOf" srcId="{27AAC966-BCE4-4E0A-910C-976B8DFBFEB8}" destId="{7EA45319-BBED-4513-993D-9390D821D46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ECA01-C3F2-4307-9282-E90403D9B8F2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16AF498-F055-4277-BD32-4AC8ED21CCEA}">
      <dgm:prSet/>
      <dgm:spPr/>
      <dgm:t>
        <a:bodyPr/>
        <a:lstStyle/>
        <a:p>
          <a:r>
            <a:rPr lang="en-US"/>
            <a:t>Documentation Required: Depends on the type of claim, i.e. vehicle accident</a:t>
          </a:r>
        </a:p>
      </dgm:t>
    </dgm:pt>
    <dgm:pt modelId="{C616F7F4-14FA-41EE-9289-F59CF4663ECD}" type="parTrans" cxnId="{724FA4F5-E858-4944-BB44-672280C9D7E9}">
      <dgm:prSet/>
      <dgm:spPr/>
      <dgm:t>
        <a:bodyPr/>
        <a:lstStyle/>
        <a:p>
          <a:endParaRPr lang="en-US"/>
        </a:p>
      </dgm:t>
    </dgm:pt>
    <dgm:pt modelId="{08F80ADA-2D6A-4239-BF3F-FB07F0AC9317}" type="sibTrans" cxnId="{724FA4F5-E858-4944-BB44-672280C9D7E9}">
      <dgm:prSet/>
      <dgm:spPr/>
      <dgm:t>
        <a:bodyPr/>
        <a:lstStyle/>
        <a:p>
          <a:endParaRPr lang="en-US"/>
        </a:p>
      </dgm:t>
    </dgm:pt>
    <dgm:pt modelId="{76BD54D1-7A49-4689-92FC-C5A449D7A3D8}">
      <dgm:prSet/>
      <dgm:spPr/>
      <dgm:t>
        <a:bodyPr/>
        <a:lstStyle/>
        <a:p>
          <a:r>
            <a:rPr lang="en-US"/>
            <a:t>Processing should be done in accordance with agency procedures and policy.</a:t>
          </a:r>
        </a:p>
      </dgm:t>
    </dgm:pt>
    <dgm:pt modelId="{FECB25FF-2CCF-41B1-A02D-22185EC6DDC2}" type="parTrans" cxnId="{E0F0DFA7-B632-4AD5-B3CA-3B040755123A}">
      <dgm:prSet/>
      <dgm:spPr/>
      <dgm:t>
        <a:bodyPr/>
        <a:lstStyle/>
        <a:p>
          <a:endParaRPr lang="en-US"/>
        </a:p>
      </dgm:t>
    </dgm:pt>
    <dgm:pt modelId="{58DE02AF-E957-445C-B737-CEE575B74DA6}" type="sibTrans" cxnId="{E0F0DFA7-B632-4AD5-B3CA-3B040755123A}">
      <dgm:prSet/>
      <dgm:spPr/>
      <dgm:t>
        <a:bodyPr/>
        <a:lstStyle/>
        <a:p>
          <a:endParaRPr lang="en-US"/>
        </a:p>
      </dgm:t>
    </dgm:pt>
    <dgm:pt modelId="{75AF512C-6E79-4F2D-BECF-4D5C5990D904}">
      <dgm:prSet/>
      <dgm:spPr/>
      <dgm:t>
        <a:bodyPr/>
        <a:lstStyle/>
        <a:p>
          <a:r>
            <a:rPr lang="en-US"/>
            <a:t>Law Enforcement should be notified immediately.</a:t>
          </a:r>
        </a:p>
      </dgm:t>
    </dgm:pt>
    <dgm:pt modelId="{DC10F54C-291D-4D56-8262-BB28F13DE8DE}" type="parTrans" cxnId="{CA20A48D-92A1-4E2E-9107-C7B5E2429D46}">
      <dgm:prSet/>
      <dgm:spPr/>
      <dgm:t>
        <a:bodyPr/>
        <a:lstStyle/>
        <a:p>
          <a:endParaRPr lang="en-US"/>
        </a:p>
      </dgm:t>
    </dgm:pt>
    <dgm:pt modelId="{9091C82D-FFBA-449D-ADDC-BE0F9EF0BF6C}" type="sibTrans" cxnId="{CA20A48D-92A1-4E2E-9107-C7B5E2429D46}">
      <dgm:prSet/>
      <dgm:spPr/>
      <dgm:t>
        <a:bodyPr/>
        <a:lstStyle/>
        <a:p>
          <a:endParaRPr lang="en-US"/>
        </a:p>
      </dgm:t>
    </dgm:pt>
    <dgm:pt modelId="{19A59244-B43D-45C2-9145-89C1263EC669}" type="pres">
      <dgm:prSet presAssocID="{D0FECA01-C3F2-4307-9282-E90403D9B8F2}" presName="vert0" presStyleCnt="0">
        <dgm:presLayoutVars>
          <dgm:dir/>
          <dgm:animOne val="branch"/>
          <dgm:animLvl val="lvl"/>
        </dgm:presLayoutVars>
      </dgm:prSet>
      <dgm:spPr/>
    </dgm:pt>
    <dgm:pt modelId="{1DE9E694-475E-43DD-AAFD-BADF3E366391}" type="pres">
      <dgm:prSet presAssocID="{216AF498-F055-4277-BD32-4AC8ED21CCEA}" presName="thickLine" presStyleLbl="alignNode1" presStyleIdx="0" presStyleCnt="3"/>
      <dgm:spPr/>
    </dgm:pt>
    <dgm:pt modelId="{3C474773-6DC1-4E54-AEBC-931B377269CD}" type="pres">
      <dgm:prSet presAssocID="{216AF498-F055-4277-BD32-4AC8ED21CCEA}" presName="horz1" presStyleCnt="0"/>
      <dgm:spPr/>
    </dgm:pt>
    <dgm:pt modelId="{438212E8-577D-4F8D-90BA-C58A6D0DED47}" type="pres">
      <dgm:prSet presAssocID="{216AF498-F055-4277-BD32-4AC8ED21CCEA}" presName="tx1" presStyleLbl="revTx" presStyleIdx="0" presStyleCnt="3"/>
      <dgm:spPr/>
    </dgm:pt>
    <dgm:pt modelId="{289BD347-548E-48FF-95DD-C20C44C851C2}" type="pres">
      <dgm:prSet presAssocID="{216AF498-F055-4277-BD32-4AC8ED21CCEA}" presName="vert1" presStyleCnt="0"/>
      <dgm:spPr/>
    </dgm:pt>
    <dgm:pt modelId="{9CF7510F-C7C8-4974-B59B-7C6BEA127A78}" type="pres">
      <dgm:prSet presAssocID="{76BD54D1-7A49-4689-92FC-C5A449D7A3D8}" presName="thickLine" presStyleLbl="alignNode1" presStyleIdx="1" presStyleCnt="3"/>
      <dgm:spPr/>
    </dgm:pt>
    <dgm:pt modelId="{00770633-63F4-472D-8ADC-3BF3158A3D27}" type="pres">
      <dgm:prSet presAssocID="{76BD54D1-7A49-4689-92FC-C5A449D7A3D8}" presName="horz1" presStyleCnt="0"/>
      <dgm:spPr/>
    </dgm:pt>
    <dgm:pt modelId="{8DF7CB18-4A6D-408E-BC14-24AF99A51186}" type="pres">
      <dgm:prSet presAssocID="{76BD54D1-7A49-4689-92FC-C5A449D7A3D8}" presName="tx1" presStyleLbl="revTx" presStyleIdx="1" presStyleCnt="3"/>
      <dgm:spPr/>
    </dgm:pt>
    <dgm:pt modelId="{7F1A8D8E-A522-423F-A949-76BCBB569514}" type="pres">
      <dgm:prSet presAssocID="{76BD54D1-7A49-4689-92FC-C5A449D7A3D8}" presName="vert1" presStyleCnt="0"/>
      <dgm:spPr/>
    </dgm:pt>
    <dgm:pt modelId="{0F8915A5-5772-47B6-940E-459684B9EA66}" type="pres">
      <dgm:prSet presAssocID="{75AF512C-6E79-4F2D-BECF-4D5C5990D904}" presName="thickLine" presStyleLbl="alignNode1" presStyleIdx="2" presStyleCnt="3"/>
      <dgm:spPr/>
    </dgm:pt>
    <dgm:pt modelId="{224387DF-04E6-46CE-A9BB-5A85CD96FEBE}" type="pres">
      <dgm:prSet presAssocID="{75AF512C-6E79-4F2D-BECF-4D5C5990D904}" presName="horz1" presStyleCnt="0"/>
      <dgm:spPr/>
    </dgm:pt>
    <dgm:pt modelId="{34053042-7204-43D8-85A9-1C3A7E565784}" type="pres">
      <dgm:prSet presAssocID="{75AF512C-6E79-4F2D-BECF-4D5C5990D904}" presName="tx1" presStyleLbl="revTx" presStyleIdx="2" presStyleCnt="3"/>
      <dgm:spPr/>
    </dgm:pt>
    <dgm:pt modelId="{7EE75818-7E0A-4625-8818-772C6889F4DF}" type="pres">
      <dgm:prSet presAssocID="{75AF512C-6E79-4F2D-BECF-4D5C5990D904}" presName="vert1" presStyleCnt="0"/>
      <dgm:spPr/>
    </dgm:pt>
  </dgm:ptLst>
  <dgm:cxnLst>
    <dgm:cxn modelId="{7E5FD203-ABD1-4F83-B181-5CE22EBF00B7}" type="presOf" srcId="{D0FECA01-C3F2-4307-9282-E90403D9B8F2}" destId="{19A59244-B43D-45C2-9145-89C1263EC669}" srcOrd="0" destOrd="0" presId="urn:microsoft.com/office/officeart/2008/layout/LinedList"/>
    <dgm:cxn modelId="{25C44E40-7364-4A6B-A689-BFF4E787B677}" type="presOf" srcId="{75AF512C-6E79-4F2D-BECF-4D5C5990D904}" destId="{34053042-7204-43D8-85A9-1C3A7E565784}" srcOrd="0" destOrd="0" presId="urn:microsoft.com/office/officeart/2008/layout/LinedList"/>
    <dgm:cxn modelId="{4BEAAF80-CC7D-4BAC-BD28-338D36C6B8AB}" type="presOf" srcId="{216AF498-F055-4277-BD32-4AC8ED21CCEA}" destId="{438212E8-577D-4F8D-90BA-C58A6D0DED47}" srcOrd="0" destOrd="0" presId="urn:microsoft.com/office/officeart/2008/layout/LinedList"/>
    <dgm:cxn modelId="{CA20A48D-92A1-4E2E-9107-C7B5E2429D46}" srcId="{D0FECA01-C3F2-4307-9282-E90403D9B8F2}" destId="{75AF512C-6E79-4F2D-BECF-4D5C5990D904}" srcOrd="2" destOrd="0" parTransId="{DC10F54C-291D-4D56-8262-BB28F13DE8DE}" sibTransId="{9091C82D-FFBA-449D-ADDC-BE0F9EF0BF6C}"/>
    <dgm:cxn modelId="{61EAC094-1D2D-4D7B-923F-F51457C08619}" type="presOf" srcId="{76BD54D1-7A49-4689-92FC-C5A449D7A3D8}" destId="{8DF7CB18-4A6D-408E-BC14-24AF99A51186}" srcOrd="0" destOrd="0" presId="urn:microsoft.com/office/officeart/2008/layout/LinedList"/>
    <dgm:cxn modelId="{E0F0DFA7-B632-4AD5-B3CA-3B040755123A}" srcId="{D0FECA01-C3F2-4307-9282-E90403D9B8F2}" destId="{76BD54D1-7A49-4689-92FC-C5A449D7A3D8}" srcOrd="1" destOrd="0" parTransId="{FECB25FF-2CCF-41B1-A02D-22185EC6DDC2}" sibTransId="{58DE02AF-E957-445C-B737-CEE575B74DA6}"/>
    <dgm:cxn modelId="{724FA4F5-E858-4944-BB44-672280C9D7E9}" srcId="{D0FECA01-C3F2-4307-9282-E90403D9B8F2}" destId="{216AF498-F055-4277-BD32-4AC8ED21CCEA}" srcOrd="0" destOrd="0" parTransId="{C616F7F4-14FA-41EE-9289-F59CF4663ECD}" sibTransId="{08F80ADA-2D6A-4239-BF3F-FB07F0AC9317}"/>
    <dgm:cxn modelId="{FD70C9A5-8A37-45C5-891E-AEDA8A233399}" type="presParOf" srcId="{19A59244-B43D-45C2-9145-89C1263EC669}" destId="{1DE9E694-475E-43DD-AAFD-BADF3E366391}" srcOrd="0" destOrd="0" presId="urn:microsoft.com/office/officeart/2008/layout/LinedList"/>
    <dgm:cxn modelId="{397F790D-2E97-411A-BC8E-9A0BF7FEC092}" type="presParOf" srcId="{19A59244-B43D-45C2-9145-89C1263EC669}" destId="{3C474773-6DC1-4E54-AEBC-931B377269CD}" srcOrd="1" destOrd="0" presId="urn:microsoft.com/office/officeart/2008/layout/LinedList"/>
    <dgm:cxn modelId="{22B75C0B-7166-4ACC-A304-901BEE126115}" type="presParOf" srcId="{3C474773-6DC1-4E54-AEBC-931B377269CD}" destId="{438212E8-577D-4F8D-90BA-C58A6D0DED47}" srcOrd="0" destOrd="0" presId="urn:microsoft.com/office/officeart/2008/layout/LinedList"/>
    <dgm:cxn modelId="{5E6A937C-3A05-483F-B624-A7077DC45109}" type="presParOf" srcId="{3C474773-6DC1-4E54-AEBC-931B377269CD}" destId="{289BD347-548E-48FF-95DD-C20C44C851C2}" srcOrd="1" destOrd="0" presId="urn:microsoft.com/office/officeart/2008/layout/LinedList"/>
    <dgm:cxn modelId="{205CB17A-3DB0-482C-87D9-80B44FF40136}" type="presParOf" srcId="{19A59244-B43D-45C2-9145-89C1263EC669}" destId="{9CF7510F-C7C8-4974-B59B-7C6BEA127A78}" srcOrd="2" destOrd="0" presId="urn:microsoft.com/office/officeart/2008/layout/LinedList"/>
    <dgm:cxn modelId="{EC0D407A-E42F-4920-99EC-F634F242CC66}" type="presParOf" srcId="{19A59244-B43D-45C2-9145-89C1263EC669}" destId="{00770633-63F4-472D-8ADC-3BF3158A3D27}" srcOrd="3" destOrd="0" presId="urn:microsoft.com/office/officeart/2008/layout/LinedList"/>
    <dgm:cxn modelId="{D96B2F53-4DFE-405F-BFDC-5E24EDF75B0C}" type="presParOf" srcId="{00770633-63F4-472D-8ADC-3BF3158A3D27}" destId="{8DF7CB18-4A6D-408E-BC14-24AF99A51186}" srcOrd="0" destOrd="0" presId="urn:microsoft.com/office/officeart/2008/layout/LinedList"/>
    <dgm:cxn modelId="{801D6B63-7329-4454-A5B4-8A5A77B8279D}" type="presParOf" srcId="{00770633-63F4-472D-8ADC-3BF3158A3D27}" destId="{7F1A8D8E-A522-423F-A949-76BCBB569514}" srcOrd="1" destOrd="0" presId="urn:microsoft.com/office/officeart/2008/layout/LinedList"/>
    <dgm:cxn modelId="{898E9794-35F2-4F54-8C9A-2603E56B0ED1}" type="presParOf" srcId="{19A59244-B43D-45C2-9145-89C1263EC669}" destId="{0F8915A5-5772-47B6-940E-459684B9EA66}" srcOrd="4" destOrd="0" presId="urn:microsoft.com/office/officeart/2008/layout/LinedList"/>
    <dgm:cxn modelId="{5FD0631A-E79C-4450-9137-B2046F838822}" type="presParOf" srcId="{19A59244-B43D-45C2-9145-89C1263EC669}" destId="{224387DF-04E6-46CE-A9BB-5A85CD96FEBE}" srcOrd="5" destOrd="0" presId="urn:microsoft.com/office/officeart/2008/layout/LinedList"/>
    <dgm:cxn modelId="{C4565DFE-9175-46E1-8B09-E3F963FA4515}" type="presParOf" srcId="{224387DF-04E6-46CE-A9BB-5A85CD96FEBE}" destId="{34053042-7204-43D8-85A9-1C3A7E565784}" srcOrd="0" destOrd="0" presId="urn:microsoft.com/office/officeart/2008/layout/LinedList"/>
    <dgm:cxn modelId="{332DD5E5-915D-40F1-881C-CE41E629D521}" type="presParOf" srcId="{224387DF-04E6-46CE-A9BB-5A85CD96FEBE}" destId="{7EE75818-7E0A-4625-8818-772C6889F4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4FDD65-1858-43A2-8B3A-347D50538CD8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EFA47D-C0AA-4168-90C6-86817501EB32}">
      <dgm:prSet/>
      <dgm:spPr/>
      <dgm:t>
        <a:bodyPr/>
        <a:lstStyle/>
        <a:p>
          <a:r>
            <a:rPr lang="en-US"/>
            <a:t>Title 18 of U.S. Code prohibits government officials from assisting a property owner in the filing or substantiating a claim.</a:t>
          </a:r>
        </a:p>
      </dgm:t>
    </dgm:pt>
    <dgm:pt modelId="{E0CBEB5B-B16B-497E-B108-EDCD1B65DC09}" type="parTrans" cxnId="{2F0E8168-F8AA-4512-B94F-3870CC87DDDF}">
      <dgm:prSet/>
      <dgm:spPr/>
      <dgm:t>
        <a:bodyPr/>
        <a:lstStyle/>
        <a:p>
          <a:endParaRPr lang="en-US"/>
        </a:p>
      </dgm:t>
    </dgm:pt>
    <dgm:pt modelId="{B6306723-EF1E-4D91-BA97-C230CE391F53}" type="sibTrans" cxnId="{2F0E8168-F8AA-4512-B94F-3870CC87DDDF}">
      <dgm:prSet/>
      <dgm:spPr/>
      <dgm:t>
        <a:bodyPr/>
        <a:lstStyle/>
        <a:p>
          <a:endParaRPr lang="en-US"/>
        </a:p>
      </dgm:t>
    </dgm:pt>
    <dgm:pt modelId="{982B4370-B184-403E-A8FF-A914CF205BFE}">
      <dgm:prSet/>
      <dgm:spPr/>
      <dgm:t>
        <a:bodyPr/>
        <a:lstStyle/>
        <a:p>
          <a:r>
            <a:rPr lang="en-US"/>
            <a:t>Incident personnel may NOT:</a:t>
          </a:r>
        </a:p>
      </dgm:t>
    </dgm:pt>
    <dgm:pt modelId="{BF85609A-3317-4A15-B7AF-4593C26B7E6E}" type="parTrans" cxnId="{6626DE7B-E84E-49C8-AAE6-54AB9B1A0729}">
      <dgm:prSet/>
      <dgm:spPr/>
      <dgm:t>
        <a:bodyPr/>
        <a:lstStyle/>
        <a:p>
          <a:endParaRPr lang="en-US"/>
        </a:p>
      </dgm:t>
    </dgm:pt>
    <dgm:pt modelId="{EB1B4DBD-6EC9-435D-8DD7-6ED4578969E5}" type="sibTrans" cxnId="{6626DE7B-E84E-49C8-AAE6-54AB9B1A0729}">
      <dgm:prSet/>
      <dgm:spPr/>
      <dgm:t>
        <a:bodyPr/>
        <a:lstStyle/>
        <a:p>
          <a:endParaRPr lang="en-US"/>
        </a:p>
      </dgm:t>
    </dgm:pt>
    <dgm:pt modelId="{33CBF195-EBF9-499E-963C-7056A4B40C45}">
      <dgm:prSet/>
      <dgm:spPr/>
      <dgm:t>
        <a:bodyPr/>
        <a:lstStyle/>
        <a:p>
          <a:r>
            <a:rPr lang="en-US"/>
            <a:t>Comment on the merits of a claim</a:t>
          </a:r>
        </a:p>
      </dgm:t>
    </dgm:pt>
    <dgm:pt modelId="{51D9F060-7B1B-4E8D-964A-0D627B4D241D}" type="parTrans" cxnId="{BADB0E55-76B0-49DF-837D-B415937E079F}">
      <dgm:prSet/>
      <dgm:spPr/>
      <dgm:t>
        <a:bodyPr/>
        <a:lstStyle/>
        <a:p>
          <a:endParaRPr lang="en-US"/>
        </a:p>
      </dgm:t>
    </dgm:pt>
    <dgm:pt modelId="{A9A0B3CF-EDAB-4521-9B30-6E4C6E65E8DA}" type="sibTrans" cxnId="{BADB0E55-76B0-49DF-837D-B415937E079F}">
      <dgm:prSet/>
      <dgm:spPr/>
      <dgm:t>
        <a:bodyPr/>
        <a:lstStyle/>
        <a:p>
          <a:endParaRPr lang="en-US"/>
        </a:p>
      </dgm:t>
    </dgm:pt>
    <dgm:pt modelId="{2706AB51-C48A-48AA-AB80-B38B91694FA9}">
      <dgm:prSet/>
      <dgm:spPr/>
      <dgm:t>
        <a:bodyPr/>
        <a:lstStyle/>
        <a:p>
          <a:r>
            <a:rPr lang="en-US"/>
            <a:t>Comment on the liability of a claim</a:t>
          </a:r>
        </a:p>
      </dgm:t>
    </dgm:pt>
    <dgm:pt modelId="{EFC698F6-90AB-4C02-8B4F-2B03631EDFC6}" type="parTrans" cxnId="{99E366FE-8A76-45FB-BFFC-93026B7905AD}">
      <dgm:prSet/>
      <dgm:spPr/>
      <dgm:t>
        <a:bodyPr/>
        <a:lstStyle/>
        <a:p>
          <a:endParaRPr lang="en-US"/>
        </a:p>
      </dgm:t>
    </dgm:pt>
    <dgm:pt modelId="{61516E37-0D8F-41F1-A7B8-910821C9BED4}" type="sibTrans" cxnId="{99E366FE-8A76-45FB-BFFC-93026B7905AD}">
      <dgm:prSet/>
      <dgm:spPr/>
      <dgm:t>
        <a:bodyPr/>
        <a:lstStyle/>
        <a:p>
          <a:endParaRPr lang="en-US"/>
        </a:p>
      </dgm:t>
    </dgm:pt>
    <dgm:pt modelId="{807A75D3-0DD8-47D3-AF3A-74FF8F85E022}">
      <dgm:prSet/>
      <dgm:spPr/>
      <dgm:t>
        <a:bodyPr/>
        <a:lstStyle/>
        <a:p>
          <a:r>
            <a:rPr lang="en-US"/>
            <a:t>Advise a claimant to file a claim or seek legal counsel</a:t>
          </a:r>
        </a:p>
      </dgm:t>
    </dgm:pt>
    <dgm:pt modelId="{1DFD4849-89C1-42CD-9C58-8EE63CB527BB}" type="parTrans" cxnId="{3D21C335-8BC5-47BB-9D68-7DCA3E84EF7E}">
      <dgm:prSet/>
      <dgm:spPr/>
      <dgm:t>
        <a:bodyPr/>
        <a:lstStyle/>
        <a:p>
          <a:endParaRPr lang="en-US"/>
        </a:p>
      </dgm:t>
    </dgm:pt>
    <dgm:pt modelId="{D838D50B-5C15-4E7F-9C9C-E77DDFEBBA65}" type="sibTrans" cxnId="{3D21C335-8BC5-47BB-9D68-7DCA3E84EF7E}">
      <dgm:prSet/>
      <dgm:spPr/>
      <dgm:t>
        <a:bodyPr/>
        <a:lstStyle/>
        <a:p>
          <a:endParaRPr lang="en-US"/>
        </a:p>
      </dgm:t>
    </dgm:pt>
    <dgm:pt modelId="{0B5CB58C-1252-40F5-AFB6-952323F3ED49}">
      <dgm:prSet/>
      <dgm:spPr/>
      <dgm:t>
        <a:bodyPr/>
        <a:lstStyle/>
        <a:p>
          <a:r>
            <a:rPr lang="en-US"/>
            <a:t>Refuse to accept a claim</a:t>
          </a:r>
        </a:p>
      </dgm:t>
    </dgm:pt>
    <dgm:pt modelId="{FA1C0EEF-1011-4AD0-8BBE-50DF50851B80}" type="parTrans" cxnId="{4EE6684C-CB98-477A-8AA0-436172D3B418}">
      <dgm:prSet/>
      <dgm:spPr/>
      <dgm:t>
        <a:bodyPr/>
        <a:lstStyle/>
        <a:p>
          <a:endParaRPr lang="en-US"/>
        </a:p>
      </dgm:t>
    </dgm:pt>
    <dgm:pt modelId="{206EF722-B562-487E-B3F0-A709BE3C7F16}" type="sibTrans" cxnId="{4EE6684C-CB98-477A-8AA0-436172D3B418}">
      <dgm:prSet/>
      <dgm:spPr/>
      <dgm:t>
        <a:bodyPr/>
        <a:lstStyle/>
        <a:p>
          <a:endParaRPr lang="en-US"/>
        </a:p>
      </dgm:t>
    </dgm:pt>
    <dgm:pt modelId="{B51CB557-5CE2-4932-8E91-D639A2DD987A}" type="pres">
      <dgm:prSet presAssocID="{104FDD65-1858-43A2-8B3A-347D50538CD8}" presName="Name0" presStyleCnt="0">
        <dgm:presLayoutVars>
          <dgm:dir/>
          <dgm:animLvl val="lvl"/>
          <dgm:resizeHandles val="exact"/>
        </dgm:presLayoutVars>
      </dgm:prSet>
      <dgm:spPr/>
    </dgm:pt>
    <dgm:pt modelId="{8E0D7129-E6E0-485B-ADAF-D4026BB84CD8}" type="pres">
      <dgm:prSet presAssocID="{982B4370-B184-403E-A8FF-A914CF205BFE}" presName="boxAndChildren" presStyleCnt="0"/>
      <dgm:spPr/>
    </dgm:pt>
    <dgm:pt modelId="{44500E52-0D50-4E70-B6DA-7278B757202D}" type="pres">
      <dgm:prSet presAssocID="{982B4370-B184-403E-A8FF-A914CF205BFE}" presName="parentTextBox" presStyleLbl="node1" presStyleIdx="0" presStyleCnt="2"/>
      <dgm:spPr/>
    </dgm:pt>
    <dgm:pt modelId="{5A4EAAB9-FD56-44F1-96EA-373E9E79A183}" type="pres">
      <dgm:prSet presAssocID="{982B4370-B184-403E-A8FF-A914CF205BFE}" presName="entireBox" presStyleLbl="node1" presStyleIdx="0" presStyleCnt="2"/>
      <dgm:spPr/>
    </dgm:pt>
    <dgm:pt modelId="{DEB1D24E-D0DC-4156-BBB2-418DD5E6DAC7}" type="pres">
      <dgm:prSet presAssocID="{982B4370-B184-403E-A8FF-A914CF205BFE}" presName="descendantBox" presStyleCnt="0"/>
      <dgm:spPr/>
    </dgm:pt>
    <dgm:pt modelId="{1E09EAF5-34E6-44A7-BF2F-29ACD5C5C81B}" type="pres">
      <dgm:prSet presAssocID="{33CBF195-EBF9-499E-963C-7056A4B40C45}" presName="childTextBox" presStyleLbl="fgAccFollowNode1" presStyleIdx="0" presStyleCnt="4">
        <dgm:presLayoutVars>
          <dgm:bulletEnabled val="1"/>
        </dgm:presLayoutVars>
      </dgm:prSet>
      <dgm:spPr/>
    </dgm:pt>
    <dgm:pt modelId="{E4F52C05-BB0F-4C5E-872A-7FC0C31A4B3C}" type="pres">
      <dgm:prSet presAssocID="{2706AB51-C48A-48AA-AB80-B38B91694FA9}" presName="childTextBox" presStyleLbl="fgAccFollowNode1" presStyleIdx="1" presStyleCnt="4">
        <dgm:presLayoutVars>
          <dgm:bulletEnabled val="1"/>
        </dgm:presLayoutVars>
      </dgm:prSet>
      <dgm:spPr/>
    </dgm:pt>
    <dgm:pt modelId="{6D88F2FB-6AA2-4306-B5B0-8868BAD68886}" type="pres">
      <dgm:prSet presAssocID="{807A75D3-0DD8-47D3-AF3A-74FF8F85E022}" presName="childTextBox" presStyleLbl="fgAccFollowNode1" presStyleIdx="2" presStyleCnt="4">
        <dgm:presLayoutVars>
          <dgm:bulletEnabled val="1"/>
        </dgm:presLayoutVars>
      </dgm:prSet>
      <dgm:spPr/>
    </dgm:pt>
    <dgm:pt modelId="{9F892E43-E742-49ED-8487-637D7A37E243}" type="pres">
      <dgm:prSet presAssocID="{0B5CB58C-1252-40F5-AFB6-952323F3ED49}" presName="childTextBox" presStyleLbl="fgAccFollowNode1" presStyleIdx="3" presStyleCnt="4">
        <dgm:presLayoutVars>
          <dgm:bulletEnabled val="1"/>
        </dgm:presLayoutVars>
      </dgm:prSet>
      <dgm:spPr/>
    </dgm:pt>
    <dgm:pt modelId="{E20297EB-C1CB-48AB-8F2C-3E2C05E23672}" type="pres">
      <dgm:prSet presAssocID="{B6306723-EF1E-4D91-BA97-C230CE391F53}" presName="sp" presStyleCnt="0"/>
      <dgm:spPr/>
    </dgm:pt>
    <dgm:pt modelId="{D71354B5-FF55-4C72-B4AE-74DB9CC7BC41}" type="pres">
      <dgm:prSet presAssocID="{18EFA47D-C0AA-4168-90C6-86817501EB32}" presName="arrowAndChildren" presStyleCnt="0"/>
      <dgm:spPr/>
    </dgm:pt>
    <dgm:pt modelId="{E052D95B-86B0-4A11-B4EF-157C998FC734}" type="pres">
      <dgm:prSet presAssocID="{18EFA47D-C0AA-4168-90C6-86817501EB32}" presName="parentTextArrow" presStyleLbl="node1" presStyleIdx="1" presStyleCnt="2"/>
      <dgm:spPr/>
    </dgm:pt>
  </dgm:ptLst>
  <dgm:cxnLst>
    <dgm:cxn modelId="{3D21C335-8BC5-47BB-9D68-7DCA3E84EF7E}" srcId="{982B4370-B184-403E-A8FF-A914CF205BFE}" destId="{807A75D3-0DD8-47D3-AF3A-74FF8F85E022}" srcOrd="2" destOrd="0" parTransId="{1DFD4849-89C1-42CD-9C58-8EE63CB527BB}" sibTransId="{D838D50B-5C15-4E7F-9C9C-E77DDFEBBA65}"/>
    <dgm:cxn modelId="{2F0E8168-F8AA-4512-B94F-3870CC87DDDF}" srcId="{104FDD65-1858-43A2-8B3A-347D50538CD8}" destId="{18EFA47D-C0AA-4168-90C6-86817501EB32}" srcOrd="0" destOrd="0" parTransId="{E0CBEB5B-B16B-497E-B108-EDCD1B65DC09}" sibTransId="{B6306723-EF1E-4D91-BA97-C230CE391F53}"/>
    <dgm:cxn modelId="{4EE6684C-CB98-477A-8AA0-436172D3B418}" srcId="{982B4370-B184-403E-A8FF-A914CF205BFE}" destId="{0B5CB58C-1252-40F5-AFB6-952323F3ED49}" srcOrd="3" destOrd="0" parTransId="{FA1C0EEF-1011-4AD0-8BBE-50DF50851B80}" sibTransId="{206EF722-B562-487E-B3F0-A709BE3C7F16}"/>
    <dgm:cxn modelId="{BCF8D054-0AED-42CA-971D-858874047AF9}" type="presOf" srcId="{807A75D3-0DD8-47D3-AF3A-74FF8F85E022}" destId="{6D88F2FB-6AA2-4306-B5B0-8868BAD68886}" srcOrd="0" destOrd="0" presId="urn:microsoft.com/office/officeart/2005/8/layout/process4"/>
    <dgm:cxn modelId="{BADB0E55-76B0-49DF-837D-B415937E079F}" srcId="{982B4370-B184-403E-A8FF-A914CF205BFE}" destId="{33CBF195-EBF9-499E-963C-7056A4B40C45}" srcOrd="0" destOrd="0" parTransId="{51D9F060-7B1B-4E8D-964A-0D627B4D241D}" sibTransId="{A9A0B3CF-EDAB-4521-9B30-6E4C6E65E8DA}"/>
    <dgm:cxn modelId="{86D21D5A-7143-45E6-8E98-9F64D650F001}" type="presOf" srcId="{982B4370-B184-403E-A8FF-A914CF205BFE}" destId="{5A4EAAB9-FD56-44F1-96EA-373E9E79A183}" srcOrd="1" destOrd="0" presId="urn:microsoft.com/office/officeart/2005/8/layout/process4"/>
    <dgm:cxn modelId="{6626DE7B-E84E-49C8-AAE6-54AB9B1A0729}" srcId="{104FDD65-1858-43A2-8B3A-347D50538CD8}" destId="{982B4370-B184-403E-A8FF-A914CF205BFE}" srcOrd="1" destOrd="0" parTransId="{BF85609A-3317-4A15-B7AF-4593C26B7E6E}" sibTransId="{EB1B4DBD-6EC9-435D-8DD7-6ED4578969E5}"/>
    <dgm:cxn modelId="{D78C398A-83B7-44E1-AC46-FC58A52949A7}" type="presOf" srcId="{18EFA47D-C0AA-4168-90C6-86817501EB32}" destId="{E052D95B-86B0-4A11-B4EF-157C998FC734}" srcOrd="0" destOrd="0" presId="urn:microsoft.com/office/officeart/2005/8/layout/process4"/>
    <dgm:cxn modelId="{7F80AAAA-77BB-4D10-B20B-6E7B9EF531B8}" type="presOf" srcId="{2706AB51-C48A-48AA-AB80-B38B91694FA9}" destId="{E4F52C05-BB0F-4C5E-872A-7FC0C31A4B3C}" srcOrd="0" destOrd="0" presId="urn:microsoft.com/office/officeart/2005/8/layout/process4"/>
    <dgm:cxn modelId="{DFB211B2-223E-4C09-8749-AE3D25801CEA}" type="presOf" srcId="{0B5CB58C-1252-40F5-AFB6-952323F3ED49}" destId="{9F892E43-E742-49ED-8487-637D7A37E243}" srcOrd="0" destOrd="0" presId="urn:microsoft.com/office/officeart/2005/8/layout/process4"/>
    <dgm:cxn modelId="{7FFC05B8-EDEA-4A07-9444-88905C853560}" type="presOf" srcId="{104FDD65-1858-43A2-8B3A-347D50538CD8}" destId="{B51CB557-5CE2-4932-8E91-D639A2DD987A}" srcOrd="0" destOrd="0" presId="urn:microsoft.com/office/officeart/2005/8/layout/process4"/>
    <dgm:cxn modelId="{2DB435E1-CF3B-415F-84D9-509B5FBED9F0}" type="presOf" srcId="{982B4370-B184-403E-A8FF-A914CF205BFE}" destId="{44500E52-0D50-4E70-B6DA-7278B757202D}" srcOrd="0" destOrd="0" presId="urn:microsoft.com/office/officeart/2005/8/layout/process4"/>
    <dgm:cxn modelId="{832C1BEB-6206-40C6-A2CD-E20199570039}" type="presOf" srcId="{33CBF195-EBF9-499E-963C-7056A4B40C45}" destId="{1E09EAF5-34E6-44A7-BF2F-29ACD5C5C81B}" srcOrd="0" destOrd="0" presId="urn:microsoft.com/office/officeart/2005/8/layout/process4"/>
    <dgm:cxn modelId="{99E366FE-8A76-45FB-BFFC-93026B7905AD}" srcId="{982B4370-B184-403E-A8FF-A914CF205BFE}" destId="{2706AB51-C48A-48AA-AB80-B38B91694FA9}" srcOrd="1" destOrd="0" parTransId="{EFC698F6-90AB-4C02-8B4F-2B03631EDFC6}" sibTransId="{61516E37-0D8F-41F1-A7B8-910821C9BED4}"/>
    <dgm:cxn modelId="{057A1741-D1E3-4E3E-836E-9ECE478D9E68}" type="presParOf" srcId="{B51CB557-5CE2-4932-8E91-D639A2DD987A}" destId="{8E0D7129-E6E0-485B-ADAF-D4026BB84CD8}" srcOrd="0" destOrd="0" presId="urn:microsoft.com/office/officeart/2005/8/layout/process4"/>
    <dgm:cxn modelId="{679ACFC1-5925-4FD6-87BA-038E2C4187C9}" type="presParOf" srcId="{8E0D7129-E6E0-485B-ADAF-D4026BB84CD8}" destId="{44500E52-0D50-4E70-B6DA-7278B757202D}" srcOrd="0" destOrd="0" presId="urn:microsoft.com/office/officeart/2005/8/layout/process4"/>
    <dgm:cxn modelId="{CE2E628C-591B-4652-9961-668789494EAB}" type="presParOf" srcId="{8E0D7129-E6E0-485B-ADAF-D4026BB84CD8}" destId="{5A4EAAB9-FD56-44F1-96EA-373E9E79A183}" srcOrd="1" destOrd="0" presId="urn:microsoft.com/office/officeart/2005/8/layout/process4"/>
    <dgm:cxn modelId="{5F425B26-EB85-43F5-A0F2-BDB9281B6FA4}" type="presParOf" srcId="{8E0D7129-E6E0-485B-ADAF-D4026BB84CD8}" destId="{DEB1D24E-D0DC-4156-BBB2-418DD5E6DAC7}" srcOrd="2" destOrd="0" presId="urn:microsoft.com/office/officeart/2005/8/layout/process4"/>
    <dgm:cxn modelId="{ADE718B3-F938-439E-BED0-F02891B2DF34}" type="presParOf" srcId="{DEB1D24E-D0DC-4156-BBB2-418DD5E6DAC7}" destId="{1E09EAF5-34E6-44A7-BF2F-29ACD5C5C81B}" srcOrd="0" destOrd="0" presId="urn:microsoft.com/office/officeart/2005/8/layout/process4"/>
    <dgm:cxn modelId="{6F0C9C94-AF51-4BFC-91AE-08367254862F}" type="presParOf" srcId="{DEB1D24E-D0DC-4156-BBB2-418DD5E6DAC7}" destId="{E4F52C05-BB0F-4C5E-872A-7FC0C31A4B3C}" srcOrd="1" destOrd="0" presId="urn:microsoft.com/office/officeart/2005/8/layout/process4"/>
    <dgm:cxn modelId="{E0F0225F-766F-43A3-9013-11346CC886C1}" type="presParOf" srcId="{DEB1D24E-D0DC-4156-BBB2-418DD5E6DAC7}" destId="{6D88F2FB-6AA2-4306-B5B0-8868BAD68886}" srcOrd="2" destOrd="0" presId="urn:microsoft.com/office/officeart/2005/8/layout/process4"/>
    <dgm:cxn modelId="{B52FCAD5-B4E6-4036-BE4F-2CBF3B3C998B}" type="presParOf" srcId="{DEB1D24E-D0DC-4156-BBB2-418DD5E6DAC7}" destId="{9F892E43-E742-49ED-8487-637D7A37E243}" srcOrd="3" destOrd="0" presId="urn:microsoft.com/office/officeart/2005/8/layout/process4"/>
    <dgm:cxn modelId="{0F31D586-2B80-43FC-8FBE-1EFFBBDDC81B}" type="presParOf" srcId="{B51CB557-5CE2-4932-8E91-D639A2DD987A}" destId="{E20297EB-C1CB-48AB-8F2C-3E2C05E23672}" srcOrd="1" destOrd="0" presId="urn:microsoft.com/office/officeart/2005/8/layout/process4"/>
    <dgm:cxn modelId="{907F78FB-67E7-4B57-A504-3F026015E7D9}" type="presParOf" srcId="{B51CB557-5CE2-4932-8E91-D639A2DD987A}" destId="{D71354B5-FF55-4C72-B4AE-74DB9CC7BC41}" srcOrd="2" destOrd="0" presId="urn:microsoft.com/office/officeart/2005/8/layout/process4"/>
    <dgm:cxn modelId="{BFD6AF25-08E4-4E39-B157-DC55B1711662}" type="presParOf" srcId="{D71354B5-FF55-4C72-B4AE-74DB9CC7BC41}" destId="{E052D95B-86B0-4A11-B4EF-157C998FC73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C2467-D862-4680-9196-C404C146B131}">
      <dsp:nvSpPr>
        <dsp:cNvPr id="0" name=""/>
        <dsp:cNvSpPr/>
      </dsp:nvSpPr>
      <dsp:spPr>
        <a:xfrm>
          <a:off x="0" y="47910"/>
          <a:ext cx="6628804" cy="889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Contract</a:t>
          </a:r>
        </a:p>
      </dsp:txBody>
      <dsp:txXfrm>
        <a:off x="43407" y="91317"/>
        <a:ext cx="6541990" cy="802386"/>
      </dsp:txXfrm>
    </dsp:sp>
    <dsp:sp modelId="{00AF84D4-DB7B-4123-9FDF-52CAC6D68FCA}">
      <dsp:nvSpPr>
        <dsp:cNvPr id="0" name=""/>
        <dsp:cNvSpPr/>
      </dsp:nvSpPr>
      <dsp:spPr>
        <a:xfrm>
          <a:off x="0" y="1046550"/>
          <a:ext cx="6628804" cy="889200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Tort</a:t>
          </a:r>
        </a:p>
      </dsp:txBody>
      <dsp:txXfrm>
        <a:off x="43407" y="1089957"/>
        <a:ext cx="6541990" cy="802386"/>
      </dsp:txXfrm>
    </dsp:sp>
    <dsp:sp modelId="{BCA48E0D-C4AD-491F-A711-9995CAD20362}">
      <dsp:nvSpPr>
        <dsp:cNvPr id="0" name=""/>
        <dsp:cNvSpPr/>
      </dsp:nvSpPr>
      <dsp:spPr>
        <a:xfrm>
          <a:off x="0" y="2045190"/>
          <a:ext cx="6628804" cy="8892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Non-Tort</a:t>
          </a:r>
        </a:p>
      </dsp:txBody>
      <dsp:txXfrm>
        <a:off x="43407" y="2088597"/>
        <a:ext cx="6541990" cy="802386"/>
      </dsp:txXfrm>
    </dsp:sp>
    <dsp:sp modelId="{A32B08F9-8B7C-4249-8957-BDDB1E87E2C7}">
      <dsp:nvSpPr>
        <dsp:cNvPr id="0" name=""/>
        <dsp:cNvSpPr/>
      </dsp:nvSpPr>
      <dsp:spPr>
        <a:xfrm>
          <a:off x="0" y="3043830"/>
          <a:ext cx="6628804" cy="889200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Employee</a:t>
          </a:r>
        </a:p>
      </dsp:txBody>
      <dsp:txXfrm>
        <a:off x="43407" y="3087237"/>
        <a:ext cx="6541990" cy="802386"/>
      </dsp:txXfrm>
    </dsp:sp>
    <dsp:sp modelId="{2A184E2E-4925-494D-8D22-54E196A73B88}">
      <dsp:nvSpPr>
        <dsp:cNvPr id="0" name=""/>
        <dsp:cNvSpPr/>
      </dsp:nvSpPr>
      <dsp:spPr>
        <a:xfrm>
          <a:off x="0" y="4042470"/>
          <a:ext cx="6628804" cy="8892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Government</a:t>
          </a:r>
        </a:p>
      </dsp:txBody>
      <dsp:txXfrm>
        <a:off x="43407" y="4085877"/>
        <a:ext cx="6541990" cy="802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7A055-4FEB-4C80-9469-F190C991F68A}">
      <dsp:nvSpPr>
        <dsp:cNvPr id="0" name=""/>
        <dsp:cNvSpPr/>
      </dsp:nvSpPr>
      <dsp:spPr>
        <a:xfrm>
          <a:off x="0" y="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Documentation Required: No specific form.</a:t>
          </a:r>
        </a:p>
      </dsp:txBody>
      <dsp:txXfrm>
        <a:off x="26377" y="26377"/>
        <a:ext cx="6646626" cy="847812"/>
      </dsp:txXfrm>
    </dsp:sp>
    <dsp:sp modelId="{579F7210-4615-4584-B105-45846C013A44}">
      <dsp:nvSpPr>
        <dsp:cNvPr id="0" name=""/>
        <dsp:cNvSpPr/>
      </dsp:nvSpPr>
      <dsp:spPr>
        <a:xfrm>
          <a:off x="644414" y="106430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Covered under the Contract Disputes Act of 1978.</a:t>
          </a:r>
        </a:p>
      </dsp:txBody>
      <dsp:txXfrm>
        <a:off x="670791" y="1090682"/>
        <a:ext cx="6411969" cy="847812"/>
      </dsp:txXfrm>
    </dsp:sp>
    <dsp:sp modelId="{EA859C5A-4C87-4215-9C17-6FA6AA346EC4}">
      <dsp:nvSpPr>
        <dsp:cNvPr id="0" name=""/>
        <dsp:cNvSpPr/>
      </dsp:nvSpPr>
      <dsp:spPr>
        <a:xfrm>
          <a:off x="1279211" y="212861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Incident Contracting Officer can adjudicate a claim within their warrant.</a:t>
          </a:r>
        </a:p>
      </dsp:txBody>
      <dsp:txXfrm>
        <a:off x="1305588" y="2154987"/>
        <a:ext cx="6421587" cy="847812"/>
      </dsp:txXfrm>
    </dsp:sp>
    <dsp:sp modelId="{D8996EA2-144D-4C75-B0F5-D331B92D7044}">
      <dsp:nvSpPr>
        <dsp:cNvPr id="0" name=""/>
        <dsp:cNvSpPr/>
      </dsp:nvSpPr>
      <dsp:spPr>
        <a:xfrm>
          <a:off x="1923626" y="319291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Vendor can be compensated through invoice.</a:t>
          </a:r>
        </a:p>
      </dsp:txBody>
      <dsp:txXfrm>
        <a:off x="1950003" y="3219292"/>
        <a:ext cx="6411969" cy="847812"/>
      </dsp:txXfrm>
    </dsp:sp>
    <dsp:sp modelId="{D05D54CA-4A5A-4133-9B4A-60FC30DBA306}">
      <dsp:nvSpPr>
        <dsp:cNvPr id="0" name=""/>
        <dsp:cNvSpPr/>
      </dsp:nvSpPr>
      <dsp:spPr>
        <a:xfrm>
          <a:off x="7109138" y="689751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240846" y="689751"/>
        <a:ext cx="321951" cy="440489"/>
      </dsp:txXfrm>
    </dsp:sp>
    <dsp:sp modelId="{9734B424-5713-4797-98A5-5DC2CB6E1E52}">
      <dsp:nvSpPr>
        <dsp:cNvPr id="0" name=""/>
        <dsp:cNvSpPr/>
      </dsp:nvSpPr>
      <dsp:spPr>
        <a:xfrm>
          <a:off x="7753553" y="1754057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85261" y="1754057"/>
        <a:ext cx="321951" cy="440489"/>
      </dsp:txXfrm>
    </dsp:sp>
    <dsp:sp modelId="{2C4526C2-8195-4F1A-8C74-C111464D4C81}">
      <dsp:nvSpPr>
        <dsp:cNvPr id="0" name=""/>
        <dsp:cNvSpPr/>
      </dsp:nvSpPr>
      <dsp:spPr>
        <a:xfrm>
          <a:off x="8388350" y="2818362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520058" y="2818362"/>
        <a:ext cx="321951" cy="440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944BA-0DFA-47A9-9D6E-6A127EC12BEB}">
      <dsp:nvSpPr>
        <dsp:cNvPr id="0" name=""/>
        <dsp:cNvSpPr/>
      </dsp:nvSpPr>
      <dsp:spPr>
        <a:xfrm>
          <a:off x="0" y="115995"/>
          <a:ext cx="6628804" cy="15268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Loss or damage to government employee or casual’s personal property.</a:t>
          </a:r>
        </a:p>
      </dsp:txBody>
      <dsp:txXfrm>
        <a:off x="74535" y="190530"/>
        <a:ext cx="6479734" cy="1377780"/>
      </dsp:txXfrm>
    </dsp:sp>
    <dsp:sp modelId="{08164071-CBD5-4914-A29E-17951B18D574}">
      <dsp:nvSpPr>
        <dsp:cNvPr id="0" name=""/>
        <dsp:cNvSpPr/>
      </dsp:nvSpPr>
      <dsp:spPr>
        <a:xfrm>
          <a:off x="0" y="1726365"/>
          <a:ext cx="6628804" cy="152685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Example of Employee Claim:</a:t>
          </a:r>
        </a:p>
      </dsp:txBody>
      <dsp:txXfrm>
        <a:off x="74535" y="1800900"/>
        <a:ext cx="6479734" cy="1377780"/>
      </dsp:txXfrm>
    </dsp:sp>
    <dsp:sp modelId="{7EA45319-BBED-4513-993D-9390D821D461}">
      <dsp:nvSpPr>
        <dsp:cNvPr id="0" name=""/>
        <dsp:cNvSpPr/>
      </dsp:nvSpPr>
      <dsp:spPr>
        <a:xfrm>
          <a:off x="0" y="3336735"/>
          <a:ext cx="6628804" cy="152685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Employee files a claim for the loss of a personal tent that occurred during an evacuation of the base camp.</a:t>
          </a:r>
        </a:p>
      </dsp:txBody>
      <dsp:txXfrm>
        <a:off x="74535" y="3411270"/>
        <a:ext cx="6479734" cy="1377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9E694-475E-43DD-AAFD-BADF3E366391}">
      <dsp:nvSpPr>
        <dsp:cNvPr id="0" name=""/>
        <dsp:cNvSpPr/>
      </dsp:nvSpPr>
      <dsp:spPr>
        <a:xfrm>
          <a:off x="0" y="2431"/>
          <a:ext cx="66288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8212E8-577D-4F8D-90BA-C58A6D0DED47}">
      <dsp:nvSpPr>
        <dsp:cNvPr id="0" name=""/>
        <dsp:cNvSpPr/>
      </dsp:nvSpPr>
      <dsp:spPr>
        <a:xfrm>
          <a:off x="0" y="2431"/>
          <a:ext cx="6628804" cy="1658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Documentation Required: Depends on the type of claim, i.e. vehicle accident</a:t>
          </a:r>
        </a:p>
      </dsp:txBody>
      <dsp:txXfrm>
        <a:off x="0" y="2431"/>
        <a:ext cx="6628804" cy="1658239"/>
      </dsp:txXfrm>
    </dsp:sp>
    <dsp:sp modelId="{9CF7510F-C7C8-4974-B59B-7C6BEA127A78}">
      <dsp:nvSpPr>
        <dsp:cNvPr id="0" name=""/>
        <dsp:cNvSpPr/>
      </dsp:nvSpPr>
      <dsp:spPr>
        <a:xfrm>
          <a:off x="0" y="1660670"/>
          <a:ext cx="662880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F7CB18-4A6D-408E-BC14-24AF99A51186}">
      <dsp:nvSpPr>
        <dsp:cNvPr id="0" name=""/>
        <dsp:cNvSpPr/>
      </dsp:nvSpPr>
      <dsp:spPr>
        <a:xfrm>
          <a:off x="0" y="1660670"/>
          <a:ext cx="6628804" cy="1658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Processing should be done in accordance with agency procedures and policy.</a:t>
          </a:r>
        </a:p>
      </dsp:txBody>
      <dsp:txXfrm>
        <a:off x="0" y="1660670"/>
        <a:ext cx="6628804" cy="1658239"/>
      </dsp:txXfrm>
    </dsp:sp>
    <dsp:sp modelId="{0F8915A5-5772-47B6-940E-459684B9EA66}">
      <dsp:nvSpPr>
        <dsp:cNvPr id="0" name=""/>
        <dsp:cNvSpPr/>
      </dsp:nvSpPr>
      <dsp:spPr>
        <a:xfrm>
          <a:off x="0" y="3318910"/>
          <a:ext cx="662880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053042-7204-43D8-85A9-1C3A7E565784}">
      <dsp:nvSpPr>
        <dsp:cNvPr id="0" name=""/>
        <dsp:cNvSpPr/>
      </dsp:nvSpPr>
      <dsp:spPr>
        <a:xfrm>
          <a:off x="0" y="3318910"/>
          <a:ext cx="6628804" cy="1658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Law Enforcement should be notified immediately.</a:t>
          </a:r>
        </a:p>
      </dsp:txBody>
      <dsp:txXfrm>
        <a:off x="0" y="3318910"/>
        <a:ext cx="6628804" cy="16582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EAAB9-FD56-44F1-96EA-373E9E79A183}">
      <dsp:nvSpPr>
        <dsp:cNvPr id="0" name=""/>
        <dsp:cNvSpPr/>
      </dsp:nvSpPr>
      <dsp:spPr>
        <a:xfrm>
          <a:off x="0" y="2470633"/>
          <a:ext cx="9618133" cy="16210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Incident personnel may NOT:</a:t>
          </a:r>
        </a:p>
      </dsp:txBody>
      <dsp:txXfrm>
        <a:off x="0" y="2470633"/>
        <a:ext cx="9618133" cy="875341"/>
      </dsp:txXfrm>
    </dsp:sp>
    <dsp:sp modelId="{1E09EAF5-34E6-44A7-BF2F-29ACD5C5C81B}">
      <dsp:nvSpPr>
        <dsp:cNvPr id="0" name=""/>
        <dsp:cNvSpPr/>
      </dsp:nvSpPr>
      <dsp:spPr>
        <a:xfrm>
          <a:off x="0" y="3313554"/>
          <a:ext cx="2404533" cy="7456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Comment on the merits of a claim</a:t>
          </a:r>
        </a:p>
      </dsp:txBody>
      <dsp:txXfrm>
        <a:off x="0" y="3313554"/>
        <a:ext cx="2404533" cy="745661"/>
      </dsp:txXfrm>
    </dsp:sp>
    <dsp:sp modelId="{E4F52C05-BB0F-4C5E-872A-7FC0C31A4B3C}">
      <dsp:nvSpPr>
        <dsp:cNvPr id="0" name=""/>
        <dsp:cNvSpPr/>
      </dsp:nvSpPr>
      <dsp:spPr>
        <a:xfrm>
          <a:off x="2404533" y="3313554"/>
          <a:ext cx="2404533" cy="745661"/>
        </a:xfrm>
        <a:prstGeom prst="rect">
          <a:avLst/>
        </a:prstGeom>
        <a:solidFill>
          <a:schemeClr val="accent2">
            <a:tint val="40000"/>
            <a:alpha val="90000"/>
            <a:hueOff val="-1363946"/>
            <a:satOff val="15036"/>
            <a:lumOff val="143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63946"/>
              <a:satOff val="15036"/>
              <a:lumOff val="1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Comment on the liability of a claim</a:t>
          </a:r>
        </a:p>
      </dsp:txBody>
      <dsp:txXfrm>
        <a:off x="2404533" y="3313554"/>
        <a:ext cx="2404533" cy="745661"/>
      </dsp:txXfrm>
    </dsp:sp>
    <dsp:sp modelId="{6D88F2FB-6AA2-4306-B5B0-8868BAD68886}">
      <dsp:nvSpPr>
        <dsp:cNvPr id="0" name=""/>
        <dsp:cNvSpPr/>
      </dsp:nvSpPr>
      <dsp:spPr>
        <a:xfrm>
          <a:off x="4809066" y="3313554"/>
          <a:ext cx="2404533" cy="745661"/>
        </a:xfrm>
        <a:prstGeom prst="rect">
          <a:avLst/>
        </a:prstGeom>
        <a:solidFill>
          <a:schemeClr val="accent2">
            <a:tint val="40000"/>
            <a:alpha val="90000"/>
            <a:hueOff val="-2727893"/>
            <a:satOff val="30071"/>
            <a:lumOff val="286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727893"/>
              <a:satOff val="30071"/>
              <a:lumOff val="2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Advise a claimant to file a claim or seek legal counsel</a:t>
          </a:r>
        </a:p>
      </dsp:txBody>
      <dsp:txXfrm>
        <a:off x="4809066" y="3313554"/>
        <a:ext cx="2404533" cy="745661"/>
      </dsp:txXfrm>
    </dsp:sp>
    <dsp:sp modelId="{9F892E43-E742-49ED-8487-637D7A37E243}">
      <dsp:nvSpPr>
        <dsp:cNvPr id="0" name=""/>
        <dsp:cNvSpPr/>
      </dsp:nvSpPr>
      <dsp:spPr>
        <a:xfrm>
          <a:off x="7213599" y="3313554"/>
          <a:ext cx="2404533" cy="745661"/>
        </a:xfrm>
        <a:prstGeom prst="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Refuse to accept a claim</a:t>
          </a:r>
        </a:p>
      </dsp:txBody>
      <dsp:txXfrm>
        <a:off x="7213599" y="3313554"/>
        <a:ext cx="2404533" cy="745661"/>
      </dsp:txXfrm>
    </dsp:sp>
    <dsp:sp modelId="{E052D95B-86B0-4A11-B4EF-157C998FC734}">
      <dsp:nvSpPr>
        <dsp:cNvPr id="0" name=""/>
        <dsp:cNvSpPr/>
      </dsp:nvSpPr>
      <dsp:spPr>
        <a:xfrm rot="10800000">
          <a:off x="0" y="1845"/>
          <a:ext cx="9618133" cy="2493102"/>
        </a:xfrm>
        <a:prstGeom prst="upArrowCallou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Title 18 of U.S. Code prohibits government officials from assisting a property owner in the filing or substantiating a claim.</a:t>
          </a:r>
        </a:p>
      </dsp:txBody>
      <dsp:txXfrm rot="10800000">
        <a:off x="0" y="1845"/>
        <a:ext cx="9618133" cy="1619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E28E32-5BC8-4FEC-9B1D-4F0131118F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91440"/>
            <a:ext cx="3737610" cy="367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Trebuchet MS" panose="020B0603020202020204" pitchFamily="34" charset="0"/>
              </a:rPr>
              <a:t>S-260 Interagency Incident Business Management 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0DA7B-E353-49B8-8421-0DB6ED3C35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Page </a:t>
            </a:r>
            <a:fld id="{08914361-35A4-4757-826C-8B474858BC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4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02870"/>
            <a:ext cx="3691890" cy="3559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Trebuchet MS" panose="020B0603020202020204" pitchFamily="34" charset="0"/>
              </a:rPr>
              <a:t>S-260 Interagency Incident Business Management </a:t>
            </a:r>
          </a:p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B1753-BFF4-4EE9-9024-60DE8C162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Page </a:t>
            </a:r>
            <a:fld id="{5EF210E7-A415-418F-A89A-E5106136D2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3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for Interagency Incident Business Management (SIIBM) – Chapter 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unit, we’ll look at the different types of claims and processes. We’ll also identify the significant players in documenting and submitting claims.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4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 Chapter 70, Page 70-4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SF-95 must be signed and include: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and address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Statement describing what action or omission of the government caused the damage, loss or injury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Amount claimed (repair estimates, receipts, estimated replacement cost, medical bills, etc.)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Proof of ownership can include: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 of vehicle title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 documents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Claim can be submitted at the incident or to the incident agency within two years.</a:t>
            </a:r>
          </a:p>
        </p:txBody>
      </p:sp>
    </p:spTree>
    <p:extLst>
      <p:ext uri="{BB962C8B-B14F-4D97-AF65-F5344CB8AC3E}">
        <p14:creationId xmlns:p14="http://schemas.microsoft.com/office/powerpoint/2010/main" val="168470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 Chapter 10, Page 10-65 thru 10-68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90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 Chapter 70, Page 70-5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Non-tort is basically the similar to tort claims but involves national forests with no allegation of negligence involved. Non-tort pertains to USDA only and maximum claim is $2,500.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014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 Chapter 70, Page 70-4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692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 Chapter 70, Page 70-5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Federal employees and casuals have the right to file a claim for loss or damage to their personal property used on an incident. 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regulations vary; i.e. Florida employees may not file a claim.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528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 Chapter 70, Page 70-5 thru 70-7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 Note: Next slide provides information of what must accompany an employee claim.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TEST QUESTION: An employee has ONE year to file an employee claim.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45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 Chapter 70, Page 70-5 thru 70-7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Witness statement should address whether the possession of the property was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necessary to performance on the job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include statements from individuals with knowledge of the loss or damage. At a minimum, the claim should provide a statement from someone who can verify the claimant's possession of the property.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necessary to perform job is a biggie and should be a hint to be smart about what you bring on an assignment.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724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 Chapter 10, Page 10-65 thru 10-68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23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Instructor Note: Depending on delivery method; use this exercise as a class or small groups.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58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Answers: </a:t>
            </a:r>
          </a:p>
          <a:p>
            <a:pPr marL="228600" indent="-228600">
              <a:buAutoNum type="arabicPeriod"/>
            </a:pPr>
            <a:r>
              <a:rPr lang="en-US" i="1" dirty="0"/>
              <a:t>Yes</a:t>
            </a:r>
          </a:p>
          <a:p>
            <a:pPr marL="228600" indent="-228600">
              <a:buAutoNum type="arabicPeriod"/>
            </a:pPr>
            <a:r>
              <a:rPr lang="en-US" i="1" dirty="0"/>
              <a:t>AD-382, witness statement, receipt, catalog description</a:t>
            </a:r>
          </a:p>
          <a:p>
            <a:pPr marL="228600" indent="-228600">
              <a:buAutoNum type="arabicPeriod"/>
            </a:pPr>
            <a:r>
              <a:rPr lang="en-US" i="1" dirty="0"/>
              <a:t>Incident Agency and Home Unit</a:t>
            </a:r>
          </a:p>
          <a:p>
            <a:pPr marL="228600" indent="-228600">
              <a:buAutoNum type="arabicPeriod"/>
            </a:pPr>
            <a:r>
              <a:rPr lang="en-US" i="1" dirty="0"/>
              <a:t>Home Unit</a:t>
            </a:r>
          </a:p>
          <a:p>
            <a:pPr marL="228600" indent="-228600">
              <a:buAutoNum type="arabicPeriod"/>
            </a:pPr>
            <a:r>
              <a:rPr lang="en-US" i="1" dirty="0"/>
              <a:t>Negligence and whether the designer sunglasses where necessary for the job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6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some point in your career, you might find yourself involved in a claim for or against the government. Your role in the claims process will vary depending upon the situation, but all government personnel need to be aware of the possibilities.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426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Answers: 1. One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5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 Chapter 70, Page 70-7</a:t>
            </a:r>
          </a:p>
        </p:txBody>
      </p:sp>
    </p:spTree>
    <p:extLst>
      <p:ext uri="{BB962C8B-B14F-4D97-AF65-F5344CB8AC3E}">
        <p14:creationId xmlns:p14="http://schemas.microsoft.com/office/powerpoint/2010/main" val="2677744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 Chapter 70, Page 70-7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 Note: Government property damage (not by third party) is not technically a claim and is covered in Chapter 30 under property.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514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 Note: Stress the importance of this!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081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Instructor Note: Depending on delivery method; use this exercise as a class or small groups.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96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/>
              <a:t>Answers:</a:t>
            </a:r>
          </a:p>
          <a:p>
            <a:pPr marL="228600" indent="-228600">
              <a:buAutoNum type="arabicPeriod"/>
            </a:pPr>
            <a:r>
              <a:rPr lang="en-US" b="0" i="1" dirty="0"/>
              <a:t>Contract</a:t>
            </a:r>
          </a:p>
          <a:p>
            <a:pPr marL="228600" indent="-228600">
              <a:buAutoNum type="arabicPeriod"/>
            </a:pPr>
            <a:r>
              <a:rPr lang="en-US" b="0" i="1" dirty="0"/>
              <a:t>Tort</a:t>
            </a:r>
          </a:p>
          <a:p>
            <a:pPr marL="228600" indent="-228600">
              <a:buAutoNum type="arabicPeriod"/>
            </a:pPr>
            <a:r>
              <a:rPr lang="en-US" b="0" i="1" dirty="0"/>
              <a:t>Non-Tort</a:t>
            </a:r>
          </a:p>
          <a:p>
            <a:pPr marL="228600" indent="-228600">
              <a:buAutoNum type="arabicPeriod"/>
            </a:pPr>
            <a:r>
              <a:rPr lang="en-US" b="0" i="1" dirty="0"/>
              <a:t>Employee</a:t>
            </a:r>
          </a:p>
          <a:p>
            <a:pPr marL="228600" indent="-228600">
              <a:buAutoNum type="arabicPeriod"/>
            </a:pPr>
            <a:r>
              <a:rPr lang="en-US" b="0" i="1" dirty="0"/>
              <a:t>Government</a:t>
            </a:r>
          </a:p>
          <a:p>
            <a:pPr marL="228600" indent="-228600">
              <a:buAutoNum type="arabicPeriod"/>
            </a:pPr>
            <a:endParaRPr lang="en-US" b="0" i="1" dirty="0"/>
          </a:p>
          <a:p>
            <a:pPr marL="0" indent="0">
              <a:buNone/>
            </a:pPr>
            <a:r>
              <a:rPr lang="en-US" b="1" i="0" dirty="0">
                <a:solidFill>
                  <a:srgbClr val="FF0000"/>
                </a:solidFill>
              </a:rPr>
              <a:t>TEST QUESTION: Test question is to identify three correct statements.</a:t>
            </a:r>
          </a:p>
          <a:p>
            <a:pPr marL="228600" indent="-228600">
              <a:buAutoNum type="arabicPeriod"/>
            </a:pP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428578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SIIMB Chapter 70, Page 70-3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accidents or incidents resulting in a claim for or against the government must be promptly investigated.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severity of the incident will determine the level of investigation; i.e. fatality or hospitalization of three or more personnel will be investigated by an independent team.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Investigations should be completed with witnesses present and before damages have been repaired.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motor vehicle accident occurs on public roads it will be investigated by the appropriate law enforcement agency.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469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3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 Chapter 70, Page 70-2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government personnel and casuals, from the ground up have responsibilities regarding any type of claim.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incident personnel are involved with claims in some 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Agency Administrator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Ensures procedures in the SIIBM are implemented and followed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an incident agency claims contact for the COMP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incident agency procedures for investigating and processing claims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TEST QUESTION: The AA sets accident investigation policy and procedures.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Notifies the incident agency's legal counsel or other appropriate officials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Submits claims from incident personnel based on agency procedures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Incident Commander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Manages the overall claims program on the incident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Ensures claims are investigated and documented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Initiates an investigation by an independent investigation team, as necessary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TEST QUESTION: The IC ensures the proper investigation of ALL accidents.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FSC/COMP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Initiates an investigation of each claim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Depending on the type of claim, provides recommendations for each claim (approve or deny)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a statement explaining the recommendation to the incident agency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Coordinates with the safety officer, other section chiefs, and other incident personnel to ensure all required forms, information, and documentation are obtained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Establishes and implements a system for investigating, documenting, and processing claims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TEST QUESTION: COMP compiles and maintains investigation documentation.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TEST QUESTION: COMP implements a system for investigating, documenting, and processing claims.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TEST QUESTION: The FSC INITIATES a claim but does NOT determine the level of an investigation.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Coordinates with incident personnel who may have information pertinent to claims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Advises potential claimants of the claims process, upon request 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 Officer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Responsible for coordinating investigations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 QUESTION: The Safety Officer coordinates investigations (not the Logistics Section Chief).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Contracting Officer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Responsible for settling contract claims within their authority and in conjunction with incident agency policy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 QUESTION: Contracting Officer settles contract claims.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Supervisors are responsible to report the accident or incident to the FSC and Safety Officer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Incident Personnel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Responsible for promptly reporting to their supervisor any accident or incident that has resulted, or may result, in a claim, either against or for the government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TEST QUESTION: Incident personnel reports to the supervisor any accident or incident resulting in a claim.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781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Instructor Note: Depending on delivery method; use this exercise as a class or small groups.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5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/>
              <a:t>Answers:</a:t>
            </a:r>
          </a:p>
          <a:p>
            <a:pPr marL="228600" indent="-228600">
              <a:buAutoNum type="arabicPeriod"/>
            </a:pPr>
            <a:r>
              <a:rPr lang="en-US" b="0" i="1" dirty="0"/>
              <a:t>COMP</a:t>
            </a:r>
          </a:p>
          <a:p>
            <a:pPr marL="228600" indent="-228600">
              <a:buAutoNum type="arabicPeriod"/>
            </a:pPr>
            <a:r>
              <a:rPr lang="en-US" b="0" i="1" dirty="0"/>
              <a:t>IC</a:t>
            </a:r>
          </a:p>
          <a:p>
            <a:pPr marL="228600" indent="-228600">
              <a:buAutoNum type="arabicPeriod"/>
            </a:pPr>
            <a:r>
              <a:rPr lang="en-US" b="0" i="1" dirty="0"/>
              <a:t>CO</a:t>
            </a:r>
          </a:p>
          <a:p>
            <a:pPr marL="228600" indent="-228600">
              <a:buAutoNum type="arabicPeriod"/>
            </a:pPr>
            <a:r>
              <a:rPr lang="en-US" b="0" i="1" dirty="0"/>
              <a:t>All Personnel</a:t>
            </a:r>
          </a:p>
          <a:p>
            <a:pPr marL="228600" indent="-228600">
              <a:buAutoNum type="arabicPeriod"/>
            </a:pPr>
            <a:r>
              <a:rPr lang="en-US" b="0" i="1" dirty="0"/>
              <a:t>Safety Officer</a:t>
            </a:r>
          </a:p>
          <a:p>
            <a:pPr marL="0" indent="0">
              <a:buNone/>
            </a:pP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54884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 Chapter 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 – Page 70-3 mentioned, really a function of procurement- further direction and clarification are in chapter….?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 – Page 70-3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Non-Tort – Page 70-5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 – Page 70-5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 – Page 70-7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 Note: Each type of claim is covered in detail in the next several slides.</a:t>
            </a:r>
          </a:p>
        </p:txBody>
      </p:sp>
    </p:spTree>
    <p:extLst>
      <p:ext uri="{BB962C8B-B14F-4D97-AF65-F5344CB8AC3E}">
        <p14:creationId xmlns:p14="http://schemas.microsoft.com/office/powerpoint/2010/main" val="173371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 Chapter 70, Page 70-3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the contract, the vendor is responsible for covering normal wear and tear and employee negligence damage.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Examples?</a:t>
            </a:r>
          </a:p>
        </p:txBody>
      </p:sp>
    </p:spTree>
    <p:extLst>
      <p:ext uri="{BB962C8B-B14F-4D97-AF65-F5344CB8AC3E}">
        <p14:creationId xmlns:p14="http://schemas.microsoft.com/office/powerpoint/2010/main" val="2261483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 Chapter 70, Page 70-3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 Note: Very brief, this is covered in Unit 7</a:t>
            </a:r>
          </a:p>
        </p:txBody>
      </p:sp>
    </p:spTree>
    <p:extLst>
      <p:ext uri="{BB962C8B-B14F-4D97-AF65-F5344CB8AC3E}">
        <p14:creationId xmlns:p14="http://schemas.microsoft.com/office/powerpoint/2010/main" val="3105789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 Chapter 70, Page 70-3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 claims allow civilians a course of action to right the damages.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08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5E7D-5CDE-433C-95DA-77221DD8DB31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A443-DEE8-422F-BD25-5412A49163CF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EB0D-44FB-441A-ABBA-62A5ACB44DDF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6A82-AF5A-4D11-AA19-07AA70E22E97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E0E6-96E4-4622-857B-DC399D54ED7C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175F-CCFD-4036-8000-C48D255C7F63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4EA6-A00A-403E-A8AD-413DF9F65BAD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3C4C-D2BC-4B60-B84E-0D0484BAEC3C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F521-7C73-41B7-8BCC-B813D0894592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9AB6-F95F-4F21-8466-F794817FDA2D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74AB-0B29-42C4-97AE-8F29DB105879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A6D4-ED37-443B-BDA1-C09E69171C51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36AA-92C0-466B-BDB5-72C0DE5B15DD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8D3D-121F-4868-9E0E-65E882C8553B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FD82-D9E6-45B5-8E15-DF8C5164F092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35BD-F053-424E-A262-825E6FFFA336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A574-51D9-461C-BA8F-9AF52151445E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hebluediamondgallery.com/tablet/c/claim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Essay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07C762-25D5-4DAA-B839-19C2C5F63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9599" r="303" b="909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6000" b="1"/>
              <a:t>Unit 10</a:t>
            </a:r>
            <a:br>
              <a:rPr lang="en-US" sz="6000" b="1"/>
            </a:br>
            <a:r>
              <a:rPr lang="en-US" sz="6000" b="1"/>
              <a:t>Claims</a:t>
            </a:r>
            <a:endParaRPr lang="en-US" sz="60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5C6705-4103-43B2-8385-BCCE6956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3EFC0-4653-31C0-FE28-F376129F36A4}"/>
              </a:ext>
            </a:extLst>
          </p:cNvPr>
          <p:cNvSpPr txBox="1"/>
          <p:nvPr/>
        </p:nvSpPr>
        <p:spPr>
          <a:xfrm>
            <a:off x="10523951" y="6406487"/>
            <a:ext cx="16680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January 2020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7884775" cy="831273"/>
          </a:xfrm>
        </p:spPr>
        <p:txBody>
          <a:bodyPr>
            <a:normAutofit/>
          </a:bodyPr>
          <a:lstStyle/>
          <a:p>
            <a:r>
              <a:rPr lang="en-US" sz="4400" dirty="0"/>
              <a:t>Processing a Tort Claim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92508"/>
            <a:ext cx="10212339" cy="4555892"/>
          </a:xfrm>
        </p:spPr>
        <p:txBody>
          <a:bodyPr>
            <a:normAutofit/>
          </a:bodyPr>
          <a:lstStyle/>
          <a:p>
            <a:r>
              <a:rPr lang="en-US" sz="3600" dirty="0"/>
              <a:t>Documentation Required: Claim for Damage, Injury, or Death, SF-95.</a:t>
            </a:r>
          </a:p>
          <a:p>
            <a:r>
              <a:rPr lang="en-US" sz="3600" dirty="0"/>
              <a:t>Covered under the Federal Tort Claims Act.</a:t>
            </a:r>
          </a:p>
          <a:p>
            <a:r>
              <a:rPr lang="en-US" sz="3600" dirty="0"/>
              <a:t>Must submit documentation of insurance coverage and proof of ownership.</a:t>
            </a:r>
          </a:p>
          <a:p>
            <a:r>
              <a:rPr lang="en-US" sz="3600" dirty="0"/>
              <a:t>Form issued only when requested.</a:t>
            </a:r>
          </a:p>
          <a:p>
            <a:r>
              <a:rPr lang="en-US" sz="3600" dirty="0"/>
              <a:t>File within two years.</a:t>
            </a:r>
          </a:p>
        </p:txBody>
      </p:sp>
      <p:pic>
        <p:nvPicPr>
          <p:cNvPr id="4" name="Picture 4" descr="calendars">
            <a:extLst>
              <a:ext uri="{FF2B5EF4-FFF2-40B4-BE49-F238E27FC236}">
                <a16:creationId xmlns:a16="http://schemas.microsoft.com/office/drawing/2014/main" id="{8FA3FAF3-A547-41A5-B8BE-28A6715B9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47247" r="6414" b="2319"/>
          <a:stretch/>
        </p:blipFill>
        <p:spPr bwMode="auto">
          <a:xfrm>
            <a:off x="8806069" y="4534860"/>
            <a:ext cx="3061252" cy="206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3A776-3937-461F-B6E5-8C225DE3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0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528021-5F45-4678-89BF-122632C8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068" y="1391479"/>
            <a:ext cx="3762513" cy="4960729"/>
          </a:xfrm>
        </p:spPr>
        <p:txBody>
          <a:bodyPr>
            <a:noAutofit/>
          </a:bodyPr>
          <a:lstStyle/>
          <a:p>
            <a:r>
              <a:rPr lang="en-US" sz="4400" u="sng" dirty="0"/>
              <a:t>SF-95</a:t>
            </a:r>
            <a:br>
              <a:rPr lang="en-US" sz="4400" dirty="0"/>
            </a:br>
            <a:r>
              <a:rPr lang="en-US" sz="4400" dirty="0"/>
              <a:t>Claim for Damage, Injury, or Death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C19A1-A3AA-4600-9E85-8EE9B38C8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31" t="19695" r="51250" b="7934"/>
          <a:stretch/>
        </p:blipFill>
        <p:spPr>
          <a:xfrm>
            <a:off x="1073429" y="247755"/>
            <a:ext cx="5022571" cy="6362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AD4C41-6376-4DB4-8226-66E987B8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6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/>
              <a:t>Non-Tort Claim (USDA Only)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FB66B-E5D9-4A8B-B3E8-30C43E1E1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Damage or loss to personal property in connection with the protection, administration, and improvement of the national forest.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 of Non-Tort Claim:</a:t>
            </a:r>
          </a:p>
          <a:p>
            <a:r>
              <a:rPr lang="en-US" sz="2800" dirty="0"/>
              <a:t>Private owner claims a dozer destroys a private fence while accessing to fight a fire.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0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7884775" cy="831273"/>
          </a:xfrm>
        </p:spPr>
        <p:txBody>
          <a:bodyPr>
            <a:normAutofit/>
          </a:bodyPr>
          <a:lstStyle/>
          <a:p>
            <a:r>
              <a:rPr lang="en-US" sz="4400" dirty="0"/>
              <a:t>Processing a Non-Tort Claim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2508"/>
            <a:ext cx="9547322" cy="4555892"/>
          </a:xfrm>
        </p:spPr>
        <p:txBody>
          <a:bodyPr>
            <a:normAutofit/>
          </a:bodyPr>
          <a:lstStyle/>
          <a:p>
            <a:r>
              <a:rPr lang="en-US" sz="3600" dirty="0"/>
              <a:t>Processing a Non-Tort Claim is the same as a Tort Claim.</a:t>
            </a:r>
          </a:p>
          <a:p>
            <a:r>
              <a:rPr lang="en-US" sz="3600" dirty="0"/>
              <a:t>Covered under the Non-Tort Claims Act.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CF4847-C4E9-4795-8C64-DCF001274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356742">
            <a:off x="8684692" y="3926016"/>
            <a:ext cx="2061582" cy="247389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737D0-9255-4D50-82F4-360D4060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5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Employee Claim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0D277-AD31-4289-95DB-7EF435BC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1616275-956F-93AF-0711-DF3333E480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587240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971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7884775" cy="831273"/>
          </a:xfrm>
        </p:spPr>
        <p:txBody>
          <a:bodyPr>
            <a:normAutofit/>
          </a:bodyPr>
          <a:lstStyle/>
          <a:p>
            <a:r>
              <a:rPr lang="en-US" sz="4400" dirty="0"/>
              <a:t>Processing an Employee Claim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92508"/>
            <a:ext cx="10212339" cy="4555892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Documentation Required: </a:t>
            </a:r>
            <a:r>
              <a:rPr lang="en-US" sz="3400" dirty="0">
                <a:solidFill>
                  <a:schemeClr val="bg1"/>
                </a:solidFill>
              </a:rPr>
              <a:t>Employee Claim for Loss or Damage to Personal Property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USDA Personnel: AD-382.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DOI Personnel: DI-570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Covered under the Military Personnel and Civilian Employees Claims Act.</a:t>
            </a:r>
          </a:p>
          <a:p>
            <a:r>
              <a:rPr lang="en-US" sz="3600" dirty="0">
                <a:solidFill>
                  <a:schemeClr val="bg1"/>
                </a:solidFill>
              </a:rPr>
              <a:t>Submit claim to incident agency then to home unit for processing within </a:t>
            </a:r>
            <a:r>
              <a:rPr lang="en-US" sz="3600" b="1" dirty="0">
                <a:solidFill>
                  <a:schemeClr val="bg1"/>
                </a:solidFill>
              </a:rPr>
              <a:t>one year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CF2BA-5976-43AD-A6F8-F8DD729D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01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7884775" cy="831273"/>
          </a:xfrm>
        </p:spPr>
        <p:txBody>
          <a:bodyPr>
            <a:normAutofit/>
          </a:bodyPr>
          <a:lstStyle/>
          <a:p>
            <a:r>
              <a:rPr lang="en-US" sz="4400" dirty="0"/>
              <a:t>Processing an Employee Claim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92508"/>
            <a:ext cx="10821940" cy="4555892"/>
          </a:xfrm>
        </p:spPr>
        <p:txBody>
          <a:bodyPr>
            <a:noAutofit/>
          </a:bodyPr>
          <a:lstStyle/>
          <a:p>
            <a:r>
              <a:rPr lang="en-US" sz="3600" dirty="0"/>
              <a:t>Must also submit: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Purchase receipts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Receipt for repair or replacement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Repair Estimates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Copies of catalog descriptions or advertisement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Written statements to support claim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A10ED-5271-4EEF-8C7E-F20C3630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68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A28B0D-A659-425F-8EEA-9B4856C6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0855" y="660400"/>
            <a:ext cx="3338440" cy="5537199"/>
          </a:xfrm>
        </p:spPr>
        <p:txBody>
          <a:bodyPr>
            <a:noAutofit/>
          </a:bodyPr>
          <a:lstStyle/>
          <a:p>
            <a:r>
              <a:rPr lang="en-US" sz="4400" dirty="0"/>
              <a:t>AD-382</a:t>
            </a:r>
            <a:br>
              <a:rPr lang="en-US" sz="4400" u="sng" dirty="0"/>
            </a:br>
            <a:r>
              <a:rPr lang="en-US" sz="4400" u="sng" dirty="0"/>
              <a:t>DI-570</a:t>
            </a:r>
            <a:br>
              <a:rPr lang="en-US" sz="4400" dirty="0"/>
            </a:br>
            <a:r>
              <a:rPr lang="en-US" sz="4400" dirty="0"/>
              <a:t>Employee Claim for Loss or Damage to Personal Property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CE737-EF50-4934-BCAB-32AB6B31A9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14" t="19405" r="51250" b="8225"/>
          <a:stretch/>
        </p:blipFill>
        <p:spPr>
          <a:xfrm>
            <a:off x="2941979" y="769341"/>
            <a:ext cx="4333461" cy="5909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6992A4-4FB1-4B72-86BC-4B9185BC23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46" t="17376" r="51250" b="8225"/>
          <a:stretch/>
        </p:blipFill>
        <p:spPr>
          <a:xfrm>
            <a:off x="377686" y="298174"/>
            <a:ext cx="4333461" cy="5790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A427BD-C23B-49B1-A483-6D823B07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93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E85A-0235-4F80-9FA7-8F224AE3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14" y="2400300"/>
            <a:ext cx="8596668" cy="13716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/>
              <a:t>EXERCISE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6DBBD1-71C3-461E-8FDA-D3B05AAD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25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B42A1A-64EA-451F-A168-4DDFF4B3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708663"/>
            <a:ext cx="10378440" cy="2194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/>
              <a:t>Scenario: Tim Olson with USFS left his $125 designer sunglasses at the wash station. When he went back to retrieve them, they were gone. Answer the following questions: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77F937-B434-4D99-9D6A-3B093B4561E5}"/>
              </a:ext>
            </a:extLst>
          </p:cNvPr>
          <p:cNvCxnSpPr>
            <a:cxnSpLocks/>
          </p:cNvCxnSpPr>
          <p:nvPr/>
        </p:nvCxnSpPr>
        <p:spPr>
          <a:xfrm>
            <a:off x="578697" y="3022902"/>
            <a:ext cx="111494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47ECE8E-97EB-44CA-AFBB-53C4DA68E6BA}"/>
              </a:ext>
            </a:extLst>
          </p:cNvPr>
          <p:cNvSpPr txBox="1"/>
          <p:nvPr/>
        </p:nvSpPr>
        <p:spPr>
          <a:xfrm>
            <a:off x="677334" y="3137847"/>
            <a:ext cx="101364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400" dirty="0"/>
              <a:t>Can Tim file an employee claim?</a:t>
            </a:r>
          </a:p>
          <a:p>
            <a:pPr marL="742950" indent="-742950">
              <a:buAutoNum type="arabicPeriod"/>
            </a:pPr>
            <a:r>
              <a:rPr lang="en-US" sz="3400" dirty="0"/>
              <a:t>What documentation does he need?</a:t>
            </a:r>
          </a:p>
          <a:p>
            <a:pPr marL="742950" indent="-742950">
              <a:buAutoNum type="arabicPeriod"/>
            </a:pPr>
            <a:r>
              <a:rPr lang="en-US" sz="3400" dirty="0"/>
              <a:t>Where should Tim file the claim?</a:t>
            </a:r>
          </a:p>
          <a:p>
            <a:pPr marL="742950" indent="-742950">
              <a:buAutoNum type="arabicPeriod"/>
            </a:pPr>
            <a:r>
              <a:rPr lang="en-US" sz="3400" dirty="0"/>
              <a:t>Who processes the claim?</a:t>
            </a:r>
          </a:p>
          <a:p>
            <a:pPr marL="742950" indent="-742950">
              <a:buAutoNum type="arabicPeriod"/>
            </a:pPr>
            <a:r>
              <a:rPr lang="en-US" sz="3400" dirty="0"/>
              <a:t>What issues are considered when processing the claim?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F07B7E-BAFD-4878-9C7D-19E0E14E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dirty="0"/>
              <a:t>Unit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AC5A6-4D44-43EC-854F-A0688308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4000" dirty="0"/>
              <a:t>Responsibilities</a:t>
            </a:r>
          </a:p>
          <a:p>
            <a:endParaRPr lang="en-US" sz="4000" dirty="0"/>
          </a:p>
          <a:p>
            <a:r>
              <a:rPr lang="en-US" sz="4000" dirty="0"/>
              <a:t>Types of Claims</a:t>
            </a:r>
          </a:p>
          <a:p>
            <a:endParaRPr lang="en-US" sz="4000" dirty="0"/>
          </a:p>
          <a:p>
            <a:r>
              <a:rPr lang="en-US" sz="4000" dirty="0"/>
              <a:t>Claims Processing</a:t>
            </a:r>
          </a:p>
        </p:txBody>
      </p:sp>
    </p:spTree>
    <p:extLst>
      <p:ext uri="{BB962C8B-B14F-4D97-AF65-F5344CB8AC3E}">
        <p14:creationId xmlns:p14="http://schemas.microsoft.com/office/powerpoint/2010/main" val="3510527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59ABAA-4F0D-432F-BD81-C0DBEE813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708663"/>
            <a:ext cx="9297940" cy="2194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/>
              <a:t>Scenario: You thought you left your extra pair of boots in your tent but they aren’t there. You will file a claim when you have time at home. How long do you have to file a claim?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0ADDEE-E965-484C-93BB-BE839D4F2077}"/>
              </a:ext>
            </a:extLst>
          </p:cNvPr>
          <p:cNvCxnSpPr>
            <a:cxnSpLocks/>
          </p:cNvCxnSpPr>
          <p:nvPr/>
        </p:nvCxnSpPr>
        <p:spPr>
          <a:xfrm>
            <a:off x="578697" y="3106029"/>
            <a:ext cx="111494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C3AAAEA-3B09-49ED-BD05-7F13110E02A7}"/>
              </a:ext>
            </a:extLst>
          </p:cNvPr>
          <p:cNvSpPr txBox="1"/>
          <p:nvPr/>
        </p:nvSpPr>
        <p:spPr>
          <a:xfrm>
            <a:off x="677334" y="3359519"/>
            <a:ext cx="97412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400" dirty="0"/>
              <a:t>One year</a:t>
            </a:r>
          </a:p>
          <a:p>
            <a:pPr marL="742950" indent="-742950">
              <a:buAutoNum type="arabicPeriod"/>
            </a:pPr>
            <a:r>
              <a:rPr lang="en-US" sz="3400" dirty="0"/>
              <a:t>Two years</a:t>
            </a:r>
          </a:p>
          <a:p>
            <a:pPr marL="742950" indent="-742950">
              <a:buAutoNum type="arabicPeriod"/>
            </a:pPr>
            <a:r>
              <a:rPr lang="en-US" sz="3400" dirty="0"/>
              <a:t>The claim must be filed immediately</a:t>
            </a:r>
          </a:p>
          <a:p>
            <a:pPr marL="742950" indent="-742950">
              <a:buAutoNum type="arabicPeriod"/>
            </a:pPr>
            <a:r>
              <a:rPr lang="en-US" sz="3400" dirty="0"/>
              <a:t>You cannot file a claim because of negligence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ED5351-290D-4B7C-A02D-50F883AA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Government Claim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7968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Government takes action against and individual or group for government property loss or damage.</a:t>
            </a:r>
          </a:p>
          <a:p>
            <a:pPr marL="0" indent="0">
              <a:buNone/>
            </a:pPr>
            <a:endParaRPr lang="en-US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Example of Government Claim:</a:t>
            </a:r>
          </a:p>
          <a:p>
            <a:pPr>
              <a:buClrTx/>
            </a:pPr>
            <a:r>
              <a:rPr lang="en-US" sz="3200" dirty="0">
                <a:solidFill>
                  <a:srgbClr val="FFFFFF"/>
                </a:solidFill>
              </a:rPr>
              <a:t>Private citizen hits and damages a government vehicle.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FBC77-4A7E-4FF2-ACEA-9D07AC8D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18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800" dirty="0"/>
              <a:t>Processing a Government Claim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639D8-310C-465A-811F-DEE73525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27D8EFF-1501-A3BF-F2D4-936C511DF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04477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5454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Personnel Must Remain Neutral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A504F-859D-4DFF-BBE2-8E77FB7C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dirty="0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4628019-CE50-5566-0F52-5CC9BF425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4974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5359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E85A-0235-4F80-9FA7-8F224AE3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14" y="2400300"/>
            <a:ext cx="8596668" cy="13716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/>
              <a:t>EXERCISE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E4130-4899-4B9E-BE1A-617FCCF0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27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50871-10BE-4247-A83C-2AA14E4F6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97" y="765813"/>
            <a:ext cx="10181166" cy="906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/>
              <a:t>Match the claim with the BEST definition/example: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DA839-C25C-42E1-808F-3DCF892C957D}"/>
              </a:ext>
            </a:extLst>
          </p:cNvPr>
          <p:cNvSpPr txBox="1"/>
          <p:nvPr/>
        </p:nvSpPr>
        <p:spPr>
          <a:xfrm>
            <a:off x="578697" y="1974362"/>
            <a:ext cx="21710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Contract</a:t>
            </a:r>
          </a:p>
          <a:p>
            <a:endParaRPr lang="en-US" sz="2800" dirty="0"/>
          </a:p>
          <a:p>
            <a:r>
              <a:rPr lang="en-US" sz="3200" dirty="0"/>
              <a:t>Employee</a:t>
            </a:r>
          </a:p>
          <a:p>
            <a:endParaRPr lang="en-US" sz="2800" dirty="0"/>
          </a:p>
          <a:p>
            <a:r>
              <a:rPr lang="en-US" sz="3200" dirty="0"/>
              <a:t>Non-Tort</a:t>
            </a:r>
          </a:p>
          <a:p>
            <a:endParaRPr lang="en-US" sz="2800" dirty="0"/>
          </a:p>
          <a:p>
            <a:r>
              <a:rPr lang="en-US" sz="3200" dirty="0"/>
              <a:t>Govt.</a:t>
            </a:r>
          </a:p>
          <a:p>
            <a:endParaRPr lang="en-US" sz="3200" dirty="0"/>
          </a:p>
          <a:p>
            <a:r>
              <a:rPr lang="en-US" sz="3200" dirty="0"/>
              <a:t>Tort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9E5FF-E195-4166-BFB2-47A763552493}"/>
              </a:ext>
            </a:extLst>
          </p:cNvPr>
          <p:cNvSpPr txBox="1"/>
          <p:nvPr/>
        </p:nvSpPr>
        <p:spPr>
          <a:xfrm>
            <a:off x="2936565" y="2073752"/>
            <a:ext cx="7823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A Peanut Pie Engine loses a coupler when an engine rolls over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Katrina dumps her engine’s foam into a local’s prized carp pond, killing fish.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The maximum amount payable is $2,500.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Claims for loss or damage to personal property are filed on an AD-382 or DI-570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Walker crashes his personal vehicle into a FS truck.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C6DB44-9754-4781-A01C-3EF6BBF615BD}"/>
              </a:ext>
            </a:extLst>
          </p:cNvPr>
          <p:cNvCxnSpPr>
            <a:cxnSpLocks/>
          </p:cNvCxnSpPr>
          <p:nvPr/>
        </p:nvCxnSpPr>
        <p:spPr>
          <a:xfrm>
            <a:off x="381423" y="1695722"/>
            <a:ext cx="108497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F46724-6408-4106-A630-4825F09C0F59}"/>
              </a:ext>
            </a:extLst>
          </p:cNvPr>
          <p:cNvCxnSpPr>
            <a:cxnSpLocks/>
          </p:cNvCxnSpPr>
          <p:nvPr/>
        </p:nvCxnSpPr>
        <p:spPr>
          <a:xfrm>
            <a:off x="2669035" y="1695722"/>
            <a:ext cx="0" cy="471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EC2E34-6419-424B-9DDA-A88B3908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90880"/>
            <a:ext cx="6155266" cy="597408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Claims must be promptly investigated</a:t>
            </a:r>
          </a:p>
          <a:p>
            <a:r>
              <a:rPr lang="en-US" sz="2800" dirty="0"/>
              <a:t>Investigations will be completed by Law Enforcement in coordination with the Safety Officer</a:t>
            </a:r>
          </a:p>
          <a:p>
            <a:r>
              <a:rPr lang="en-US" sz="2800" dirty="0"/>
              <a:t>An independent investigation team will be called when needed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6501A-8643-46C9-A01F-918986E8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dirty="0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843229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62" y="4055946"/>
            <a:ext cx="2495357" cy="24953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73100"/>
            <a:ext cx="8341975" cy="1097280"/>
          </a:xfrm>
        </p:spPr>
        <p:txBody>
          <a:bodyPr>
            <a:normAutofit/>
          </a:bodyPr>
          <a:lstStyle/>
          <a:p>
            <a:r>
              <a:rPr lang="en-US" sz="4400" dirty="0"/>
              <a:t>Summary &amp; Questions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F9523B-58DF-4123-A605-3366F456CE9E}"/>
              </a:ext>
            </a:extLst>
          </p:cNvPr>
          <p:cNvSpPr txBox="1">
            <a:spLocks/>
          </p:cNvSpPr>
          <p:nvPr/>
        </p:nvSpPr>
        <p:spPr>
          <a:xfrm>
            <a:off x="677334" y="1701800"/>
            <a:ext cx="9528550" cy="4708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There are five types of claims.</a:t>
            </a:r>
          </a:p>
          <a:p>
            <a:r>
              <a:rPr lang="en-US" sz="3600" dirty="0"/>
              <a:t>All claims must be documented and processed within a specific timeframe.</a:t>
            </a:r>
          </a:p>
          <a:p>
            <a:r>
              <a:rPr lang="en-US" sz="3600" dirty="0"/>
              <a:t>Government employees cannot solicit claims.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2DF862-AA27-4B8E-8786-8CD65D80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2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7884775" cy="831273"/>
          </a:xfrm>
        </p:spPr>
        <p:txBody>
          <a:bodyPr>
            <a:normAutofit/>
          </a:bodyPr>
          <a:lstStyle/>
          <a:p>
            <a:r>
              <a:rPr lang="en-US" sz="4400" dirty="0"/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09380"/>
            <a:ext cx="10212339" cy="4791419"/>
          </a:xfrm>
        </p:spPr>
        <p:txBody>
          <a:bodyPr>
            <a:normAutofit/>
          </a:bodyPr>
          <a:lstStyle/>
          <a:p>
            <a:r>
              <a:rPr lang="en-US" sz="3600" dirty="0"/>
              <a:t>Agency Administrator</a:t>
            </a:r>
          </a:p>
          <a:p>
            <a:r>
              <a:rPr lang="en-US" sz="3600" dirty="0"/>
              <a:t>Incident Commander</a:t>
            </a:r>
          </a:p>
          <a:p>
            <a:r>
              <a:rPr lang="en-US" sz="3600" dirty="0"/>
              <a:t>Finance Chief/Comp Claims Unit Leader</a:t>
            </a:r>
          </a:p>
          <a:p>
            <a:r>
              <a:rPr lang="en-US" sz="3600" dirty="0"/>
              <a:t>Safety Officer</a:t>
            </a:r>
          </a:p>
          <a:p>
            <a:r>
              <a:rPr lang="en-US" sz="3600" dirty="0"/>
              <a:t>Contracting Officer</a:t>
            </a:r>
          </a:p>
          <a:p>
            <a:r>
              <a:rPr lang="en-US" sz="3600" dirty="0"/>
              <a:t>Supervisor</a:t>
            </a:r>
          </a:p>
          <a:p>
            <a:r>
              <a:rPr lang="en-US" sz="3600" dirty="0"/>
              <a:t>Incident Personnel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D304E-8259-42B6-915B-C5DCC620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6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2A6D4D-5BEB-4AF1-B325-2142CE88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14" y="2400300"/>
            <a:ext cx="8596668" cy="13716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/>
              <a:t>EXERCISE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76A044-D7EC-4120-BCDE-F778AA8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9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50871-10BE-4247-A83C-2AA14E4F6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97" y="765813"/>
            <a:ext cx="10181166" cy="906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/>
              <a:t>Match each position with its responsibility: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DA839-C25C-42E1-808F-3DCF892C957D}"/>
              </a:ext>
            </a:extLst>
          </p:cNvPr>
          <p:cNvSpPr txBox="1"/>
          <p:nvPr/>
        </p:nvSpPr>
        <p:spPr>
          <a:xfrm>
            <a:off x="578697" y="1974362"/>
            <a:ext cx="21710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FSC/COMP</a:t>
            </a:r>
          </a:p>
          <a:p>
            <a:endParaRPr lang="en-US" sz="1200" dirty="0"/>
          </a:p>
          <a:p>
            <a:r>
              <a:rPr lang="en-US" sz="3200" dirty="0"/>
              <a:t>IC</a:t>
            </a:r>
          </a:p>
          <a:p>
            <a:endParaRPr lang="en-US" sz="1200" dirty="0"/>
          </a:p>
          <a:p>
            <a:r>
              <a:rPr lang="en-US" sz="3200" dirty="0"/>
              <a:t>CO</a:t>
            </a:r>
          </a:p>
          <a:p>
            <a:endParaRPr lang="en-US" sz="1200" dirty="0"/>
          </a:p>
          <a:p>
            <a:r>
              <a:rPr lang="en-US" sz="3200" dirty="0"/>
              <a:t>All Personnel</a:t>
            </a:r>
          </a:p>
          <a:p>
            <a:endParaRPr lang="en-US" sz="1200" dirty="0"/>
          </a:p>
          <a:p>
            <a:r>
              <a:rPr lang="en-US" sz="3200" dirty="0"/>
              <a:t>Safety Officer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9E5FF-E195-4166-BFB2-47A763552493}"/>
              </a:ext>
            </a:extLst>
          </p:cNvPr>
          <p:cNvSpPr txBox="1"/>
          <p:nvPr/>
        </p:nvSpPr>
        <p:spPr>
          <a:xfrm>
            <a:off x="2936566" y="1974362"/>
            <a:ext cx="829465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dirty="0"/>
              <a:t>Implements a system for investigating, documenting, and processing claims.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400" dirty="0"/>
              <a:t>Initiates investigations by an Independent Investigation Team.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400" dirty="0"/>
              <a:t>Settles contract claims.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400" dirty="0"/>
              <a:t>Reports an incident to their supervisor.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400" dirty="0"/>
              <a:t>Coordinates investigations.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C6DB44-9754-4781-A01C-3EF6BBF615BD}"/>
              </a:ext>
            </a:extLst>
          </p:cNvPr>
          <p:cNvCxnSpPr>
            <a:cxnSpLocks/>
          </p:cNvCxnSpPr>
          <p:nvPr/>
        </p:nvCxnSpPr>
        <p:spPr>
          <a:xfrm>
            <a:off x="381423" y="1695722"/>
            <a:ext cx="108497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F46724-6408-4106-A630-4825F09C0F59}"/>
              </a:ext>
            </a:extLst>
          </p:cNvPr>
          <p:cNvCxnSpPr>
            <a:cxnSpLocks/>
          </p:cNvCxnSpPr>
          <p:nvPr/>
        </p:nvCxnSpPr>
        <p:spPr>
          <a:xfrm>
            <a:off x="2752162" y="1695722"/>
            <a:ext cx="0" cy="471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455E53-EA64-4119-9B41-AFDB63B0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5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Types of Claims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A3531-1146-4A65-BE11-6F6CD0F8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370D8E2-7894-178E-7494-D99987DDB5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119109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555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7884775" cy="831273"/>
          </a:xfrm>
        </p:spPr>
        <p:txBody>
          <a:bodyPr>
            <a:normAutofit/>
          </a:bodyPr>
          <a:lstStyle/>
          <a:p>
            <a:r>
              <a:rPr lang="en-US" sz="4400" dirty="0"/>
              <a:t>Contract Claim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92508"/>
            <a:ext cx="10212339" cy="4555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Damage to a contracted piece of equipment.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3600" dirty="0"/>
              <a:t>Example of Contract Claim:</a:t>
            </a:r>
          </a:p>
          <a:p>
            <a:r>
              <a:rPr lang="en-US" sz="3600" dirty="0"/>
              <a:t>Dozer operator files claim for a damaged dozer.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BE66F-FEAD-4B93-A015-7E61CE2B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6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Processing a Contract Claim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23208-9A0C-4E8B-B7EB-DC9BFA36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5FE9B6A-0B85-C3FB-B009-266981869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11087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129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Damage or loss to private property, personal injury or wrongful death caused by negligence or a wrongful act or omission of the government.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 of Tort Claim:</a:t>
            </a:r>
          </a:p>
          <a:p>
            <a:r>
              <a:rPr lang="en-US" sz="2800" dirty="0"/>
              <a:t>Property owner claims private timber was damaged as a result of backburn due to government negligence.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912A1-7248-4B2D-8DE8-D8F02C1B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46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Tort Claim</a:t>
            </a:r>
          </a:p>
        </p:txBody>
      </p:sp>
    </p:spTree>
    <p:extLst>
      <p:ext uri="{BB962C8B-B14F-4D97-AF65-F5344CB8AC3E}">
        <p14:creationId xmlns:p14="http://schemas.microsoft.com/office/powerpoint/2010/main" val="12082518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C6E643F5A4B34A857A81FF2F93CEE7" ma:contentTypeVersion="2" ma:contentTypeDescription="Create a new document." ma:contentTypeScope="" ma:versionID="e2372cc0b5a6611a46588cc28e975f72">
  <xsd:schema xmlns:xsd="http://www.w3.org/2001/XMLSchema" xmlns:xs="http://www.w3.org/2001/XMLSchema" xmlns:p="http://schemas.microsoft.com/office/2006/metadata/properties" xmlns:ns2="01552f5c-8886-418c-8beb-a593cf3890c3" targetNamespace="http://schemas.microsoft.com/office/2006/metadata/properties" ma:root="true" ma:fieldsID="670e925e577002d266563b436dfa3d94" ns2:_="">
    <xsd:import namespace="01552f5c-8886-418c-8beb-a593cf3890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52f5c-8886-418c-8beb-a593cf3890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1BB392-DA89-470F-ABC6-76B9B6CC65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552f5c-8886-418c-8beb-a593cf389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B6CC9D-1144-4C76-B118-85B145E523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094274-515B-447A-906B-10E4F3E6202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2045</Words>
  <Application>Microsoft Office PowerPoint</Application>
  <PresentationFormat>Widescreen</PresentationFormat>
  <Paragraphs>324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 3</vt:lpstr>
      <vt:lpstr>Facet</vt:lpstr>
      <vt:lpstr>Unit 10 Claims</vt:lpstr>
      <vt:lpstr>Unit Overview</vt:lpstr>
      <vt:lpstr>Responsibilities</vt:lpstr>
      <vt:lpstr>EXERCISE</vt:lpstr>
      <vt:lpstr>PowerPoint Presentation</vt:lpstr>
      <vt:lpstr>Types of Claims</vt:lpstr>
      <vt:lpstr>Contract Claim</vt:lpstr>
      <vt:lpstr>Processing a Contract Claim</vt:lpstr>
      <vt:lpstr>Tort Claim</vt:lpstr>
      <vt:lpstr>Processing a Tort Claim</vt:lpstr>
      <vt:lpstr>SF-95 Claim for Damage, Injury, or Death</vt:lpstr>
      <vt:lpstr>Non-Tort Claim (USDA Only)</vt:lpstr>
      <vt:lpstr>Processing a Non-Tort Claim</vt:lpstr>
      <vt:lpstr>Employee Claim</vt:lpstr>
      <vt:lpstr>Processing an Employee Claim</vt:lpstr>
      <vt:lpstr>Processing an Employee Claim</vt:lpstr>
      <vt:lpstr>AD-382 DI-570 Employee Claim for Loss or Damage to Personal Property</vt:lpstr>
      <vt:lpstr>EXERCISE</vt:lpstr>
      <vt:lpstr>PowerPoint Presentation</vt:lpstr>
      <vt:lpstr>PowerPoint Presentation</vt:lpstr>
      <vt:lpstr>Government Claim</vt:lpstr>
      <vt:lpstr>Processing a Government Claim</vt:lpstr>
      <vt:lpstr>Personnel Must Remain Neutral</vt:lpstr>
      <vt:lpstr>EXERCISE</vt:lpstr>
      <vt:lpstr>PowerPoint Presentation</vt:lpstr>
      <vt:lpstr>Investigations</vt:lpstr>
      <vt:lpstr>Summary &amp;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 Claims</dc:title>
  <dc:creator>Reid, Dana K -FS</dc:creator>
  <cp:lastModifiedBy>Lally, Erin - FS</cp:lastModifiedBy>
  <cp:revision>53</cp:revision>
  <dcterms:created xsi:type="dcterms:W3CDTF">2020-01-04T05:10:55Z</dcterms:created>
  <dcterms:modified xsi:type="dcterms:W3CDTF">2024-04-04T17:22:54Z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0x010100F9C6E643F5A4B34A857A81FF2F93CEE7</vt:lpwstr>
  </property>
  <property fmtid="{D5CDD505-2E9C-101B-9397-08002B2CF9AE}" pid="3" name="Order">
    <vt:r8>18300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