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3"/>
  </p:notesMasterIdLst>
  <p:handoutMasterIdLst>
    <p:handoutMasterId r:id="rId24"/>
  </p:handoutMasterIdLst>
  <p:sldIdLst>
    <p:sldId id="256" r:id="rId5"/>
    <p:sldId id="257" r:id="rId6"/>
    <p:sldId id="353" r:id="rId7"/>
    <p:sldId id="331" r:id="rId8"/>
    <p:sldId id="354" r:id="rId9"/>
    <p:sldId id="341" r:id="rId10"/>
    <p:sldId id="369" r:id="rId11"/>
    <p:sldId id="366" r:id="rId12"/>
    <p:sldId id="370" r:id="rId13"/>
    <p:sldId id="371" r:id="rId14"/>
    <p:sldId id="375" r:id="rId15"/>
    <p:sldId id="374" r:id="rId16"/>
    <p:sldId id="285" r:id="rId17"/>
    <p:sldId id="356" r:id="rId18"/>
    <p:sldId id="355" r:id="rId19"/>
    <p:sldId id="373" r:id="rId20"/>
    <p:sldId id="352" r:id="rId21"/>
    <p:sldId id="36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5DFE8-1078-40EF-ABFD-27845BF7C4E5}" v="27" dt="2022-05-17T02:11:00.113"/>
    <p1510:client id="{68588646-623B-4935-9862-D9053BE4F867}" v="11" dt="2022-05-17T01:18:52.743"/>
    <p1510:client id="{93D05DEE-7E15-4AD3-A1F6-16AD36E35128}" v="1" dt="2022-05-18T18:48:08.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043" autoAdjust="0"/>
    <p:restoredTop sz="78986" autoAdjust="0"/>
  </p:normalViewPr>
  <p:slideViewPr>
    <p:cSldViewPr snapToGrid="0">
      <p:cViewPr varScale="1">
        <p:scale>
          <a:sx n="100" d="100"/>
          <a:sy n="100" d="100"/>
        </p:scale>
        <p:origin x="192"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6" d="100"/>
          <a:sy n="96" d="100"/>
        </p:scale>
        <p:origin x="364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rena Fugitt" userId="S::sirena_fugitt@firenet.gov::5069dbbe-1e8c-45de-918a-d7b221daf753" providerId="AD" clId="Web-{44F348D0-3847-42C1-B57C-137C6E3F2495}"/>
    <pc:docChg chg="modSld">
      <pc:chgData name="Sirena Fugitt" userId="S::sirena_fugitt@firenet.gov::5069dbbe-1e8c-45de-918a-d7b221daf753" providerId="AD" clId="Web-{44F348D0-3847-42C1-B57C-137C6E3F2495}" dt="2022-04-28T14:13:06.507" v="2"/>
      <pc:docMkLst>
        <pc:docMk/>
      </pc:docMkLst>
      <pc:sldChg chg="modNotes">
        <pc:chgData name="Sirena Fugitt" userId="S::sirena_fugitt@firenet.gov::5069dbbe-1e8c-45de-918a-d7b221daf753" providerId="AD" clId="Web-{44F348D0-3847-42C1-B57C-137C6E3F2495}" dt="2022-04-28T14:13:06.507" v="2"/>
        <pc:sldMkLst>
          <pc:docMk/>
          <pc:sldMk cId="2355557684" sldId="331"/>
        </pc:sldMkLst>
      </pc:sldChg>
    </pc:docChg>
  </pc:docChgLst>
  <pc:docChgLst>
    <pc:chgData name="Sirena Fugitt" userId="5069dbbe-1e8c-45de-918a-d7b221daf753" providerId="ADAL" clId="{B8CDE4B9-922C-46A6-A13B-8656BE1FB32F}"/>
    <pc:docChg chg="custSel modSld">
      <pc:chgData name="Sirena Fugitt" userId="5069dbbe-1e8c-45de-918a-d7b221daf753" providerId="ADAL" clId="{B8CDE4B9-922C-46A6-A13B-8656BE1FB32F}" dt="2022-04-28T15:20:16.409" v="426" actId="20577"/>
      <pc:docMkLst>
        <pc:docMk/>
      </pc:docMkLst>
      <pc:sldChg chg="modSp mod modNotesTx">
        <pc:chgData name="Sirena Fugitt" userId="5069dbbe-1e8c-45de-918a-d7b221daf753" providerId="ADAL" clId="{B8CDE4B9-922C-46A6-A13B-8656BE1FB32F}" dt="2022-04-28T15:20:16.409" v="426" actId="20577"/>
        <pc:sldMkLst>
          <pc:docMk/>
          <pc:sldMk cId="3056766603" sldId="285"/>
        </pc:sldMkLst>
        <pc:spChg chg="mod">
          <ac:chgData name="Sirena Fugitt" userId="5069dbbe-1e8c-45de-918a-d7b221daf753" providerId="ADAL" clId="{B8CDE4B9-922C-46A6-A13B-8656BE1FB32F}" dt="2022-04-28T15:19:21.608" v="378" actId="20577"/>
          <ac:spMkLst>
            <pc:docMk/>
            <pc:sldMk cId="3056766603" sldId="285"/>
            <ac:spMk id="2" creationId="{00000000-0000-0000-0000-000000000000}"/>
          </ac:spMkLst>
        </pc:spChg>
        <pc:spChg chg="mod">
          <ac:chgData name="Sirena Fugitt" userId="5069dbbe-1e8c-45de-918a-d7b221daf753" providerId="ADAL" clId="{B8CDE4B9-922C-46A6-A13B-8656BE1FB32F}" dt="2022-04-28T15:19:29.353" v="399" actId="20577"/>
          <ac:spMkLst>
            <pc:docMk/>
            <pc:sldMk cId="3056766603" sldId="285"/>
            <ac:spMk id="3" creationId="{00000000-0000-0000-0000-000000000000}"/>
          </ac:spMkLst>
        </pc:spChg>
      </pc:sldChg>
      <pc:sldChg chg="modNotesTx">
        <pc:chgData name="Sirena Fugitt" userId="5069dbbe-1e8c-45de-918a-d7b221daf753" providerId="ADAL" clId="{B8CDE4B9-922C-46A6-A13B-8656BE1FB32F}" dt="2022-04-28T15:18:31.181" v="357" actId="20577"/>
        <pc:sldMkLst>
          <pc:docMk/>
          <pc:sldMk cId="763924373" sldId="375"/>
        </pc:sldMkLst>
      </pc:sldChg>
    </pc:docChg>
  </pc:docChgLst>
  <pc:docChgLst>
    <pc:chgData name="Melissa Swain" userId="S::melissa_swain@firenet.gov::33377bf6-764c-4879-bfc8-5ac328d71dfb" providerId="AD" clId="Web-{2CF374FB-3763-69E4-7F7A-6F435C00EE13}"/>
    <pc:docChg chg="modSld">
      <pc:chgData name="Melissa Swain" userId="S::melissa_swain@firenet.gov::33377bf6-764c-4879-bfc8-5ac328d71dfb" providerId="AD" clId="Web-{2CF374FB-3763-69E4-7F7A-6F435C00EE13}" dt="2022-04-08T21:44:56.756" v="4"/>
      <pc:docMkLst>
        <pc:docMk/>
      </pc:docMkLst>
      <pc:sldChg chg="addSp delSp modSp">
        <pc:chgData name="Melissa Swain" userId="S::melissa_swain@firenet.gov::33377bf6-764c-4879-bfc8-5ac328d71dfb" providerId="AD" clId="Web-{2CF374FB-3763-69E4-7F7A-6F435C00EE13}" dt="2022-04-08T21:44:56.756" v="4"/>
        <pc:sldMkLst>
          <pc:docMk/>
          <pc:sldMk cId="2422171587" sldId="256"/>
        </pc:sldMkLst>
        <pc:spChg chg="add">
          <ac:chgData name="Melissa Swain" userId="S::melissa_swain@firenet.gov::33377bf6-764c-4879-bfc8-5ac328d71dfb" providerId="AD" clId="Web-{2CF374FB-3763-69E4-7F7A-6F435C00EE13}" dt="2022-04-08T21:44:36.583" v="0"/>
          <ac:spMkLst>
            <pc:docMk/>
            <pc:sldMk cId="2422171587" sldId="256"/>
            <ac:spMk id="5" creationId="{8EDB39A0-BEF2-665E-9696-68CCFF6D175B}"/>
          </ac:spMkLst>
        </pc:spChg>
        <pc:spChg chg="add del mod">
          <ac:chgData name="Melissa Swain" userId="S::melissa_swain@firenet.gov::33377bf6-764c-4879-bfc8-5ac328d71dfb" providerId="AD" clId="Web-{2CF374FB-3763-69E4-7F7A-6F435C00EE13}" dt="2022-04-08T21:44:56.756" v="4"/>
          <ac:spMkLst>
            <pc:docMk/>
            <pc:sldMk cId="2422171587" sldId="256"/>
            <ac:spMk id="6" creationId="{8EDB39A0-BEF2-665E-9696-68CCFF6D175B}"/>
          </ac:spMkLst>
        </pc:spChg>
        <pc:spChg chg="add">
          <ac:chgData name="Melissa Swain" userId="S::melissa_swain@firenet.gov::33377bf6-764c-4879-bfc8-5ac328d71dfb" providerId="AD" clId="Web-{2CF374FB-3763-69E4-7F7A-6F435C00EE13}" dt="2022-04-08T21:44:46.537" v="2"/>
          <ac:spMkLst>
            <pc:docMk/>
            <pc:sldMk cId="2422171587" sldId="256"/>
            <ac:spMk id="7" creationId="{8EDB39A0-BEF2-665E-9696-68CCFF6D175B}"/>
          </ac:spMkLst>
        </pc:spChg>
      </pc:sldChg>
    </pc:docChg>
  </pc:docChgLst>
  <pc:docChgLst>
    <pc:chgData name="Melissa Swain" userId="S::melissa_swain@firenet.gov::33377bf6-764c-4879-bfc8-5ac328d71dfb" providerId="AD" clId="Web-{93D05DEE-7E15-4AD3-A1F6-16AD36E35128}"/>
    <pc:docChg chg="sldOrd">
      <pc:chgData name="Melissa Swain" userId="S::melissa_swain@firenet.gov::33377bf6-764c-4879-bfc8-5ac328d71dfb" providerId="AD" clId="Web-{93D05DEE-7E15-4AD3-A1F6-16AD36E35128}" dt="2022-05-18T18:48:08.431" v="0"/>
      <pc:docMkLst>
        <pc:docMk/>
      </pc:docMkLst>
      <pc:sldChg chg="ord">
        <pc:chgData name="Melissa Swain" userId="S::melissa_swain@firenet.gov::33377bf6-764c-4879-bfc8-5ac328d71dfb" providerId="AD" clId="Web-{93D05DEE-7E15-4AD3-A1F6-16AD36E35128}" dt="2022-05-18T18:48:08.431" v="0"/>
        <pc:sldMkLst>
          <pc:docMk/>
          <pc:sldMk cId="3277126422" sldId="365"/>
        </pc:sldMkLst>
      </pc:sldChg>
    </pc:docChg>
  </pc:docChgLst>
  <pc:docChgLst>
    <pc:chgData name="Sirena Fugitt" userId="S::sirena_fugitt@firenet.gov::5069dbbe-1e8c-45de-918a-d7b221daf753" providerId="AD" clId="Web-{68588646-623B-4935-9862-D9053BE4F867}"/>
    <pc:docChg chg="modSld">
      <pc:chgData name="Sirena Fugitt" userId="S::sirena_fugitt@firenet.gov::5069dbbe-1e8c-45de-918a-d7b221daf753" providerId="AD" clId="Web-{68588646-623B-4935-9862-D9053BE4F867}" dt="2022-05-17T01:18:52.071" v="4" actId="20577"/>
      <pc:docMkLst>
        <pc:docMk/>
      </pc:docMkLst>
      <pc:sldChg chg="modSp">
        <pc:chgData name="Sirena Fugitt" userId="S::sirena_fugitt@firenet.gov::5069dbbe-1e8c-45de-918a-d7b221daf753" providerId="AD" clId="Web-{68588646-623B-4935-9862-D9053BE4F867}" dt="2022-05-17T01:18:52.071" v="4" actId="20577"/>
        <pc:sldMkLst>
          <pc:docMk/>
          <pc:sldMk cId="2425395782" sldId="373"/>
        </pc:sldMkLst>
        <pc:spChg chg="mod">
          <ac:chgData name="Sirena Fugitt" userId="S::sirena_fugitt@firenet.gov::5069dbbe-1e8c-45de-918a-d7b221daf753" providerId="AD" clId="Web-{68588646-623B-4935-9862-D9053BE4F867}" dt="2022-05-17T01:18:52.071" v="4" actId="20577"/>
          <ac:spMkLst>
            <pc:docMk/>
            <pc:sldMk cId="2425395782" sldId="373"/>
            <ac:spMk id="4" creationId="{415DA839-C25C-42E1-808F-3DCF892C957D}"/>
          </ac:spMkLst>
        </pc:spChg>
      </pc:sldChg>
    </pc:docChg>
  </pc:docChgLst>
  <pc:docChgLst>
    <pc:chgData name="Sirena Fugitt" userId="S::sirena_fugitt@firenet.gov::5069dbbe-1e8c-45de-918a-d7b221daf753" providerId="AD" clId="Web-{57F5DFE8-1078-40EF-ABFD-27845BF7C4E5}"/>
    <pc:docChg chg="modSld">
      <pc:chgData name="Sirena Fugitt" userId="S::sirena_fugitt@firenet.gov::5069dbbe-1e8c-45de-918a-d7b221daf753" providerId="AD" clId="Web-{57F5DFE8-1078-40EF-ABFD-27845BF7C4E5}" dt="2022-05-17T02:10:55.629" v="25" actId="20577"/>
      <pc:docMkLst>
        <pc:docMk/>
      </pc:docMkLst>
      <pc:sldChg chg="modSp">
        <pc:chgData name="Sirena Fugitt" userId="S::sirena_fugitt@firenet.gov::5069dbbe-1e8c-45de-918a-d7b221daf753" providerId="AD" clId="Web-{57F5DFE8-1078-40EF-ABFD-27845BF7C4E5}" dt="2022-05-17T02:10:55.629" v="25" actId="20577"/>
        <pc:sldMkLst>
          <pc:docMk/>
          <pc:sldMk cId="2938161486" sldId="374"/>
        </pc:sldMkLst>
        <pc:spChg chg="mod">
          <ac:chgData name="Sirena Fugitt" userId="S::sirena_fugitt@firenet.gov::5069dbbe-1e8c-45de-918a-d7b221daf753" providerId="AD" clId="Web-{57F5DFE8-1078-40EF-ABFD-27845BF7C4E5}" dt="2022-05-17T02:10:55.629" v="25" actId="20577"/>
          <ac:spMkLst>
            <pc:docMk/>
            <pc:sldMk cId="2938161486" sldId="374"/>
            <ac:spMk id="4" creationId="{2D851A63-3F7E-4BFB-B949-FC607A6B6F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B5AC57-EF69-4E92-AEF5-D8D7452D85AF}"/>
              </a:ext>
            </a:extLst>
          </p:cNvPr>
          <p:cNvSpPr>
            <a:spLocks noGrp="1"/>
          </p:cNvSpPr>
          <p:nvPr>
            <p:ph type="hdr" sz="quarter"/>
          </p:nvPr>
        </p:nvSpPr>
        <p:spPr>
          <a:xfrm>
            <a:off x="0" y="102870"/>
            <a:ext cx="3703320" cy="355918"/>
          </a:xfrm>
          <a:prstGeom prst="rect">
            <a:avLst/>
          </a:prstGeom>
        </p:spPr>
        <p:txBody>
          <a:bodyPr vert="horz" lIns="91440" tIns="45720" rIns="91440" bIns="45720" rtlCol="0"/>
          <a:lstStyle>
            <a:lvl1pPr algn="l">
              <a:defRPr sz="1200"/>
            </a:lvl1pPr>
          </a:lstStyle>
          <a:p>
            <a:r>
              <a:rPr lang="en-US" dirty="0">
                <a:latin typeface="Trebuchet MS" panose="020B0603020202020204" pitchFamily="34" charset="0"/>
              </a:rPr>
              <a:t>S-260 Interagency Incident Business Management </a:t>
            </a:r>
          </a:p>
          <a:p>
            <a:endParaRPr lang="en-US" dirty="0"/>
          </a:p>
        </p:txBody>
      </p:sp>
      <p:sp>
        <p:nvSpPr>
          <p:cNvPr id="5" name="Slide Number Placeholder 4">
            <a:extLst>
              <a:ext uri="{FF2B5EF4-FFF2-40B4-BE49-F238E27FC236}">
                <a16:creationId xmlns:a16="http://schemas.microsoft.com/office/drawing/2014/main" id="{BF8C1D4C-DD41-417E-AF85-2B3B1849E2C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Page </a:t>
            </a:r>
            <a:fld id="{63CA1576-6205-4A34-B034-ACCDE5D06D9E}" type="slidenum">
              <a:rPr lang="en-US" smtClean="0"/>
              <a:t>‹#›</a:t>
            </a:fld>
            <a:endParaRPr lang="en-US" dirty="0"/>
          </a:p>
        </p:txBody>
      </p:sp>
    </p:spTree>
    <p:extLst>
      <p:ext uri="{BB962C8B-B14F-4D97-AF65-F5344CB8AC3E}">
        <p14:creationId xmlns:p14="http://schemas.microsoft.com/office/powerpoint/2010/main" val="4184951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14300"/>
            <a:ext cx="3884613" cy="344488"/>
          </a:xfrm>
          <a:prstGeom prst="rect">
            <a:avLst/>
          </a:prstGeom>
        </p:spPr>
        <p:txBody>
          <a:bodyPr vert="horz" lIns="91440" tIns="45720" rIns="91440" bIns="45720" rtlCol="0"/>
          <a:lstStyle>
            <a:lvl1pPr algn="l">
              <a:defRPr sz="1200"/>
            </a:lvl1pPr>
          </a:lstStyle>
          <a:p>
            <a:r>
              <a:rPr lang="en-US" dirty="0">
                <a:latin typeface="Trebuchet MS" panose="020B0603020202020204" pitchFamily="34" charset="0"/>
              </a:rPr>
              <a:t>S-260 Interagency Incident Business Management </a:t>
            </a:r>
          </a:p>
          <a:p>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EB0AF49C-3BC8-444C-B044-A9D147614B5C}"/>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Page </a:t>
            </a:r>
            <a:fld id="{F5EFD232-BF25-40D9-8314-EE55A0CC4160}" type="slidenum">
              <a:rPr lang="en-US" smtClean="0"/>
              <a:pPr/>
              <a:t>‹#›</a:t>
            </a:fld>
            <a:endParaRPr lang="en-US" dirty="0"/>
          </a:p>
        </p:txBody>
      </p:sp>
    </p:spTree>
    <p:extLst>
      <p:ext uri="{BB962C8B-B14F-4D97-AF65-F5344CB8AC3E}">
        <p14:creationId xmlns:p14="http://schemas.microsoft.com/office/powerpoint/2010/main" val="264743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NWCG Standards for Interagency Incident Business Management – Chapter 80</a:t>
            </a:r>
            <a:endParaRPr lang="en-US" sz="1200" b="1" kern="1200" dirty="0">
              <a:solidFill>
                <a:schemeClr val="tx1"/>
              </a:solidFill>
              <a:effectLst/>
              <a:latin typeface="+mn-lt"/>
              <a:ea typeface="+mn-ea"/>
              <a:cs typeface="+mn-cs"/>
            </a:endParaRPr>
          </a:p>
          <a:p>
            <a:endParaRPr lang="en-US" dirty="0"/>
          </a:p>
          <a:p>
            <a:r>
              <a:rPr lang="en-US" sz="1200" kern="1200" dirty="0">
                <a:solidFill>
                  <a:schemeClr val="tx1"/>
                </a:solidFill>
                <a:effectLst/>
                <a:latin typeface="+mn-lt"/>
                <a:ea typeface="+mn-ea"/>
                <a:cs typeface="+mn-cs"/>
              </a:rPr>
              <a:t>Cost accounting requires an awareness of your financial surroundings. For instance, is there a dozer sitting idle? Do you consistently forget to post your time daily? Maybe the incident management team (IMT) has recognized a big-picture problem leading to wasteful spending.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Cost accounting is managing costs wherever and whenever you can. It’s doing what you can to ensure the best use of federal, state, and local funds. </a:t>
            </a:r>
          </a:p>
        </p:txBody>
      </p:sp>
    </p:spTree>
    <p:extLst>
      <p:ext uri="{BB962C8B-B14F-4D97-AF65-F5344CB8AC3E}">
        <p14:creationId xmlns:p14="http://schemas.microsoft.com/office/powerpoint/2010/main" val="334554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Tracking and examining incident expenses allow the IMT to analyze strategic decisions through an economic lens. Regardless of the method used, cost information should be provided to the IMT and incident agency in a clear, concise format using summary sheets, graphical displays, and detail sheets showing individual resource costs.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Manual Accounting </a:t>
            </a:r>
            <a:r>
              <a:rPr lang="en-US" sz="1200" b="0" kern="1200" dirty="0">
                <a:solidFill>
                  <a:schemeClr val="tx1"/>
                </a:solidFill>
                <a:effectLst/>
                <a:latin typeface="+mn-lt"/>
                <a:ea typeface="+mn-ea"/>
                <a:cs typeface="+mn-cs"/>
              </a:rPr>
              <a:t>– M</a:t>
            </a:r>
            <a:r>
              <a:rPr lang="en-US" sz="1200" kern="1200" dirty="0">
                <a:solidFill>
                  <a:schemeClr val="tx1"/>
                </a:solidFill>
                <a:effectLst/>
                <a:latin typeface="+mn-lt"/>
                <a:ea typeface="+mn-ea"/>
                <a:cs typeface="+mn-cs"/>
              </a:rPr>
              <a:t>anual cost analysis involves using standard costs from the Standard Rate Spreadsheet and quantities of resources. These resources can then be tracked on a daily basis. </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Instructor Note: An example format is available in Standard Component Costs in Chapter 80 of the SIIBM.</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Spreadsheet Cost Analysis </a:t>
            </a:r>
            <a:r>
              <a:rPr lang="en-US" sz="1200" b="0" kern="1200" dirty="0">
                <a:solidFill>
                  <a:schemeClr val="tx1"/>
                </a:solidFill>
                <a:effectLst/>
                <a:latin typeface="+mn-lt"/>
                <a:ea typeface="+mn-ea"/>
                <a:cs typeface="+mn-cs"/>
              </a:rPr>
              <a:t>– A</a:t>
            </a:r>
            <a:r>
              <a:rPr lang="en-US" sz="1200" kern="1200" dirty="0">
                <a:solidFill>
                  <a:schemeClr val="tx1"/>
                </a:solidFill>
                <a:effectLst/>
                <a:latin typeface="+mn-lt"/>
                <a:ea typeface="+mn-ea"/>
                <a:cs typeface="+mn-cs"/>
              </a:rPr>
              <a:t> variety of automated spreadsheets are available and generally used to replicate manual accounting and track costs in major categories, such as 20 engines and 15 hand crews. </a:t>
            </a:r>
          </a:p>
          <a:p>
            <a:r>
              <a:rPr lang="en-US" sz="1200" kern="1200" dirty="0">
                <a:solidFill>
                  <a:schemeClr val="tx1"/>
                </a:solidFill>
                <a:effectLst/>
                <a:latin typeface="+mn-lt"/>
                <a:ea typeface="+mn-ea"/>
                <a:cs typeface="+mn-cs"/>
              </a:rPr>
              <a:t>Spreadsheets may be available from the geographic area supplement or incident agency. In the Northern Rockies, the Quick Cost Estimator Spreadsheet can be found on the NRCG website.</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Automated Cost Analysis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Automated cost analysis is done in the cost module of e-</a:t>
            </a:r>
            <a:r>
              <a:rPr lang="en-US" sz="1200" kern="1200" dirty="0" err="1">
                <a:solidFill>
                  <a:schemeClr val="tx1"/>
                </a:solidFill>
                <a:effectLst/>
                <a:latin typeface="+mn-lt"/>
                <a:ea typeface="+mn-ea"/>
                <a:cs typeface="+mn-cs"/>
              </a:rPr>
              <a:t>ISuite</a:t>
            </a:r>
            <a:r>
              <a:rPr lang="en-US" sz="1200" kern="1200" dirty="0">
                <a:solidFill>
                  <a:schemeClr val="tx1"/>
                </a:solidFill>
                <a:effectLst/>
                <a:latin typeface="+mn-lt"/>
                <a:ea typeface="+mn-ea"/>
                <a:cs typeface="+mn-cs"/>
              </a:rPr>
              <a:t>. The module allows users to easily track individual resources in a database format. The system creates a daily line entry for each resource. System users can then analyze, manipulate, and create outputs of this information in a variety of report formats.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Manual accounting or spreadsheet method may be used for Type 3 and smaller incidents or by an IMT on a large incident prior to have e-</a:t>
            </a:r>
            <a:r>
              <a:rPr lang="en-US" sz="1200" kern="1200" dirty="0" err="1">
                <a:solidFill>
                  <a:schemeClr val="tx1"/>
                </a:solidFill>
                <a:effectLst/>
                <a:latin typeface="+mn-lt"/>
                <a:ea typeface="+mn-ea"/>
                <a:cs typeface="+mn-cs"/>
              </a:rPr>
              <a:t>ISuite</a:t>
            </a:r>
            <a:r>
              <a:rPr lang="en-US" sz="1200" kern="1200" dirty="0">
                <a:solidFill>
                  <a:schemeClr val="tx1"/>
                </a:solidFill>
                <a:effectLst/>
                <a:latin typeface="+mn-lt"/>
                <a:ea typeface="+mn-ea"/>
                <a:cs typeface="+mn-cs"/>
              </a:rPr>
              <a:t> up and running. e-</a:t>
            </a:r>
            <a:r>
              <a:rPr lang="en-US" sz="1200" kern="1200" dirty="0" err="1">
                <a:solidFill>
                  <a:schemeClr val="tx1"/>
                </a:solidFill>
                <a:effectLst/>
                <a:latin typeface="+mn-lt"/>
                <a:ea typeface="+mn-ea"/>
                <a:cs typeface="+mn-cs"/>
              </a:rPr>
              <a:t>ISuite</a:t>
            </a:r>
            <a:r>
              <a:rPr lang="en-US" sz="1200" kern="1200" dirty="0">
                <a:solidFill>
                  <a:schemeClr val="tx1"/>
                </a:solidFill>
                <a:effectLst/>
                <a:latin typeface="+mn-lt"/>
                <a:ea typeface="+mn-ea"/>
                <a:cs typeface="+mn-cs"/>
              </a:rPr>
              <a:t> will be used on federal incidents for all Complex, Type 1 and 2 incidents.</a:t>
            </a:r>
          </a:p>
          <a:p>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189150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Instructor Note: Depending on delivery method; use this exercise as a class or small groups.</a:t>
            </a:r>
          </a:p>
          <a:p>
            <a:endParaRPr lang="en-US" dirty="0"/>
          </a:p>
          <a:p>
            <a:r>
              <a:rPr lang="en-US" i="1" dirty="0"/>
              <a:t>Request six volunteers; have them stand at the front of the room. Give each volunteer a page of the handout. Ask the volunteers to arrange themselves in the correct sequence of the personnel cost tracking process according to which step they are holding.</a:t>
            </a:r>
          </a:p>
          <a:p>
            <a:endParaRPr lang="en-US" i="1" dirty="0"/>
          </a:p>
          <a:p>
            <a:r>
              <a:rPr lang="en-US" i="1" dirty="0"/>
              <a:t>The volunteers will then display their sequence of steps to the class. The class will verify if the volunteers have the steps in the correct order.</a:t>
            </a:r>
          </a:p>
          <a:p>
            <a:endParaRPr lang="en-US" i="1" dirty="0"/>
          </a:p>
          <a:p>
            <a:r>
              <a:rPr lang="en-US" i="1" dirty="0"/>
              <a:t>The answer is on the next slide.</a:t>
            </a:r>
          </a:p>
          <a:p>
            <a:endParaRPr lang="en-US" i="1" dirty="0"/>
          </a:p>
          <a:p>
            <a:endParaRPr lang="en-US" i="1" dirty="0"/>
          </a:p>
        </p:txBody>
      </p:sp>
    </p:spTree>
    <p:extLst>
      <p:ext uri="{BB962C8B-B14F-4D97-AF65-F5344CB8AC3E}">
        <p14:creationId xmlns:p14="http://schemas.microsoft.com/office/powerpoint/2010/main" val="3255984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26895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All incident personnel have the responsibility to perform their jobs in the most cost-efficient manner possible. IMT members should continually evaluate their section’s operations to identify and implement cost savings. Each tactical or resource decision on an incident results in some cost. Even the little decisions—like reporting damaged sleeping bags or posting time accurately—all add up.</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Every person on an incident makes decisions that result in costs. As we said earlier, ALL personnel are responsible for doing what they can, where they can, to support cost management measures.</a:t>
            </a:r>
          </a:p>
          <a:p>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338703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1790915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t>Other Examples:</a:t>
            </a:r>
          </a:p>
          <a:p>
            <a:endParaRPr lang="en-US" b="0" i="0" dirty="0"/>
          </a:p>
          <a:p>
            <a:r>
              <a:rPr lang="en-US" b="1" i="0" dirty="0"/>
              <a:t>Logistics</a:t>
            </a:r>
            <a:r>
              <a:rPr lang="en-US" b="0" i="0" dirty="0"/>
              <a:t> – Overstocking supplies (medical and bottled water); spike camp vs. driving from base camp.</a:t>
            </a:r>
            <a:endParaRPr lang="en-US" b="1" i="0" dirty="0"/>
          </a:p>
          <a:p>
            <a:endParaRPr lang="en-US" b="1" i="0" dirty="0"/>
          </a:p>
          <a:p>
            <a:r>
              <a:rPr lang="en-US" b="1" i="0" dirty="0"/>
              <a:t>Operations</a:t>
            </a:r>
            <a:r>
              <a:rPr lang="en-US" b="0" i="0" dirty="0"/>
              <a:t> – Using air vs ground resources; releasing vs. holding on to transports.</a:t>
            </a:r>
          </a:p>
          <a:p>
            <a:endParaRPr lang="en-US" b="0" i="0" dirty="0"/>
          </a:p>
          <a:p>
            <a:r>
              <a:rPr lang="en-US" b="1" i="0" dirty="0"/>
              <a:t>Buying Team</a:t>
            </a:r>
            <a:r>
              <a:rPr lang="en-US" b="0" i="0" dirty="0"/>
              <a:t> – Leasing vs. buying; substituting a purchase for supplies vs. calling to validate the requirement.</a:t>
            </a:r>
          </a:p>
          <a:p>
            <a:endParaRPr lang="en-US" b="0" i="0" dirty="0"/>
          </a:p>
          <a:p>
            <a:r>
              <a:rPr lang="en-US" b="1" i="0" dirty="0"/>
              <a:t>Personnel</a:t>
            </a:r>
            <a:r>
              <a:rPr lang="en-US" b="0" i="0" dirty="0"/>
              <a:t> – Excessive hours resulting in injuries; accurate timekeeping.</a:t>
            </a:r>
          </a:p>
          <a:p>
            <a:endParaRPr lang="en-US" b="0" i="0" dirty="0"/>
          </a:p>
          <a:p>
            <a:r>
              <a:rPr lang="en-US" b="1" i="0" dirty="0"/>
              <a:t>WORTH 4 POINTS</a:t>
            </a:r>
          </a:p>
          <a:p>
            <a:endParaRPr lang="en-US" b="1" i="0" dirty="0"/>
          </a:p>
          <a:p>
            <a:endParaRPr lang="en-US" b="0" i="0" dirty="0"/>
          </a:p>
          <a:p>
            <a:r>
              <a:rPr lang="en-US" b="1" i="0" dirty="0"/>
              <a:t> </a:t>
            </a:r>
          </a:p>
          <a:p>
            <a:endParaRPr lang="en-US" b="1" i="0" dirty="0"/>
          </a:p>
        </p:txBody>
      </p:sp>
    </p:spTree>
    <p:extLst>
      <p:ext uri="{BB962C8B-B14F-4D97-AF65-F5344CB8AC3E}">
        <p14:creationId xmlns:p14="http://schemas.microsoft.com/office/powerpoint/2010/main" val="1637566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Other Examples:</a:t>
            </a:r>
          </a:p>
          <a:p>
            <a:endParaRPr lang="en-US" i="1" dirty="0"/>
          </a:p>
          <a:p>
            <a:r>
              <a:rPr lang="en-US" b="1" i="0" dirty="0"/>
              <a:t>Claims</a:t>
            </a:r>
            <a:r>
              <a:rPr lang="en-US" b="0" i="0" dirty="0"/>
              <a:t> – LEO performing thorough investigations; ensure proper and complete documentation.</a:t>
            </a:r>
          </a:p>
          <a:p>
            <a:endParaRPr lang="en-US" b="1" i="0" dirty="0"/>
          </a:p>
          <a:p>
            <a:r>
              <a:rPr lang="en-US" b="1" i="0" dirty="0"/>
              <a:t>Equipment </a:t>
            </a:r>
            <a:r>
              <a:rPr lang="en-US" b="0" i="0" dirty="0"/>
              <a:t>– Identifying underutilized equipment; ensuring inspections are completed; ensuring controls are in place for fuel and oil issued.</a:t>
            </a:r>
          </a:p>
          <a:p>
            <a:endParaRPr lang="en-US" b="0" i="0" dirty="0"/>
          </a:p>
          <a:p>
            <a:r>
              <a:rPr lang="en-US" b="1" i="0" dirty="0"/>
              <a:t>Personnel</a:t>
            </a:r>
            <a:r>
              <a:rPr lang="en-US" b="0" i="0" dirty="0"/>
              <a:t> – Recording accurate time; tracking Work/Rest to prevent injuries.</a:t>
            </a:r>
          </a:p>
          <a:p>
            <a:endParaRPr lang="en-US" b="0" i="0" dirty="0"/>
          </a:p>
          <a:p>
            <a:r>
              <a:rPr lang="en-US" b="1" i="0" dirty="0"/>
              <a:t>Property Management</a:t>
            </a:r>
            <a:r>
              <a:rPr lang="en-US" b="0" i="0" dirty="0"/>
              <a:t> – Returning unused equipment; ensuring controls are in place for returning equipment; using law enforcement for incident base and property security.</a:t>
            </a:r>
          </a:p>
          <a:p>
            <a:endParaRPr lang="en-US" b="0" i="0" dirty="0"/>
          </a:p>
          <a:p>
            <a:r>
              <a:rPr lang="en-US" b="1" i="0" dirty="0"/>
              <a:t>Support</a:t>
            </a:r>
            <a:r>
              <a:rPr lang="en-US" b="0" i="0" dirty="0"/>
              <a:t> – Turn off phone lines at the end of the incident tracking resources charging to incident.</a:t>
            </a:r>
          </a:p>
          <a:p>
            <a:endParaRPr lang="en-US" b="0" i="0" dirty="0"/>
          </a:p>
          <a:p>
            <a:r>
              <a:rPr lang="en-US" b="1" i="0" dirty="0"/>
              <a:t>Aircraft </a:t>
            </a:r>
            <a:r>
              <a:rPr lang="en-US" b="0" i="0" dirty="0"/>
              <a:t>– Accurate tracking of use per Cost Share Agreements.</a:t>
            </a:r>
          </a:p>
          <a:p>
            <a:endParaRPr lang="en-US" b="0" i="0" dirty="0"/>
          </a:p>
          <a:p>
            <a:r>
              <a:rPr lang="en-US" b="1" i="0" dirty="0"/>
              <a:t>Cooperative Agreements</a:t>
            </a:r>
            <a:r>
              <a:rPr lang="en-US" b="0" i="0" dirty="0"/>
              <a:t> – Ensure understanding of terms and conditions of agreements to prevent errors.</a:t>
            </a:r>
          </a:p>
          <a:p>
            <a:endParaRPr lang="en-US" b="0" i="0" dirty="0"/>
          </a:p>
          <a:p>
            <a:r>
              <a:rPr lang="en-US" b="1" i="0" dirty="0"/>
              <a:t>WORTH 5 POINTS</a:t>
            </a:r>
          </a:p>
          <a:p>
            <a:endParaRPr lang="en-US" b="0" i="0" dirty="0"/>
          </a:p>
          <a:p>
            <a:endParaRPr lang="en-US" b="1" i="0" dirty="0"/>
          </a:p>
          <a:p>
            <a:endParaRPr lang="en-US" b="1" i="0" dirty="0"/>
          </a:p>
        </p:txBody>
      </p:sp>
    </p:spTree>
    <p:extLst>
      <p:ext uri="{BB962C8B-B14F-4D97-AF65-F5344CB8AC3E}">
        <p14:creationId xmlns:p14="http://schemas.microsoft.com/office/powerpoint/2010/main" val="3776205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We all make a difference – Sure, our hourly rate doesn’t compare to aircraft, however, when added up, salary is a huge cost.</a:t>
            </a:r>
          </a:p>
        </p:txBody>
      </p:sp>
    </p:spTree>
    <p:extLst>
      <p:ext uri="{BB962C8B-B14F-4D97-AF65-F5344CB8AC3E}">
        <p14:creationId xmlns:p14="http://schemas.microsoft.com/office/powerpoint/2010/main" val="871688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972939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unit, we will review who’s responsible for tracking costs and how costs are analyzed, managed, and contained.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Balancing an incident’s needs with cost expenditures is yet another challenge of emergency incidents. We’re going to tell you why and how it’s done and who’s responsible.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429426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Financial Oversight </a:t>
            </a:r>
            <a:r>
              <a:rPr lang="en-US" sz="1200" b="0" kern="1200" dirty="0">
                <a:solidFill>
                  <a:schemeClr val="tx1"/>
                </a:solidFill>
                <a:effectLst/>
                <a:latin typeface="+mn-lt"/>
                <a:ea typeface="+mn-ea"/>
                <a:cs typeface="+mn-cs"/>
              </a:rPr>
              <a:t>– Financial </a:t>
            </a:r>
            <a:r>
              <a:rPr lang="en-US" sz="1200" kern="1200" dirty="0">
                <a:solidFill>
                  <a:schemeClr val="tx1"/>
                </a:solidFill>
                <a:effectLst/>
                <a:latin typeface="+mn-lt"/>
                <a:ea typeface="+mn-ea"/>
                <a:cs typeface="+mn-cs"/>
              </a:rPr>
              <a:t>oversight of the incident is the responsibility of the agency administrator, who develops the Wildland Fire Decision Support System (WFDSS) to assist in financial decision making.</a:t>
            </a:r>
          </a:p>
          <a:p>
            <a:r>
              <a:rPr lang="en-US" sz="1200" kern="1200" dirty="0">
                <a:solidFill>
                  <a:schemeClr val="tx1"/>
                </a:solidFill>
                <a:effectLst/>
                <a:latin typeface="+mn-lt"/>
                <a:ea typeface="+mn-ea"/>
                <a:cs typeface="+mn-cs"/>
              </a:rPr>
              <a:t>The WFDSS is a critical document linking delegation of authority with agency-preferred operational strategies and spending limitations.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Recouping Costs </a:t>
            </a:r>
            <a:r>
              <a:rPr lang="en-US" sz="1200" b="0" kern="1200" dirty="0">
                <a:solidFill>
                  <a:schemeClr val="tx1"/>
                </a:solidFill>
                <a:effectLst/>
                <a:latin typeface="+mn-lt"/>
                <a:ea typeface="+mn-ea"/>
                <a:cs typeface="+mn-cs"/>
              </a:rPr>
              <a:t>– Tracking </a:t>
            </a:r>
            <a:r>
              <a:rPr lang="en-US" sz="1200" kern="1200" dirty="0">
                <a:solidFill>
                  <a:schemeClr val="tx1"/>
                </a:solidFill>
                <a:effectLst/>
                <a:latin typeface="+mn-lt"/>
                <a:ea typeface="+mn-ea"/>
                <a:cs typeface="+mn-cs"/>
              </a:rPr>
              <a:t>costs allows departments to identify which expenditures can be recovered. For example, the Colorado State Forest Service keeps track of single-engine air tanker costs so it can bill the county or a federal agency to cover expenditures.</a:t>
            </a:r>
          </a:p>
          <a:p>
            <a:r>
              <a:rPr lang="en-US" sz="1200" b="1"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Efficient Resource Management </a:t>
            </a:r>
            <a:r>
              <a:rPr lang="en-US" sz="1200" b="0" kern="1200" dirty="0">
                <a:solidFill>
                  <a:schemeClr val="tx1"/>
                </a:solidFill>
                <a:effectLst/>
                <a:latin typeface="+mn-lt"/>
                <a:ea typeface="+mn-ea"/>
                <a:cs typeface="+mn-cs"/>
              </a:rPr>
              <a:t>– Efficiently </a:t>
            </a:r>
            <a:r>
              <a:rPr lang="en-US" sz="1200" kern="1200" dirty="0">
                <a:solidFill>
                  <a:schemeClr val="tx1"/>
                </a:solidFill>
                <a:effectLst/>
                <a:latin typeface="+mn-lt"/>
                <a:ea typeface="+mn-ea"/>
                <a:cs typeface="+mn-cs"/>
              </a:rPr>
              <a:t>managing incident resources is another key component of tracking costs, allowing incidents to get more for their money. For example, two adjoining fires might share a strike team of engines, therefore saving costs for both incidents.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Ensure Compliance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Cost tracking ensures compliance with cooperative and established agreements as well as agency requirements. Most agreements address cost and cost recording within the cost share agreement. A cost share agreement documents the financial responsibility for multijurisdictional incident resource costs. Cost share agreements should be transparent and correspond to agency cost accounting and tracking methods to facilitate the billing process.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Reporting Requirements </a:t>
            </a:r>
            <a:r>
              <a:rPr lang="en-US" sz="1200" b="0" kern="1200" dirty="0">
                <a:solidFill>
                  <a:schemeClr val="tx1"/>
                </a:solidFill>
                <a:effectLst/>
                <a:latin typeface="+mn-lt"/>
                <a:ea typeface="+mn-ea"/>
                <a:cs typeface="+mn-cs"/>
              </a:rPr>
              <a:t>– Tracking </a:t>
            </a:r>
            <a:r>
              <a:rPr lang="en-US" sz="1200" kern="1200" dirty="0">
                <a:solidFill>
                  <a:schemeClr val="tx1"/>
                </a:solidFill>
                <a:effectLst/>
                <a:latin typeface="+mn-lt"/>
                <a:ea typeface="+mn-ea"/>
                <a:cs typeface="+mn-cs"/>
              </a:rPr>
              <a:t>costs satisfies the requirements for both daily incident cost reporting as well as national cost reporting.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Then national cost reports are gathered from the GACCs by the National Interagency Coordination Center (NICC). Reporting requirements are covered in more detail later in this topic.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Managing costs ensures the best use of federal, state, and local funds, and there are several positions responsible for doing so.  </a:t>
            </a: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354422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Agency Administrator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Agency Administrator establishes cost objectives and actively participates in cost monitoring procedures, provides financial caps to incidents through the Wildland Fire Decision Support System (WFDSS) and the Delegation of Authority (DOA), review incident generated cost data, and help establish cost share agreements and determines the cost share period as appropriate.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Incident Commander </a:t>
            </a:r>
            <a:r>
              <a:rPr lang="en-US" sz="1200" b="0" kern="1200" dirty="0">
                <a:solidFill>
                  <a:schemeClr val="tx1"/>
                </a:solidFill>
                <a:effectLst/>
                <a:latin typeface="+mn-lt"/>
                <a:ea typeface="+mn-ea"/>
                <a:cs typeface="+mn-cs"/>
              </a:rPr>
              <a:t>– IC manages the i</a:t>
            </a:r>
            <a:r>
              <a:rPr lang="en-US" sz="1200" kern="1200" dirty="0">
                <a:solidFill>
                  <a:schemeClr val="tx1"/>
                </a:solidFill>
                <a:effectLst/>
                <a:latin typeface="+mn-lt"/>
                <a:ea typeface="+mn-ea"/>
                <a:cs typeface="+mn-cs"/>
              </a:rPr>
              <a:t>ncident in the most practical and economical means consistent with the value of the threatened resources, reviews documentation of incident costs according to agency requirements, documents cost containment actions implemented by the incident management team (IMT) and submits them to the agency administrator for review and comment.</a:t>
            </a:r>
          </a:p>
          <a:p>
            <a:pPr lvl="0"/>
            <a:endParaRPr lang="en-US" sz="1200" b="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Administrative Representative</a:t>
            </a:r>
            <a:r>
              <a:rPr lang="en-US" sz="1200" b="0" kern="1200" dirty="0">
                <a:solidFill>
                  <a:schemeClr val="tx1"/>
                </a:solidFill>
                <a:effectLst/>
                <a:latin typeface="+mn-lt"/>
                <a:ea typeface="+mn-ea"/>
                <a:cs typeface="+mn-cs"/>
              </a:rPr>
              <a:t> – The AR informs or advises</a:t>
            </a:r>
            <a:r>
              <a:rPr lang="en-US" sz="1200" kern="1200" dirty="0">
                <a:solidFill>
                  <a:schemeClr val="tx1"/>
                </a:solidFill>
                <a:effectLst/>
                <a:latin typeface="+mn-lt"/>
                <a:ea typeface="+mn-ea"/>
                <a:cs typeface="+mn-cs"/>
              </a:rPr>
              <a:t> incident personnel of accrual requirements, establishes procedures for notifying other units of their applicable incident costs, and ensures validation of incident cost share agreements with the master cooperative agreement and agency policies.</a:t>
            </a:r>
          </a:p>
          <a:p>
            <a:pPr lvl="0"/>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Incident Business Advisor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a:t>
            </a:r>
            <a:r>
              <a:rPr lang="en-US" dirty="0"/>
              <a:t>INBA</a:t>
            </a:r>
            <a:r>
              <a:rPr lang="en-US" sz="1200" kern="1200" dirty="0">
                <a:solidFill>
                  <a:schemeClr val="tx1"/>
                </a:solidFill>
                <a:effectLst/>
                <a:latin typeface="+mn-lt"/>
                <a:ea typeface="+mn-ea"/>
                <a:cs typeface="+mn-cs"/>
              </a:rPr>
              <a:t> is a support-role position working as a liaison between the incident agency and the IMT. The INBA provides advice to the agency administrator if there is a need for cost apportionment personnel or additional cost analysis beyond what the IMT provides, reviews or assists in the development of cost share agreements, communicates to the IMT the agency administrator's requirements for cost tracking and containment requirements, and provides incident agency–specific cost information to the FSC.</a:t>
            </a:r>
            <a:endParaRPr lang="en-US" sz="1200" kern="1200" dirty="0">
              <a:solidFill>
                <a:schemeClr val="tx1"/>
              </a:solidFill>
              <a:effectLst/>
              <a:latin typeface="+mn-lt"/>
              <a:cs typeface="Calibri"/>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Finance Section Chief </a:t>
            </a:r>
            <a:r>
              <a:rPr lang="en-US" sz="1200" b="0" kern="1200" dirty="0">
                <a:solidFill>
                  <a:schemeClr val="tx1"/>
                </a:solidFill>
                <a:effectLst/>
                <a:latin typeface="+mn-lt"/>
                <a:ea typeface="+mn-ea"/>
                <a:cs typeface="+mn-cs"/>
              </a:rPr>
              <a:t>– </a:t>
            </a:r>
            <a:r>
              <a:rPr lang="en-US" dirty="0"/>
              <a:t>Ensures cost data is submitted to incident agency and included in accrual reports, as required. Provides resource cost information to the IMT that can be utilized to manage resources, implements cost management measures, and develop costs for strategic alternatives. Ensure costs are tracked and documented per cost share agreements. Provide cost projections as appropriate.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Cost Unit Leader </a:t>
            </a:r>
            <a:r>
              <a:rPr lang="en-US" sz="1200" b="0" kern="1200" dirty="0">
                <a:solidFill>
                  <a:schemeClr val="tx1"/>
                </a:solidFill>
                <a:effectLst/>
                <a:latin typeface="+mn-lt"/>
                <a:ea typeface="+mn-ea"/>
                <a:cs typeface="+mn-cs"/>
              </a:rPr>
              <a:t>– COST develops</a:t>
            </a:r>
            <a:r>
              <a:rPr lang="en-US" sz="1200" kern="1200" dirty="0">
                <a:solidFill>
                  <a:schemeClr val="tx1"/>
                </a:solidFill>
                <a:effectLst/>
                <a:latin typeface="+mn-lt"/>
                <a:ea typeface="+mn-ea"/>
                <a:cs typeface="+mn-cs"/>
              </a:rPr>
              <a:t> incident component cost estimates in the absence of a geographic area supplement, coordinates with incident cost centers to gather on- and off-incident cost information, develops current and projected incident costs using e-</a:t>
            </a:r>
            <a:r>
              <a:rPr lang="en-US" sz="1200" kern="1200" dirty="0" err="1">
                <a:solidFill>
                  <a:schemeClr val="tx1"/>
                </a:solidFill>
                <a:effectLst/>
                <a:latin typeface="+mn-lt"/>
                <a:ea typeface="+mn-ea"/>
                <a:cs typeface="+mn-cs"/>
              </a:rPr>
              <a:t>ISuite</a:t>
            </a:r>
            <a:r>
              <a:rPr lang="en-US" sz="1200" kern="1200" dirty="0">
                <a:solidFill>
                  <a:schemeClr val="tx1"/>
                </a:solidFill>
                <a:effectLst/>
                <a:latin typeface="+mn-lt"/>
                <a:ea typeface="+mn-ea"/>
                <a:cs typeface="+mn-cs"/>
              </a:rPr>
              <a:t>, analyzes incident resource cost information, including the evaluation and tracking of inefficient and uneconomical operations and communicating information to the IMT through the FSC, provides information (such as management information reports and accrual reports) to the IMT, incident agency, and the agency responsible for payment, as requested.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Incident Management Team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IMT members provide cost information on a daily basis to the cost unit leader in the manner and within the time frame requested, identifies areas of incident management activities where cost containment measures can be improved and provides input to the IC.</a:t>
            </a:r>
          </a:p>
          <a:p>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73371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2266722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t>Answers</a:t>
            </a:r>
            <a:r>
              <a:rPr lang="en-US" b="1" i="0" dirty="0"/>
              <a:t>:</a:t>
            </a:r>
          </a:p>
          <a:p>
            <a:r>
              <a:rPr lang="en-US" i="1" dirty="0"/>
              <a:t>AA – Develops and negotiates the terms of a CSA</a:t>
            </a:r>
          </a:p>
          <a:p>
            <a:r>
              <a:rPr lang="en-US" i="1" dirty="0"/>
              <a:t>IC</a:t>
            </a:r>
            <a:r>
              <a:rPr lang="en-US" i="1" baseline="0" dirty="0"/>
              <a:t> – Manages the incident in the most practical and economical means</a:t>
            </a:r>
          </a:p>
          <a:p>
            <a:r>
              <a:rPr lang="en-US" i="1" baseline="0" dirty="0"/>
              <a:t>Admin Rep – Informs IMT of accrual requirements</a:t>
            </a:r>
          </a:p>
          <a:p>
            <a:r>
              <a:rPr lang="en-US" i="1" baseline="0" dirty="0"/>
              <a:t>INBA – Serves as a liaison between agency and IMT</a:t>
            </a:r>
          </a:p>
          <a:p>
            <a:r>
              <a:rPr lang="en-US" i="1" baseline="0" dirty="0"/>
              <a:t>FSC/Cost – Tracks daily costs</a:t>
            </a:r>
          </a:p>
          <a:p>
            <a:r>
              <a:rPr lang="en-US" i="1" baseline="0" dirty="0"/>
              <a:t>IMT Member – Provides cost info on a daily basis to COST</a:t>
            </a:r>
          </a:p>
          <a:p>
            <a:endParaRPr lang="en-US" i="1" baseline="0" dirty="0"/>
          </a:p>
          <a:p>
            <a:r>
              <a:rPr lang="en-US" b="1" i="1" baseline="0" dirty="0"/>
              <a:t>WORTH 6 POINTS</a:t>
            </a:r>
            <a:endParaRPr lang="en-US" b="1" i="1" dirty="0"/>
          </a:p>
        </p:txBody>
      </p:sp>
    </p:spTree>
    <p:extLst>
      <p:ext uri="{BB962C8B-B14F-4D97-AF65-F5344CB8AC3E}">
        <p14:creationId xmlns:p14="http://schemas.microsoft.com/office/powerpoint/2010/main" val="1428578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two documents required for daily local and national reporting: ICS 209 and Situation Report.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finance section, usually the COST,  provides to the planning section (SITL) an estimate of costs to date and of total anticipated costs. Planning then reports the incident status to the incident agency every operational period using the Incident Status Summary, ICS 209. The ICS 209 is submitted to the incident agency and the local dispatch center.</a:t>
            </a:r>
          </a:p>
        </p:txBody>
      </p:sp>
    </p:spTree>
    <p:extLst>
      <p:ext uri="{BB962C8B-B14F-4D97-AF65-F5344CB8AC3E}">
        <p14:creationId xmlns:p14="http://schemas.microsoft.com/office/powerpoint/2010/main" val="3476629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situation report compiles information from individual incidents. This information is consolidated and sent to the local geographic area every operational period. From there, the information is given to the NICC, which publishes a national report called the National Interagency Incident Management Situation Report.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During fire season, this report is published daily, giving a summary of all fire activity nationally.</a:t>
            </a:r>
          </a:p>
          <a:p>
            <a:endParaRPr lang="en-US" dirty="0"/>
          </a:p>
        </p:txBody>
      </p:sp>
    </p:spTree>
    <p:extLst>
      <p:ext uri="{BB962C8B-B14F-4D97-AF65-F5344CB8AC3E}">
        <p14:creationId xmlns:p14="http://schemas.microsoft.com/office/powerpoint/2010/main" val="93013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There are four primary incident cost categories.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Personnel Costs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Personnel costs include crews, overhead, and other personnel assigned to the incident.</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Equipment </a:t>
            </a:r>
            <a:r>
              <a:rPr lang="en-US" sz="1200" b="0" kern="1200" dirty="0">
                <a:solidFill>
                  <a:schemeClr val="tx1"/>
                </a:solidFill>
                <a:effectLst/>
                <a:latin typeface="+mn-lt"/>
                <a:ea typeface="+mn-ea"/>
                <a:cs typeface="+mn-cs"/>
              </a:rPr>
              <a:t>– Equipment</a:t>
            </a:r>
            <a:r>
              <a:rPr lang="en-US" sz="1200" kern="1200" dirty="0">
                <a:solidFill>
                  <a:schemeClr val="tx1"/>
                </a:solidFill>
                <a:effectLst/>
                <a:latin typeface="+mn-lt"/>
                <a:ea typeface="+mn-ea"/>
                <a:cs typeface="+mn-cs"/>
              </a:rPr>
              <a:t> costs include equipment under emergency equipment rental agreements (EERAs) or incident blanket purchase agreements (IBPAs), contracts, cooperators, and cooperative agreements.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Aircraft Costs </a:t>
            </a:r>
            <a:r>
              <a:rPr lang="en-US" sz="1200" b="0" kern="1200" dirty="0">
                <a:solidFill>
                  <a:schemeClr val="tx1"/>
                </a:solidFill>
                <a:effectLst/>
                <a:latin typeface="+mn-lt"/>
                <a:ea typeface="+mn-ea"/>
                <a:cs typeface="+mn-cs"/>
              </a:rPr>
              <a:t>– A</a:t>
            </a:r>
            <a:r>
              <a:rPr lang="en-US" sz="1200" kern="1200" dirty="0">
                <a:solidFill>
                  <a:schemeClr val="tx1"/>
                </a:solidFill>
                <a:effectLst/>
                <a:latin typeface="+mn-lt"/>
                <a:ea typeface="+mn-ea"/>
                <a:cs typeface="+mn-cs"/>
              </a:rPr>
              <a:t>ircraft costs include fixed-wing, rotor wing, and retardant and are sometimes more than 50% of incident expenses.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Support Costs</a:t>
            </a:r>
            <a:r>
              <a:rPr lang="en-US" sz="1200" b="0" kern="1200" dirty="0">
                <a:solidFill>
                  <a:schemeClr val="tx1"/>
                </a:solidFill>
                <a:effectLst/>
                <a:latin typeface="+mn-lt"/>
                <a:ea typeface="+mn-ea"/>
                <a:cs typeface="+mn-cs"/>
              </a:rPr>
              <a:t> – Support costs are broken down into on-site and off-site support costs.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On-site support costs include supplies and services; i.e. caterer, showers, generators, cache supplies, etc.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Off-site support costs include Expanded Dispatch, Buying Team, Transportation In/Out, etc. The off-site support costs may or may not be handled by the IMT. The local fire agency may take on the responsibility </a:t>
            </a:r>
            <a:r>
              <a:rPr lang="en-US" sz="1200" kern="1200" dirty="0">
                <a:solidFill>
                  <a:schemeClr val="tx1"/>
                </a:solidFill>
                <a:effectLst/>
                <a:latin typeface="+mn-lt"/>
                <a:ea typeface="+mn-ea"/>
                <a:cs typeface="+mn-cs"/>
              </a:rPr>
              <a:t>for accounting for these costs.</a:t>
            </a:r>
          </a:p>
          <a:p>
            <a:endParaRPr lang="en-US" sz="1200" b="1"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SIIBM page 80-3 gives examples of these costs and who to contact to obtain that information. </a:t>
            </a:r>
          </a:p>
          <a:p>
            <a:endParaRPr lang="en-US" sz="12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927788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C928D6-8A5C-478D-B09F-FCA4D0A98F1B}"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E052F1-D559-438C-AC6B-AE23B1967CFF}"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4E31B7-6AC9-4E20-8FEC-44C6E490D372}"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7DC2BE-F454-4189-AA24-B7ED092E48D8}"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7C6AB4-2FA1-4414-94AA-666488A7C43C}"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DA63A2-8E99-49DE-85C9-C51747D0F954}"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58C731-96F6-41C4-A369-504AABC8E10E}"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B80F0-9315-440E-BE95-24E731152964}"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674CA8-C0C4-41E0-971F-249EC32D2BCA}"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45E70F-8943-4C61-ADA8-084CED3C83E6}"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81A1DF-03C3-4A2A-A399-A212B26D5CAA}"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21DDA7-9A61-4C0F-9E8A-671A81AD2549}" type="datetime1">
              <a:rPr lang="en-US" smtClean="0"/>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FE24CC-DF01-43F9-B920-46B322BE46EF}" type="datetime1">
              <a:rPr lang="en-US" smtClean="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17D7C-F3D4-44E6-8448-DDC6A079FDEA}" type="datetime1">
              <a:rPr lang="en-US" smtClean="0"/>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459382-3CBA-4348-9C87-D968D5A7A305}"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099056-B92F-4A0F-BEEA-E67AA6B0B75C}"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C6D1D1-EBC7-4856-A72E-62E14BEB4BD7}" type="datetime1">
              <a:rPr lang="en-US" smtClean="0"/>
              <a:t>4/1/2024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ng.com/images/search?view=detailV2&amp;ccid=iF/ojYs/&amp;id=D0EF8BFFA6775FB0C403EB28E9E816530A227607&amp;thid=OIP.iF_ojYs_ohkssrLqiy-oNwHaE8&amp;mediaurl=https://assets.entrepreneur.com/content/3x2/1300/1400698522-correct-answers-to-how-will-you-use-my-money.jpg&amp;exph=867&amp;expw=1300&amp;q=money&amp;simid=608043810665991807&amp;selectedIndex=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1741594"/>
            <a:ext cx="8135697" cy="1646302"/>
          </a:xfrm>
        </p:spPr>
        <p:txBody>
          <a:bodyPr/>
          <a:lstStyle/>
          <a:p>
            <a:r>
              <a:rPr lang="en-US" sz="6000" b="1" dirty="0"/>
              <a:t>Unit 11</a:t>
            </a:r>
            <a:br>
              <a:rPr lang="en-US" sz="6000" b="1" dirty="0"/>
            </a:br>
            <a:r>
              <a:rPr lang="en-US" sz="6000" b="1" dirty="0"/>
              <a:t>Cost Accounting</a:t>
            </a:r>
          </a:p>
        </p:txBody>
      </p:sp>
      <p:pic>
        <p:nvPicPr>
          <p:cNvPr id="8" name="emb6FC215AE" descr="Image result for money">
            <a:hlinkClick r:id="rId3"/>
            <a:extLst>
              <a:ext uri="{FF2B5EF4-FFF2-40B4-BE49-F238E27FC236}">
                <a16:creationId xmlns:a16="http://schemas.microsoft.com/office/drawing/2014/main" id="{4C2DA054-4B63-454A-B53E-7304A8DA23D2}"/>
              </a:ext>
            </a:extLst>
          </p:cNvPr>
          <p:cNvPicPr/>
          <p:nvPr/>
        </p:nvPicPr>
        <p:blipFill rotWithShape="1">
          <a:blip r:embed="rId4">
            <a:extLst>
              <a:ext uri="{28A0092B-C50C-407E-A947-70E740481C1C}">
                <a14:useLocalDpi xmlns:a14="http://schemas.microsoft.com/office/drawing/2010/main" val="0"/>
              </a:ext>
            </a:extLst>
          </a:blip>
          <a:srcRect r="13909"/>
          <a:stretch/>
        </p:blipFill>
        <p:spPr bwMode="auto">
          <a:xfrm>
            <a:off x="6126480" y="3401524"/>
            <a:ext cx="3613150" cy="2587795"/>
          </a:xfrm>
          <a:prstGeom prst="rect">
            <a:avLst/>
          </a:prstGeom>
          <a:noFill/>
          <a:ln>
            <a:noFill/>
          </a:ln>
          <a:effectLst>
            <a:softEdge rad="317500"/>
          </a:effectLst>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8A694666-7821-4639-8E53-03AA98EB9824}"/>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TextBox 1">
            <a:extLst>
              <a:ext uri="{FF2B5EF4-FFF2-40B4-BE49-F238E27FC236}">
                <a16:creationId xmlns:a16="http://schemas.microsoft.com/office/drawing/2014/main" id="{8EDB39A0-BEF2-665E-9696-68CCFF6D175B}"/>
              </a:ext>
            </a:extLst>
          </p:cNvPr>
          <p:cNvSpPr txBox="1"/>
          <p:nvPr/>
        </p:nvSpPr>
        <p:spPr>
          <a:xfrm>
            <a:off x="10528126" y="6404976"/>
            <a:ext cx="166804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lumMod val="50000"/>
                  </a:schemeClr>
                </a:solidFill>
                <a:ea typeface="+mn-lt"/>
                <a:cs typeface="+mn-lt"/>
              </a:rPr>
              <a:t>January 2020</a:t>
            </a:r>
            <a:endParaRPr lang="en-US" dirty="0">
              <a:solidFill>
                <a:schemeClr val="bg1">
                  <a:lumMod val="50000"/>
                </a:schemeClr>
              </a:solidFill>
            </a:endParaRPr>
          </a:p>
        </p:txBody>
      </p:sp>
      <p:sp>
        <p:nvSpPr>
          <p:cNvPr id="7" name="TextBox 1">
            <a:extLst>
              <a:ext uri="{FF2B5EF4-FFF2-40B4-BE49-F238E27FC236}">
                <a16:creationId xmlns:a16="http://schemas.microsoft.com/office/drawing/2014/main" id="{8EDB39A0-BEF2-665E-9696-68CCFF6D175B}"/>
              </a:ext>
            </a:extLst>
          </p:cNvPr>
          <p:cNvSpPr txBox="1"/>
          <p:nvPr/>
        </p:nvSpPr>
        <p:spPr>
          <a:xfrm>
            <a:off x="15252526" y="9605376"/>
            <a:ext cx="166804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lumMod val="50000"/>
                  </a:schemeClr>
                </a:solidFill>
                <a:ea typeface="+mn-lt"/>
                <a:cs typeface="+mn-lt"/>
              </a:rPr>
              <a:t>January 2020</a:t>
            </a:r>
            <a:endParaRPr lang="en-US" dirty="0">
              <a:solidFill>
                <a:schemeClr val="bg1">
                  <a:lumMod val="50000"/>
                </a:schemeClr>
              </a:solidFill>
            </a:endParaRPr>
          </a:p>
        </p:txBody>
      </p:sp>
    </p:spTree>
    <p:extLst>
      <p:ext uri="{BB962C8B-B14F-4D97-AF65-F5344CB8AC3E}">
        <p14:creationId xmlns:p14="http://schemas.microsoft.com/office/powerpoint/2010/main" val="2422171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Cost Analysis</a:t>
            </a:r>
          </a:p>
        </p:txBody>
      </p:sp>
      <p:sp>
        <p:nvSpPr>
          <p:cNvPr id="6" name="Content Placeholder 2">
            <a:extLst>
              <a:ext uri="{FF2B5EF4-FFF2-40B4-BE49-F238E27FC236}">
                <a16:creationId xmlns:a16="http://schemas.microsoft.com/office/drawing/2014/main" id="{9DCC3C6F-E04B-4AF5-BEFA-81B14F220054}"/>
              </a:ext>
            </a:extLst>
          </p:cNvPr>
          <p:cNvSpPr>
            <a:spLocks noGrp="1"/>
          </p:cNvSpPr>
          <p:nvPr>
            <p:ph idx="1"/>
          </p:nvPr>
        </p:nvSpPr>
        <p:spPr>
          <a:xfrm>
            <a:off x="677690" y="1678940"/>
            <a:ext cx="8596312" cy="3881437"/>
          </a:xfrm>
        </p:spPr>
        <p:txBody>
          <a:bodyPr>
            <a:normAutofit/>
          </a:bodyPr>
          <a:lstStyle/>
          <a:p>
            <a:pPr marL="0" indent="0">
              <a:buNone/>
            </a:pPr>
            <a:r>
              <a:rPr lang="en-US" sz="3600" dirty="0"/>
              <a:t>Three methods for analyzing costs:</a:t>
            </a:r>
          </a:p>
          <a:p>
            <a:r>
              <a:rPr lang="en-US" sz="3600" dirty="0"/>
              <a:t>Manually</a:t>
            </a:r>
          </a:p>
          <a:p>
            <a:r>
              <a:rPr lang="en-US" sz="3600" dirty="0"/>
              <a:t>Spreadsheets</a:t>
            </a:r>
          </a:p>
          <a:p>
            <a:r>
              <a:rPr lang="en-US" sz="3600" dirty="0"/>
              <a:t>Automated Systems</a:t>
            </a:r>
          </a:p>
        </p:txBody>
      </p:sp>
      <p:sp>
        <p:nvSpPr>
          <p:cNvPr id="3" name="Slide Number Placeholder 2">
            <a:extLst>
              <a:ext uri="{FF2B5EF4-FFF2-40B4-BE49-F238E27FC236}">
                <a16:creationId xmlns:a16="http://schemas.microsoft.com/office/drawing/2014/main" id="{CE4B68C1-79C7-4B8C-8F55-B2E0A8472674}"/>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691604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E85A-0235-4F80-9FA7-8F224AE32B3B}"/>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E906A540-E8D9-4997-8E8B-37C0833A10AE}"/>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76392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D851A63-3F7E-4BFB-B949-FC607A6B6FE1}"/>
              </a:ext>
            </a:extLst>
          </p:cNvPr>
          <p:cNvSpPr txBox="1">
            <a:spLocks noChangeArrowheads="1"/>
          </p:cNvSpPr>
          <p:nvPr/>
        </p:nvSpPr>
        <p:spPr>
          <a:xfrm>
            <a:off x="1163451" y="666144"/>
            <a:ext cx="7772400"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4400" dirty="0"/>
              <a:t>Cost Tracking &amp; Reporting</a:t>
            </a:r>
          </a:p>
        </p:txBody>
      </p:sp>
      <p:grpSp>
        <p:nvGrpSpPr>
          <p:cNvPr id="16" name="Group 15">
            <a:extLst>
              <a:ext uri="{FF2B5EF4-FFF2-40B4-BE49-F238E27FC236}">
                <a16:creationId xmlns:a16="http://schemas.microsoft.com/office/drawing/2014/main" id="{85498163-E270-48C8-9363-69515E98A99B}"/>
              </a:ext>
            </a:extLst>
          </p:cNvPr>
          <p:cNvGrpSpPr/>
          <p:nvPr/>
        </p:nvGrpSpPr>
        <p:grpSpPr>
          <a:xfrm>
            <a:off x="892725" y="1809144"/>
            <a:ext cx="8692042" cy="4316178"/>
            <a:chOff x="892725" y="1809144"/>
            <a:chExt cx="8692042" cy="4316178"/>
          </a:xfrm>
        </p:grpSpPr>
        <p:sp>
          <p:nvSpPr>
            <p:cNvPr id="5" name="Text Box 4">
              <a:extLst>
                <a:ext uri="{FF2B5EF4-FFF2-40B4-BE49-F238E27FC236}">
                  <a16:creationId xmlns:a16="http://schemas.microsoft.com/office/drawing/2014/main" id="{A00747DB-A7A0-49D0-88A1-1B7EC97494D2}"/>
                </a:ext>
              </a:extLst>
            </p:cNvPr>
            <p:cNvSpPr txBox="1">
              <a:spLocks noChangeArrowheads="1"/>
            </p:cNvSpPr>
            <p:nvPr/>
          </p:nvSpPr>
          <p:spPr bwMode="auto">
            <a:xfrm>
              <a:off x="1217239" y="1809144"/>
              <a:ext cx="1380355" cy="1954381"/>
            </a:xfrm>
            <a:prstGeom prst="rect">
              <a:avLst/>
            </a:prstGeom>
            <a:noFill/>
            <a:ln>
              <a:solidFill>
                <a:schemeClr val="tx1"/>
              </a:solidFill>
            </a:ln>
            <a:effec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endParaRPr lang="en-US" altLang="en-US" sz="400" b="1" dirty="0"/>
            </a:p>
            <a:p>
              <a:pPr algn="ctr" eaLnBrk="1" hangingPunct="1">
                <a:spcBef>
                  <a:spcPct val="50000"/>
                </a:spcBef>
              </a:pPr>
              <a:r>
                <a:rPr lang="en-US" altLang="en-US" b="1" dirty="0"/>
                <a:t>Crew</a:t>
              </a:r>
              <a:r>
                <a:rPr lang="en-US" altLang="en-US" sz="2200" b="1" dirty="0"/>
                <a:t> Boss fills out CTR</a:t>
              </a:r>
            </a:p>
            <a:p>
              <a:pPr algn="ctr" eaLnBrk="1" hangingPunct="1">
                <a:spcBef>
                  <a:spcPct val="50000"/>
                </a:spcBef>
              </a:pPr>
              <a:endParaRPr lang="en-US" altLang="en-US" sz="800" b="1" dirty="0"/>
            </a:p>
          </p:txBody>
        </p:sp>
        <p:sp>
          <p:nvSpPr>
            <p:cNvPr id="6" name="Line 5">
              <a:extLst>
                <a:ext uri="{FF2B5EF4-FFF2-40B4-BE49-F238E27FC236}">
                  <a16:creationId xmlns:a16="http://schemas.microsoft.com/office/drawing/2014/main" id="{D392A623-32AE-4A6D-88EA-60EE00D8D618}"/>
                </a:ext>
              </a:extLst>
            </p:cNvPr>
            <p:cNvSpPr>
              <a:spLocks noChangeShapeType="1"/>
            </p:cNvSpPr>
            <p:nvPr/>
          </p:nvSpPr>
          <p:spPr bwMode="auto">
            <a:xfrm>
              <a:off x="2644822" y="2804796"/>
              <a:ext cx="5334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6">
              <a:extLst>
                <a:ext uri="{FF2B5EF4-FFF2-40B4-BE49-F238E27FC236}">
                  <a16:creationId xmlns:a16="http://schemas.microsoft.com/office/drawing/2014/main" id="{ACD45DBD-3FBB-46CE-8233-A2DF5E96F293}"/>
                </a:ext>
              </a:extLst>
            </p:cNvPr>
            <p:cNvSpPr txBox="1">
              <a:spLocks noChangeArrowheads="1"/>
            </p:cNvSpPr>
            <p:nvPr/>
          </p:nvSpPr>
          <p:spPr bwMode="auto">
            <a:xfrm>
              <a:off x="3171662" y="1809144"/>
              <a:ext cx="1784350" cy="19543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endParaRPr lang="en-US" altLang="en-US" sz="300" b="1" dirty="0"/>
            </a:p>
            <a:p>
              <a:pPr algn="ctr" eaLnBrk="1" hangingPunct="1">
                <a:spcBef>
                  <a:spcPct val="50000"/>
                </a:spcBef>
              </a:pPr>
              <a:r>
                <a:rPr lang="en-US" altLang="en-US" b="1" dirty="0"/>
                <a:t>PTRC records time on OF-288</a:t>
              </a:r>
            </a:p>
            <a:p>
              <a:pPr algn="ctr" eaLnBrk="1" hangingPunct="1">
                <a:spcBef>
                  <a:spcPct val="50000"/>
                </a:spcBef>
              </a:pPr>
              <a:endParaRPr lang="en-US" altLang="en-US" sz="600" b="1" dirty="0"/>
            </a:p>
          </p:txBody>
        </p:sp>
        <p:sp>
          <p:nvSpPr>
            <p:cNvPr id="8" name="Line 7">
              <a:extLst>
                <a:ext uri="{FF2B5EF4-FFF2-40B4-BE49-F238E27FC236}">
                  <a16:creationId xmlns:a16="http://schemas.microsoft.com/office/drawing/2014/main" id="{67969172-A70C-4050-ACA5-39ABE45DB871}"/>
                </a:ext>
              </a:extLst>
            </p:cNvPr>
            <p:cNvSpPr>
              <a:spLocks noChangeShapeType="1"/>
            </p:cNvSpPr>
            <p:nvPr/>
          </p:nvSpPr>
          <p:spPr bwMode="auto">
            <a:xfrm>
              <a:off x="4944315" y="2842578"/>
              <a:ext cx="5334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Text Box 8">
              <a:extLst>
                <a:ext uri="{FF2B5EF4-FFF2-40B4-BE49-F238E27FC236}">
                  <a16:creationId xmlns:a16="http://schemas.microsoft.com/office/drawing/2014/main" id="{31FF8A1E-99D7-4B90-ACF9-FE95AF1562EA}"/>
                </a:ext>
              </a:extLst>
            </p:cNvPr>
            <p:cNvSpPr txBox="1">
              <a:spLocks noChangeArrowheads="1"/>
            </p:cNvSpPr>
            <p:nvPr/>
          </p:nvSpPr>
          <p:spPr bwMode="auto">
            <a:xfrm>
              <a:off x="5485959" y="1835300"/>
              <a:ext cx="3177380" cy="19389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b="1" dirty="0"/>
                <a:t>Cost Unit estimates personnel costs and  reports this and other incident costs to Plans Unit</a:t>
              </a:r>
            </a:p>
          </p:txBody>
        </p:sp>
        <p:sp>
          <p:nvSpPr>
            <p:cNvPr id="10" name="Line 9">
              <a:extLst>
                <a:ext uri="{FF2B5EF4-FFF2-40B4-BE49-F238E27FC236}">
                  <a16:creationId xmlns:a16="http://schemas.microsoft.com/office/drawing/2014/main" id="{4FD07BE0-E118-4BAE-9AE5-1C181F1EACC7}"/>
                </a:ext>
              </a:extLst>
            </p:cNvPr>
            <p:cNvSpPr>
              <a:spLocks noChangeShapeType="1"/>
            </p:cNvSpPr>
            <p:nvPr/>
          </p:nvSpPr>
          <p:spPr bwMode="auto">
            <a:xfrm>
              <a:off x="8652734" y="2839065"/>
              <a:ext cx="5334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Text Box 10">
              <a:extLst>
                <a:ext uri="{FF2B5EF4-FFF2-40B4-BE49-F238E27FC236}">
                  <a16:creationId xmlns:a16="http://schemas.microsoft.com/office/drawing/2014/main" id="{AAA13093-9267-4A86-88B1-4C58AF545BBF}"/>
                </a:ext>
              </a:extLst>
            </p:cNvPr>
            <p:cNvSpPr txBox="1">
              <a:spLocks noChangeArrowheads="1"/>
            </p:cNvSpPr>
            <p:nvPr/>
          </p:nvSpPr>
          <p:spPr bwMode="auto">
            <a:xfrm>
              <a:off x="892725" y="4164031"/>
              <a:ext cx="2381650" cy="19389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b="1" dirty="0"/>
                <a:t>Plans Unit enters incident costs on ICS-209 Incident Summary</a:t>
              </a:r>
            </a:p>
          </p:txBody>
        </p:sp>
        <p:sp>
          <p:nvSpPr>
            <p:cNvPr id="12" name="Line 11">
              <a:extLst>
                <a:ext uri="{FF2B5EF4-FFF2-40B4-BE49-F238E27FC236}">
                  <a16:creationId xmlns:a16="http://schemas.microsoft.com/office/drawing/2014/main" id="{E2110B37-B426-4A5F-A7F3-9F35AA8163C3}"/>
                </a:ext>
              </a:extLst>
            </p:cNvPr>
            <p:cNvSpPr>
              <a:spLocks noChangeShapeType="1"/>
            </p:cNvSpPr>
            <p:nvPr/>
          </p:nvSpPr>
          <p:spPr bwMode="auto">
            <a:xfrm>
              <a:off x="3328603" y="5133528"/>
              <a:ext cx="5334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2">
              <a:extLst>
                <a:ext uri="{FF2B5EF4-FFF2-40B4-BE49-F238E27FC236}">
                  <a16:creationId xmlns:a16="http://schemas.microsoft.com/office/drawing/2014/main" id="{31D2CE1F-E739-4DAE-AADC-F8B81FC898E0}"/>
                </a:ext>
              </a:extLst>
            </p:cNvPr>
            <p:cNvSpPr txBox="1">
              <a:spLocks noChangeArrowheads="1"/>
            </p:cNvSpPr>
            <p:nvPr/>
          </p:nvSpPr>
          <p:spPr bwMode="auto">
            <a:xfrm>
              <a:off x="3853935" y="4186330"/>
              <a:ext cx="2590800" cy="19389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b="1" dirty="0"/>
                <a:t>Info from ICS-209 transmitted through dispatch system to NICC</a:t>
              </a:r>
            </a:p>
          </p:txBody>
        </p:sp>
        <p:sp>
          <p:nvSpPr>
            <p:cNvPr id="14" name="Line 13">
              <a:extLst>
                <a:ext uri="{FF2B5EF4-FFF2-40B4-BE49-F238E27FC236}">
                  <a16:creationId xmlns:a16="http://schemas.microsoft.com/office/drawing/2014/main" id="{B57E75B6-C125-46D2-A4C5-867901939429}"/>
                </a:ext>
              </a:extLst>
            </p:cNvPr>
            <p:cNvSpPr>
              <a:spLocks noChangeShapeType="1"/>
            </p:cNvSpPr>
            <p:nvPr/>
          </p:nvSpPr>
          <p:spPr bwMode="auto">
            <a:xfrm>
              <a:off x="6451306" y="5133528"/>
              <a:ext cx="5334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14">
              <a:extLst>
                <a:ext uri="{FF2B5EF4-FFF2-40B4-BE49-F238E27FC236}">
                  <a16:creationId xmlns:a16="http://schemas.microsoft.com/office/drawing/2014/main" id="{BCC640C3-22EB-4F9E-969A-F684FB067BCE}"/>
                </a:ext>
              </a:extLst>
            </p:cNvPr>
            <p:cNvSpPr txBox="1">
              <a:spLocks noChangeArrowheads="1"/>
            </p:cNvSpPr>
            <p:nvPr/>
          </p:nvSpPr>
          <p:spPr bwMode="auto">
            <a:xfrm>
              <a:off x="6993967" y="4718029"/>
              <a:ext cx="2590800" cy="8309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b="1" dirty="0"/>
                <a:t>NICC compiles situation report</a:t>
              </a:r>
            </a:p>
          </p:txBody>
        </p:sp>
      </p:grpSp>
      <p:sp>
        <p:nvSpPr>
          <p:cNvPr id="2" name="Slide Number Placeholder 1">
            <a:extLst>
              <a:ext uri="{FF2B5EF4-FFF2-40B4-BE49-F238E27FC236}">
                <a16:creationId xmlns:a16="http://schemas.microsoft.com/office/drawing/2014/main" id="{689C120E-C74E-4F03-B014-38796A03AB05}"/>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938161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xplosion: 8 Points 5">
            <a:extLst>
              <a:ext uri="{FF2B5EF4-FFF2-40B4-BE49-F238E27FC236}">
                <a16:creationId xmlns:a16="http://schemas.microsoft.com/office/drawing/2014/main" id="{13683047-6AC3-4122-AE54-FA624CCBCC04}"/>
              </a:ext>
            </a:extLst>
          </p:cNvPr>
          <p:cNvSpPr/>
          <p:nvPr/>
        </p:nvSpPr>
        <p:spPr>
          <a:xfrm>
            <a:off x="4100945" y="1605280"/>
            <a:ext cx="5060374" cy="450240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FF0000"/>
                </a:solidFill>
                <a:latin typeface="Elephant" panose="02020904090505020303" pitchFamily="18" charset="0"/>
              </a:rPr>
              <a:t>You!</a:t>
            </a:r>
          </a:p>
        </p:txBody>
      </p:sp>
      <p:sp>
        <p:nvSpPr>
          <p:cNvPr id="3" name="Content Placeholder 2"/>
          <p:cNvSpPr>
            <a:spLocks noGrp="1"/>
          </p:cNvSpPr>
          <p:nvPr>
            <p:ph idx="1"/>
          </p:nvPr>
        </p:nvSpPr>
        <p:spPr>
          <a:xfrm>
            <a:off x="677333" y="1675674"/>
            <a:ext cx="3117427" cy="3102065"/>
          </a:xfrm>
        </p:spPr>
        <p:txBody>
          <a:bodyPr>
            <a:normAutofit/>
          </a:bodyPr>
          <a:lstStyle/>
          <a:p>
            <a:pPr marL="0" indent="0">
              <a:spcAft>
                <a:spcPts val="1500"/>
              </a:spcAft>
              <a:buNone/>
            </a:pPr>
            <a:r>
              <a:rPr lang="en-US" sz="3600" dirty="0"/>
              <a:t>When it comes to cost management, it begins with…</a:t>
            </a:r>
          </a:p>
        </p:txBody>
      </p:sp>
      <p:sp>
        <p:nvSpPr>
          <p:cNvPr id="2" name="Title 1"/>
          <p:cNvSpPr>
            <a:spLocks noGrp="1"/>
          </p:cNvSpPr>
          <p:nvPr>
            <p:ph type="title"/>
          </p:nvPr>
        </p:nvSpPr>
        <p:spPr>
          <a:xfrm>
            <a:off x="677334" y="609600"/>
            <a:ext cx="8596668" cy="995680"/>
          </a:xfrm>
        </p:spPr>
        <p:txBody>
          <a:bodyPr>
            <a:normAutofit/>
          </a:bodyPr>
          <a:lstStyle/>
          <a:p>
            <a:r>
              <a:rPr lang="en-US" sz="4400" dirty="0"/>
              <a:t>Cost Management</a:t>
            </a:r>
          </a:p>
        </p:txBody>
      </p:sp>
      <p:sp>
        <p:nvSpPr>
          <p:cNvPr id="4" name="Slide Number Placeholder 3">
            <a:extLst>
              <a:ext uri="{FF2B5EF4-FFF2-40B4-BE49-F238E27FC236}">
                <a16:creationId xmlns:a16="http://schemas.microsoft.com/office/drawing/2014/main" id="{9BE56DC9-1C76-430F-A7E0-6FDE38036770}"/>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05676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26" presetClass="emph" presetSubtype="0" repeatCount="10000" fill="hold" grpId="1" nodeType="withEffect">
                                  <p:stCondLst>
                                    <p:cond delay="0"/>
                                  </p:stCondLst>
                                  <p:childTnLst>
                                    <p:animEffect transition="out" filter="fade">
                                      <p:cBhvr>
                                        <p:cTn id="11" dur="500" tmFilter="0, 0; .2, .5; .8, .5; 1, 0"/>
                                        <p:tgtEl>
                                          <p:spTgt spid="6"/>
                                        </p:tgtEl>
                                      </p:cBhvr>
                                    </p:animEffect>
                                    <p:animScale>
                                      <p:cBhvr>
                                        <p:cTn id="12"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E85A-0235-4F80-9FA7-8F224AE32B3B}"/>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A7F4DCAC-5211-480A-BA1E-2FC3D97ABC9D}"/>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112208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50871-10BE-4247-A83C-2AA14E4F61C2}"/>
              </a:ext>
            </a:extLst>
          </p:cNvPr>
          <p:cNvSpPr>
            <a:spLocks noGrp="1"/>
          </p:cNvSpPr>
          <p:nvPr>
            <p:ph idx="1"/>
          </p:nvPr>
        </p:nvSpPr>
        <p:spPr>
          <a:xfrm>
            <a:off x="677334" y="708662"/>
            <a:ext cx="10181166" cy="1257299"/>
          </a:xfrm>
        </p:spPr>
        <p:txBody>
          <a:bodyPr>
            <a:normAutofit/>
          </a:bodyPr>
          <a:lstStyle/>
          <a:p>
            <a:pPr marL="0" indent="0">
              <a:buNone/>
            </a:pPr>
            <a:r>
              <a:rPr lang="en-US" sz="3600" dirty="0"/>
              <a:t>Answer the following question:</a:t>
            </a:r>
          </a:p>
        </p:txBody>
      </p:sp>
      <p:sp>
        <p:nvSpPr>
          <p:cNvPr id="4" name="TextBox 3">
            <a:extLst>
              <a:ext uri="{FF2B5EF4-FFF2-40B4-BE49-F238E27FC236}">
                <a16:creationId xmlns:a16="http://schemas.microsoft.com/office/drawing/2014/main" id="{415DA839-C25C-42E1-808F-3DCF892C957D}"/>
              </a:ext>
            </a:extLst>
          </p:cNvPr>
          <p:cNvSpPr txBox="1"/>
          <p:nvPr/>
        </p:nvSpPr>
        <p:spPr>
          <a:xfrm>
            <a:off x="624416" y="2080259"/>
            <a:ext cx="9147113" cy="1200329"/>
          </a:xfrm>
          <a:prstGeom prst="rect">
            <a:avLst/>
          </a:prstGeom>
          <a:noFill/>
        </p:spPr>
        <p:txBody>
          <a:bodyPr wrap="square" rtlCol="0">
            <a:spAutoFit/>
          </a:bodyPr>
          <a:lstStyle/>
          <a:p>
            <a:r>
              <a:rPr lang="en-US" sz="3600" dirty="0"/>
              <a:t>Name an example of a </a:t>
            </a:r>
            <a:r>
              <a:rPr lang="en-US" sz="3600" u="sng" dirty="0"/>
              <a:t>decision resulting in a cost</a:t>
            </a:r>
            <a:r>
              <a:rPr lang="en-US" sz="3600" dirty="0"/>
              <a:t> to the incident for each Section:</a:t>
            </a:r>
          </a:p>
        </p:txBody>
      </p:sp>
      <p:cxnSp>
        <p:nvCxnSpPr>
          <p:cNvPr id="7" name="Straight Connector 6">
            <a:extLst>
              <a:ext uri="{FF2B5EF4-FFF2-40B4-BE49-F238E27FC236}">
                <a16:creationId xmlns:a16="http://schemas.microsoft.com/office/drawing/2014/main" id="{F1C6DB44-9754-4781-A01C-3EF6BBF615BD}"/>
              </a:ext>
            </a:extLst>
          </p:cNvPr>
          <p:cNvCxnSpPr>
            <a:cxnSpLocks/>
          </p:cNvCxnSpPr>
          <p:nvPr/>
        </p:nvCxnSpPr>
        <p:spPr>
          <a:xfrm>
            <a:off x="480060" y="1783080"/>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C547ADA6-ED18-4091-A5D4-852F414FEAE0}"/>
              </a:ext>
            </a:extLst>
          </p:cNvPr>
          <p:cNvSpPr txBox="1">
            <a:spLocks/>
          </p:cNvSpPr>
          <p:nvPr/>
        </p:nvSpPr>
        <p:spPr>
          <a:xfrm>
            <a:off x="1287291" y="3614517"/>
            <a:ext cx="3162789" cy="30842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SzPct val="100000"/>
              <a:buFont typeface="Arial" panose="020B0604020202020204" pitchFamily="34" charset="0"/>
              <a:buChar char="•"/>
            </a:pPr>
            <a:r>
              <a:rPr lang="en-US" sz="3600" dirty="0">
                <a:solidFill>
                  <a:schemeClr val="tx1"/>
                </a:solidFill>
              </a:rPr>
              <a:t>Logistics</a:t>
            </a:r>
            <a:endParaRPr lang="en-US" sz="3600" dirty="0"/>
          </a:p>
          <a:p>
            <a:pPr>
              <a:buClrTx/>
              <a:buSzPct val="100000"/>
              <a:buFont typeface="Arial" panose="020B0604020202020204" pitchFamily="34" charset="0"/>
              <a:buChar char="•"/>
            </a:pPr>
            <a:r>
              <a:rPr lang="en-US" sz="3600" dirty="0"/>
              <a:t>Ops/Air</a:t>
            </a:r>
          </a:p>
        </p:txBody>
      </p:sp>
      <p:sp>
        <p:nvSpPr>
          <p:cNvPr id="8" name="Content Placeholder 2">
            <a:extLst>
              <a:ext uri="{FF2B5EF4-FFF2-40B4-BE49-F238E27FC236}">
                <a16:creationId xmlns:a16="http://schemas.microsoft.com/office/drawing/2014/main" id="{6BBE3967-CC60-4EFF-B891-A4C55056B497}"/>
              </a:ext>
            </a:extLst>
          </p:cNvPr>
          <p:cNvSpPr txBox="1">
            <a:spLocks/>
          </p:cNvSpPr>
          <p:nvPr/>
        </p:nvSpPr>
        <p:spPr>
          <a:xfrm>
            <a:off x="4579133" y="3619495"/>
            <a:ext cx="3162789" cy="30842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SzPct val="100000"/>
              <a:buFont typeface="Arial" panose="020B0604020202020204" pitchFamily="34" charset="0"/>
              <a:buChar char="•"/>
            </a:pPr>
            <a:r>
              <a:rPr lang="en-US" sz="3600" dirty="0"/>
              <a:t>Buying Team</a:t>
            </a:r>
          </a:p>
          <a:p>
            <a:pPr>
              <a:buClrTx/>
              <a:buSzPct val="100000"/>
              <a:buFont typeface="Arial" panose="020B0604020202020204" pitchFamily="34" charset="0"/>
              <a:buChar char="•"/>
            </a:pPr>
            <a:r>
              <a:rPr lang="en-US" sz="3600" dirty="0"/>
              <a:t>Personnel</a:t>
            </a:r>
          </a:p>
        </p:txBody>
      </p:sp>
      <p:sp>
        <p:nvSpPr>
          <p:cNvPr id="2" name="Slide Number Placeholder 1">
            <a:extLst>
              <a:ext uri="{FF2B5EF4-FFF2-40B4-BE49-F238E27FC236}">
                <a16:creationId xmlns:a16="http://schemas.microsoft.com/office/drawing/2014/main" id="{94FFD13F-366B-4BD4-97FF-BCE9878B239A}"/>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6511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50871-10BE-4247-A83C-2AA14E4F61C2}"/>
              </a:ext>
            </a:extLst>
          </p:cNvPr>
          <p:cNvSpPr>
            <a:spLocks noGrp="1"/>
          </p:cNvSpPr>
          <p:nvPr>
            <p:ph idx="1"/>
          </p:nvPr>
        </p:nvSpPr>
        <p:spPr>
          <a:xfrm>
            <a:off x="677334" y="708662"/>
            <a:ext cx="10181166" cy="1257299"/>
          </a:xfrm>
        </p:spPr>
        <p:txBody>
          <a:bodyPr>
            <a:normAutofit/>
          </a:bodyPr>
          <a:lstStyle/>
          <a:p>
            <a:pPr marL="0" indent="0">
              <a:buNone/>
            </a:pPr>
            <a:r>
              <a:rPr lang="en-US" sz="3600" dirty="0"/>
              <a:t>Answer the following question:</a:t>
            </a:r>
          </a:p>
        </p:txBody>
      </p:sp>
      <p:sp>
        <p:nvSpPr>
          <p:cNvPr id="4" name="TextBox 3">
            <a:extLst>
              <a:ext uri="{FF2B5EF4-FFF2-40B4-BE49-F238E27FC236}">
                <a16:creationId xmlns:a16="http://schemas.microsoft.com/office/drawing/2014/main" id="{415DA839-C25C-42E1-808F-3DCF892C957D}"/>
              </a:ext>
            </a:extLst>
          </p:cNvPr>
          <p:cNvSpPr txBox="1"/>
          <p:nvPr/>
        </p:nvSpPr>
        <p:spPr>
          <a:xfrm>
            <a:off x="624416" y="2080259"/>
            <a:ext cx="9776883" cy="1200329"/>
          </a:xfrm>
          <a:prstGeom prst="rect">
            <a:avLst/>
          </a:prstGeom>
          <a:noFill/>
        </p:spPr>
        <p:txBody>
          <a:bodyPr wrap="square" lIns="91440" tIns="45720" rIns="91440" bIns="45720" rtlCol="0" anchor="t">
            <a:spAutoFit/>
          </a:bodyPr>
          <a:lstStyle/>
          <a:p>
            <a:r>
              <a:rPr lang="en-US" sz="3600" dirty="0"/>
              <a:t>Name an example of a </a:t>
            </a:r>
            <a:r>
              <a:rPr lang="en-US" sz="3600" u="sng" dirty="0"/>
              <a:t>cost management measure </a:t>
            </a:r>
            <a:r>
              <a:rPr lang="en-US" sz="3600" dirty="0"/>
              <a:t>for each area:</a:t>
            </a:r>
          </a:p>
        </p:txBody>
      </p:sp>
      <p:cxnSp>
        <p:nvCxnSpPr>
          <p:cNvPr id="7" name="Straight Connector 6">
            <a:extLst>
              <a:ext uri="{FF2B5EF4-FFF2-40B4-BE49-F238E27FC236}">
                <a16:creationId xmlns:a16="http://schemas.microsoft.com/office/drawing/2014/main" id="{F1C6DB44-9754-4781-A01C-3EF6BBF615BD}"/>
              </a:ext>
            </a:extLst>
          </p:cNvPr>
          <p:cNvCxnSpPr>
            <a:cxnSpLocks/>
          </p:cNvCxnSpPr>
          <p:nvPr/>
        </p:nvCxnSpPr>
        <p:spPr>
          <a:xfrm>
            <a:off x="480060" y="1783080"/>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C547ADA6-ED18-4091-A5D4-852F414FEAE0}"/>
              </a:ext>
            </a:extLst>
          </p:cNvPr>
          <p:cNvSpPr txBox="1">
            <a:spLocks/>
          </p:cNvSpPr>
          <p:nvPr/>
        </p:nvSpPr>
        <p:spPr>
          <a:xfrm>
            <a:off x="1663808" y="3513665"/>
            <a:ext cx="3162789" cy="30842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SzPct val="100000"/>
              <a:buFont typeface="Arial" panose="020B0604020202020204" pitchFamily="34" charset="0"/>
              <a:buChar char="•"/>
            </a:pPr>
            <a:r>
              <a:rPr lang="en-US" sz="3600" dirty="0"/>
              <a:t>Claims</a:t>
            </a:r>
          </a:p>
          <a:p>
            <a:pPr>
              <a:buClrTx/>
              <a:buSzPct val="100000"/>
              <a:buFont typeface="Arial" panose="020B0604020202020204" pitchFamily="34" charset="0"/>
              <a:buChar char="•"/>
            </a:pPr>
            <a:r>
              <a:rPr lang="en-US" sz="3600" dirty="0"/>
              <a:t>Equipment</a:t>
            </a:r>
          </a:p>
          <a:p>
            <a:pPr>
              <a:buClrTx/>
              <a:buSzPct val="100000"/>
              <a:buFont typeface="Arial" panose="020B0604020202020204" pitchFamily="34" charset="0"/>
              <a:buChar char="•"/>
            </a:pPr>
            <a:r>
              <a:rPr lang="en-US" sz="3600" dirty="0"/>
              <a:t>Personnel</a:t>
            </a:r>
          </a:p>
        </p:txBody>
      </p:sp>
      <p:sp>
        <p:nvSpPr>
          <p:cNvPr id="8" name="Content Placeholder 2">
            <a:extLst>
              <a:ext uri="{FF2B5EF4-FFF2-40B4-BE49-F238E27FC236}">
                <a16:creationId xmlns:a16="http://schemas.microsoft.com/office/drawing/2014/main" id="{AC6790D4-6B01-4AFE-90FA-67FF7A07D625}"/>
              </a:ext>
            </a:extLst>
          </p:cNvPr>
          <p:cNvSpPr txBox="1">
            <a:spLocks/>
          </p:cNvSpPr>
          <p:nvPr/>
        </p:nvSpPr>
        <p:spPr>
          <a:xfrm>
            <a:off x="4826597" y="3558984"/>
            <a:ext cx="3162789" cy="30842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SzPct val="100000"/>
              <a:buFont typeface="Arial" panose="020B0604020202020204" pitchFamily="34" charset="0"/>
              <a:buChar char="•"/>
            </a:pPr>
            <a:r>
              <a:rPr lang="en-US" sz="3600" dirty="0"/>
              <a:t>Property</a:t>
            </a:r>
          </a:p>
          <a:p>
            <a:pPr>
              <a:buClrTx/>
              <a:buSzPct val="100000"/>
              <a:buFont typeface="Arial" panose="020B0604020202020204" pitchFamily="34" charset="0"/>
              <a:buChar char="•"/>
            </a:pPr>
            <a:r>
              <a:rPr lang="en-US" sz="3600" dirty="0"/>
              <a:t>Support</a:t>
            </a:r>
          </a:p>
        </p:txBody>
      </p:sp>
      <p:sp>
        <p:nvSpPr>
          <p:cNvPr id="2" name="Slide Number Placeholder 1">
            <a:extLst>
              <a:ext uri="{FF2B5EF4-FFF2-40B4-BE49-F238E27FC236}">
                <a16:creationId xmlns:a16="http://schemas.microsoft.com/office/drawing/2014/main" id="{5DDFC655-BFBD-4F9E-AFDC-FD60D4AD7838}"/>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42539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fade">
                                      <p:cBhvr>
                                        <p:cTn id="22" dur="500"/>
                                        <p:tgtEl>
                                          <p:spTgt spid="1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50871-10BE-4247-A83C-2AA14E4F61C2}"/>
              </a:ext>
            </a:extLst>
          </p:cNvPr>
          <p:cNvSpPr>
            <a:spLocks noGrp="1"/>
          </p:cNvSpPr>
          <p:nvPr>
            <p:ph idx="1"/>
          </p:nvPr>
        </p:nvSpPr>
        <p:spPr>
          <a:xfrm>
            <a:off x="677334" y="708662"/>
            <a:ext cx="10181166" cy="1257299"/>
          </a:xfrm>
        </p:spPr>
        <p:txBody>
          <a:bodyPr>
            <a:normAutofit/>
          </a:bodyPr>
          <a:lstStyle/>
          <a:p>
            <a:pPr marL="0" indent="0" algn="ctr">
              <a:buNone/>
            </a:pPr>
            <a:r>
              <a:rPr lang="en-US" sz="4400" b="1" dirty="0">
                <a:solidFill>
                  <a:srgbClr val="92D050"/>
                </a:solidFill>
              </a:rPr>
              <a:t>YOU make a difference…</a:t>
            </a:r>
          </a:p>
        </p:txBody>
      </p:sp>
      <p:sp>
        <p:nvSpPr>
          <p:cNvPr id="4" name="TextBox 3">
            <a:extLst>
              <a:ext uri="{FF2B5EF4-FFF2-40B4-BE49-F238E27FC236}">
                <a16:creationId xmlns:a16="http://schemas.microsoft.com/office/drawing/2014/main" id="{415DA839-C25C-42E1-808F-3DCF892C957D}"/>
              </a:ext>
            </a:extLst>
          </p:cNvPr>
          <p:cNvSpPr txBox="1"/>
          <p:nvPr/>
        </p:nvSpPr>
        <p:spPr>
          <a:xfrm>
            <a:off x="670137" y="2148839"/>
            <a:ext cx="9182523" cy="1200329"/>
          </a:xfrm>
          <a:prstGeom prst="rect">
            <a:avLst/>
          </a:prstGeom>
          <a:noFill/>
        </p:spPr>
        <p:txBody>
          <a:bodyPr wrap="square" rtlCol="0">
            <a:spAutoFit/>
          </a:bodyPr>
          <a:lstStyle/>
          <a:p>
            <a:endParaRPr lang="en-US" sz="3600" dirty="0"/>
          </a:p>
          <a:p>
            <a:pPr marL="742950" indent="-742950">
              <a:buFont typeface="+mj-lt"/>
              <a:buAutoNum type="arabicPeriod"/>
            </a:pPr>
            <a:endParaRPr lang="en-US" sz="3600" dirty="0"/>
          </a:p>
        </p:txBody>
      </p:sp>
      <p:grpSp>
        <p:nvGrpSpPr>
          <p:cNvPr id="23" name="Group 22">
            <a:extLst>
              <a:ext uri="{FF2B5EF4-FFF2-40B4-BE49-F238E27FC236}">
                <a16:creationId xmlns:a16="http://schemas.microsoft.com/office/drawing/2014/main" id="{C219F565-67D2-4B9D-BC00-8E4B802DEF60}"/>
              </a:ext>
            </a:extLst>
          </p:cNvPr>
          <p:cNvGrpSpPr/>
          <p:nvPr/>
        </p:nvGrpSpPr>
        <p:grpSpPr>
          <a:xfrm>
            <a:off x="705685" y="1922581"/>
            <a:ext cx="10335695" cy="3840477"/>
            <a:chOff x="705685" y="1922581"/>
            <a:chExt cx="10335695" cy="3840477"/>
          </a:xfrm>
        </p:grpSpPr>
        <p:sp>
          <p:nvSpPr>
            <p:cNvPr id="6" name="Rectangle 17">
              <a:extLst>
                <a:ext uri="{FF2B5EF4-FFF2-40B4-BE49-F238E27FC236}">
                  <a16:creationId xmlns:a16="http://schemas.microsoft.com/office/drawing/2014/main" id="{1465736A-469D-403E-922E-F72947C202AD}"/>
                </a:ext>
              </a:extLst>
            </p:cNvPr>
            <p:cNvSpPr>
              <a:spLocks noChangeArrowheads="1"/>
            </p:cNvSpPr>
            <p:nvPr/>
          </p:nvSpPr>
          <p:spPr bwMode="auto">
            <a:xfrm>
              <a:off x="705685" y="1922581"/>
              <a:ext cx="10335695" cy="384047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grpSp>
          <p:nvGrpSpPr>
            <p:cNvPr id="2" name="Group 1">
              <a:extLst>
                <a:ext uri="{FF2B5EF4-FFF2-40B4-BE49-F238E27FC236}">
                  <a16:creationId xmlns:a16="http://schemas.microsoft.com/office/drawing/2014/main" id="{C13B4457-32DC-45DE-8B85-E48B0C7EDE59}"/>
                </a:ext>
              </a:extLst>
            </p:cNvPr>
            <p:cNvGrpSpPr/>
            <p:nvPr/>
          </p:nvGrpSpPr>
          <p:grpSpPr>
            <a:xfrm>
              <a:off x="863165" y="2381036"/>
              <a:ext cx="10033703" cy="1811971"/>
              <a:chOff x="635000" y="2344858"/>
              <a:chExt cx="9883689" cy="1811971"/>
            </a:xfrm>
          </p:grpSpPr>
          <p:sp>
            <p:nvSpPr>
              <p:cNvPr id="8" name="Rectangle 3">
                <a:extLst>
                  <a:ext uri="{FF2B5EF4-FFF2-40B4-BE49-F238E27FC236}">
                    <a16:creationId xmlns:a16="http://schemas.microsoft.com/office/drawing/2014/main" id="{4C9624D5-EB24-4521-B63A-B50A9F5C316E}"/>
                  </a:ext>
                </a:extLst>
              </p:cNvPr>
              <p:cNvSpPr>
                <a:spLocks noChangeArrowheads="1"/>
              </p:cNvSpPr>
              <p:nvPr/>
            </p:nvSpPr>
            <p:spPr bwMode="auto">
              <a:xfrm>
                <a:off x="635000" y="2371725"/>
                <a:ext cx="15240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dirty="0"/>
                  <a:t>1 hour</a:t>
                </a:r>
              </a:p>
              <a:p>
                <a:pPr algn="ctr" eaLnBrk="1" hangingPunct="1"/>
                <a:r>
                  <a:rPr lang="en-US" altLang="en-US" sz="2200" b="1" dirty="0"/>
                  <a:t>($30)</a:t>
                </a:r>
              </a:p>
              <a:p>
                <a:pPr algn="ctr" eaLnBrk="1" hangingPunct="1"/>
                <a:r>
                  <a:rPr lang="en-US" altLang="en-US" sz="2200" b="1" dirty="0"/>
                  <a:t>Including </a:t>
                </a:r>
              </a:p>
              <a:p>
                <a:pPr algn="ctr" eaLnBrk="1" hangingPunct="1"/>
                <a:r>
                  <a:rPr lang="en-US" altLang="en-US" sz="2200" b="1" dirty="0"/>
                  <a:t>benefits </a:t>
                </a:r>
              </a:p>
              <a:p>
                <a:pPr algn="ctr" eaLnBrk="1" hangingPunct="1"/>
                <a:r>
                  <a:rPr lang="en-US" altLang="en-US" sz="2200" b="1" dirty="0"/>
                  <a:t>FICA, etc.</a:t>
                </a:r>
              </a:p>
            </p:txBody>
          </p:sp>
          <p:sp>
            <p:nvSpPr>
              <p:cNvPr id="9" name="Rectangle 4">
                <a:extLst>
                  <a:ext uri="{FF2B5EF4-FFF2-40B4-BE49-F238E27FC236}">
                    <a16:creationId xmlns:a16="http://schemas.microsoft.com/office/drawing/2014/main" id="{80C297B0-FDB8-4C5E-80F1-AD08BDF9EE08}"/>
                  </a:ext>
                </a:extLst>
              </p:cNvPr>
              <p:cNvSpPr>
                <a:spLocks noChangeArrowheads="1"/>
              </p:cNvSpPr>
              <p:nvPr/>
            </p:nvSpPr>
            <p:spPr bwMode="auto">
              <a:xfrm>
                <a:off x="2355850" y="2371725"/>
                <a:ext cx="1494721"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dirty="0"/>
                  <a:t>25%</a:t>
                </a:r>
              </a:p>
              <a:p>
                <a:pPr algn="ctr" eaLnBrk="1" hangingPunct="1"/>
                <a:r>
                  <a:rPr lang="en-US" altLang="en-US" sz="2200" b="1" dirty="0"/>
                  <a:t>of base salary (Haz, </a:t>
                </a:r>
                <a:r>
                  <a:rPr lang="en-US" altLang="en-US" sz="2200" b="1" dirty="0" err="1"/>
                  <a:t>Hol</a:t>
                </a:r>
                <a:r>
                  <a:rPr lang="en-US" altLang="en-US" sz="2200" b="1" dirty="0"/>
                  <a:t>,</a:t>
                </a:r>
              </a:p>
              <a:p>
                <a:pPr algn="ctr" eaLnBrk="1" hangingPunct="1"/>
                <a:r>
                  <a:rPr lang="en-US" altLang="en-US" sz="2200" b="1" dirty="0"/>
                  <a:t>Sun Diff)</a:t>
                </a:r>
              </a:p>
            </p:txBody>
          </p:sp>
          <p:sp>
            <p:nvSpPr>
              <p:cNvPr id="10" name="Text Box 5">
                <a:extLst>
                  <a:ext uri="{FF2B5EF4-FFF2-40B4-BE49-F238E27FC236}">
                    <a16:creationId xmlns:a16="http://schemas.microsoft.com/office/drawing/2014/main" id="{E8EC39D5-0954-48FF-9CA1-044C10345826}"/>
                  </a:ext>
                </a:extLst>
              </p:cNvPr>
              <p:cNvSpPr txBox="1">
                <a:spLocks noChangeArrowheads="1"/>
              </p:cNvSpPr>
              <p:nvPr/>
            </p:nvSpPr>
            <p:spPr bwMode="auto">
              <a:xfrm>
                <a:off x="1898649" y="2371725"/>
                <a:ext cx="6009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2200" dirty="0"/>
                  <a:t>+</a:t>
                </a:r>
              </a:p>
            </p:txBody>
          </p:sp>
          <p:sp>
            <p:nvSpPr>
              <p:cNvPr id="11" name="Text Box 6">
                <a:extLst>
                  <a:ext uri="{FF2B5EF4-FFF2-40B4-BE49-F238E27FC236}">
                    <a16:creationId xmlns:a16="http://schemas.microsoft.com/office/drawing/2014/main" id="{938854E2-1C9F-4FD6-8A56-A538225ACDD0}"/>
                  </a:ext>
                </a:extLst>
              </p:cNvPr>
              <p:cNvSpPr txBox="1">
                <a:spLocks noChangeArrowheads="1"/>
              </p:cNvSpPr>
              <p:nvPr/>
            </p:nvSpPr>
            <p:spPr bwMode="auto">
              <a:xfrm>
                <a:off x="3514748" y="2371725"/>
                <a:ext cx="76267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2200"/>
                  <a:t>=</a:t>
                </a:r>
              </a:p>
            </p:txBody>
          </p:sp>
          <p:sp>
            <p:nvSpPr>
              <p:cNvPr id="12" name="Rectangle 7">
                <a:extLst>
                  <a:ext uri="{FF2B5EF4-FFF2-40B4-BE49-F238E27FC236}">
                    <a16:creationId xmlns:a16="http://schemas.microsoft.com/office/drawing/2014/main" id="{07D9E50D-F16E-451D-9799-5645151C7DE3}"/>
                  </a:ext>
                </a:extLst>
              </p:cNvPr>
              <p:cNvSpPr>
                <a:spLocks noChangeArrowheads="1"/>
              </p:cNvSpPr>
              <p:nvPr/>
            </p:nvSpPr>
            <p:spPr bwMode="auto">
              <a:xfrm>
                <a:off x="4196953" y="2379366"/>
                <a:ext cx="9833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dirty="0"/>
                  <a:t>$38</a:t>
                </a:r>
              </a:p>
            </p:txBody>
          </p:sp>
          <p:sp>
            <p:nvSpPr>
              <p:cNvPr id="13" name="Rectangle 8">
                <a:extLst>
                  <a:ext uri="{FF2B5EF4-FFF2-40B4-BE49-F238E27FC236}">
                    <a16:creationId xmlns:a16="http://schemas.microsoft.com/office/drawing/2014/main" id="{C9E01BC1-56EF-4343-8F98-3CF29AE2D786}"/>
                  </a:ext>
                </a:extLst>
              </p:cNvPr>
              <p:cNvSpPr>
                <a:spLocks noChangeArrowheads="1"/>
              </p:cNvSpPr>
              <p:nvPr/>
            </p:nvSpPr>
            <p:spPr bwMode="auto">
              <a:xfrm>
                <a:off x="9312910" y="2371725"/>
                <a:ext cx="120577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2200" b="1" dirty="0"/>
                  <a:t>$10,000</a:t>
                </a:r>
              </a:p>
            </p:txBody>
          </p:sp>
          <p:sp>
            <p:nvSpPr>
              <p:cNvPr id="14" name="Rectangle 9">
                <a:extLst>
                  <a:ext uri="{FF2B5EF4-FFF2-40B4-BE49-F238E27FC236}">
                    <a16:creationId xmlns:a16="http://schemas.microsoft.com/office/drawing/2014/main" id="{61D28289-728B-4603-9C51-C68DE2F3C551}"/>
                  </a:ext>
                </a:extLst>
              </p:cNvPr>
              <p:cNvSpPr>
                <a:spLocks noChangeArrowheads="1"/>
              </p:cNvSpPr>
              <p:nvPr/>
            </p:nvSpPr>
            <p:spPr bwMode="auto">
              <a:xfrm>
                <a:off x="5367118" y="2371725"/>
                <a:ext cx="47204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2200" dirty="0"/>
                  <a:t>x</a:t>
                </a:r>
              </a:p>
            </p:txBody>
          </p:sp>
          <p:sp>
            <p:nvSpPr>
              <p:cNvPr id="15" name="Rectangle 10">
                <a:extLst>
                  <a:ext uri="{FF2B5EF4-FFF2-40B4-BE49-F238E27FC236}">
                    <a16:creationId xmlns:a16="http://schemas.microsoft.com/office/drawing/2014/main" id="{92E51D98-2429-4909-B5D2-385B2A954051}"/>
                  </a:ext>
                </a:extLst>
              </p:cNvPr>
              <p:cNvSpPr>
                <a:spLocks noChangeArrowheads="1"/>
              </p:cNvSpPr>
              <p:nvPr/>
            </p:nvSpPr>
            <p:spPr bwMode="auto">
              <a:xfrm>
                <a:off x="5797505" y="2371725"/>
                <a:ext cx="113135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dirty="0"/>
                  <a:t>20 </a:t>
                </a:r>
              </a:p>
              <a:p>
                <a:pPr algn="ctr" eaLnBrk="1" hangingPunct="1"/>
                <a:r>
                  <a:rPr lang="en-US" altLang="en-US" sz="2200" b="1" dirty="0"/>
                  <a:t>person crew</a:t>
                </a:r>
              </a:p>
            </p:txBody>
          </p:sp>
          <p:sp>
            <p:nvSpPr>
              <p:cNvPr id="16" name="Rectangle 11">
                <a:extLst>
                  <a:ext uri="{FF2B5EF4-FFF2-40B4-BE49-F238E27FC236}">
                    <a16:creationId xmlns:a16="http://schemas.microsoft.com/office/drawing/2014/main" id="{0A92E3CD-A932-4161-8E0C-206730DB176E}"/>
                  </a:ext>
                </a:extLst>
              </p:cNvPr>
              <p:cNvSpPr>
                <a:spLocks noChangeArrowheads="1"/>
              </p:cNvSpPr>
              <p:nvPr/>
            </p:nvSpPr>
            <p:spPr bwMode="auto">
              <a:xfrm>
                <a:off x="7242868" y="2344858"/>
                <a:ext cx="29845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2200" dirty="0"/>
                  <a:t>x</a:t>
                </a:r>
              </a:p>
            </p:txBody>
          </p:sp>
          <p:sp>
            <p:nvSpPr>
              <p:cNvPr id="17" name="Rectangle 12">
                <a:extLst>
                  <a:ext uri="{FF2B5EF4-FFF2-40B4-BE49-F238E27FC236}">
                    <a16:creationId xmlns:a16="http://schemas.microsoft.com/office/drawing/2014/main" id="{283FE538-20EE-4A81-801A-55461EA773C7}"/>
                  </a:ext>
                </a:extLst>
              </p:cNvPr>
              <p:cNvSpPr>
                <a:spLocks noChangeArrowheads="1"/>
              </p:cNvSpPr>
              <p:nvPr/>
            </p:nvSpPr>
            <p:spPr bwMode="auto">
              <a:xfrm>
                <a:off x="8737430" y="2371725"/>
                <a:ext cx="34977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2200" dirty="0"/>
                  <a:t>=</a:t>
                </a:r>
              </a:p>
            </p:txBody>
          </p:sp>
          <p:grpSp>
            <p:nvGrpSpPr>
              <p:cNvPr id="18" name="Group 13">
                <a:extLst>
                  <a:ext uri="{FF2B5EF4-FFF2-40B4-BE49-F238E27FC236}">
                    <a16:creationId xmlns:a16="http://schemas.microsoft.com/office/drawing/2014/main" id="{FF59E630-0E2F-4954-8FB9-07C7BB6D1998}"/>
                  </a:ext>
                </a:extLst>
              </p:cNvPr>
              <p:cNvGrpSpPr>
                <a:grpSpLocks/>
              </p:cNvGrpSpPr>
              <p:nvPr/>
            </p:nvGrpSpPr>
            <p:grpSpPr bwMode="auto">
              <a:xfrm>
                <a:off x="7269480" y="2371726"/>
                <a:ext cx="1965960" cy="1736726"/>
                <a:chOff x="4416" y="1641"/>
                <a:chExt cx="864" cy="1094"/>
              </a:xfrm>
            </p:grpSpPr>
            <p:sp>
              <p:nvSpPr>
                <p:cNvPr id="19" name="Rectangle 14">
                  <a:extLst>
                    <a:ext uri="{FF2B5EF4-FFF2-40B4-BE49-F238E27FC236}">
                      <a16:creationId xmlns:a16="http://schemas.microsoft.com/office/drawing/2014/main" id="{28740667-B820-482A-9113-876BEF288833}"/>
                    </a:ext>
                  </a:extLst>
                </p:cNvPr>
                <p:cNvSpPr>
                  <a:spLocks noChangeArrowheads="1"/>
                </p:cNvSpPr>
                <p:nvPr/>
              </p:nvSpPr>
              <p:spPr bwMode="auto">
                <a:xfrm>
                  <a:off x="4416" y="1824"/>
                  <a:ext cx="864" cy="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dirty="0"/>
                    <a:t>day assignment or 14 instances</a:t>
                  </a:r>
                </a:p>
              </p:txBody>
            </p:sp>
            <p:sp>
              <p:nvSpPr>
                <p:cNvPr id="20" name="Rectangle 15">
                  <a:extLst>
                    <a:ext uri="{FF2B5EF4-FFF2-40B4-BE49-F238E27FC236}">
                      <a16:creationId xmlns:a16="http://schemas.microsoft.com/office/drawing/2014/main" id="{4E760A87-66E0-4CF8-B7E4-DB7B2E113155}"/>
                    </a:ext>
                  </a:extLst>
                </p:cNvPr>
                <p:cNvSpPr>
                  <a:spLocks noChangeArrowheads="1"/>
                </p:cNvSpPr>
                <p:nvPr/>
              </p:nvSpPr>
              <p:spPr bwMode="auto">
                <a:xfrm>
                  <a:off x="4710" y="1641"/>
                  <a:ext cx="277"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2200" b="1"/>
                    <a:t>14</a:t>
                  </a:r>
                </a:p>
              </p:txBody>
            </p:sp>
          </p:grpSp>
        </p:grpSp>
      </p:grpSp>
      <p:sp>
        <p:nvSpPr>
          <p:cNvPr id="22" name="Rectangle 16">
            <a:extLst>
              <a:ext uri="{FF2B5EF4-FFF2-40B4-BE49-F238E27FC236}">
                <a16:creationId xmlns:a16="http://schemas.microsoft.com/office/drawing/2014/main" id="{80427B05-E77E-41AC-8E83-5BA53871EBC6}"/>
              </a:ext>
            </a:extLst>
          </p:cNvPr>
          <p:cNvSpPr>
            <a:spLocks noChangeArrowheads="1"/>
          </p:cNvSpPr>
          <p:nvPr/>
        </p:nvSpPr>
        <p:spPr bwMode="auto">
          <a:xfrm>
            <a:off x="2400300" y="4599352"/>
            <a:ext cx="752094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3000" b="1" dirty="0"/>
              <a:t>$10,000 x 200 active crews = $2,000,000</a:t>
            </a:r>
          </a:p>
        </p:txBody>
      </p:sp>
      <p:sp>
        <p:nvSpPr>
          <p:cNvPr id="5" name="Slide Number Placeholder 4">
            <a:extLst>
              <a:ext uri="{FF2B5EF4-FFF2-40B4-BE49-F238E27FC236}">
                <a16:creationId xmlns:a16="http://schemas.microsoft.com/office/drawing/2014/main" id="{BB5741FC-F9D1-4105-9629-B1425517D2D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87239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308023" y="3951163"/>
            <a:ext cx="2495357" cy="2495357"/>
          </a:xfrm>
        </p:spPr>
      </p:pic>
      <p:sp>
        <p:nvSpPr>
          <p:cNvPr id="2" name="Title 1"/>
          <p:cNvSpPr>
            <a:spLocks noGrp="1"/>
          </p:cNvSpPr>
          <p:nvPr>
            <p:ph type="title"/>
          </p:nvPr>
        </p:nvSpPr>
        <p:spPr>
          <a:xfrm>
            <a:off x="677334" y="833120"/>
            <a:ext cx="8341975" cy="1097280"/>
          </a:xfrm>
        </p:spPr>
        <p:txBody>
          <a:bodyPr>
            <a:normAutofit/>
          </a:bodyPr>
          <a:lstStyle/>
          <a:p>
            <a:r>
              <a:rPr lang="en-US" sz="4400" dirty="0"/>
              <a:t>Summary &amp; Questions</a:t>
            </a:r>
          </a:p>
        </p:txBody>
      </p:sp>
      <p:sp>
        <p:nvSpPr>
          <p:cNvPr id="4" name="Content Placeholder 2">
            <a:extLst>
              <a:ext uri="{FF2B5EF4-FFF2-40B4-BE49-F238E27FC236}">
                <a16:creationId xmlns:a16="http://schemas.microsoft.com/office/drawing/2014/main" id="{CEF9523B-58DF-4123-A605-3366F456CE9E}"/>
              </a:ext>
            </a:extLst>
          </p:cNvPr>
          <p:cNvSpPr txBox="1">
            <a:spLocks/>
          </p:cNvSpPr>
          <p:nvPr/>
        </p:nvSpPr>
        <p:spPr>
          <a:xfrm>
            <a:off x="677334" y="1865766"/>
            <a:ext cx="9129606" cy="453503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600" dirty="0"/>
              <a:t>Costs are tracked for financial oversight and accountability.</a:t>
            </a:r>
          </a:p>
          <a:p>
            <a:r>
              <a:rPr lang="en-US" sz="3600" dirty="0"/>
              <a:t>There are four cost categories: Personnel, Equipment, Aircraft, Support.</a:t>
            </a:r>
          </a:p>
          <a:p>
            <a:r>
              <a:rPr lang="en-US" sz="3600" dirty="0"/>
              <a:t>Everyone has a key role in cost containment!</a:t>
            </a:r>
          </a:p>
        </p:txBody>
      </p:sp>
      <p:sp>
        <p:nvSpPr>
          <p:cNvPr id="3" name="Slide Number Placeholder 2">
            <a:extLst>
              <a:ext uri="{FF2B5EF4-FFF2-40B4-BE49-F238E27FC236}">
                <a16:creationId xmlns:a16="http://schemas.microsoft.com/office/drawing/2014/main" id="{869D3FD0-F665-4B5F-B2A2-C9FBB8195385}"/>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27712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300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Unit Overview</a:t>
            </a:r>
          </a:p>
        </p:txBody>
      </p:sp>
      <p:sp>
        <p:nvSpPr>
          <p:cNvPr id="3" name="Content Placeholder 2"/>
          <p:cNvSpPr>
            <a:spLocks noGrp="1"/>
          </p:cNvSpPr>
          <p:nvPr>
            <p:ph idx="1"/>
          </p:nvPr>
        </p:nvSpPr>
        <p:spPr>
          <a:xfrm>
            <a:off x="677334" y="1554480"/>
            <a:ext cx="8596668" cy="4983480"/>
          </a:xfrm>
        </p:spPr>
        <p:txBody>
          <a:bodyPr>
            <a:noAutofit/>
          </a:bodyPr>
          <a:lstStyle/>
          <a:p>
            <a:r>
              <a:rPr lang="en-US" sz="3600" dirty="0"/>
              <a:t>Reasons to Track Costs</a:t>
            </a:r>
          </a:p>
          <a:p>
            <a:r>
              <a:rPr lang="en-US" sz="3600" dirty="0"/>
              <a:t>Responsibilities</a:t>
            </a:r>
          </a:p>
          <a:p>
            <a:r>
              <a:rPr lang="en-US" sz="3600" dirty="0"/>
              <a:t>Daily Reporting Requirements</a:t>
            </a:r>
          </a:p>
          <a:p>
            <a:r>
              <a:rPr lang="en-US" sz="3600" dirty="0"/>
              <a:t>Cost Categories</a:t>
            </a:r>
          </a:p>
          <a:p>
            <a:r>
              <a:rPr lang="en-US" sz="3600" dirty="0"/>
              <a:t>Cost Analysis</a:t>
            </a:r>
          </a:p>
          <a:p>
            <a:r>
              <a:rPr lang="en-US" sz="3600" dirty="0"/>
              <a:t>Cost Containment</a:t>
            </a:r>
          </a:p>
        </p:txBody>
      </p:sp>
      <p:sp>
        <p:nvSpPr>
          <p:cNvPr id="4" name="Slide Number Placeholder 3">
            <a:extLst>
              <a:ext uri="{FF2B5EF4-FFF2-40B4-BE49-F238E27FC236}">
                <a16:creationId xmlns:a16="http://schemas.microsoft.com/office/drawing/2014/main" id="{B3C1214C-F042-48E9-8E75-9002F1ADCF85}"/>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1052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Reasons to Track Costs</a:t>
            </a:r>
          </a:p>
        </p:txBody>
      </p:sp>
      <p:sp>
        <p:nvSpPr>
          <p:cNvPr id="6" name="Content Placeholder 2">
            <a:extLst>
              <a:ext uri="{FF2B5EF4-FFF2-40B4-BE49-F238E27FC236}">
                <a16:creationId xmlns:a16="http://schemas.microsoft.com/office/drawing/2014/main" id="{9DCC3C6F-E04B-4AF5-BEFA-81B14F220054}"/>
              </a:ext>
            </a:extLst>
          </p:cNvPr>
          <p:cNvSpPr>
            <a:spLocks noGrp="1"/>
          </p:cNvSpPr>
          <p:nvPr>
            <p:ph idx="1"/>
          </p:nvPr>
        </p:nvSpPr>
        <p:spPr>
          <a:xfrm>
            <a:off x="677690" y="1633220"/>
            <a:ext cx="8596312" cy="3881437"/>
          </a:xfrm>
        </p:spPr>
        <p:txBody>
          <a:bodyPr>
            <a:normAutofit/>
          </a:bodyPr>
          <a:lstStyle/>
          <a:p>
            <a:r>
              <a:rPr lang="en-US" sz="3600" dirty="0"/>
              <a:t>Financial Oversight</a:t>
            </a:r>
          </a:p>
          <a:p>
            <a:r>
              <a:rPr lang="en-US" sz="3600" dirty="0"/>
              <a:t>Recoup Billable or Reimbursable Costs</a:t>
            </a:r>
          </a:p>
          <a:p>
            <a:r>
              <a:rPr lang="en-US" sz="3600" dirty="0"/>
              <a:t>Efficient Resource Management</a:t>
            </a:r>
          </a:p>
          <a:p>
            <a:r>
              <a:rPr lang="en-US" sz="3600" dirty="0"/>
              <a:t>Ensure Compliance</a:t>
            </a:r>
          </a:p>
          <a:p>
            <a:r>
              <a:rPr lang="en-US" sz="3600" dirty="0"/>
              <a:t>Satisfy Reporting Requirements</a:t>
            </a:r>
          </a:p>
        </p:txBody>
      </p:sp>
      <p:sp>
        <p:nvSpPr>
          <p:cNvPr id="3" name="Slide Number Placeholder 2">
            <a:extLst>
              <a:ext uri="{FF2B5EF4-FFF2-40B4-BE49-F238E27FC236}">
                <a16:creationId xmlns:a16="http://schemas.microsoft.com/office/drawing/2014/main" id="{78FF3B63-C7E4-455F-9E54-434D9325D534}"/>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8584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Responsibilities</a:t>
            </a:r>
          </a:p>
        </p:txBody>
      </p:sp>
      <p:sp>
        <p:nvSpPr>
          <p:cNvPr id="3" name="Content Placeholder 2"/>
          <p:cNvSpPr>
            <a:spLocks noGrp="1"/>
          </p:cNvSpPr>
          <p:nvPr>
            <p:ph idx="1"/>
          </p:nvPr>
        </p:nvSpPr>
        <p:spPr>
          <a:xfrm>
            <a:off x="677334" y="1646787"/>
            <a:ext cx="8596668" cy="4838921"/>
          </a:xfrm>
        </p:spPr>
        <p:txBody>
          <a:bodyPr>
            <a:normAutofit/>
          </a:bodyPr>
          <a:lstStyle/>
          <a:p>
            <a:r>
              <a:rPr lang="en-US" sz="3600" dirty="0"/>
              <a:t>Agency Administrator</a:t>
            </a:r>
          </a:p>
          <a:p>
            <a:r>
              <a:rPr lang="en-US" sz="3600" dirty="0"/>
              <a:t>Incident Commander</a:t>
            </a:r>
          </a:p>
          <a:p>
            <a:r>
              <a:rPr lang="en-US" sz="3600" dirty="0"/>
              <a:t>Administrative Representative</a:t>
            </a:r>
          </a:p>
          <a:p>
            <a:r>
              <a:rPr lang="en-US" sz="3600" dirty="0"/>
              <a:t>Incident Business Advisor</a:t>
            </a:r>
          </a:p>
          <a:p>
            <a:r>
              <a:rPr lang="en-US" sz="3600" dirty="0"/>
              <a:t>Finance Section Chief</a:t>
            </a:r>
          </a:p>
          <a:p>
            <a:r>
              <a:rPr lang="en-US" sz="3600" dirty="0"/>
              <a:t>Cost Unit Leader</a:t>
            </a:r>
          </a:p>
          <a:p>
            <a:r>
              <a:rPr lang="en-US" sz="3600" dirty="0"/>
              <a:t>Incident Management Team Members</a:t>
            </a:r>
          </a:p>
          <a:p>
            <a:endParaRPr lang="en-US" sz="3600" dirty="0"/>
          </a:p>
        </p:txBody>
      </p:sp>
      <p:sp>
        <p:nvSpPr>
          <p:cNvPr id="4" name="Slide Number Placeholder 3">
            <a:extLst>
              <a:ext uri="{FF2B5EF4-FFF2-40B4-BE49-F238E27FC236}">
                <a16:creationId xmlns:a16="http://schemas.microsoft.com/office/drawing/2014/main" id="{9CF0B332-E313-46B7-852F-5D450404364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355557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E85A-0235-4F80-9FA7-8F224AE32B3B}"/>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631E352E-383A-4F9F-B4C0-9FCC3CCD2644}"/>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271876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50871-10BE-4247-A83C-2AA14E4F61C2}"/>
              </a:ext>
            </a:extLst>
          </p:cNvPr>
          <p:cNvSpPr>
            <a:spLocks noGrp="1"/>
          </p:cNvSpPr>
          <p:nvPr>
            <p:ph idx="1"/>
          </p:nvPr>
        </p:nvSpPr>
        <p:spPr>
          <a:xfrm>
            <a:off x="578697" y="765812"/>
            <a:ext cx="10181166" cy="1257299"/>
          </a:xfrm>
        </p:spPr>
        <p:txBody>
          <a:bodyPr>
            <a:normAutofit/>
          </a:bodyPr>
          <a:lstStyle/>
          <a:p>
            <a:pPr marL="0" indent="0">
              <a:buNone/>
            </a:pPr>
            <a:r>
              <a:rPr lang="en-US" sz="3400" dirty="0"/>
              <a:t>Match each personnel category with the corresponding correct statement:</a:t>
            </a:r>
          </a:p>
        </p:txBody>
      </p:sp>
      <p:sp>
        <p:nvSpPr>
          <p:cNvPr id="4" name="TextBox 3">
            <a:extLst>
              <a:ext uri="{FF2B5EF4-FFF2-40B4-BE49-F238E27FC236}">
                <a16:creationId xmlns:a16="http://schemas.microsoft.com/office/drawing/2014/main" id="{415DA839-C25C-42E1-808F-3DCF892C957D}"/>
              </a:ext>
            </a:extLst>
          </p:cNvPr>
          <p:cNvSpPr txBox="1"/>
          <p:nvPr/>
        </p:nvSpPr>
        <p:spPr>
          <a:xfrm>
            <a:off x="487063" y="2282263"/>
            <a:ext cx="2530458" cy="4001095"/>
          </a:xfrm>
          <a:prstGeom prst="rect">
            <a:avLst/>
          </a:prstGeom>
          <a:noFill/>
        </p:spPr>
        <p:txBody>
          <a:bodyPr wrap="square" rtlCol="0">
            <a:spAutoFit/>
          </a:bodyPr>
          <a:lstStyle/>
          <a:p>
            <a:r>
              <a:rPr lang="en-US" sz="3000" dirty="0"/>
              <a:t>AA</a:t>
            </a:r>
          </a:p>
          <a:p>
            <a:endParaRPr lang="en-US" sz="1500" dirty="0"/>
          </a:p>
          <a:p>
            <a:r>
              <a:rPr lang="en-US" sz="3000" dirty="0"/>
              <a:t>IC</a:t>
            </a:r>
          </a:p>
          <a:p>
            <a:endParaRPr lang="en-US" sz="1500" dirty="0"/>
          </a:p>
          <a:p>
            <a:r>
              <a:rPr lang="en-US" sz="3000" dirty="0"/>
              <a:t>Admin Rep</a:t>
            </a:r>
          </a:p>
          <a:p>
            <a:endParaRPr lang="en-US" sz="1500" dirty="0"/>
          </a:p>
          <a:p>
            <a:r>
              <a:rPr lang="en-US" sz="3000" dirty="0"/>
              <a:t>INBA</a:t>
            </a:r>
          </a:p>
          <a:p>
            <a:endParaRPr lang="en-US" sz="1500" dirty="0"/>
          </a:p>
          <a:p>
            <a:r>
              <a:rPr lang="en-US" sz="3000" dirty="0"/>
              <a:t>FSC/COST</a:t>
            </a:r>
          </a:p>
          <a:p>
            <a:endParaRPr lang="en-US" sz="1500" dirty="0"/>
          </a:p>
          <a:p>
            <a:r>
              <a:rPr lang="en-US" sz="3000" dirty="0"/>
              <a:t>IMT Members</a:t>
            </a:r>
          </a:p>
        </p:txBody>
      </p:sp>
      <p:cxnSp>
        <p:nvCxnSpPr>
          <p:cNvPr id="7" name="Straight Connector 6">
            <a:extLst>
              <a:ext uri="{FF2B5EF4-FFF2-40B4-BE49-F238E27FC236}">
                <a16:creationId xmlns:a16="http://schemas.microsoft.com/office/drawing/2014/main" id="{F1C6DB44-9754-4781-A01C-3EF6BBF615BD}"/>
              </a:ext>
            </a:extLst>
          </p:cNvPr>
          <p:cNvCxnSpPr>
            <a:cxnSpLocks/>
          </p:cNvCxnSpPr>
          <p:nvPr/>
        </p:nvCxnSpPr>
        <p:spPr>
          <a:xfrm>
            <a:off x="480060" y="2045971"/>
            <a:ext cx="1122487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BF46724-6408-4106-A630-4825F09C0F59}"/>
              </a:ext>
            </a:extLst>
          </p:cNvPr>
          <p:cNvCxnSpPr>
            <a:cxnSpLocks/>
          </p:cNvCxnSpPr>
          <p:nvPr/>
        </p:nvCxnSpPr>
        <p:spPr>
          <a:xfrm>
            <a:off x="2981597" y="2045971"/>
            <a:ext cx="0" cy="440054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97A7AAA-A390-4280-A976-081A74025E89}"/>
              </a:ext>
            </a:extLst>
          </p:cNvPr>
          <p:cNvSpPr txBox="1"/>
          <p:nvPr/>
        </p:nvSpPr>
        <p:spPr>
          <a:xfrm>
            <a:off x="3086104" y="2203487"/>
            <a:ext cx="8412476" cy="4093428"/>
          </a:xfrm>
          <a:prstGeom prst="rect">
            <a:avLst/>
          </a:prstGeom>
          <a:noFill/>
        </p:spPr>
        <p:txBody>
          <a:bodyPr wrap="square" rtlCol="0">
            <a:spAutoFit/>
          </a:bodyPr>
          <a:lstStyle/>
          <a:p>
            <a:pPr marL="457200" indent="-457200">
              <a:buFont typeface="Arial" panose="020B0604020202020204" pitchFamily="34" charset="0"/>
              <a:buChar char="•"/>
            </a:pPr>
            <a:r>
              <a:rPr lang="en-US" sz="3000" dirty="0"/>
              <a:t>Serves as a liaison between agency and IMT.</a:t>
            </a:r>
          </a:p>
          <a:p>
            <a:pPr marL="171450" indent="-171450">
              <a:buFont typeface="Arial" panose="020B0604020202020204" pitchFamily="34" charset="0"/>
              <a:buChar char="•"/>
            </a:pPr>
            <a:endParaRPr lang="en-US" sz="1000" dirty="0"/>
          </a:p>
          <a:p>
            <a:pPr marL="457200" indent="-457200">
              <a:buFont typeface="Arial" panose="020B0604020202020204" pitchFamily="34" charset="0"/>
              <a:buChar char="•"/>
            </a:pPr>
            <a:r>
              <a:rPr lang="en-US" sz="3000" dirty="0"/>
              <a:t>Provides cost info on a daily basis to COST.</a:t>
            </a:r>
          </a:p>
          <a:p>
            <a:pPr marL="171450" indent="-171450">
              <a:buFont typeface="Arial" panose="020B0604020202020204" pitchFamily="34" charset="0"/>
              <a:buChar char="•"/>
            </a:pPr>
            <a:endParaRPr lang="en-US" sz="1000" dirty="0"/>
          </a:p>
          <a:p>
            <a:pPr marL="457200" indent="-457200">
              <a:buFont typeface="Arial" panose="020B0604020202020204" pitchFamily="34" charset="0"/>
              <a:buChar char="•"/>
            </a:pPr>
            <a:r>
              <a:rPr lang="en-US" sz="3000" dirty="0"/>
              <a:t>Develops and negotiates the terms of a CSA.</a:t>
            </a:r>
          </a:p>
          <a:p>
            <a:pPr marL="171450" indent="-171450">
              <a:buFont typeface="Arial" panose="020B0604020202020204" pitchFamily="34" charset="0"/>
              <a:buChar char="•"/>
            </a:pPr>
            <a:endParaRPr lang="en-US" sz="1000" dirty="0"/>
          </a:p>
          <a:p>
            <a:pPr marL="457200" indent="-457200">
              <a:buFont typeface="Arial" panose="020B0604020202020204" pitchFamily="34" charset="0"/>
              <a:buChar char="•"/>
            </a:pPr>
            <a:r>
              <a:rPr lang="en-US" sz="3000" dirty="0"/>
              <a:t>Informs IMT of accrual requirements.</a:t>
            </a:r>
          </a:p>
          <a:p>
            <a:pPr marL="171450" indent="-171450">
              <a:buFont typeface="Arial" panose="020B0604020202020204" pitchFamily="34" charset="0"/>
              <a:buChar char="•"/>
            </a:pPr>
            <a:endParaRPr lang="en-US" sz="1000" dirty="0"/>
          </a:p>
          <a:p>
            <a:pPr marL="457200" indent="-457200">
              <a:buFont typeface="Arial" panose="020B0604020202020204" pitchFamily="34" charset="0"/>
              <a:buChar char="•"/>
            </a:pPr>
            <a:r>
              <a:rPr lang="en-US" sz="3000" dirty="0"/>
              <a:t>Manages the incident in the most practical and economical means.</a:t>
            </a:r>
          </a:p>
          <a:p>
            <a:pPr marL="171450" indent="-171450">
              <a:buFont typeface="Arial" panose="020B0604020202020204" pitchFamily="34" charset="0"/>
              <a:buChar char="•"/>
            </a:pPr>
            <a:endParaRPr lang="en-US" sz="1000" dirty="0"/>
          </a:p>
          <a:p>
            <a:pPr marL="457200" indent="-457200">
              <a:buFont typeface="Arial" panose="020B0604020202020204" pitchFamily="34" charset="0"/>
              <a:buChar char="•"/>
            </a:pPr>
            <a:r>
              <a:rPr lang="en-US" sz="3000" dirty="0"/>
              <a:t>Tracks daily costs.</a:t>
            </a:r>
          </a:p>
        </p:txBody>
      </p:sp>
      <p:sp>
        <p:nvSpPr>
          <p:cNvPr id="2" name="Slide Number Placeholder 1">
            <a:extLst>
              <a:ext uri="{FF2B5EF4-FFF2-40B4-BE49-F238E27FC236}">
                <a16:creationId xmlns:a16="http://schemas.microsoft.com/office/drawing/2014/main" id="{FCB9E46F-8B76-4F9C-AE50-918D96EE315F}"/>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94553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 name="Straight Connector 2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Isosceles Triangle 3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7" name="Title 1">
            <a:extLst>
              <a:ext uri="{FF2B5EF4-FFF2-40B4-BE49-F238E27FC236}">
                <a16:creationId xmlns:a16="http://schemas.microsoft.com/office/drawing/2014/main" id="{2196BE77-C0B5-4B16-91CB-9951F0044405}"/>
              </a:ext>
            </a:extLst>
          </p:cNvPr>
          <p:cNvSpPr>
            <a:spLocks noGrp="1"/>
          </p:cNvSpPr>
          <p:nvPr>
            <p:ph type="title"/>
          </p:nvPr>
        </p:nvSpPr>
        <p:spPr>
          <a:xfrm>
            <a:off x="5878969" y="1552021"/>
            <a:ext cx="4299666" cy="3249131"/>
          </a:xfrm>
        </p:spPr>
        <p:txBody>
          <a:bodyPr vert="horz" lIns="91440" tIns="45720" rIns="91440" bIns="45720" rtlCol="0" anchor="b">
            <a:normAutofit/>
          </a:bodyPr>
          <a:lstStyle/>
          <a:p>
            <a:pPr>
              <a:lnSpc>
                <a:spcPct val="90000"/>
              </a:lnSpc>
            </a:pPr>
            <a:r>
              <a:rPr lang="en-US" sz="4200" b="1" kern="1200" dirty="0">
                <a:solidFill>
                  <a:schemeClr val="accent1"/>
                </a:solidFill>
                <a:latin typeface="+mj-lt"/>
                <a:ea typeface="+mj-ea"/>
                <a:cs typeface="+mj-cs"/>
              </a:rPr>
              <a:t>Daily Reporting Requirements</a:t>
            </a:r>
            <a:br>
              <a:rPr lang="en-US" sz="4200" b="1" kern="1200" dirty="0">
                <a:solidFill>
                  <a:schemeClr val="accent1"/>
                </a:solidFill>
                <a:latin typeface="+mj-lt"/>
                <a:ea typeface="+mj-ea"/>
                <a:cs typeface="+mj-cs"/>
              </a:rPr>
            </a:br>
            <a:br>
              <a:rPr lang="en-US" sz="4200" b="1" kern="1200" dirty="0">
                <a:solidFill>
                  <a:schemeClr val="accent1"/>
                </a:solidFill>
                <a:latin typeface="+mj-lt"/>
                <a:ea typeface="+mj-ea"/>
                <a:cs typeface="+mj-cs"/>
              </a:rPr>
            </a:br>
            <a:r>
              <a:rPr lang="en-US" sz="4200" b="1" kern="1200" dirty="0">
                <a:solidFill>
                  <a:schemeClr val="accent1"/>
                </a:solidFill>
                <a:latin typeface="+mj-lt"/>
                <a:ea typeface="+mj-ea"/>
                <a:cs typeface="+mj-cs"/>
              </a:rPr>
              <a:t>ICS 209</a:t>
            </a:r>
          </a:p>
        </p:txBody>
      </p:sp>
      <p:sp>
        <p:nvSpPr>
          <p:cNvPr id="41" name="Isosceles Triangle 40">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24" name="Picture 4" descr="ICS-2092">
            <a:extLst>
              <a:ext uri="{FF2B5EF4-FFF2-40B4-BE49-F238E27FC236}">
                <a16:creationId xmlns:a16="http://schemas.microsoft.com/office/drawing/2014/main" id="{5B830143-15A7-4A5A-813B-23432A9DCF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379" t="4445" r="42592" b="4445"/>
          <a:stretch/>
        </p:blipFill>
        <p:spPr bwMode="auto">
          <a:xfrm>
            <a:off x="865874" y="197708"/>
            <a:ext cx="4881960" cy="645022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TextBox 39">
            <a:extLst>
              <a:ext uri="{FF2B5EF4-FFF2-40B4-BE49-F238E27FC236}">
                <a16:creationId xmlns:a16="http://schemas.microsoft.com/office/drawing/2014/main" id="{968AEFCC-CE30-4296-B1DA-EA65EDFEE94D}"/>
              </a:ext>
            </a:extLst>
          </p:cNvPr>
          <p:cNvSpPr txBox="1"/>
          <p:nvPr/>
        </p:nvSpPr>
        <p:spPr>
          <a:xfrm>
            <a:off x="3685306" y="1767840"/>
            <a:ext cx="2082052" cy="427673"/>
          </a:xfrm>
          <a:prstGeom prst="rect">
            <a:avLst/>
          </a:prstGeom>
          <a:noFill/>
          <a:ln w="57150">
            <a:solidFill>
              <a:srgbClr val="FF0000"/>
            </a:solidFill>
          </a:ln>
        </p:spPr>
        <p:txBody>
          <a:bodyPr wrap="square" rtlCol="0">
            <a:spAutoFit/>
          </a:bodyPr>
          <a:lstStyle/>
          <a:p>
            <a:endParaRPr lang="en-US" dirty="0"/>
          </a:p>
        </p:txBody>
      </p:sp>
      <p:sp>
        <p:nvSpPr>
          <p:cNvPr id="2" name="Slide Number Placeholder 1">
            <a:extLst>
              <a:ext uri="{FF2B5EF4-FFF2-40B4-BE49-F238E27FC236}">
                <a16:creationId xmlns:a16="http://schemas.microsoft.com/office/drawing/2014/main" id="{BDF95D41-D2E6-4E6A-B4EB-C8731BD9FC51}"/>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29645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DE88AB44-7CE1-434D-B7C4-E2F4E7CC0E1C}"/>
              </a:ext>
            </a:extLst>
          </p:cNvPr>
          <p:cNvPicPr>
            <a:picLocks noChangeAspect="1"/>
          </p:cNvPicPr>
          <p:nvPr/>
        </p:nvPicPr>
        <p:blipFill>
          <a:blip r:embed="rId3"/>
          <a:stretch>
            <a:fillRect/>
          </a:stretch>
        </p:blipFill>
        <p:spPr>
          <a:xfrm>
            <a:off x="539586" y="278376"/>
            <a:ext cx="4126615" cy="4945556"/>
          </a:xfrm>
          <a:prstGeom prst="rect">
            <a:avLst/>
          </a:prstGeom>
          <a:ln>
            <a:solidFill>
              <a:schemeClr val="tx1"/>
            </a:solidFill>
          </a:ln>
        </p:spPr>
      </p:pic>
      <p:pic>
        <p:nvPicPr>
          <p:cNvPr id="27" name="Picture 26">
            <a:extLst>
              <a:ext uri="{FF2B5EF4-FFF2-40B4-BE49-F238E27FC236}">
                <a16:creationId xmlns:a16="http://schemas.microsoft.com/office/drawing/2014/main" id="{FAE83349-40B6-47CD-9FDE-EA661F603522}"/>
              </a:ext>
            </a:extLst>
          </p:cNvPr>
          <p:cNvPicPr>
            <a:picLocks noChangeAspect="1"/>
          </p:cNvPicPr>
          <p:nvPr/>
        </p:nvPicPr>
        <p:blipFill rotWithShape="1">
          <a:blip r:embed="rId4"/>
          <a:srcRect l="-193" r="1113" b="-90"/>
          <a:stretch/>
        </p:blipFill>
        <p:spPr>
          <a:xfrm>
            <a:off x="3221038" y="1656928"/>
            <a:ext cx="4088024" cy="4945556"/>
          </a:xfrm>
          <a:prstGeom prst="rect">
            <a:avLst/>
          </a:prstGeom>
          <a:ln>
            <a:solidFill>
              <a:schemeClr val="tx1"/>
            </a:solidFill>
          </a:ln>
        </p:spPr>
      </p:pic>
      <p:grpSp>
        <p:nvGrpSpPr>
          <p:cNvPr id="13" name="Group 12">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 name="Straight Connector 13">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Isosceles Triangle 22">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5" name="Isosceles Triangle 24">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2196BE77-C0B5-4B16-91CB-9951F0044405}"/>
              </a:ext>
            </a:extLst>
          </p:cNvPr>
          <p:cNvSpPr>
            <a:spLocks noGrp="1"/>
          </p:cNvSpPr>
          <p:nvPr>
            <p:ph type="title"/>
          </p:nvPr>
        </p:nvSpPr>
        <p:spPr>
          <a:xfrm>
            <a:off x="7574121" y="1231580"/>
            <a:ext cx="4088024" cy="3992352"/>
          </a:xfrm>
        </p:spPr>
        <p:txBody>
          <a:bodyPr vert="horz" lIns="91440" tIns="45720" rIns="91440" bIns="45720" rtlCol="0" anchor="b">
            <a:normAutofit fontScale="90000"/>
          </a:bodyPr>
          <a:lstStyle/>
          <a:p>
            <a:r>
              <a:rPr lang="en-US" sz="4600" b="1" kern="1200" dirty="0">
                <a:solidFill>
                  <a:schemeClr val="accent1"/>
                </a:solidFill>
                <a:latin typeface="+mj-lt"/>
                <a:ea typeface="+mj-ea"/>
                <a:cs typeface="+mj-cs"/>
              </a:rPr>
              <a:t>Daily Reporting Requirements</a:t>
            </a:r>
            <a:br>
              <a:rPr lang="en-US" sz="4600" b="1" kern="1200" dirty="0">
                <a:solidFill>
                  <a:schemeClr val="accent1"/>
                </a:solidFill>
                <a:latin typeface="+mj-lt"/>
                <a:ea typeface="+mj-ea"/>
                <a:cs typeface="+mj-cs"/>
              </a:rPr>
            </a:br>
            <a:br>
              <a:rPr lang="en-US" sz="4600" b="1" kern="1200" dirty="0">
                <a:solidFill>
                  <a:schemeClr val="accent1"/>
                </a:solidFill>
                <a:latin typeface="+mj-lt"/>
                <a:ea typeface="+mj-ea"/>
                <a:cs typeface="+mj-cs"/>
              </a:rPr>
            </a:br>
            <a:r>
              <a:rPr lang="en-US" sz="4600" b="1" kern="1200" dirty="0">
                <a:solidFill>
                  <a:schemeClr val="accent1"/>
                </a:solidFill>
                <a:latin typeface="+mj-lt"/>
                <a:ea typeface="+mj-ea"/>
                <a:cs typeface="+mj-cs"/>
              </a:rPr>
              <a:t>Situation Report</a:t>
            </a:r>
          </a:p>
        </p:txBody>
      </p:sp>
      <p:sp>
        <p:nvSpPr>
          <p:cNvPr id="9" name="TextBox 8">
            <a:extLst>
              <a:ext uri="{FF2B5EF4-FFF2-40B4-BE49-F238E27FC236}">
                <a16:creationId xmlns:a16="http://schemas.microsoft.com/office/drawing/2014/main" id="{7527108F-40A9-44B4-B388-92273BF18E9A}"/>
              </a:ext>
            </a:extLst>
          </p:cNvPr>
          <p:cNvSpPr txBox="1"/>
          <p:nvPr/>
        </p:nvSpPr>
        <p:spPr>
          <a:xfrm>
            <a:off x="6609113" y="3253740"/>
            <a:ext cx="466626" cy="1047064"/>
          </a:xfrm>
          <a:prstGeom prst="rect">
            <a:avLst/>
          </a:prstGeom>
          <a:noFill/>
          <a:ln w="57150">
            <a:solidFill>
              <a:srgbClr val="FF0000"/>
            </a:solidFill>
          </a:ln>
        </p:spPr>
        <p:txBody>
          <a:bodyPr wrap="square" rtlCol="0">
            <a:spAutoFit/>
          </a:bodyPr>
          <a:lstStyle/>
          <a:p>
            <a:endParaRPr lang="en-US" dirty="0"/>
          </a:p>
        </p:txBody>
      </p:sp>
      <p:sp>
        <p:nvSpPr>
          <p:cNvPr id="2" name="Slide Number Placeholder 1">
            <a:extLst>
              <a:ext uri="{FF2B5EF4-FFF2-40B4-BE49-F238E27FC236}">
                <a16:creationId xmlns:a16="http://schemas.microsoft.com/office/drawing/2014/main" id="{D49C6565-356E-46AB-8540-B3BF0B8DB780}"/>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28322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100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Cost Categories</a:t>
            </a:r>
          </a:p>
        </p:txBody>
      </p:sp>
      <p:sp>
        <p:nvSpPr>
          <p:cNvPr id="6" name="Content Placeholder 2">
            <a:extLst>
              <a:ext uri="{FF2B5EF4-FFF2-40B4-BE49-F238E27FC236}">
                <a16:creationId xmlns:a16="http://schemas.microsoft.com/office/drawing/2014/main" id="{9DCC3C6F-E04B-4AF5-BEFA-81B14F220054}"/>
              </a:ext>
            </a:extLst>
          </p:cNvPr>
          <p:cNvSpPr>
            <a:spLocks noGrp="1"/>
          </p:cNvSpPr>
          <p:nvPr>
            <p:ph idx="1"/>
          </p:nvPr>
        </p:nvSpPr>
        <p:spPr>
          <a:xfrm>
            <a:off x="677690" y="1587500"/>
            <a:ext cx="8596312" cy="3881437"/>
          </a:xfrm>
        </p:spPr>
        <p:txBody>
          <a:bodyPr>
            <a:normAutofit/>
          </a:bodyPr>
          <a:lstStyle/>
          <a:p>
            <a:r>
              <a:rPr lang="en-US" sz="3600" dirty="0"/>
              <a:t>Personnel</a:t>
            </a:r>
          </a:p>
          <a:p>
            <a:r>
              <a:rPr lang="en-US" sz="3600" dirty="0"/>
              <a:t>Equipment</a:t>
            </a:r>
          </a:p>
          <a:p>
            <a:r>
              <a:rPr lang="en-US" sz="3600" dirty="0"/>
              <a:t>Aircraft</a:t>
            </a:r>
          </a:p>
          <a:p>
            <a:r>
              <a:rPr lang="en-US" sz="3600" dirty="0"/>
              <a:t>Support</a:t>
            </a:r>
          </a:p>
        </p:txBody>
      </p:sp>
      <p:sp>
        <p:nvSpPr>
          <p:cNvPr id="3" name="Slide Number Placeholder 2">
            <a:extLst>
              <a:ext uri="{FF2B5EF4-FFF2-40B4-BE49-F238E27FC236}">
                <a16:creationId xmlns:a16="http://schemas.microsoft.com/office/drawing/2014/main" id="{A4313DC7-BCAF-42CA-979F-B63704D90ADD}"/>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3412062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C6E643F5A4B34A857A81FF2F93CEE7" ma:contentTypeVersion="2" ma:contentTypeDescription="Create a new document." ma:contentTypeScope="" ma:versionID="e2372cc0b5a6611a46588cc28e975f72">
  <xsd:schema xmlns:xsd="http://www.w3.org/2001/XMLSchema" xmlns:xs="http://www.w3.org/2001/XMLSchema" xmlns:p="http://schemas.microsoft.com/office/2006/metadata/properties" xmlns:ns2="01552f5c-8886-418c-8beb-a593cf3890c3" targetNamespace="http://schemas.microsoft.com/office/2006/metadata/properties" ma:root="true" ma:fieldsID="670e925e577002d266563b436dfa3d94" ns2:_="">
    <xsd:import namespace="01552f5c-8886-418c-8beb-a593cf3890c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52f5c-8886-418c-8beb-a593cf3890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3287C1-0BF5-4AC1-B081-1631F863D5A4}">
  <ds:schemaRefs>
    <ds:schemaRef ds:uri="http://schemas.microsoft.com/sharepoint/v3/contenttype/forms"/>
  </ds:schemaRefs>
</ds:datastoreItem>
</file>

<file path=customXml/itemProps2.xml><?xml version="1.0" encoding="utf-8"?>
<ds:datastoreItem xmlns:ds="http://schemas.openxmlformats.org/officeDocument/2006/customXml" ds:itemID="{50BAB7C5-F624-49BC-B3C1-3F4543C54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52f5c-8886-418c-8beb-a593cf3890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4CA934-7AEB-4E3E-90FC-EB286295E643}">
  <ds:schemaRefs>
    <ds:schemaRef ds:uri="01552f5c-8886-418c-8beb-a593cf3890c3"/>
    <ds:schemaRef ds:uri="http://www.w3.org/XML/1998/namespace"/>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834</TotalTime>
  <Words>2419</Words>
  <Application>Microsoft Office PowerPoint</Application>
  <PresentationFormat>Widescreen</PresentationFormat>
  <Paragraphs>252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Elephant</vt:lpstr>
      <vt:lpstr>Trebuchet MS</vt:lpstr>
      <vt:lpstr>Wingdings 3</vt:lpstr>
      <vt:lpstr>Facet</vt:lpstr>
      <vt:lpstr>Unit 11 Cost Accounting</vt:lpstr>
      <vt:lpstr>Unit Overview</vt:lpstr>
      <vt:lpstr>Reasons to Track Costs</vt:lpstr>
      <vt:lpstr>Responsibilities</vt:lpstr>
      <vt:lpstr>EXERCISE</vt:lpstr>
      <vt:lpstr>PowerPoint Presentation</vt:lpstr>
      <vt:lpstr>Daily Reporting Requirements  ICS 209</vt:lpstr>
      <vt:lpstr>Daily Reporting Requirements  Situation Report</vt:lpstr>
      <vt:lpstr>Cost Categories</vt:lpstr>
      <vt:lpstr>Cost Analysis</vt:lpstr>
      <vt:lpstr>EXERCISE</vt:lpstr>
      <vt:lpstr>PowerPoint Presentation</vt:lpstr>
      <vt:lpstr>Cost Management</vt:lpstr>
      <vt:lpstr>EXERCISE</vt:lpstr>
      <vt:lpstr>PowerPoint Presentation</vt:lpstr>
      <vt:lpstr>PowerPoint Presentation</vt:lpstr>
      <vt:lpstr>PowerPoint Presentation</vt:lpstr>
      <vt:lpstr>Summary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8 Property Management</dc:title>
  <dc:creator>Reid, Dana K -FS</dc:creator>
  <cp:lastModifiedBy>Denney, Kimie - FS, MT</cp:lastModifiedBy>
  <cp:revision>71</cp:revision>
  <dcterms:created xsi:type="dcterms:W3CDTF">2019-10-23T02:17:24Z</dcterms:created>
  <dcterms:modified xsi:type="dcterms:W3CDTF">2024-04-01T17:19:17Z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0x010100F9C6E643F5A4B34A857A81FF2F93CEE7</vt:lpwstr>
  </property>
  <property fmtid="{D5CDD505-2E9C-101B-9397-08002B2CF9AE}" pid="3" name="Order">
    <vt:r8>18400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TemplateUrl">
    <vt:lpwstr/>
  </property>
  <property fmtid="{D5CDD505-2E9C-101B-9397-08002B2CF9AE}" pid="9" name="ComplianceAssetId">
    <vt:lpwstr/>
  </property>
</Properties>
</file>