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2" r:id="rId4"/>
  </p:sldMasterIdLst>
  <p:notesMasterIdLst>
    <p:notesMasterId r:id="rId20"/>
  </p:notesMasterIdLst>
  <p:handoutMasterIdLst>
    <p:handoutMasterId r:id="rId21"/>
  </p:handoutMasterIdLst>
  <p:sldIdLst>
    <p:sldId id="256" r:id="rId5"/>
    <p:sldId id="257" r:id="rId6"/>
    <p:sldId id="259" r:id="rId7"/>
    <p:sldId id="331" r:id="rId8"/>
    <p:sldId id="401" r:id="rId9"/>
    <p:sldId id="402" r:id="rId10"/>
    <p:sldId id="403" r:id="rId11"/>
    <p:sldId id="404" r:id="rId12"/>
    <p:sldId id="405" r:id="rId13"/>
    <p:sldId id="406" r:id="rId14"/>
    <p:sldId id="351" r:id="rId15"/>
    <p:sldId id="352" r:id="rId16"/>
    <p:sldId id="407" r:id="rId17"/>
    <p:sldId id="408" r:id="rId18"/>
    <p:sldId id="35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45123" autoAdjust="0"/>
  </p:normalViewPr>
  <p:slideViewPr>
    <p:cSldViewPr snapToGrid="0">
      <p:cViewPr varScale="1">
        <p:scale>
          <a:sx n="51" d="100"/>
          <a:sy n="51" d="100"/>
        </p:scale>
        <p:origin x="1932" y="72"/>
      </p:cViewPr>
      <p:guideLst/>
    </p:cSldViewPr>
  </p:slideViewPr>
  <p:outlineViewPr>
    <p:cViewPr>
      <p:scale>
        <a:sx n="33" d="100"/>
        <a:sy n="33" d="100"/>
      </p:scale>
      <p:origin x="0" y="-9526"/>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4" d="100"/>
          <a:sy n="84" d="100"/>
        </p:scale>
        <p:origin x="1494"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B874E8D-BFA7-427A-AAA1-2ADE820568DF}"/>
              </a:ext>
            </a:extLst>
          </p:cNvPr>
          <p:cNvSpPr>
            <a:spLocks noGrp="1"/>
          </p:cNvSpPr>
          <p:nvPr>
            <p:ph type="hdr" sz="quarter"/>
          </p:nvPr>
        </p:nvSpPr>
        <p:spPr>
          <a:xfrm>
            <a:off x="0" y="114300"/>
            <a:ext cx="3611880" cy="344488"/>
          </a:xfrm>
          <a:prstGeom prst="rect">
            <a:avLst/>
          </a:prstGeom>
        </p:spPr>
        <p:txBody>
          <a:bodyPr vert="horz" lIns="91440" tIns="45720" rIns="91440" bIns="45720" rtlCol="0"/>
          <a:lstStyle>
            <a:lvl1pPr algn="l">
              <a:defRPr sz="1200"/>
            </a:lvl1pPr>
          </a:lstStyle>
          <a:p>
            <a:r>
              <a:rPr lang="en-US" dirty="0">
                <a:latin typeface="Trebuchet MS" panose="020B0603020202020204" pitchFamily="34" charset="0"/>
              </a:rPr>
              <a:t>S-260 Interagency Incident Business Management </a:t>
            </a:r>
          </a:p>
          <a:p>
            <a:endParaRPr lang="en-US" dirty="0"/>
          </a:p>
        </p:txBody>
      </p:sp>
      <p:sp>
        <p:nvSpPr>
          <p:cNvPr id="5" name="Slide Number Placeholder 4">
            <a:extLst>
              <a:ext uri="{FF2B5EF4-FFF2-40B4-BE49-F238E27FC236}">
                <a16:creationId xmlns:a16="http://schemas.microsoft.com/office/drawing/2014/main" id="{5F0623A4-A6E5-434B-B81D-BC5FE7F5D72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Page </a:t>
            </a:r>
            <a:fld id="{59A0CA10-821C-4ECC-A8EB-3C63028A9555}" type="slidenum">
              <a:rPr lang="en-US" smtClean="0"/>
              <a:t>‹#›</a:t>
            </a:fld>
            <a:endParaRPr lang="en-US" dirty="0"/>
          </a:p>
        </p:txBody>
      </p:sp>
    </p:spTree>
    <p:extLst>
      <p:ext uri="{BB962C8B-B14F-4D97-AF65-F5344CB8AC3E}">
        <p14:creationId xmlns:p14="http://schemas.microsoft.com/office/powerpoint/2010/main" val="5087976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80010"/>
            <a:ext cx="3884613" cy="378778"/>
          </a:xfrm>
          <a:prstGeom prst="rect">
            <a:avLst/>
          </a:prstGeom>
        </p:spPr>
        <p:txBody>
          <a:bodyPr vert="horz" lIns="91440" tIns="45720" rIns="91440" bIns="45720" rtlCol="0"/>
          <a:lstStyle>
            <a:lvl1pPr algn="l">
              <a:defRPr sz="1200"/>
            </a:lvl1pPr>
          </a:lstStyle>
          <a:p>
            <a:r>
              <a:rPr lang="en-US" dirty="0">
                <a:latin typeface="Trebuchet MS" panose="020B0603020202020204" pitchFamily="34" charset="0"/>
              </a:rPr>
              <a:t>S-260 Interagency Incident Business Management </a:t>
            </a:r>
          </a:p>
          <a:p>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4E8FE8FD-ED71-4D7A-912A-F16FC1854B11}"/>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Page </a:t>
            </a:r>
            <a:fld id="{46337CEB-172B-465A-9636-D00943F016A3}" type="slidenum">
              <a:rPr lang="en-US" smtClean="0"/>
              <a:pPr/>
              <a:t>‹#›</a:t>
            </a:fld>
            <a:endParaRPr lang="en-US" dirty="0"/>
          </a:p>
        </p:txBody>
      </p:sp>
    </p:spTree>
    <p:extLst>
      <p:ext uri="{BB962C8B-B14F-4D97-AF65-F5344CB8AC3E}">
        <p14:creationId xmlns:p14="http://schemas.microsoft.com/office/powerpoint/2010/main" val="2647431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Standards for Interagency Incident Business Management (SIIBM) – Chapter 90, Page 90-1 </a:t>
            </a:r>
            <a:endParaRPr lang="en-US" sz="1200" b="1" kern="1200" dirty="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3345547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34300991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Instructor Note: Depending on delivery method; use this exercise as a class or small groups.</a:t>
            </a:r>
          </a:p>
          <a:p>
            <a:endParaRPr lang="en-US" dirty="0"/>
          </a:p>
        </p:txBody>
      </p:sp>
    </p:spTree>
    <p:extLst>
      <p:ext uri="{BB962C8B-B14F-4D97-AF65-F5344CB8AC3E}">
        <p14:creationId xmlns:p14="http://schemas.microsoft.com/office/powerpoint/2010/main" val="23523964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Answers: 1,3,4</a:t>
            </a:r>
          </a:p>
        </p:txBody>
      </p:sp>
    </p:spTree>
    <p:extLst>
      <p:ext uri="{BB962C8B-B14F-4D97-AF65-F5344CB8AC3E}">
        <p14:creationId xmlns:p14="http://schemas.microsoft.com/office/powerpoint/2010/main" val="871688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SIIBM Chapter 90, Page 90-3 and 90-4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Biweekly Earning Limitation</a:t>
            </a:r>
          </a:p>
          <a:p>
            <a:r>
              <a:rPr lang="en-US" sz="1200" b="0" kern="1200" dirty="0">
                <a:solidFill>
                  <a:schemeClr val="tx1"/>
                </a:solidFill>
                <a:effectLst/>
                <a:latin typeface="+mn-lt"/>
                <a:ea typeface="+mn-ea"/>
                <a:cs typeface="+mn-cs"/>
              </a:rPr>
              <a:t>The biweekly earning limitation on premium pay isn't automatically waived for DOI USDA general schedule employees working at all hazard incidents. If an emergency is declared, departmental direction about the biweekly cap will be provided in writing by your agency.</a:t>
            </a:r>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Overtime</a:t>
            </a:r>
          </a:p>
          <a:p>
            <a:r>
              <a:rPr lang="en-US" sz="1200" b="0" kern="1200" dirty="0">
                <a:solidFill>
                  <a:schemeClr val="tx1"/>
                </a:solidFill>
                <a:effectLst/>
                <a:latin typeface="+mn-lt"/>
                <a:ea typeface="+mn-ea"/>
                <a:cs typeface="+mn-cs"/>
              </a:rPr>
              <a:t>Public Law 106-558 doesn't apply to personnel involved in non-fire FEMA incidents or other all hazard assignments. </a:t>
            </a:r>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a:t>
            </a:r>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Exempt employees of the U.S. Forest Service and the Department of the Interior have their overtime hourly rate capped at GS-10, Step 1, or their base rate of pay, whichever is greater. </a:t>
            </a:r>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Hazard Pay</a:t>
            </a:r>
          </a:p>
          <a:p>
            <a:r>
              <a:rPr lang="en-US" sz="1200" b="0" kern="1200" dirty="0">
                <a:solidFill>
                  <a:schemeClr val="tx1"/>
                </a:solidFill>
                <a:effectLst/>
                <a:latin typeface="+mn-lt"/>
                <a:ea typeface="+mn-ea"/>
                <a:cs typeface="+mn-cs"/>
              </a:rPr>
              <a:t>Refer to 5 CFR 550 to determine whether hazard pay is applicable for general schedule employees responding to an all hazard incident and 5 CFR 532 for information about the environmental differential for wage grade employees. </a:t>
            </a:r>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a:t>
            </a:r>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List the specific reason for hazard pay or environmental differential when you complete the Emergency Firefighter Time Report, OF-288, to assist home units in applying pay regulations for personnel responding to an all hazard incident.</a:t>
            </a:r>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Travel</a:t>
            </a:r>
          </a:p>
          <a:p>
            <a:r>
              <a:rPr lang="en-US" sz="1200" b="0" kern="1200" dirty="0">
                <a:solidFill>
                  <a:schemeClr val="tx1"/>
                </a:solidFill>
                <a:effectLst/>
                <a:latin typeface="+mn-lt"/>
                <a:ea typeface="+mn-ea"/>
                <a:cs typeface="+mn-cs"/>
              </a:rPr>
              <a:t>Travel is paid under a presidential-declared emergency since it results from an event that couldn't be scheduled or controlled administratively. Provisions outlined in Chapter 10 of the SIIBM apply to travel reimbursement for presidential-declared emergencies.  </a:t>
            </a:r>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a:t>
            </a:r>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If personnel respond to other types of all hazard incidents (not presidential-declared emergencies), compensation for travel will be decided by agencies on a case-by-case basis. You must contact your agency incident business representative for directions on how to handle travel compensation.</a:t>
            </a:r>
          </a:p>
          <a:p>
            <a:endParaRPr lang="en-US" sz="1200" b="0" kern="1200" dirty="0">
              <a:solidFill>
                <a:schemeClr val="tx1"/>
              </a:solidFill>
              <a:effectLst/>
              <a:latin typeface="+mn-lt"/>
              <a:ea typeface="+mn-ea"/>
              <a:cs typeface="+mn-cs"/>
            </a:endParaRPr>
          </a:p>
          <a:p>
            <a:r>
              <a:rPr lang="en-US" sz="1200" b="1" kern="1200" dirty="0">
                <a:solidFill>
                  <a:srgbClr val="FF0000"/>
                </a:solidFill>
                <a:effectLst/>
                <a:latin typeface="+mn-lt"/>
                <a:ea typeface="+mn-ea"/>
                <a:cs typeface="+mn-cs"/>
              </a:rPr>
              <a:t>TEST QUESTION: Identify three areas in all hazard incidents where there may be differences in pay regulations. Travel, overtime, hazard pay.</a:t>
            </a:r>
            <a:endParaRPr lang="en-US" dirty="0">
              <a:solidFill>
                <a:srgbClr val="FF0000"/>
              </a:solidFill>
            </a:endParaRPr>
          </a:p>
        </p:txBody>
      </p:sp>
    </p:spTree>
    <p:extLst>
      <p:ext uri="{BB962C8B-B14F-4D97-AF65-F5344CB8AC3E}">
        <p14:creationId xmlns:p14="http://schemas.microsoft.com/office/powerpoint/2010/main" val="36105930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SIIBM Chapter 90, Page 90-4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In addition to some of the pay provisions needing close attention, there may be regulation differences between your agency and the primary agency for the incident.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Processing Resource and Procurement Orders</a:t>
            </a:r>
          </a:p>
          <a:p>
            <a:r>
              <a:rPr lang="en-US" sz="1200" b="0" kern="1200" dirty="0">
                <a:solidFill>
                  <a:schemeClr val="tx1"/>
                </a:solidFill>
                <a:effectLst/>
                <a:latin typeface="+mn-lt"/>
                <a:ea typeface="+mn-ea"/>
                <a:cs typeface="+mn-cs"/>
              </a:rPr>
              <a:t>In the case of procuring accountable or sensitive property and on an all-hazard incident, purchase documentation and transfer of property must follow the tasking agency’s procedures.</a:t>
            </a:r>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Operating Guidelines</a:t>
            </a:r>
          </a:p>
          <a:p>
            <a:r>
              <a:rPr lang="en-US" sz="1200" b="0" kern="1200" dirty="0">
                <a:solidFill>
                  <a:schemeClr val="tx1"/>
                </a:solidFill>
                <a:effectLst/>
                <a:latin typeface="+mn-lt"/>
                <a:ea typeface="+mn-ea"/>
                <a:cs typeface="+mn-cs"/>
              </a:rPr>
              <a:t>You would use the Federal Emergency Management Agency’s (FEMA) operating guidelines if the incident is declared a national disaster.  </a:t>
            </a:r>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Health and Medical Issues</a:t>
            </a:r>
          </a:p>
          <a:p>
            <a:r>
              <a:rPr lang="en-US" sz="1200" b="0" kern="1200" dirty="0">
                <a:solidFill>
                  <a:schemeClr val="tx1"/>
                </a:solidFill>
                <a:effectLst/>
                <a:latin typeface="+mn-lt"/>
                <a:ea typeface="+mn-ea"/>
                <a:cs typeface="+mn-cs"/>
              </a:rPr>
              <a:t>Chapter 10 of the SIIBM provides specific information about the roles of incident personnel in authorizing and documenting medical treatment. </a:t>
            </a:r>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Cost Share &amp; Cost Accounting</a:t>
            </a:r>
          </a:p>
          <a:p>
            <a:r>
              <a:rPr lang="en-US" sz="1200" b="0" kern="1200" dirty="0">
                <a:solidFill>
                  <a:schemeClr val="tx1"/>
                </a:solidFill>
                <a:effectLst/>
                <a:latin typeface="+mn-lt"/>
                <a:ea typeface="+mn-ea"/>
                <a:cs typeface="+mn-cs"/>
              </a:rPr>
              <a:t>Chapter 80 of the SIIBM describes cost share agreements for a multijurisdictional incident. Essentially, if the incident is a FEMA incident, FEMA guidelines will apply.</a:t>
            </a:r>
          </a:p>
          <a:p>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The primary agency is responsible for providing cost tracking and reporting guidelines to incident management personnel. </a:t>
            </a:r>
          </a:p>
          <a:p>
            <a:endParaRPr lang="en-US" sz="1200" b="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Claims</a:t>
            </a:r>
          </a:p>
          <a:p>
            <a:r>
              <a:rPr lang="en-US" sz="1200" b="0" kern="1200" dirty="0">
                <a:solidFill>
                  <a:schemeClr val="tx1"/>
                </a:solidFill>
                <a:effectLst/>
                <a:latin typeface="+mn-lt"/>
                <a:ea typeface="+mn-ea"/>
                <a:cs typeface="+mn-cs"/>
              </a:rPr>
              <a:t>Federal employees handling claims for all hazard incidents must follow the procedures outlined in Chapter 70 of the SIIBM.</a:t>
            </a:r>
            <a:endParaRPr lang="en-US" sz="1200" b="1" kern="1200" dirty="0">
              <a:solidFill>
                <a:schemeClr val="tx1"/>
              </a:solidFill>
              <a:effectLst/>
              <a:latin typeface="+mn-lt"/>
              <a:ea typeface="+mn-ea"/>
              <a:cs typeface="+mn-cs"/>
            </a:endParaRPr>
          </a:p>
          <a:p>
            <a:endParaRPr lang="en-US" sz="1200" b="0" kern="1200" dirty="0">
              <a:solidFill>
                <a:schemeClr val="tx1"/>
              </a:solidFill>
              <a:effectLst/>
              <a:latin typeface="+mn-lt"/>
              <a:ea typeface="+mn-ea"/>
              <a:cs typeface="+mn-cs"/>
            </a:endParaRPr>
          </a:p>
          <a:p>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NOTE: The Incident Agency will determine whether to use standard agency procedures in the SIIBM or business management procedures of the incident’s primary agency.</a:t>
            </a: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rgbClr val="FF0000"/>
                </a:solidFill>
                <a:effectLst/>
                <a:latin typeface="+mn-lt"/>
                <a:ea typeface="+mn-ea"/>
                <a:cs typeface="+mn-cs"/>
              </a:rPr>
              <a:t>TEST QUESTION: Select three other business management issues you may need to check for different accounting regulations. Claims, medical and health issues, processing resource and procurement orders.</a:t>
            </a:r>
          </a:p>
          <a:p>
            <a:endParaRPr lang="en-US" dirty="0"/>
          </a:p>
        </p:txBody>
      </p:sp>
    </p:spTree>
    <p:extLst>
      <p:ext uri="{BB962C8B-B14F-4D97-AF65-F5344CB8AC3E}">
        <p14:creationId xmlns:p14="http://schemas.microsoft.com/office/powerpoint/2010/main" val="29262519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Tree>
    <p:extLst>
      <p:ext uri="{BB962C8B-B14F-4D97-AF65-F5344CB8AC3E}">
        <p14:creationId xmlns:p14="http://schemas.microsoft.com/office/powerpoint/2010/main" val="2972939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solidFill>
                  <a:srgbClr val="000000"/>
                </a:solidFill>
                <a:latin typeface="Times New Roman" panose="02020603050405020304" pitchFamily="18" charset="0"/>
              </a:rPr>
              <a:t>In this unit, we’ll look at: </a:t>
            </a:r>
          </a:p>
          <a:p>
            <a:r>
              <a:rPr lang="en-US" sz="1800" b="0" i="0" u="none" strike="noStrike" baseline="0" dirty="0">
                <a:solidFill>
                  <a:srgbClr val="000000"/>
                </a:solidFill>
                <a:latin typeface="Times New Roman" panose="02020603050405020304" pitchFamily="18" charset="0"/>
              </a:rPr>
              <a:t>• The authorities providing the mechanism for federal agencies to work together </a:t>
            </a:r>
          </a:p>
          <a:p>
            <a:r>
              <a:rPr lang="en-US" sz="1800" b="0" i="0" u="none" strike="noStrike" baseline="0" dirty="0">
                <a:solidFill>
                  <a:srgbClr val="000000"/>
                </a:solidFill>
                <a:latin typeface="Times New Roman" panose="02020603050405020304" pitchFamily="18" charset="0"/>
              </a:rPr>
              <a:t>• How the Federal Emergency Management Agency (FEMA) gets involved </a:t>
            </a:r>
          </a:p>
          <a:p>
            <a:r>
              <a:rPr lang="en-US" sz="1800" b="0" i="0" u="none" strike="noStrike" baseline="0" dirty="0">
                <a:solidFill>
                  <a:srgbClr val="000000"/>
                </a:solidFill>
                <a:latin typeface="Times New Roman" panose="02020603050405020304" pitchFamily="18" charset="0"/>
              </a:rPr>
              <a:t>• Cooperative agreements between agencies </a:t>
            </a:r>
          </a:p>
          <a:p>
            <a:r>
              <a:rPr lang="en-US" sz="1800" b="0" i="0" u="none" strike="noStrike" baseline="0" dirty="0">
                <a:solidFill>
                  <a:srgbClr val="000000"/>
                </a:solidFill>
                <a:latin typeface="Times New Roman" panose="02020603050405020304" pitchFamily="18" charset="0"/>
              </a:rPr>
              <a:t>• FEMA reimbursement policies </a:t>
            </a:r>
          </a:p>
          <a:p>
            <a:r>
              <a:rPr lang="en-US" sz="1800" b="0" i="0" u="none" strike="noStrike" baseline="0" dirty="0">
                <a:solidFill>
                  <a:srgbClr val="000000"/>
                </a:solidFill>
                <a:latin typeface="Times New Roman" panose="02020603050405020304" pitchFamily="18" charset="0"/>
              </a:rPr>
              <a:t>• Pay provisions for All Hazard Assignments</a:t>
            </a:r>
          </a:p>
          <a:p>
            <a:r>
              <a:rPr lang="en-US" sz="1800" b="0" i="0" u="none" strike="noStrike" baseline="0" dirty="0">
                <a:solidFill>
                  <a:srgbClr val="000000"/>
                </a:solidFill>
                <a:latin typeface="Times New Roman" panose="02020603050405020304" pitchFamily="18" charset="0"/>
              </a:rPr>
              <a:t>• Other general considerations and differences from wildland fire incidents </a:t>
            </a:r>
          </a:p>
          <a:p>
            <a:r>
              <a:rPr lang="en-US" sz="1800" b="0" i="0" u="none" strike="noStrike" baseline="0" dirty="0">
                <a:solidFill>
                  <a:srgbClr val="000000"/>
                </a:solidFill>
                <a:latin typeface="Times New Roman" panose="02020603050405020304" pitchFamily="18" charset="0"/>
              </a:rPr>
              <a:t>• Authorities for major disaster response </a:t>
            </a:r>
          </a:p>
          <a:p>
            <a:r>
              <a:rPr lang="en-US" sz="1800" b="0" i="0" u="none" strike="noStrike" baseline="0" dirty="0">
                <a:solidFill>
                  <a:srgbClr val="000000"/>
                </a:solidFill>
                <a:latin typeface="Times New Roman" panose="02020603050405020304" pitchFamily="18" charset="0"/>
              </a:rPr>
              <a:t>• Federal Emergency Management Agency (FEMA) tasking and billing basics </a:t>
            </a:r>
          </a:p>
          <a:p>
            <a:r>
              <a:rPr lang="en-US" sz="1800" b="0" i="0" u="none" strike="noStrike" baseline="0" dirty="0">
                <a:solidFill>
                  <a:srgbClr val="000000"/>
                </a:solidFill>
                <a:latin typeface="Times New Roman" panose="02020603050405020304" pitchFamily="18" charset="0"/>
              </a:rPr>
              <a:t>• FEMA fire management assistance </a:t>
            </a:r>
          </a:p>
        </p:txBody>
      </p:sp>
    </p:spTree>
    <p:extLst>
      <p:ext uri="{BB962C8B-B14F-4D97-AF65-F5344CB8AC3E}">
        <p14:creationId xmlns:p14="http://schemas.microsoft.com/office/powerpoint/2010/main" val="1429426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is All Hazard response? </a:t>
            </a:r>
            <a:r>
              <a:rPr lang="en-US" b="0" dirty="0"/>
              <a:t>All incidents natural or man made, that warrant action to protect Life, Property, Environment, Public Health and Safety and minimize disruptions of government, social and economic activities</a:t>
            </a:r>
          </a:p>
          <a:p>
            <a:endParaRPr lang="en-US" b="0" dirty="0"/>
          </a:p>
          <a:p>
            <a:r>
              <a:rPr lang="en-US" b="0" dirty="0"/>
              <a:t>Exceeding the capabilities of local or state agencies is key. Those entities either ask for a declaration or as their states to seek a declaration. Once presidentially declared, the federal gov has the authority to respond.</a:t>
            </a:r>
          </a:p>
        </p:txBody>
      </p:sp>
    </p:spTree>
    <p:extLst>
      <p:ext uri="{BB962C8B-B14F-4D97-AF65-F5344CB8AC3E}">
        <p14:creationId xmlns:p14="http://schemas.microsoft.com/office/powerpoint/2010/main" val="1238937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SIIBM Chapter 90, Page 90-1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r>
              <a:rPr lang="en-US" dirty="0"/>
              <a:t>The Disaster Relief Act of 1974 (Public Law 93-288) is the Federal law that established the process of presidential disaster declarations. In November 1988, Congress amended the act and renamed it the Robert T. Stafford Disaster Relief and Emergency Assistance Act (Public Law 100-707).</a:t>
            </a:r>
          </a:p>
          <a:p>
            <a:r>
              <a:rPr lang="en-US" dirty="0"/>
              <a:t> </a:t>
            </a:r>
          </a:p>
          <a:p>
            <a:r>
              <a:rPr lang="en-US" dirty="0"/>
              <a:t>The Stafford Act:</a:t>
            </a:r>
          </a:p>
          <a:p>
            <a:pPr marL="171450" lvl="0" indent="-171450">
              <a:buFont typeface="Arial" panose="020B0604020202020204" pitchFamily="34" charset="0"/>
              <a:buChar char="•"/>
            </a:pPr>
            <a:r>
              <a:rPr lang="en-US" dirty="0"/>
              <a:t>Covers all hazards, including natural disasters and terrorist events.</a:t>
            </a:r>
          </a:p>
          <a:p>
            <a:pPr marL="171450" lvl="0" indent="-171450">
              <a:buFont typeface="Arial" panose="020B0604020202020204" pitchFamily="34" charset="0"/>
              <a:buChar char="•"/>
            </a:pPr>
            <a:r>
              <a:rPr lang="en-US" dirty="0"/>
              <a:t>Provides primary authority for the Federal Government to respond to disasters and emergencies.</a:t>
            </a:r>
          </a:p>
          <a:p>
            <a:pPr marL="171450" lvl="0" indent="-171450">
              <a:buFont typeface="Arial" panose="020B0604020202020204" pitchFamily="34" charset="0"/>
              <a:buChar char="•"/>
            </a:pPr>
            <a:r>
              <a:rPr lang="en-US" dirty="0"/>
              <a:t>Gives FEMA responsibility for coordinating government response efforts.</a:t>
            </a:r>
          </a:p>
          <a:p>
            <a:pPr marL="171450" lvl="0" indent="-171450">
              <a:buFont typeface="Arial" panose="020B0604020202020204" pitchFamily="34" charset="0"/>
              <a:buChar char="•"/>
            </a:pPr>
            <a:r>
              <a:rPr lang="en-US" dirty="0"/>
              <a:t>Describes the programs and processes by which the Federal Government provides disaster and emergency assistance to State governments, tribal nations, local governments, eligible private nonprofit organizations, and individuals affected by a declared major disaster or emergency.  </a:t>
            </a:r>
          </a:p>
          <a:p>
            <a:r>
              <a:rPr lang="en-US" dirty="0"/>
              <a:t> </a:t>
            </a:r>
          </a:p>
          <a:p>
            <a:r>
              <a:rPr lang="en-US" dirty="0"/>
              <a:t>The Stafford Act defines “United States” as the 50 States, the District of Columbia, Puerto Rico, the Virgin Islands, Guam, American Samoa, and the Commonwealth of the Northern Mariana Islands. Former Trust Territories (Federated States of Micronesia, Republic of Marshall Islands) receive assistance through compacts, not under the Stafford Act. “United States” does not include areas where the United States has sovereignty, such as embassies and overseas military installations</a:t>
            </a: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Information about the NFR is on FEMA’s web site at http://www.fema.gov.</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Other Acts provide other guidance; SIIBM Chapter 90, Page 90-1 and 90-2.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The Post Katrina Act provides direction for FEMA</a:t>
            </a:r>
          </a:p>
        </p:txBody>
      </p:sp>
    </p:spTree>
    <p:extLst>
      <p:ext uri="{BB962C8B-B14F-4D97-AF65-F5344CB8AC3E}">
        <p14:creationId xmlns:p14="http://schemas.microsoft.com/office/powerpoint/2010/main" val="173371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SIIBM Chapter 90, Page 90-1</a:t>
            </a:r>
            <a:endParaRPr lang="en-US" sz="1200" b="1" kern="1200" dirty="0">
              <a:solidFill>
                <a:schemeClr val="tx1"/>
              </a:solidFill>
              <a:effectLst/>
              <a:latin typeface="+mn-lt"/>
              <a:ea typeface="+mn-ea"/>
              <a:cs typeface="+mn-cs"/>
            </a:endParaRPr>
          </a:p>
          <a:p>
            <a:endParaRPr lang="en-US" sz="1200" b="0" i="0" u="none" strike="noStrike" baseline="0" dirty="0">
              <a:solidFill>
                <a:srgbClr val="000000"/>
              </a:solidFill>
              <a:latin typeface="Times New Roman" panose="02020603050405020304" pitchFamily="18" charset="0"/>
            </a:endParaRPr>
          </a:p>
          <a:p>
            <a:pPr marL="285750" indent="-285750">
              <a:buFont typeface="Arial" panose="020B0604020202020204" pitchFamily="34" charset="0"/>
              <a:buChar char="•"/>
            </a:pPr>
            <a:r>
              <a:rPr lang="en-US" sz="1200" b="0" i="0" u="none" strike="noStrike" baseline="0" dirty="0">
                <a:solidFill>
                  <a:srgbClr val="000000"/>
                </a:solidFill>
                <a:latin typeface="Times New Roman" panose="02020603050405020304" pitchFamily="18" charset="0"/>
              </a:rPr>
              <a:t>The NRF groups its emergency response resources and capabilities under emergency support functions (ESFs). ESFs provide the greatest possible access to federal department and agency resources. There are 15 ESFs in the NRF. </a:t>
            </a:r>
          </a:p>
          <a:p>
            <a:pPr marL="285750" indent="-285750">
              <a:buFont typeface="Arial" panose="020B0604020202020204" pitchFamily="34" charset="0"/>
              <a:buChar char="•"/>
            </a:pPr>
            <a:r>
              <a:rPr lang="en-US" sz="1200" b="0" i="0" u="none" strike="noStrike" baseline="0" dirty="0">
                <a:solidFill>
                  <a:srgbClr val="000000"/>
                </a:solidFill>
                <a:latin typeface="Times New Roman" panose="02020603050405020304" pitchFamily="18" charset="0"/>
              </a:rPr>
              <a:t>The NRF identifies primary ESF agencies on the basis of authorities (laws) and the availability of resources in a given functional area. ESFs use standardized resource management concepts to dispatch, deploy, and recover resources before, during, and after an incident. </a:t>
            </a:r>
            <a:endParaRPr lang="en-US" sz="1000" b="0" i="0" kern="1200" dirty="0">
              <a:solidFill>
                <a:schemeClr val="tx1"/>
              </a:solidFill>
              <a:effectLst/>
              <a:latin typeface="+mn-lt"/>
              <a:ea typeface="+mn-ea"/>
              <a:cs typeface="+mn-cs"/>
            </a:endParaRPr>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a:t>
            </a:r>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ESFs use standardized resource management concepts to dispatch, deploy, and recover resources before, during, and after an incident.</a:t>
            </a:r>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p>
          <a:p>
            <a:endParaRPr lang="en-US" dirty="0"/>
          </a:p>
        </p:txBody>
      </p:sp>
    </p:spTree>
    <p:extLst>
      <p:ext uri="{BB962C8B-B14F-4D97-AF65-F5344CB8AC3E}">
        <p14:creationId xmlns:p14="http://schemas.microsoft.com/office/powerpoint/2010/main" val="2906203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Phases include:</a:t>
            </a: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Prevention</a:t>
            </a: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Preparedness</a:t>
            </a:r>
            <a:endParaRPr lang="en-US"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Response</a:t>
            </a:r>
            <a:endParaRPr lang="en-US"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Recovery</a:t>
            </a:r>
            <a:endParaRPr lang="en-US"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Mitigation</a:t>
            </a:r>
            <a:endParaRPr lang="en-US" sz="1200" b="1" kern="1200" dirty="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30946222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SIIBM Chapter 90, Page 90-2 thru 90-3</a:t>
            </a:r>
          </a:p>
          <a:p>
            <a:endParaRPr lang="en-US" dirty="0"/>
          </a:p>
          <a:p>
            <a:r>
              <a:rPr lang="en-US" dirty="0"/>
              <a:t>MA - formal request for assistance. Specifies exact responsibilities and Dollar amount authorized. Much more defined than a fire assignment- if the MA is to clear roads after a hurricane that is the narrow scope of the work. Cost of response must be tracked very carefully and the ESF liaison notified when reaching threshold. </a:t>
            </a:r>
          </a:p>
          <a:p>
            <a:endParaRPr lang="en-US" dirty="0"/>
          </a:p>
          <a:p>
            <a:r>
              <a:rPr lang="en-US" dirty="0"/>
              <a:t>ESF9 – Search and Rescue --  NPS</a:t>
            </a:r>
          </a:p>
          <a:p>
            <a:r>
              <a:rPr lang="en-US" dirty="0"/>
              <a:t>ESF11 – Ag and Natural Resources -- USDA. DOI co primary</a:t>
            </a:r>
          </a:p>
          <a:p>
            <a:endParaRPr lang="en-US" dirty="0"/>
          </a:p>
          <a:p>
            <a:r>
              <a:rPr lang="en-US" dirty="0"/>
              <a:t>Both the FS and DOI service as support agencies to other ESFs</a:t>
            </a:r>
          </a:p>
        </p:txBody>
      </p:sp>
    </p:spTree>
    <p:extLst>
      <p:ext uri="{BB962C8B-B14F-4D97-AF65-F5344CB8AC3E}">
        <p14:creationId xmlns:p14="http://schemas.microsoft.com/office/powerpoint/2010/main" val="39320478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SIIBM Chapter 90, Page 90-2 and 90-3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ESF #4 Exception – </a:t>
            </a:r>
            <a:r>
              <a:rPr lang="en-US" sz="1200" b="0" kern="1200" dirty="0">
                <a:solidFill>
                  <a:schemeClr val="tx1"/>
                </a:solidFill>
                <a:effectLst/>
                <a:latin typeface="+mn-lt"/>
                <a:ea typeface="+mn-ea"/>
                <a:cs typeface="+mn-cs"/>
              </a:rPr>
              <a:t>For operations occurring in the state of Alaska, the operational lead for firefighting response is the DOI, BLM.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Other ESFs – The Forest Service is designated a support agency to 10 of the other 15 ESFs in the network. The DOI is designated a support agency to 11 of the other 15 ESFs.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For further information, check the NRF on the FEMA Web site for support roles of all the various departments and agencies.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Primary agencies can use other agencies to support by sub-tasking. Dorian and Vax </a:t>
            </a: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17525999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SIIBM Chapter 90, Page 90-2 and 90-3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The role your agency plays in the ESF response to a major disaster determines what your agency must do to receive FEMA reimbursements for money spent on that mission. </a:t>
            </a:r>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Primary agencies provide overall cost tracking and reporting to FEMA for all responders. Sub-tasked agencies send all of their documentation for expenses to the primary agencies for approval before they send on to FEMA for reimbursement.</a:t>
            </a:r>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a:t>
            </a:r>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FEMA pays both the primary and the sub-tasked agencies upon receipt and examination of eligible, documented costs incurred. </a:t>
            </a:r>
            <a:endParaRPr lang="en-US" sz="1200" b="1"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0966357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FD0892-70FA-4196-94F5-C3BB9FE37506}" type="datetime1">
              <a:rPr lang="en-US" smtClean="0"/>
              <a:t>4/4/2024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66599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AF5808C-15B7-42E8-9B92-F54F422D4BB1}" type="datetime1">
              <a:rPr lang="en-US" smtClean="0"/>
              <a:t>4/4/2024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11736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13B594-5444-4400-A40F-6BB97AE4D54E}" type="datetime1">
              <a:rPr lang="en-US" smtClean="0"/>
              <a:t>4/4/2024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593614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DC2013-41D3-4FB6-BB79-EF26E6C1AA34}" type="datetime1">
              <a:rPr lang="en-US" smtClean="0"/>
              <a:t>4/4/2024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71691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617B34-044C-47BB-AD9B-91CB78733300}" type="datetime1">
              <a:rPr lang="en-US" smtClean="0"/>
              <a:t>4/4/2024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016511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DE6887-7AAB-4322-9B77-C6095959EC81}" type="datetime1">
              <a:rPr lang="en-US" smtClean="0"/>
              <a:t>4/4/2024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266120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29F78E-2546-4D71-AD8D-1D3CAFE980D8}" type="datetime1">
              <a:rPr lang="en-US" smtClean="0"/>
              <a:t>4/4/2024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36234738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81C6DE-D2DF-46A4-9A33-CE6B053418F0}" type="datetime1">
              <a:rPr lang="en-US" smtClean="0"/>
              <a:t>4/4/2024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16322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BD4849-467B-4A8B-BBF8-B79FCE1F8773}" type="datetime1">
              <a:rPr lang="en-US" smtClean="0"/>
              <a:t>4/4/2024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09500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F3FE2B-334F-43B8-861F-FF2B1A7C70CD}" type="datetime1">
              <a:rPr lang="en-US" smtClean="0"/>
              <a:t>4/4/2024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67113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8CD1132-DDD1-4DDF-B3DF-FF28C7FE9113}" type="datetime1">
              <a:rPr lang="en-US" smtClean="0"/>
              <a:t>4/4/2024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3709363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4DA6193-F587-48E3-90E6-65745093AFFD}" type="datetime1">
              <a:rPr lang="en-US" smtClean="0"/>
              <a:t>4/4/2024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95560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31F23B8-1349-47B2-B10D-C0C149BAE703}" type="datetime1">
              <a:rPr lang="en-US" smtClean="0"/>
              <a:t>4/4/2024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92048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BE9549-E71A-4A6E-B7AB-DE4188DCE65E}" type="datetime1">
              <a:rPr lang="en-US" smtClean="0"/>
              <a:t>4/4/2024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29856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FECCE7F-8034-4A19-861E-F9FC13CB732A}" type="datetime1">
              <a:rPr lang="en-US" smtClean="0"/>
              <a:t>4/4/2024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1874860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CBF6791-AEF4-4097-96AA-4208D1130AD8}" type="datetime1">
              <a:rPr lang="en-US" smtClean="0"/>
              <a:t>4/4/2024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19862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05A61DC-46D8-4181-9D40-FC8590932E60}" type="datetime1">
              <a:rPr lang="en-US" smtClean="0"/>
              <a:t>4/4/2024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4319928"/>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4856" y="1261331"/>
            <a:ext cx="3179146" cy="2786430"/>
          </a:xfrm>
        </p:spPr>
        <p:txBody>
          <a:bodyPr vert="horz" lIns="91440" tIns="45720" rIns="91440" bIns="45720" rtlCol="0" anchor="b">
            <a:normAutofit/>
          </a:bodyPr>
          <a:lstStyle/>
          <a:p>
            <a:r>
              <a:rPr lang="en-US" b="1"/>
              <a:t>Unit 12</a:t>
            </a:r>
            <a:br>
              <a:rPr lang="en-US" b="1"/>
            </a:br>
            <a:r>
              <a:rPr lang="en-US" b="1"/>
              <a:t>All Hazard</a:t>
            </a:r>
          </a:p>
        </p:txBody>
      </p:sp>
      <p:sp>
        <p:nvSpPr>
          <p:cNvPr id="5" name="TextBox 1">
            <a:extLst>
              <a:ext uri="{FF2B5EF4-FFF2-40B4-BE49-F238E27FC236}">
                <a16:creationId xmlns:a16="http://schemas.microsoft.com/office/drawing/2014/main" id="{8EDB39A0-BEF2-665E-9696-68CCFF6D175B}"/>
              </a:ext>
            </a:extLst>
          </p:cNvPr>
          <p:cNvSpPr txBox="1"/>
          <p:nvPr/>
        </p:nvSpPr>
        <p:spPr>
          <a:xfrm>
            <a:off x="6094375" y="4047760"/>
            <a:ext cx="3179628" cy="1548909"/>
          </a:xfrm>
          <a:prstGeom prst="rect">
            <a:avLst/>
          </a:prstGeom>
        </p:spPr>
        <p:txBody>
          <a:bodyPr rot="0" spcFirstLastPara="0" vert="horz" lIns="91440" tIns="45720" rIns="91440" bIns="45720" numCol="1" spcCol="0" rtlCol="0" fromWordArt="0" anchor="t" anchorCtr="0" forceAA="0" compatLnSpc="1">
            <a:prstTxWarp prst="textNoShape">
              <a:avLst/>
            </a:prstTxWarp>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Bef>
                <a:spcPts val="1000"/>
              </a:spcBef>
              <a:buClr>
                <a:schemeClr val="accent1"/>
              </a:buClr>
              <a:buSzPct val="80000"/>
            </a:pPr>
            <a:r>
              <a:rPr lang="en-US" dirty="0">
                <a:solidFill>
                  <a:schemeClr val="tx1">
                    <a:lumMod val="50000"/>
                    <a:lumOff val="50000"/>
                  </a:schemeClr>
                </a:solidFill>
              </a:rPr>
              <a:t>March 2024</a:t>
            </a:r>
          </a:p>
        </p:txBody>
      </p:sp>
      <p:pic>
        <p:nvPicPr>
          <p:cNvPr id="4" name="Picture 3">
            <a:extLst>
              <a:ext uri="{FF2B5EF4-FFF2-40B4-BE49-F238E27FC236}">
                <a16:creationId xmlns:a16="http://schemas.microsoft.com/office/drawing/2014/main" id="{D3F43926-D230-4EE1-ACF1-D53B00B4CCE0}"/>
              </a:ext>
            </a:extLst>
          </p:cNvPr>
          <p:cNvPicPr>
            <a:picLocks noChangeAspect="1"/>
          </p:cNvPicPr>
          <p:nvPr/>
        </p:nvPicPr>
        <p:blipFill rotWithShape="1">
          <a:blip r:embed="rId3"/>
          <a:srcRect l="3455" r="5142" b="1"/>
          <a:stretch/>
        </p:blipFill>
        <p:spPr>
          <a:xfrm rot="21600000">
            <a:off x="888603" y="1261330"/>
            <a:ext cx="4973212" cy="4335340"/>
          </a:xfrm>
          <a:prstGeom prst="rect">
            <a:avLst/>
          </a:prstGeom>
        </p:spPr>
      </p:pic>
      <p:sp>
        <p:nvSpPr>
          <p:cNvPr id="3" name="Slide Number Placeholder 2">
            <a:extLst>
              <a:ext uri="{FF2B5EF4-FFF2-40B4-BE49-F238E27FC236}">
                <a16:creationId xmlns:a16="http://schemas.microsoft.com/office/drawing/2014/main" id="{6A7DB79F-7FBA-45CB-8DE4-6D55DD027C9D}"/>
              </a:ext>
            </a:extLst>
          </p:cNvPr>
          <p:cNvSpPr>
            <a:spLocks noGrp="1"/>
          </p:cNvSpPr>
          <p:nvPr>
            <p:ph type="sldNum" sz="quarter" idx="12"/>
          </p:nvPr>
        </p:nvSpPr>
        <p:spPr>
          <a:xfrm>
            <a:off x="8590663" y="6041362"/>
            <a:ext cx="683339" cy="365125"/>
          </a:xfrm>
        </p:spPr>
        <p:txBody>
          <a:bodyPr vert="horz" lIns="91440" tIns="45720" rIns="91440" bIns="45720" rtlCol="0" anchor="ctr">
            <a:normAutofit/>
          </a:bodyPr>
          <a:lstStyle/>
          <a:p>
            <a:pPr defTabSz="914400">
              <a:spcAft>
                <a:spcPts val="600"/>
              </a:spcAft>
            </a:pPr>
            <a:fld id="{D57F1E4F-1CFF-5643-939E-217C01CDF565}" type="slidenum">
              <a:rPr lang="en-US" smtClean="0"/>
              <a:pPr defTabSz="914400">
                <a:spcAft>
                  <a:spcPts val="600"/>
                </a:spcAft>
              </a:pPr>
              <a:t>1</a:t>
            </a:fld>
            <a:endParaRPr lang="en-US"/>
          </a:p>
        </p:txBody>
      </p:sp>
    </p:spTree>
    <p:extLst>
      <p:ext uri="{BB962C8B-B14F-4D97-AF65-F5344CB8AC3E}">
        <p14:creationId xmlns:p14="http://schemas.microsoft.com/office/powerpoint/2010/main" val="2422171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EB6D4A9-C45A-4B44-A8C6-29EF53B12712}"/>
              </a:ext>
            </a:extLst>
          </p:cNvPr>
          <p:cNvSpPr>
            <a:spLocks noGrp="1"/>
          </p:cNvSpPr>
          <p:nvPr>
            <p:ph type="title"/>
          </p:nvPr>
        </p:nvSpPr>
        <p:spPr>
          <a:xfrm>
            <a:off x="5536734" y="609600"/>
            <a:ext cx="3737268" cy="1320800"/>
          </a:xfrm>
        </p:spPr>
        <p:txBody>
          <a:bodyPr>
            <a:normAutofit/>
          </a:bodyPr>
          <a:lstStyle/>
          <a:p>
            <a:r>
              <a:rPr lang="en-US"/>
              <a:t>FEMA Reimbursement</a:t>
            </a:r>
          </a:p>
        </p:txBody>
      </p:sp>
      <p:sp>
        <p:nvSpPr>
          <p:cNvPr id="5" name="Content Placeholder 2">
            <a:extLst>
              <a:ext uri="{FF2B5EF4-FFF2-40B4-BE49-F238E27FC236}">
                <a16:creationId xmlns:a16="http://schemas.microsoft.com/office/drawing/2014/main" id="{6E88C033-0826-41AE-88C0-E91D25B7D143}"/>
              </a:ext>
            </a:extLst>
          </p:cNvPr>
          <p:cNvSpPr>
            <a:spLocks noGrp="1"/>
          </p:cNvSpPr>
          <p:nvPr>
            <p:ph idx="1"/>
          </p:nvPr>
        </p:nvSpPr>
        <p:spPr>
          <a:xfrm>
            <a:off x="5209563" y="2160589"/>
            <a:ext cx="6258537" cy="3880773"/>
          </a:xfrm>
        </p:spPr>
        <p:txBody>
          <a:bodyPr>
            <a:noAutofit/>
          </a:bodyPr>
          <a:lstStyle/>
          <a:p>
            <a:pPr marL="0" indent="0">
              <a:buNone/>
            </a:pPr>
            <a:r>
              <a:rPr lang="en-US" sz="2400" dirty="0"/>
              <a:t>FEMA provides financial assistance for the following items:</a:t>
            </a:r>
          </a:p>
          <a:p>
            <a:pPr>
              <a:buFont typeface="Wingdings" panose="05000000000000000000" pitchFamily="2" charset="2"/>
              <a:buChar char="Ø"/>
            </a:pPr>
            <a:r>
              <a:rPr lang="en-US" sz="2400" dirty="0"/>
              <a:t>Cost of wages, travel expenses, and per diem</a:t>
            </a:r>
          </a:p>
          <a:p>
            <a:pPr>
              <a:buFont typeface="Wingdings" panose="05000000000000000000" pitchFamily="2" charset="2"/>
              <a:buChar char="Ø"/>
            </a:pPr>
            <a:r>
              <a:rPr lang="en-US" sz="2400" dirty="0"/>
              <a:t>Cost of supporting FEMA associate and regional directors</a:t>
            </a:r>
          </a:p>
          <a:p>
            <a:pPr>
              <a:buFont typeface="Wingdings" panose="05000000000000000000" pitchFamily="2" charset="2"/>
              <a:buChar char="Ø"/>
            </a:pPr>
            <a:r>
              <a:rPr lang="en-US" sz="2400" dirty="0"/>
              <a:t>Cost of materials, equipment, and supplies from regular stocks</a:t>
            </a:r>
          </a:p>
          <a:p>
            <a:pPr>
              <a:buFont typeface="Wingdings" panose="05000000000000000000" pitchFamily="2" charset="2"/>
              <a:buChar char="Ø"/>
            </a:pPr>
            <a:r>
              <a:rPr lang="en-US" sz="2400" dirty="0"/>
              <a:t>Other costs</a:t>
            </a:r>
          </a:p>
        </p:txBody>
      </p:sp>
      <p:pic>
        <p:nvPicPr>
          <p:cNvPr id="4" name="Picture 3">
            <a:extLst>
              <a:ext uri="{FF2B5EF4-FFF2-40B4-BE49-F238E27FC236}">
                <a16:creationId xmlns:a16="http://schemas.microsoft.com/office/drawing/2014/main" id="{2E94DEAF-32C2-4968-A81A-3EF133BD0C45}"/>
              </a:ext>
            </a:extLst>
          </p:cNvPr>
          <p:cNvPicPr>
            <a:picLocks noChangeAspect="1"/>
          </p:cNvPicPr>
          <p:nvPr/>
        </p:nvPicPr>
        <p:blipFill rotWithShape="1">
          <a:blip r:embed="rId3">
            <a:extLst>
              <a:ext uri="{28A0092B-C50C-407E-A947-70E740481C1C}">
                <a14:useLocalDpi xmlns:a14="http://schemas.microsoft.com/office/drawing/2010/main" val="0"/>
              </a:ext>
            </a:extLst>
          </a:blip>
          <a:srcRect l="14927" r="2915"/>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1" name="Isosceles Triangle 10">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Slide Number Placeholder 1">
            <a:extLst>
              <a:ext uri="{FF2B5EF4-FFF2-40B4-BE49-F238E27FC236}">
                <a16:creationId xmlns:a16="http://schemas.microsoft.com/office/drawing/2014/main" id="{F31F8618-524F-4550-8E0A-D71561EFBBC3}"/>
              </a:ext>
            </a:extLst>
          </p:cNvPr>
          <p:cNvSpPr>
            <a:spLocks noGrp="1"/>
          </p:cNvSpPr>
          <p:nvPr>
            <p:ph type="sldNum" sz="quarter" idx="12"/>
          </p:nvPr>
        </p:nvSpPr>
        <p:spPr>
          <a:xfrm>
            <a:off x="8841996" y="6041362"/>
            <a:ext cx="432006" cy="365125"/>
          </a:xfrm>
        </p:spPr>
        <p:txBody>
          <a:bodyPr>
            <a:normAutofit/>
          </a:bodyPr>
          <a:lstStyle/>
          <a:p>
            <a:pPr>
              <a:spcAft>
                <a:spcPts val="600"/>
              </a:spcAft>
            </a:pPr>
            <a:fld id="{D57F1E4F-1CFF-5643-939E-217C01CDF565}" type="slidenum">
              <a:rPr lang="en-US" smtClean="0"/>
              <a:pPr>
                <a:spcAft>
                  <a:spcPts val="600"/>
                </a:spcAft>
              </a:pPr>
              <a:t>10</a:t>
            </a:fld>
            <a:endParaRPr lang="en-US"/>
          </a:p>
        </p:txBody>
      </p:sp>
    </p:spTree>
    <p:extLst>
      <p:ext uri="{BB962C8B-B14F-4D97-AF65-F5344CB8AC3E}">
        <p14:creationId xmlns:p14="http://schemas.microsoft.com/office/powerpoint/2010/main" val="557892901"/>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EE85A-0235-4F80-9FA7-8F224AE32B3B}"/>
              </a:ext>
            </a:extLst>
          </p:cNvPr>
          <p:cNvSpPr>
            <a:spLocks noGrp="1"/>
          </p:cNvSpPr>
          <p:nvPr>
            <p:ph type="title"/>
          </p:nvPr>
        </p:nvSpPr>
        <p:spPr>
          <a:xfrm>
            <a:off x="1203114" y="2400300"/>
            <a:ext cx="8596668" cy="1371600"/>
          </a:xfrm>
        </p:spPr>
        <p:txBody>
          <a:bodyPr>
            <a:noAutofit/>
          </a:bodyPr>
          <a:lstStyle/>
          <a:p>
            <a:pPr algn="ctr"/>
            <a:r>
              <a:rPr lang="en-US" sz="8000" b="1" dirty="0"/>
              <a:t>EXERCISE</a:t>
            </a:r>
          </a:p>
        </p:txBody>
      </p:sp>
      <p:sp>
        <p:nvSpPr>
          <p:cNvPr id="3" name="Slide Number Placeholder 2">
            <a:extLst>
              <a:ext uri="{FF2B5EF4-FFF2-40B4-BE49-F238E27FC236}">
                <a16:creationId xmlns:a16="http://schemas.microsoft.com/office/drawing/2014/main" id="{36BB2960-7822-458D-A274-7532449070D5}"/>
              </a:ext>
            </a:extLst>
          </p:cNvPr>
          <p:cNvSpPr>
            <a:spLocks noGrp="1"/>
          </p:cNvSpPr>
          <p:nvPr>
            <p:ph type="sldNum" sz="quarter" idx="12"/>
          </p:nvPr>
        </p:nvSpPr>
        <p:spPr/>
        <p:txBody>
          <a:bodyPr/>
          <a:lstStyle/>
          <a:p>
            <a:fld id="{D57F1E4F-1CFF-5643-939E-217C01CDF565}" type="slidenum">
              <a:rPr lang="en-US" smtClean="0"/>
              <a:pPr/>
              <a:t>11</a:t>
            </a:fld>
            <a:endParaRPr lang="en-US" dirty="0"/>
          </a:p>
        </p:txBody>
      </p:sp>
    </p:spTree>
    <p:extLst>
      <p:ext uri="{BB962C8B-B14F-4D97-AF65-F5344CB8AC3E}">
        <p14:creationId xmlns:p14="http://schemas.microsoft.com/office/powerpoint/2010/main" val="3273027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C50871-10BE-4247-A83C-2AA14E4F61C2}"/>
              </a:ext>
            </a:extLst>
          </p:cNvPr>
          <p:cNvSpPr>
            <a:spLocks noGrp="1"/>
          </p:cNvSpPr>
          <p:nvPr>
            <p:ph idx="1"/>
          </p:nvPr>
        </p:nvSpPr>
        <p:spPr>
          <a:xfrm>
            <a:off x="677334" y="708662"/>
            <a:ext cx="10181166" cy="1257299"/>
          </a:xfrm>
        </p:spPr>
        <p:txBody>
          <a:bodyPr>
            <a:normAutofit/>
          </a:bodyPr>
          <a:lstStyle/>
          <a:p>
            <a:pPr marL="0" indent="0">
              <a:buNone/>
            </a:pPr>
            <a:r>
              <a:rPr lang="en-US" sz="3600" dirty="0"/>
              <a:t>Choose THREE correct statements:</a:t>
            </a:r>
          </a:p>
        </p:txBody>
      </p:sp>
      <p:sp>
        <p:nvSpPr>
          <p:cNvPr id="2" name="Slide Number Placeholder 1">
            <a:extLst>
              <a:ext uri="{FF2B5EF4-FFF2-40B4-BE49-F238E27FC236}">
                <a16:creationId xmlns:a16="http://schemas.microsoft.com/office/drawing/2014/main" id="{9CE16E33-CBB7-46B5-8D0C-8C898634362E}"/>
              </a:ext>
            </a:extLst>
          </p:cNvPr>
          <p:cNvSpPr>
            <a:spLocks noGrp="1"/>
          </p:cNvSpPr>
          <p:nvPr>
            <p:ph type="sldNum" sz="quarter" idx="12"/>
          </p:nvPr>
        </p:nvSpPr>
        <p:spPr/>
        <p:txBody>
          <a:bodyPr/>
          <a:lstStyle/>
          <a:p>
            <a:fld id="{D57F1E4F-1CFF-5643-939E-217C01CDF565}" type="slidenum">
              <a:rPr lang="en-US" smtClean="0"/>
              <a:pPr/>
              <a:t>12</a:t>
            </a:fld>
            <a:endParaRPr lang="en-US" dirty="0"/>
          </a:p>
        </p:txBody>
      </p:sp>
      <p:sp>
        <p:nvSpPr>
          <p:cNvPr id="4" name="TextBox 3">
            <a:extLst>
              <a:ext uri="{FF2B5EF4-FFF2-40B4-BE49-F238E27FC236}">
                <a16:creationId xmlns:a16="http://schemas.microsoft.com/office/drawing/2014/main" id="{415DA839-C25C-42E1-808F-3DCF892C957D}"/>
              </a:ext>
            </a:extLst>
          </p:cNvPr>
          <p:cNvSpPr txBox="1"/>
          <p:nvPr/>
        </p:nvSpPr>
        <p:spPr>
          <a:xfrm>
            <a:off x="677334" y="1682299"/>
            <a:ext cx="10378439" cy="4801314"/>
          </a:xfrm>
          <a:prstGeom prst="rect">
            <a:avLst/>
          </a:prstGeom>
          <a:noFill/>
        </p:spPr>
        <p:txBody>
          <a:bodyPr wrap="square" rtlCol="0">
            <a:spAutoFit/>
          </a:bodyPr>
          <a:lstStyle/>
          <a:p>
            <a:pPr marL="457200" indent="-457200">
              <a:buAutoNum type="arabicPeriod"/>
            </a:pPr>
            <a:r>
              <a:rPr lang="en-US" sz="3400" dirty="0"/>
              <a:t>FEMA requires sub-tasked agencies to submit billing to their primary agency first for approval.</a:t>
            </a:r>
          </a:p>
          <a:p>
            <a:pPr marL="457200" indent="-457200">
              <a:buAutoNum type="arabicPeriod"/>
            </a:pPr>
            <a:r>
              <a:rPr lang="en-US" sz="3400" dirty="0"/>
              <a:t>There are 10 ESFs in the NRF.</a:t>
            </a:r>
          </a:p>
          <a:p>
            <a:pPr marL="457200" indent="-457200">
              <a:buAutoNum type="arabicPeriod"/>
            </a:pPr>
            <a:r>
              <a:rPr lang="en-US" sz="3400" dirty="0"/>
              <a:t>The President must declare a major disaster in order for federal agencies to become involved.</a:t>
            </a:r>
          </a:p>
          <a:p>
            <a:pPr marL="457200" indent="-457200">
              <a:buAutoNum type="arabicPeriod"/>
            </a:pPr>
            <a:r>
              <a:rPr lang="en-US" sz="3400" dirty="0"/>
              <a:t>The Stafford Act provides the main authority for federal assistance.</a:t>
            </a:r>
          </a:p>
          <a:p>
            <a:pPr marL="457200" indent="-457200">
              <a:buAutoNum type="arabicPeriod"/>
            </a:pPr>
            <a:r>
              <a:rPr lang="en-US" sz="3400" dirty="0"/>
              <a:t>Only local agencies will respond to a national disaster.</a:t>
            </a:r>
          </a:p>
        </p:txBody>
      </p:sp>
      <p:cxnSp>
        <p:nvCxnSpPr>
          <p:cNvPr id="7" name="Straight Connector 6">
            <a:extLst>
              <a:ext uri="{FF2B5EF4-FFF2-40B4-BE49-F238E27FC236}">
                <a16:creationId xmlns:a16="http://schemas.microsoft.com/office/drawing/2014/main" id="{F1C6DB44-9754-4781-A01C-3EF6BBF615BD}"/>
              </a:ext>
            </a:extLst>
          </p:cNvPr>
          <p:cNvCxnSpPr>
            <a:cxnSpLocks/>
          </p:cNvCxnSpPr>
          <p:nvPr/>
        </p:nvCxnSpPr>
        <p:spPr>
          <a:xfrm>
            <a:off x="480060" y="1484178"/>
            <a:ext cx="1037844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393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1CF120A-FE55-4B60-A264-C1C4337B3BF1}"/>
              </a:ext>
            </a:extLst>
          </p:cNvPr>
          <p:cNvSpPr>
            <a:spLocks noGrp="1"/>
          </p:cNvSpPr>
          <p:nvPr>
            <p:ph type="title"/>
          </p:nvPr>
        </p:nvSpPr>
        <p:spPr/>
        <p:txBody>
          <a:bodyPr>
            <a:noAutofit/>
          </a:bodyPr>
          <a:lstStyle/>
          <a:p>
            <a:r>
              <a:rPr lang="en-US" sz="4400" dirty="0"/>
              <a:t>Pay Provisions</a:t>
            </a:r>
          </a:p>
        </p:txBody>
      </p:sp>
      <p:sp>
        <p:nvSpPr>
          <p:cNvPr id="5" name="Content Placeholder 2">
            <a:extLst>
              <a:ext uri="{FF2B5EF4-FFF2-40B4-BE49-F238E27FC236}">
                <a16:creationId xmlns:a16="http://schemas.microsoft.com/office/drawing/2014/main" id="{E94D9D30-17C7-40A6-A9B4-FA6DF42C0594}"/>
              </a:ext>
            </a:extLst>
          </p:cNvPr>
          <p:cNvSpPr>
            <a:spLocks noGrp="1"/>
          </p:cNvSpPr>
          <p:nvPr>
            <p:ph idx="1"/>
          </p:nvPr>
        </p:nvSpPr>
        <p:spPr>
          <a:xfrm>
            <a:off x="677689" y="1600835"/>
            <a:ext cx="9837911" cy="4944499"/>
          </a:xfrm>
        </p:spPr>
        <p:txBody>
          <a:bodyPr>
            <a:normAutofit/>
          </a:bodyPr>
          <a:lstStyle/>
          <a:p>
            <a:pPr marL="0" indent="0">
              <a:buNone/>
            </a:pPr>
            <a:r>
              <a:rPr lang="en-US" sz="3600" dirty="0"/>
              <a:t>Payment procedures for federal employees responding to all hazard assignments is the same as wildland fire incidents, however, there may be some primary agency regulations that apply. Some differences pertain to:</a:t>
            </a:r>
          </a:p>
          <a:p>
            <a:pPr marL="0" indent="0">
              <a:buNone/>
            </a:pPr>
            <a:endParaRPr lang="en-US" sz="1200" dirty="0"/>
          </a:p>
          <a:p>
            <a:pPr>
              <a:buFont typeface="Wingdings" panose="05000000000000000000" pitchFamily="2" charset="2"/>
              <a:buChar char="Ø"/>
            </a:pPr>
            <a:r>
              <a:rPr lang="en-US" sz="3600" dirty="0"/>
              <a:t>Biweekly earning limitations</a:t>
            </a:r>
          </a:p>
          <a:p>
            <a:pPr>
              <a:buFont typeface="Wingdings" panose="05000000000000000000" pitchFamily="2" charset="2"/>
              <a:buChar char="Ø"/>
            </a:pPr>
            <a:r>
              <a:rPr lang="en-US" sz="3600" dirty="0"/>
              <a:t>Overtime</a:t>
            </a:r>
          </a:p>
        </p:txBody>
      </p:sp>
      <p:sp>
        <p:nvSpPr>
          <p:cNvPr id="2" name="Slide Number Placeholder 1">
            <a:extLst>
              <a:ext uri="{FF2B5EF4-FFF2-40B4-BE49-F238E27FC236}">
                <a16:creationId xmlns:a16="http://schemas.microsoft.com/office/drawing/2014/main" id="{83E81E59-362B-4030-80FB-172DE4AC8B63}"/>
              </a:ext>
            </a:extLst>
          </p:cNvPr>
          <p:cNvSpPr>
            <a:spLocks noGrp="1"/>
          </p:cNvSpPr>
          <p:nvPr>
            <p:ph type="sldNum" sz="quarter" idx="12"/>
          </p:nvPr>
        </p:nvSpPr>
        <p:spPr/>
        <p:txBody>
          <a:bodyPr/>
          <a:lstStyle/>
          <a:p>
            <a:fld id="{D57F1E4F-1CFF-5643-939E-217C01CDF565}" type="slidenum">
              <a:rPr lang="en-US" smtClean="0"/>
              <a:pPr/>
              <a:t>13</a:t>
            </a:fld>
            <a:endParaRPr lang="en-US" dirty="0"/>
          </a:p>
        </p:txBody>
      </p:sp>
      <p:sp>
        <p:nvSpPr>
          <p:cNvPr id="6" name="TextBox 5">
            <a:extLst>
              <a:ext uri="{FF2B5EF4-FFF2-40B4-BE49-F238E27FC236}">
                <a16:creationId xmlns:a16="http://schemas.microsoft.com/office/drawing/2014/main" id="{0E5B7933-3EA3-4A4F-85F1-8DA143A3BEDC}"/>
              </a:ext>
            </a:extLst>
          </p:cNvPr>
          <p:cNvSpPr txBox="1"/>
          <p:nvPr/>
        </p:nvSpPr>
        <p:spPr>
          <a:xfrm>
            <a:off x="7120644" y="4805681"/>
            <a:ext cx="3394956" cy="1200329"/>
          </a:xfrm>
          <a:prstGeom prst="rect">
            <a:avLst/>
          </a:prstGeom>
          <a:noFill/>
        </p:spPr>
        <p:txBody>
          <a:bodyPr wrap="square" rtlCol="0">
            <a:spAutoFit/>
          </a:bodyPr>
          <a:lstStyle/>
          <a:p>
            <a:pPr marL="571500" indent="-571500">
              <a:buClr>
                <a:schemeClr val="accent1"/>
              </a:buClr>
              <a:buFont typeface="Wingdings" panose="05000000000000000000" pitchFamily="2" charset="2"/>
              <a:buChar char="Ø"/>
            </a:pPr>
            <a:r>
              <a:rPr lang="en-US" sz="3600" dirty="0"/>
              <a:t>Hazard Pay</a:t>
            </a:r>
          </a:p>
          <a:p>
            <a:pPr marL="571500" indent="-571500">
              <a:buClr>
                <a:schemeClr val="accent1"/>
              </a:buClr>
              <a:buFont typeface="Wingdings" panose="05000000000000000000" pitchFamily="2" charset="2"/>
              <a:buChar char="Ø"/>
            </a:pPr>
            <a:r>
              <a:rPr lang="en-US" sz="3600" dirty="0"/>
              <a:t>Travel</a:t>
            </a:r>
          </a:p>
        </p:txBody>
      </p:sp>
    </p:spTree>
    <p:extLst>
      <p:ext uri="{BB962C8B-B14F-4D97-AF65-F5344CB8AC3E}">
        <p14:creationId xmlns:p14="http://schemas.microsoft.com/office/powerpoint/2010/main" val="22491286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Rectangle 11">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53376"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133042"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8"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2463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6597"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Isosceles Triangle 21">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5488"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655"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Isosceles Triangle 25">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4821"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Title 1">
            <a:extLst>
              <a:ext uri="{FF2B5EF4-FFF2-40B4-BE49-F238E27FC236}">
                <a16:creationId xmlns:a16="http://schemas.microsoft.com/office/drawing/2014/main" id="{9FB530FF-E7CC-4193-BBCA-C64A82E29F7C}"/>
              </a:ext>
            </a:extLst>
          </p:cNvPr>
          <p:cNvSpPr>
            <a:spLocks noGrp="1"/>
          </p:cNvSpPr>
          <p:nvPr>
            <p:ph type="title"/>
          </p:nvPr>
        </p:nvSpPr>
        <p:spPr>
          <a:xfrm>
            <a:off x="677334" y="609600"/>
            <a:ext cx="3843375" cy="5175624"/>
          </a:xfrm>
        </p:spPr>
        <p:txBody>
          <a:bodyPr anchor="ctr">
            <a:normAutofit/>
          </a:bodyPr>
          <a:lstStyle/>
          <a:p>
            <a:r>
              <a:rPr lang="en-US" sz="4000" dirty="0">
                <a:solidFill>
                  <a:schemeClr val="tx1">
                    <a:lumMod val="85000"/>
                    <a:lumOff val="15000"/>
                  </a:schemeClr>
                </a:solidFill>
              </a:rPr>
              <a:t>Other Considerations</a:t>
            </a:r>
          </a:p>
        </p:txBody>
      </p:sp>
      <p:sp>
        <p:nvSpPr>
          <p:cNvPr id="28" name="Freeform: Shape 27">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2154" y="-8467"/>
            <a:ext cx="7109846"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Content Placeholder 2">
            <a:extLst>
              <a:ext uri="{FF2B5EF4-FFF2-40B4-BE49-F238E27FC236}">
                <a16:creationId xmlns:a16="http://schemas.microsoft.com/office/drawing/2014/main" id="{24999F08-0601-433A-868E-CE0C7B199C20}"/>
              </a:ext>
            </a:extLst>
          </p:cNvPr>
          <p:cNvSpPr>
            <a:spLocks noGrp="1"/>
          </p:cNvSpPr>
          <p:nvPr>
            <p:ph idx="1"/>
          </p:nvPr>
        </p:nvSpPr>
        <p:spPr>
          <a:xfrm>
            <a:off x="5649487" y="609600"/>
            <a:ext cx="6542513" cy="5962650"/>
          </a:xfrm>
        </p:spPr>
        <p:txBody>
          <a:bodyPr anchor="ctr">
            <a:normAutofit/>
          </a:bodyPr>
          <a:lstStyle/>
          <a:p>
            <a:pPr>
              <a:buClrTx/>
              <a:buFont typeface="Wingdings" panose="05000000000000000000" pitchFamily="2" charset="2"/>
              <a:buChar char="Ø"/>
            </a:pPr>
            <a:r>
              <a:rPr lang="en-US" sz="2800" dirty="0">
                <a:solidFill>
                  <a:srgbClr val="FFFFFF"/>
                </a:solidFill>
              </a:rPr>
              <a:t>Processing Resource and Procurement Orders</a:t>
            </a:r>
          </a:p>
          <a:p>
            <a:pPr>
              <a:buClrTx/>
              <a:buFont typeface="Wingdings" panose="05000000000000000000" pitchFamily="2" charset="2"/>
              <a:buChar char="Ø"/>
            </a:pPr>
            <a:endParaRPr lang="en-US" sz="2800" dirty="0">
              <a:solidFill>
                <a:srgbClr val="FFFFFF"/>
              </a:solidFill>
            </a:endParaRPr>
          </a:p>
          <a:p>
            <a:pPr>
              <a:buClrTx/>
              <a:buFont typeface="Wingdings" panose="05000000000000000000" pitchFamily="2" charset="2"/>
              <a:buChar char="Ø"/>
            </a:pPr>
            <a:r>
              <a:rPr lang="en-US" sz="2800" dirty="0">
                <a:solidFill>
                  <a:srgbClr val="FFFFFF"/>
                </a:solidFill>
              </a:rPr>
              <a:t>Operating Guidelines</a:t>
            </a:r>
          </a:p>
          <a:p>
            <a:pPr>
              <a:buClrTx/>
              <a:buFont typeface="Wingdings" panose="05000000000000000000" pitchFamily="2" charset="2"/>
              <a:buChar char="Ø"/>
            </a:pPr>
            <a:endParaRPr lang="en-US" sz="2800" dirty="0">
              <a:solidFill>
                <a:srgbClr val="FFFFFF"/>
              </a:solidFill>
            </a:endParaRPr>
          </a:p>
          <a:p>
            <a:pPr>
              <a:buClrTx/>
              <a:buFont typeface="Wingdings" panose="05000000000000000000" pitchFamily="2" charset="2"/>
              <a:buChar char="Ø"/>
            </a:pPr>
            <a:r>
              <a:rPr lang="en-US" sz="2800" dirty="0">
                <a:solidFill>
                  <a:srgbClr val="FFFFFF"/>
                </a:solidFill>
              </a:rPr>
              <a:t>Health and Medical Issues</a:t>
            </a:r>
          </a:p>
          <a:p>
            <a:pPr>
              <a:buClrTx/>
              <a:buFont typeface="Wingdings" panose="05000000000000000000" pitchFamily="2" charset="2"/>
              <a:buChar char="Ø"/>
            </a:pPr>
            <a:endParaRPr lang="en-US" sz="2800" dirty="0">
              <a:solidFill>
                <a:srgbClr val="FFFFFF"/>
              </a:solidFill>
            </a:endParaRPr>
          </a:p>
          <a:p>
            <a:pPr>
              <a:buClrTx/>
              <a:buFont typeface="Wingdings" panose="05000000000000000000" pitchFamily="2" charset="2"/>
              <a:buChar char="Ø"/>
            </a:pPr>
            <a:r>
              <a:rPr lang="en-US" sz="2800" dirty="0">
                <a:solidFill>
                  <a:srgbClr val="FFFFFF"/>
                </a:solidFill>
              </a:rPr>
              <a:t>Cost Share &amp; Cost Accounting</a:t>
            </a:r>
          </a:p>
          <a:p>
            <a:pPr>
              <a:buClrTx/>
              <a:buFont typeface="Wingdings" panose="05000000000000000000" pitchFamily="2" charset="2"/>
              <a:buChar char="Ø"/>
            </a:pPr>
            <a:endParaRPr lang="en-US" sz="2800" dirty="0">
              <a:solidFill>
                <a:srgbClr val="FFFFFF"/>
              </a:solidFill>
            </a:endParaRPr>
          </a:p>
          <a:p>
            <a:pPr>
              <a:buClrTx/>
              <a:buFont typeface="Wingdings" panose="05000000000000000000" pitchFamily="2" charset="2"/>
              <a:buChar char="Ø"/>
            </a:pPr>
            <a:r>
              <a:rPr lang="en-US" sz="2800" dirty="0">
                <a:solidFill>
                  <a:srgbClr val="FFFFFF"/>
                </a:solidFill>
              </a:rPr>
              <a:t>Claims</a:t>
            </a:r>
          </a:p>
          <a:p>
            <a:pPr>
              <a:buClrTx/>
              <a:buFont typeface="Wingdings" panose="05000000000000000000" pitchFamily="2" charset="2"/>
              <a:buChar char="Ø"/>
            </a:pPr>
            <a:endParaRPr lang="en-US" dirty="0">
              <a:solidFill>
                <a:srgbClr val="FFFFFF"/>
              </a:solidFill>
            </a:endParaRPr>
          </a:p>
          <a:p>
            <a:pPr>
              <a:buClrTx/>
              <a:buFont typeface="Wingdings" panose="05000000000000000000" pitchFamily="2" charset="2"/>
              <a:buChar char="Ø"/>
            </a:pPr>
            <a:endParaRPr lang="en-US" dirty="0">
              <a:solidFill>
                <a:srgbClr val="FFFFFF"/>
              </a:solidFill>
            </a:endParaRPr>
          </a:p>
        </p:txBody>
      </p:sp>
      <p:sp>
        <p:nvSpPr>
          <p:cNvPr id="2" name="Slide Number Placeholder 1">
            <a:extLst>
              <a:ext uri="{FF2B5EF4-FFF2-40B4-BE49-F238E27FC236}">
                <a16:creationId xmlns:a16="http://schemas.microsoft.com/office/drawing/2014/main" id="{4232265E-1C74-4D6B-96A0-D49605E5A286}"/>
              </a:ext>
            </a:extLst>
          </p:cNvPr>
          <p:cNvSpPr>
            <a:spLocks noGrp="1"/>
          </p:cNvSpPr>
          <p:nvPr>
            <p:ph type="sldNum" sz="quarter" idx="12"/>
          </p:nvPr>
        </p:nvSpPr>
        <p:spPr>
          <a:xfrm>
            <a:off x="8590663" y="6041362"/>
            <a:ext cx="683339" cy="365125"/>
          </a:xfrm>
        </p:spPr>
        <p:txBody>
          <a:bodyPr>
            <a:normAutofit/>
          </a:bodyPr>
          <a:lstStyle/>
          <a:p>
            <a:pPr>
              <a:spcAft>
                <a:spcPts val="600"/>
              </a:spcAft>
            </a:pPr>
            <a:fld id="{D57F1E4F-1CFF-5643-939E-217C01CDF565}" type="slidenum">
              <a:rPr lang="en-US">
                <a:solidFill>
                  <a:srgbClr val="FFFFFF"/>
                </a:solidFill>
              </a:rPr>
              <a:pPr>
                <a:spcAft>
                  <a:spcPts val="600"/>
                </a:spcAft>
              </a:pPr>
              <a:t>14</a:t>
            </a:fld>
            <a:endParaRPr lang="en-US">
              <a:solidFill>
                <a:srgbClr val="FFFFFF"/>
              </a:solidFill>
            </a:endParaRPr>
          </a:p>
        </p:txBody>
      </p:sp>
    </p:spTree>
    <p:extLst>
      <p:ext uri="{BB962C8B-B14F-4D97-AF65-F5344CB8AC3E}">
        <p14:creationId xmlns:p14="http://schemas.microsoft.com/office/powerpoint/2010/main" val="4058244760"/>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73100"/>
            <a:ext cx="8341975" cy="1097280"/>
          </a:xfrm>
        </p:spPr>
        <p:txBody>
          <a:bodyPr>
            <a:normAutofit/>
          </a:bodyPr>
          <a:lstStyle/>
          <a:p>
            <a:r>
              <a:rPr lang="en-US" sz="4400" dirty="0"/>
              <a:t>Summary &amp; Questions</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35300" y="2160588"/>
            <a:ext cx="3881437" cy="3881437"/>
          </a:xfrm>
        </p:spPr>
      </p:pic>
      <p:sp>
        <p:nvSpPr>
          <p:cNvPr id="3" name="Slide Number Placeholder 2">
            <a:extLst>
              <a:ext uri="{FF2B5EF4-FFF2-40B4-BE49-F238E27FC236}">
                <a16:creationId xmlns:a16="http://schemas.microsoft.com/office/drawing/2014/main" id="{7528E3D1-A5B1-4ADF-AC83-46C29C9B2943}"/>
              </a:ext>
            </a:extLst>
          </p:cNvPr>
          <p:cNvSpPr>
            <a:spLocks noGrp="1"/>
          </p:cNvSpPr>
          <p:nvPr>
            <p:ph type="sldNum" sz="quarter" idx="12"/>
          </p:nvPr>
        </p:nvSpPr>
        <p:spPr/>
        <p:txBody>
          <a:bodyPr/>
          <a:lstStyle/>
          <a:p>
            <a:fld id="{D57F1E4F-1CFF-5643-939E-217C01CDF565}" type="slidenum">
              <a:rPr lang="en-US" smtClean="0"/>
              <a:pPr/>
              <a:t>15</a:t>
            </a:fld>
            <a:endParaRPr lang="en-US" dirty="0"/>
          </a:p>
        </p:txBody>
      </p:sp>
      <p:sp>
        <p:nvSpPr>
          <p:cNvPr id="4" name="Content Placeholder 2">
            <a:extLst>
              <a:ext uri="{FF2B5EF4-FFF2-40B4-BE49-F238E27FC236}">
                <a16:creationId xmlns:a16="http://schemas.microsoft.com/office/drawing/2014/main" id="{CEF9523B-58DF-4123-A605-3366F456CE9E}"/>
              </a:ext>
            </a:extLst>
          </p:cNvPr>
          <p:cNvSpPr txBox="1">
            <a:spLocks/>
          </p:cNvSpPr>
          <p:nvPr/>
        </p:nvSpPr>
        <p:spPr>
          <a:xfrm>
            <a:off x="677334" y="1701800"/>
            <a:ext cx="9528550" cy="4708292"/>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3600" dirty="0"/>
              <a:t>Wildland fire agencies can assist with all hazard incidents through the National Response Framework.</a:t>
            </a:r>
          </a:p>
          <a:p>
            <a:r>
              <a:rPr lang="en-US" sz="3600" dirty="0"/>
              <a:t>There are some pay provision and other business management differences.</a:t>
            </a:r>
          </a:p>
          <a:p>
            <a:endParaRPr lang="en-US" sz="3600" dirty="0"/>
          </a:p>
          <a:p>
            <a:endParaRPr lang="en-US" sz="3600" dirty="0"/>
          </a:p>
        </p:txBody>
      </p:sp>
    </p:spTree>
    <p:extLst>
      <p:ext uri="{BB962C8B-B14F-4D97-AF65-F5344CB8AC3E}">
        <p14:creationId xmlns:p14="http://schemas.microsoft.com/office/powerpoint/2010/main" val="3277126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300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36734" y="609600"/>
            <a:ext cx="3737268" cy="1320800"/>
          </a:xfrm>
        </p:spPr>
        <p:txBody>
          <a:bodyPr>
            <a:normAutofit/>
          </a:bodyPr>
          <a:lstStyle/>
          <a:p>
            <a:r>
              <a:rPr lang="en-US"/>
              <a:t>Unit Overview</a:t>
            </a:r>
          </a:p>
        </p:txBody>
      </p:sp>
      <p:sp>
        <p:nvSpPr>
          <p:cNvPr id="3" name="Content Placeholder 2"/>
          <p:cNvSpPr>
            <a:spLocks noGrp="1"/>
          </p:cNvSpPr>
          <p:nvPr>
            <p:ph idx="1"/>
          </p:nvPr>
        </p:nvSpPr>
        <p:spPr>
          <a:xfrm>
            <a:off x="5209563" y="2160589"/>
            <a:ext cx="4064439" cy="3880773"/>
          </a:xfrm>
        </p:spPr>
        <p:txBody>
          <a:bodyPr>
            <a:normAutofit/>
          </a:bodyPr>
          <a:lstStyle/>
          <a:p>
            <a:r>
              <a:rPr lang="en-US" sz="2800" dirty="0"/>
              <a:t>Authority</a:t>
            </a:r>
          </a:p>
          <a:p>
            <a:r>
              <a:rPr lang="en-US" sz="2800" dirty="0"/>
              <a:t>Federal Emergency Management Agency’s (FEMA) Involvement &amp; Reimbursement</a:t>
            </a:r>
          </a:p>
          <a:p>
            <a:r>
              <a:rPr lang="en-US" sz="2800" dirty="0"/>
              <a:t>Pay Provisions</a:t>
            </a:r>
          </a:p>
          <a:p>
            <a:r>
              <a:rPr lang="en-US" sz="2800" dirty="0"/>
              <a:t>Other Considerations</a:t>
            </a:r>
          </a:p>
        </p:txBody>
      </p:sp>
      <p:pic>
        <p:nvPicPr>
          <p:cNvPr id="4" name="Picture 3">
            <a:extLst>
              <a:ext uri="{FF2B5EF4-FFF2-40B4-BE49-F238E27FC236}">
                <a16:creationId xmlns:a16="http://schemas.microsoft.com/office/drawing/2014/main" id="{9CA8A2EA-17FB-4241-A6B3-9C21F71B60BE}"/>
              </a:ext>
            </a:extLst>
          </p:cNvPr>
          <p:cNvPicPr>
            <a:picLocks noChangeAspect="1"/>
          </p:cNvPicPr>
          <p:nvPr/>
        </p:nvPicPr>
        <p:blipFill rotWithShape="1">
          <a:blip r:embed="rId3"/>
          <a:srcRect l="14036" r="14576" b="2"/>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0" name="Isosceles Triangle 9">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 name="Slide Number Placeholder 4">
            <a:extLst>
              <a:ext uri="{FF2B5EF4-FFF2-40B4-BE49-F238E27FC236}">
                <a16:creationId xmlns:a16="http://schemas.microsoft.com/office/drawing/2014/main" id="{EAE9B979-2B83-4810-A2FA-87C223323470}"/>
              </a:ext>
            </a:extLst>
          </p:cNvPr>
          <p:cNvSpPr>
            <a:spLocks noGrp="1"/>
          </p:cNvSpPr>
          <p:nvPr>
            <p:ph type="sldNum" sz="quarter" idx="12"/>
          </p:nvPr>
        </p:nvSpPr>
        <p:spPr>
          <a:xfrm>
            <a:off x="8841996" y="6041362"/>
            <a:ext cx="432006" cy="365125"/>
          </a:xfrm>
        </p:spPr>
        <p:txBody>
          <a:bodyPr>
            <a:normAutofit/>
          </a:bodyPr>
          <a:lstStyle/>
          <a:p>
            <a:pPr>
              <a:spcAft>
                <a:spcPts val="600"/>
              </a:spcAft>
            </a:pPr>
            <a:fld id="{D57F1E4F-1CFF-5643-939E-217C01CDF565}" type="slidenum">
              <a:rPr lang="en-US" smtClean="0"/>
              <a:pPr>
                <a:spcAft>
                  <a:spcPts val="600"/>
                </a:spcAft>
              </a:pPr>
              <a:t>2</a:t>
            </a:fld>
            <a:endParaRPr lang="en-US"/>
          </a:p>
        </p:txBody>
      </p:sp>
    </p:spTree>
    <p:extLst>
      <p:ext uri="{BB962C8B-B14F-4D97-AF65-F5344CB8AC3E}">
        <p14:creationId xmlns:p14="http://schemas.microsoft.com/office/powerpoint/2010/main" val="3510527814"/>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C2A8CEB-6C37-426B-81F9-CC8BDBBBF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2730" r="14571"/>
          <a:stretch/>
        </p:blipFill>
        <p:spPr>
          <a:xfrm>
            <a:off x="20" y="10"/>
            <a:ext cx="7497313" cy="6857990"/>
          </a:xfrm>
          <a:prstGeom prst="rect">
            <a:avLst/>
          </a:prstGeom>
        </p:spPr>
      </p:pic>
      <p:sp>
        <p:nvSpPr>
          <p:cNvPr id="14" name="Freeform: Shape 13">
            <a:extLst>
              <a:ext uri="{FF2B5EF4-FFF2-40B4-BE49-F238E27FC236}">
                <a16:creationId xmlns:a16="http://schemas.microsoft.com/office/drawing/2014/main" id="{F3A2F260-D080-447B-9A2D-11973C05D9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250779"/>
            <a:ext cx="6067887" cy="4515399"/>
          </a:xfrm>
          <a:custGeom>
            <a:avLst/>
            <a:gdLst>
              <a:gd name="connsiteX0" fmla="*/ 0 w 6067887"/>
              <a:gd name="connsiteY0" fmla="*/ 0 h 4515399"/>
              <a:gd name="connsiteX1" fmla="*/ 6067887 w 6067887"/>
              <a:gd name="connsiteY1" fmla="*/ 0 h 4515399"/>
              <a:gd name="connsiteX2" fmla="*/ 4705907 w 6067887"/>
              <a:gd name="connsiteY2" fmla="*/ 4515399 h 4515399"/>
              <a:gd name="connsiteX3" fmla="*/ 0 w 6067887"/>
              <a:gd name="connsiteY3" fmla="*/ 4515399 h 4515399"/>
            </a:gdLst>
            <a:ahLst/>
            <a:cxnLst>
              <a:cxn ang="0">
                <a:pos x="connsiteX0" y="connsiteY0"/>
              </a:cxn>
              <a:cxn ang="0">
                <a:pos x="connsiteX1" y="connsiteY1"/>
              </a:cxn>
              <a:cxn ang="0">
                <a:pos x="connsiteX2" y="connsiteY2"/>
              </a:cxn>
              <a:cxn ang="0">
                <a:pos x="connsiteX3" y="connsiteY3"/>
              </a:cxn>
            </a:cxnLst>
            <a:rect l="l" t="t" r="r" b="b"/>
            <a:pathLst>
              <a:path w="6067887" h="4515399">
                <a:moveTo>
                  <a:pt x="0" y="0"/>
                </a:moveTo>
                <a:lnTo>
                  <a:pt x="6067887" y="0"/>
                </a:lnTo>
                <a:lnTo>
                  <a:pt x="4705907" y="4515399"/>
                </a:lnTo>
                <a:lnTo>
                  <a:pt x="0" y="4515399"/>
                </a:lnTo>
                <a:close/>
              </a:path>
            </a:pathLst>
          </a:cu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Slide Number Placeholder 5">
            <a:extLst>
              <a:ext uri="{FF2B5EF4-FFF2-40B4-BE49-F238E27FC236}">
                <a16:creationId xmlns:a16="http://schemas.microsoft.com/office/drawing/2014/main" id="{A06D31FD-DCBC-4047-8AD9-704D286B1A41}"/>
              </a:ext>
            </a:extLst>
          </p:cNvPr>
          <p:cNvSpPr>
            <a:spLocks noGrp="1"/>
          </p:cNvSpPr>
          <p:nvPr>
            <p:ph type="sldNum" sz="quarter" idx="12"/>
          </p:nvPr>
        </p:nvSpPr>
        <p:spPr>
          <a:xfrm>
            <a:off x="4634070" y="1346125"/>
            <a:ext cx="1095308" cy="365125"/>
          </a:xfrm>
        </p:spPr>
        <p:txBody>
          <a:bodyPr>
            <a:normAutofit/>
          </a:bodyPr>
          <a:lstStyle/>
          <a:p>
            <a:pPr>
              <a:spcAft>
                <a:spcPts val="600"/>
              </a:spcAft>
            </a:pPr>
            <a:fld id="{D57F1E4F-1CFF-5643-939E-217C01CDF565}" type="slidenum">
              <a:rPr lang="en-US">
                <a:solidFill>
                  <a:schemeClr val="tx1"/>
                </a:solidFill>
              </a:rPr>
              <a:pPr>
                <a:spcAft>
                  <a:spcPts val="600"/>
                </a:spcAft>
              </a:pPr>
              <a:t>3</a:t>
            </a:fld>
            <a:endParaRPr lang="en-US">
              <a:solidFill>
                <a:schemeClr val="tx1"/>
              </a:solidFill>
            </a:endParaRPr>
          </a:p>
        </p:txBody>
      </p:sp>
      <p:sp>
        <p:nvSpPr>
          <p:cNvPr id="2" name="Title 1"/>
          <p:cNvSpPr>
            <a:spLocks noGrp="1"/>
          </p:cNvSpPr>
          <p:nvPr>
            <p:ph type="title"/>
          </p:nvPr>
        </p:nvSpPr>
        <p:spPr>
          <a:xfrm>
            <a:off x="573206" y="1711250"/>
            <a:ext cx="4817660" cy="977359"/>
          </a:xfrm>
        </p:spPr>
        <p:txBody>
          <a:bodyPr>
            <a:normAutofit/>
          </a:bodyPr>
          <a:lstStyle/>
          <a:p>
            <a:r>
              <a:rPr lang="en-US" sz="3200"/>
              <a:t>All Hazard</a:t>
            </a:r>
          </a:p>
        </p:txBody>
      </p:sp>
      <p:sp>
        <p:nvSpPr>
          <p:cNvPr id="3" name="Content Placeholder 2"/>
          <p:cNvSpPr>
            <a:spLocks noGrp="1"/>
          </p:cNvSpPr>
          <p:nvPr>
            <p:ph idx="1"/>
          </p:nvPr>
        </p:nvSpPr>
        <p:spPr>
          <a:xfrm>
            <a:off x="573206" y="2314222"/>
            <a:ext cx="4257667" cy="3048000"/>
          </a:xfrm>
        </p:spPr>
        <p:txBody>
          <a:bodyPr>
            <a:normAutofit/>
          </a:bodyPr>
          <a:lstStyle/>
          <a:p>
            <a:pPr marL="0" indent="0">
              <a:buNone/>
            </a:pPr>
            <a:r>
              <a:rPr lang="en-US" sz="2000" dirty="0"/>
              <a:t>A major disaster, whether natural or man-made, is characterized by two facts:</a:t>
            </a:r>
            <a:endParaRPr lang="en-US" sz="2000" b="1" dirty="0"/>
          </a:p>
          <a:p>
            <a:pPr lvl="1"/>
            <a:r>
              <a:rPr lang="en-US" sz="2000" dirty="0"/>
              <a:t>It cannot be handled just by local or state agencies.</a:t>
            </a:r>
            <a:endParaRPr lang="en-US" sz="2000" b="1" dirty="0"/>
          </a:p>
          <a:p>
            <a:pPr lvl="1"/>
            <a:r>
              <a:rPr lang="en-US" sz="2000" dirty="0"/>
              <a:t>It must be declared a major disaster by the president.</a:t>
            </a:r>
            <a:endParaRPr lang="en-US" sz="2000" b="1" dirty="0"/>
          </a:p>
          <a:p>
            <a:pPr marL="0" indent="0">
              <a:buNone/>
            </a:pPr>
            <a:endParaRPr lang="en-US" b="1" dirty="0"/>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6239" r="2716"/>
          <a:stretch/>
        </p:blipFill>
        <p:spPr>
          <a:xfrm>
            <a:off x="7497333" y="10"/>
            <a:ext cx="4694666" cy="3428990"/>
          </a:xfrm>
          <a:prstGeom prst="rect">
            <a:avLst/>
          </a:prstGeom>
        </p:spPr>
      </p:pic>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r="3559" b="3"/>
          <a:stretch/>
        </p:blipFill>
        <p:spPr>
          <a:xfrm>
            <a:off x="7497333" y="3429000"/>
            <a:ext cx="4690872" cy="3429000"/>
          </a:xfrm>
          <a:prstGeom prst="rect">
            <a:avLst/>
          </a:prstGeom>
        </p:spPr>
      </p:pic>
    </p:spTree>
    <p:extLst>
      <p:ext uri="{BB962C8B-B14F-4D97-AF65-F5344CB8AC3E}">
        <p14:creationId xmlns:p14="http://schemas.microsoft.com/office/powerpoint/2010/main" val="3121379283"/>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94A7024-D948-494D-8920-BBA2DA07D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8" descr="FEMA">
            <a:extLst>
              <a:ext uri="{FF2B5EF4-FFF2-40B4-BE49-F238E27FC236}">
                <a16:creationId xmlns:a16="http://schemas.microsoft.com/office/drawing/2014/main" id="{7FB3DC52-2483-40C2-AA02-FF22DAF0CBA8}"/>
              </a:ext>
            </a:extLst>
          </p:cNvPr>
          <p:cNvPicPr>
            <a:picLocks noChangeAspect="1" noChangeArrowheads="1"/>
          </p:cNvPicPr>
          <p:nvPr/>
        </p:nvPicPr>
        <p:blipFill rotWithShape="1">
          <a:blip r:embed="rId3">
            <a:duotone>
              <a:prstClr val="black"/>
              <a:schemeClr val="tx2">
                <a:tint val="45000"/>
                <a:satMod val="400000"/>
              </a:schemeClr>
            </a:duotone>
            <a:alphaModFix amt="40000"/>
            <a:extLst>
              <a:ext uri="{28A0092B-C50C-407E-A947-70E740481C1C}">
                <a14:useLocalDpi xmlns:a14="http://schemas.microsoft.com/office/drawing/2010/main" val="0"/>
              </a:ext>
            </a:extLst>
          </a:blip>
          <a:srcRect t="19993" b="3993"/>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77334" y="609600"/>
            <a:ext cx="8596668" cy="1320800"/>
          </a:xfrm>
        </p:spPr>
        <p:txBody>
          <a:bodyPr>
            <a:normAutofit/>
          </a:bodyPr>
          <a:lstStyle/>
          <a:p>
            <a:r>
              <a:rPr lang="en-US"/>
              <a:t>Authority</a:t>
            </a:r>
          </a:p>
        </p:txBody>
      </p:sp>
      <p:sp>
        <p:nvSpPr>
          <p:cNvPr id="3" name="Content Placeholder 2"/>
          <p:cNvSpPr>
            <a:spLocks noGrp="1"/>
          </p:cNvSpPr>
          <p:nvPr>
            <p:ph idx="1"/>
          </p:nvPr>
        </p:nvSpPr>
        <p:spPr>
          <a:xfrm>
            <a:off x="677334" y="2160589"/>
            <a:ext cx="8596668" cy="3880773"/>
          </a:xfrm>
        </p:spPr>
        <p:txBody>
          <a:bodyPr>
            <a:normAutofit/>
          </a:bodyPr>
          <a:lstStyle/>
          <a:p>
            <a:r>
              <a:rPr lang="en-US" sz="2800" dirty="0">
                <a:solidFill>
                  <a:srgbClr val="FFFFFF"/>
                </a:solidFill>
              </a:rPr>
              <a:t>Robert T. Stafford Disaster Relief and Emergency Assistance Act (Stafford Act).</a:t>
            </a:r>
          </a:p>
          <a:p>
            <a:r>
              <a:rPr lang="en-US" sz="2800" dirty="0">
                <a:solidFill>
                  <a:srgbClr val="FFFFFF"/>
                </a:solidFill>
              </a:rPr>
              <a:t>Allows for response to presidential-declared emergencies.</a:t>
            </a:r>
          </a:p>
          <a:p>
            <a:r>
              <a:rPr lang="en-US" sz="2800" dirty="0">
                <a:solidFill>
                  <a:srgbClr val="FFFFFF"/>
                </a:solidFill>
              </a:rPr>
              <a:t>Stafford Act is implemented through the National Response Framework (NRF) under the direction of the FEMA Administrator.</a:t>
            </a:r>
          </a:p>
          <a:p>
            <a:endParaRPr lang="en-US" dirty="0">
              <a:solidFill>
                <a:srgbClr val="FFFFFF"/>
              </a:solidFill>
            </a:endParaRPr>
          </a:p>
        </p:txBody>
      </p:sp>
      <p:sp>
        <p:nvSpPr>
          <p:cNvPr id="4" name="Slide Number Placeholder 3">
            <a:extLst>
              <a:ext uri="{FF2B5EF4-FFF2-40B4-BE49-F238E27FC236}">
                <a16:creationId xmlns:a16="http://schemas.microsoft.com/office/drawing/2014/main" id="{EA6D7AF0-D696-4720-81F7-DE36C385BFB7}"/>
              </a:ext>
            </a:extLst>
          </p:cNvPr>
          <p:cNvSpPr>
            <a:spLocks noGrp="1"/>
          </p:cNvSpPr>
          <p:nvPr>
            <p:ph type="sldNum" sz="quarter" idx="12"/>
          </p:nvPr>
        </p:nvSpPr>
        <p:spPr>
          <a:xfrm>
            <a:off x="8590663" y="6041362"/>
            <a:ext cx="683339" cy="365125"/>
          </a:xfrm>
        </p:spPr>
        <p:txBody>
          <a:bodyPr>
            <a:normAutofit/>
          </a:bodyPr>
          <a:lstStyle/>
          <a:p>
            <a:pPr>
              <a:spcAft>
                <a:spcPts val="600"/>
              </a:spcAft>
            </a:pPr>
            <a:fld id="{D57F1E4F-1CFF-5643-939E-217C01CDF565}" type="slidenum">
              <a:rPr lang="en-US" smtClean="0"/>
              <a:pPr>
                <a:spcAft>
                  <a:spcPts val="600"/>
                </a:spcAft>
              </a:pPr>
              <a:t>4</a:t>
            </a:fld>
            <a:endParaRPr lang="en-US"/>
          </a:p>
        </p:txBody>
      </p:sp>
    </p:spTree>
    <p:extLst>
      <p:ext uri="{BB962C8B-B14F-4D97-AF65-F5344CB8AC3E}">
        <p14:creationId xmlns:p14="http://schemas.microsoft.com/office/powerpoint/2010/main" val="2355557684"/>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7FCE050-191E-4718-A0F0-A362B1EEEBD0}"/>
              </a:ext>
            </a:extLst>
          </p:cNvPr>
          <p:cNvSpPr>
            <a:spLocks noGrp="1"/>
          </p:cNvSpPr>
          <p:nvPr>
            <p:ph type="title"/>
          </p:nvPr>
        </p:nvSpPr>
        <p:spPr>
          <a:xfrm>
            <a:off x="677334" y="609600"/>
            <a:ext cx="9861126" cy="822960"/>
          </a:xfrm>
        </p:spPr>
        <p:txBody>
          <a:bodyPr>
            <a:normAutofit/>
          </a:bodyPr>
          <a:lstStyle/>
          <a:p>
            <a:r>
              <a:rPr lang="en-US" sz="4400" dirty="0"/>
              <a:t>FEMA – National Response Framework </a:t>
            </a:r>
          </a:p>
        </p:txBody>
      </p:sp>
      <p:sp>
        <p:nvSpPr>
          <p:cNvPr id="5" name="Content Placeholder 2">
            <a:extLst>
              <a:ext uri="{FF2B5EF4-FFF2-40B4-BE49-F238E27FC236}">
                <a16:creationId xmlns:a16="http://schemas.microsoft.com/office/drawing/2014/main" id="{658BEEDC-3AEB-4497-87C1-3CB5E0580829}"/>
              </a:ext>
            </a:extLst>
          </p:cNvPr>
          <p:cNvSpPr>
            <a:spLocks noGrp="1"/>
          </p:cNvSpPr>
          <p:nvPr>
            <p:ph idx="1"/>
          </p:nvPr>
        </p:nvSpPr>
        <p:spPr>
          <a:xfrm>
            <a:off x="677862" y="1692275"/>
            <a:ext cx="9106217" cy="4556125"/>
          </a:xfrm>
        </p:spPr>
        <p:txBody>
          <a:bodyPr>
            <a:normAutofit/>
          </a:bodyPr>
          <a:lstStyle/>
          <a:p>
            <a:r>
              <a:rPr lang="en-US" sz="3600" dirty="0"/>
              <a:t>Emergency Support Functions (ESFs)</a:t>
            </a:r>
          </a:p>
          <a:p>
            <a:r>
              <a:rPr lang="en-US" sz="3600" dirty="0"/>
              <a:t>Provides the greatest possible access to federal department and agency resources.</a:t>
            </a:r>
          </a:p>
          <a:p>
            <a:r>
              <a:rPr lang="en-US" sz="3600" dirty="0"/>
              <a:t>15 ESFs in the NRF.</a:t>
            </a:r>
          </a:p>
          <a:p>
            <a:r>
              <a:rPr lang="en-US" sz="3600" dirty="0"/>
              <a:t>Primary ESF agencies based on authorities and availability of resources.</a:t>
            </a:r>
          </a:p>
          <a:p>
            <a:endParaRPr lang="en-US" sz="3600" dirty="0"/>
          </a:p>
        </p:txBody>
      </p:sp>
      <p:sp>
        <p:nvSpPr>
          <p:cNvPr id="2" name="Slide Number Placeholder 1">
            <a:extLst>
              <a:ext uri="{FF2B5EF4-FFF2-40B4-BE49-F238E27FC236}">
                <a16:creationId xmlns:a16="http://schemas.microsoft.com/office/drawing/2014/main" id="{C6C050FE-42F7-44C6-9DB6-790EDC0EFE13}"/>
              </a:ext>
            </a:extLst>
          </p:cNvPr>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1988451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591762D-C57E-4BED-A2F5-9C19A7A9288C}"/>
              </a:ext>
            </a:extLst>
          </p:cNvPr>
          <p:cNvSpPr>
            <a:spLocks noGrp="1"/>
          </p:cNvSpPr>
          <p:nvPr>
            <p:ph type="title"/>
          </p:nvPr>
        </p:nvSpPr>
        <p:spPr>
          <a:xfrm>
            <a:off x="677334" y="609600"/>
            <a:ext cx="9541086" cy="830580"/>
          </a:xfrm>
        </p:spPr>
        <p:txBody>
          <a:bodyPr>
            <a:normAutofit/>
          </a:bodyPr>
          <a:lstStyle/>
          <a:p>
            <a:r>
              <a:rPr lang="en-US" sz="4400" dirty="0"/>
              <a:t>FEMA – ESF Coordinator</a:t>
            </a:r>
          </a:p>
        </p:txBody>
      </p:sp>
      <p:sp>
        <p:nvSpPr>
          <p:cNvPr id="5" name="Content Placeholder 2">
            <a:extLst>
              <a:ext uri="{FF2B5EF4-FFF2-40B4-BE49-F238E27FC236}">
                <a16:creationId xmlns:a16="http://schemas.microsoft.com/office/drawing/2014/main" id="{18E84DAF-58E0-4999-A2A9-169FAB89959F}"/>
              </a:ext>
            </a:extLst>
          </p:cNvPr>
          <p:cNvSpPr>
            <a:spLocks noGrp="1"/>
          </p:cNvSpPr>
          <p:nvPr>
            <p:ph idx="1"/>
          </p:nvPr>
        </p:nvSpPr>
        <p:spPr>
          <a:xfrm>
            <a:off x="677862" y="1692275"/>
            <a:ext cx="9106217" cy="4556125"/>
          </a:xfrm>
        </p:spPr>
        <p:txBody>
          <a:bodyPr>
            <a:normAutofit lnSpcReduction="10000"/>
          </a:bodyPr>
          <a:lstStyle/>
          <a:p>
            <a:r>
              <a:rPr lang="en-US" sz="3600" dirty="0"/>
              <a:t>Responsible for maintaining ongoing contact with the primary ESF agencies and their designated support agencies.</a:t>
            </a:r>
          </a:p>
          <a:p>
            <a:r>
              <a:rPr lang="en-US" sz="3600" dirty="0"/>
              <a:t>Manage coordination efforts with corresponding private-sector organizations.</a:t>
            </a:r>
          </a:p>
          <a:p>
            <a:r>
              <a:rPr lang="en-US" sz="3600" dirty="0"/>
              <a:t>Responsible for all phases of a major disaster.</a:t>
            </a:r>
          </a:p>
        </p:txBody>
      </p:sp>
      <p:sp>
        <p:nvSpPr>
          <p:cNvPr id="2" name="Slide Number Placeholder 1">
            <a:extLst>
              <a:ext uri="{FF2B5EF4-FFF2-40B4-BE49-F238E27FC236}">
                <a16:creationId xmlns:a16="http://schemas.microsoft.com/office/drawing/2014/main" id="{718F9E18-AFCC-46D7-8848-5D32D7E55D5C}"/>
              </a:ext>
            </a:extLst>
          </p:cNvPr>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3803820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77143B6-A95B-4207-A85A-07204CB02DFE}"/>
              </a:ext>
            </a:extLst>
          </p:cNvPr>
          <p:cNvSpPr>
            <a:spLocks noGrp="1"/>
          </p:cNvSpPr>
          <p:nvPr>
            <p:ph type="title"/>
          </p:nvPr>
        </p:nvSpPr>
        <p:spPr/>
        <p:txBody>
          <a:bodyPr>
            <a:noAutofit/>
          </a:bodyPr>
          <a:lstStyle/>
          <a:p>
            <a:r>
              <a:rPr lang="en-US" sz="4400" dirty="0"/>
              <a:t>FEMA – Mission Assignments</a:t>
            </a:r>
          </a:p>
        </p:txBody>
      </p:sp>
      <p:sp>
        <p:nvSpPr>
          <p:cNvPr id="5" name="Content Placeholder 2">
            <a:extLst>
              <a:ext uri="{FF2B5EF4-FFF2-40B4-BE49-F238E27FC236}">
                <a16:creationId xmlns:a16="http://schemas.microsoft.com/office/drawing/2014/main" id="{1C8D5953-78AA-4BD5-88DA-3AEC081ED8DB}"/>
              </a:ext>
            </a:extLst>
          </p:cNvPr>
          <p:cNvSpPr>
            <a:spLocks noGrp="1"/>
          </p:cNvSpPr>
          <p:nvPr>
            <p:ph idx="1"/>
          </p:nvPr>
        </p:nvSpPr>
        <p:spPr>
          <a:xfrm>
            <a:off x="677689" y="1692275"/>
            <a:ext cx="9498697" cy="4944499"/>
          </a:xfrm>
        </p:spPr>
        <p:txBody>
          <a:bodyPr>
            <a:normAutofit/>
          </a:bodyPr>
          <a:lstStyle/>
          <a:p>
            <a:r>
              <a:rPr lang="en-US" sz="3600" dirty="0"/>
              <a:t>Once the President declares a major disaster, federal agencies respond by means of a </a:t>
            </a:r>
            <a:r>
              <a:rPr lang="en-US" sz="3600" i="1" dirty="0"/>
              <a:t>mission assignment.</a:t>
            </a:r>
          </a:p>
          <a:p>
            <a:r>
              <a:rPr lang="en-US" sz="3600" dirty="0"/>
              <a:t>Federal wildland fire agencies typically work under the following ESFs:</a:t>
            </a:r>
          </a:p>
          <a:p>
            <a:pPr lvl="3">
              <a:buFont typeface="Arial" panose="020B0604020202020204" pitchFamily="34" charset="0"/>
              <a:buChar char="•"/>
            </a:pPr>
            <a:r>
              <a:rPr lang="en-US" sz="3600" dirty="0"/>
              <a:t>ESF #4</a:t>
            </a:r>
          </a:p>
          <a:p>
            <a:pPr lvl="3">
              <a:lnSpc>
                <a:spcPct val="110000"/>
              </a:lnSpc>
              <a:buFont typeface="Arial" panose="020B0604020202020204" pitchFamily="34" charset="0"/>
              <a:buChar char="•"/>
            </a:pPr>
            <a:r>
              <a:rPr lang="en-US" sz="3600" dirty="0"/>
              <a:t>ESF #9</a:t>
            </a:r>
          </a:p>
        </p:txBody>
      </p:sp>
      <p:sp>
        <p:nvSpPr>
          <p:cNvPr id="2" name="Slide Number Placeholder 1">
            <a:extLst>
              <a:ext uri="{FF2B5EF4-FFF2-40B4-BE49-F238E27FC236}">
                <a16:creationId xmlns:a16="http://schemas.microsoft.com/office/drawing/2014/main" id="{FE92D424-5150-4D93-86F7-9DC97BDDF976}"/>
              </a:ext>
            </a:extLst>
          </p:cNvPr>
          <p:cNvSpPr>
            <a:spLocks noGrp="1"/>
          </p:cNvSpPr>
          <p:nvPr>
            <p:ph type="sldNum" sz="quarter" idx="12"/>
          </p:nvPr>
        </p:nvSpPr>
        <p:spPr/>
        <p:txBody>
          <a:bodyPr/>
          <a:lstStyle/>
          <a:p>
            <a:fld id="{D57F1E4F-1CFF-5643-939E-217C01CDF565}" type="slidenum">
              <a:rPr lang="en-US" smtClean="0"/>
              <a:pPr/>
              <a:t>7</a:t>
            </a:fld>
            <a:endParaRPr lang="en-US" dirty="0"/>
          </a:p>
        </p:txBody>
      </p:sp>
      <p:sp>
        <p:nvSpPr>
          <p:cNvPr id="6" name="TextBox 5">
            <a:extLst>
              <a:ext uri="{FF2B5EF4-FFF2-40B4-BE49-F238E27FC236}">
                <a16:creationId xmlns:a16="http://schemas.microsoft.com/office/drawing/2014/main" id="{956A7AD3-98EF-44C7-B58A-0227F14C19B2}"/>
              </a:ext>
            </a:extLst>
          </p:cNvPr>
          <p:cNvSpPr txBox="1"/>
          <p:nvPr/>
        </p:nvSpPr>
        <p:spPr>
          <a:xfrm>
            <a:off x="5059488" y="4744721"/>
            <a:ext cx="2887980" cy="1200329"/>
          </a:xfrm>
          <a:prstGeom prst="rect">
            <a:avLst/>
          </a:prstGeom>
          <a:noFill/>
        </p:spPr>
        <p:txBody>
          <a:bodyPr wrap="square" rtlCol="0">
            <a:spAutoFit/>
          </a:bodyPr>
          <a:lstStyle/>
          <a:p>
            <a:pPr marL="457200" indent="-457200">
              <a:buClr>
                <a:schemeClr val="accent1"/>
              </a:buClr>
              <a:buFont typeface="Arial" panose="020B0604020202020204" pitchFamily="34" charset="0"/>
              <a:buChar char="•"/>
            </a:pPr>
            <a:r>
              <a:rPr lang="en-US" sz="3600" dirty="0"/>
              <a:t>ESF #11</a:t>
            </a:r>
          </a:p>
          <a:p>
            <a:pPr marL="457200" indent="-457200">
              <a:buClr>
                <a:schemeClr val="accent1"/>
              </a:buClr>
              <a:buFont typeface="Arial" panose="020B0604020202020204" pitchFamily="34" charset="0"/>
              <a:buChar char="•"/>
            </a:pPr>
            <a:r>
              <a:rPr lang="en-US" sz="3600" dirty="0"/>
              <a:t>Other ESFs</a:t>
            </a:r>
          </a:p>
        </p:txBody>
      </p:sp>
    </p:spTree>
    <p:extLst>
      <p:ext uri="{BB962C8B-B14F-4D97-AF65-F5344CB8AC3E}">
        <p14:creationId xmlns:p14="http://schemas.microsoft.com/office/powerpoint/2010/main" val="561663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Rectangle 11">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53376"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133042"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8"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2463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6597"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Isosceles Triangle 21">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5488"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655"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Isosceles Triangle 25">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4821"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Title 1">
            <a:extLst>
              <a:ext uri="{FF2B5EF4-FFF2-40B4-BE49-F238E27FC236}">
                <a16:creationId xmlns:a16="http://schemas.microsoft.com/office/drawing/2014/main" id="{7DA2CA5A-B866-49E6-847D-25BC559C934C}"/>
              </a:ext>
            </a:extLst>
          </p:cNvPr>
          <p:cNvSpPr>
            <a:spLocks noGrp="1"/>
          </p:cNvSpPr>
          <p:nvPr>
            <p:ph type="title"/>
          </p:nvPr>
        </p:nvSpPr>
        <p:spPr>
          <a:xfrm>
            <a:off x="677334" y="609600"/>
            <a:ext cx="3843375" cy="5175624"/>
          </a:xfrm>
        </p:spPr>
        <p:txBody>
          <a:bodyPr anchor="ctr">
            <a:normAutofit/>
          </a:bodyPr>
          <a:lstStyle/>
          <a:p>
            <a:r>
              <a:rPr lang="en-US">
                <a:solidFill>
                  <a:schemeClr val="tx1">
                    <a:lumMod val="85000"/>
                    <a:lumOff val="15000"/>
                  </a:schemeClr>
                </a:solidFill>
              </a:rPr>
              <a:t>FEMA – Mission Assignments</a:t>
            </a:r>
          </a:p>
        </p:txBody>
      </p:sp>
      <p:sp>
        <p:nvSpPr>
          <p:cNvPr id="28" name="Freeform: Shape 27">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2154" y="-8467"/>
            <a:ext cx="7109846"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Content Placeholder 2">
            <a:extLst>
              <a:ext uri="{FF2B5EF4-FFF2-40B4-BE49-F238E27FC236}">
                <a16:creationId xmlns:a16="http://schemas.microsoft.com/office/drawing/2014/main" id="{6B984942-6694-4D53-AD21-19F2CD59A15D}"/>
              </a:ext>
            </a:extLst>
          </p:cNvPr>
          <p:cNvSpPr>
            <a:spLocks noGrp="1"/>
          </p:cNvSpPr>
          <p:nvPr>
            <p:ph idx="1"/>
          </p:nvPr>
        </p:nvSpPr>
        <p:spPr>
          <a:xfrm>
            <a:off x="6116084" y="609601"/>
            <a:ext cx="5511296" cy="5796886"/>
          </a:xfrm>
        </p:spPr>
        <p:txBody>
          <a:bodyPr anchor="ctr">
            <a:normAutofit/>
          </a:bodyPr>
          <a:lstStyle/>
          <a:p>
            <a:r>
              <a:rPr lang="en-US" sz="2800" b="1" dirty="0">
                <a:solidFill>
                  <a:schemeClr val="bg1"/>
                </a:solidFill>
              </a:rPr>
              <a:t>ESF #4 – Firefighting</a:t>
            </a:r>
          </a:p>
          <a:p>
            <a:pPr lvl="1"/>
            <a:r>
              <a:rPr lang="en-US" sz="2800" dirty="0">
                <a:solidFill>
                  <a:schemeClr val="bg1"/>
                </a:solidFill>
              </a:rPr>
              <a:t>USFS is primary agency</a:t>
            </a:r>
          </a:p>
          <a:p>
            <a:r>
              <a:rPr lang="en-US" sz="2800" b="1" dirty="0">
                <a:solidFill>
                  <a:schemeClr val="bg1"/>
                </a:solidFill>
              </a:rPr>
              <a:t>ESF #9 – Search and Rescue</a:t>
            </a:r>
          </a:p>
          <a:p>
            <a:pPr lvl="1">
              <a:buFont typeface="Arial" panose="020B0604020202020204" pitchFamily="34" charset="0"/>
              <a:buChar char="•"/>
            </a:pPr>
            <a:r>
              <a:rPr lang="en-US" sz="2800" dirty="0">
                <a:solidFill>
                  <a:schemeClr val="bg1"/>
                </a:solidFill>
              </a:rPr>
              <a:t>DOI, National Park Service is primary agency</a:t>
            </a:r>
          </a:p>
          <a:p>
            <a:r>
              <a:rPr lang="en-US" sz="2800" b="1" dirty="0">
                <a:solidFill>
                  <a:schemeClr val="bg1"/>
                </a:solidFill>
              </a:rPr>
              <a:t>ESF #11 – Agriculture &amp; Natural Resources</a:t>
            </a:r>
          </a:p>
          <a:p>
            <a:pPr lvl="1">
              <a:buFont typeface="Arial" panose="020B0604020202020204" pitchFamily="34" charset="0"/>
              <a:buChar char="•"/>
            </a:pPr>
            <a:r>
              <a:rPr lang="en-US" sz="2800" dirty="0">
                <a:solidFill>
                  <a:schemeClr val="bg1"/>
                </a:solidFill>
              </a:rPr>
              <a:t>USDA and DOI are co-primary agencies</a:t>
            </a:r>
          </a:p>
        </p:txBody>
      </p:sp>
      <p:sp>
        <p:nvSpPr>
          <p:cNvPr id="2" name="Slide Number Placeholder 1">
            <a:extLst>
              <a:ext uri="{FF2B5EF4-FFF2-40B4-BE49-F238E27FC236}">
                <a16:creationId xmlns:a16="http://schemas.microsoft.com/office/drawing/2014/main" id="{3A5A44A5-9771-40EF-B6AB-0DE4AE15918A}"/>
              </a:ext>
            </a:extLst>
          </p:cNvPr>
          <p:cNvSpPr>
            <a:spLocks noGrp="1"/>
          </p:cNvSpPr>
          <p:nvPr>
            <p:ph type="sldNum" sz="quarter" idx="12"/>
          </p:nvPr>
        </p:nvSpPr>
        <p:spPr>
          <a:xfrm>
            <a:off x="8590663" y="6041362"/>
            <a:ext cx="683339" cy="365125"/>
          </a:xfrm>
        </p:spPr>
        <p:txBody>
          <a:bodyPr>
            <a:normAutofit/>
          </a:bodyPr>
          <a:lstStyle/>
          <a:p>
            <a:pPr>
              <a:spcAft>
                <a:spcPts val="600"/>
              </a:spcAft>
            </a:pPr>
            <a:fld id="{D57F1E4F-1CFF-5643-939E-217C01CDF565}" type="slidenum">
              <a:rPr lang="en-US">
                <a:solidFill>
                  <a:srgbClr val="FFFFFF"/>
                </a:solidFill>
              </a:rPr>
              <a:pPr>
                <a:spcAft>
                  <a:spcPts val="600"/>
                </a:spcAft>
              </a:pPr>
              <a:t>8</a:t>
            </a:fld>
            <a:endParaRPr lang="en-US">
              <a:solidFill>
                <a:srgbClr val="FFFFFF"/>
              </a:solidFill>
            </a:endParaRPr>
          </a:p>
        </p:txBody>
      </p:sp>
    </p:spTree>
    <p:extLst>
      <p:ext uri="{BB962C8B-B14F-4D97-AF65-F5344CB8AC3E}">
        <p14:creationId xmlns:p14="http://schemas.microsoft.com/office/powerpoint/2010/main" val="1606160164"/>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6A32B8D-51C7-4CB4-A548-662A330008F0}"/>
              </a:ext>
            </a:extLst>
          </p:cNvPr>
          <p:cNvSpPr>
            <a:spLocks noGrp="1"/>
          </p:cNvSpPr>
          <p:nvPr>
            <p:ph type="title"/>
          </p:nvPr>
        </p:nvSpPr>
        <p:spPr/>
        <p:txBody>
          <a:bodyPr>
            <a:noAutofit/>
          </a:bodyPr>
          <a:lstStyle/>
          <a:p>
            <a:r>
              <a:rPr lang="en-US" sz="4400" dirty="0"/>
              <a:t>FEMA Reimbursement</a:t>
            </a:r>
          </a:p>
        </p:txBody>
      </p:sp>
      <p:sp>
        <p:nvSpPr>
          <p:cNvPr id="5" name="Content Placeholder 2">
            <a:extLst>
              <a:ext uri="{FF2B5EF4-FFF2-40B4-BE49-F238E27FC236}">
                <a16:creationId xmlns:a16="http://schemas.microsoft.com/office/drawing/2014/main" id="{C3B1014A-9AD5-424F-B9D1-9794BDAF5D32}"/>
              </a:ext>
            </a:extLst>
          </p:cNvPr>
          <p:cNvSpPr>
            <a:spLocks noGrp="1"/>
          </p:cNvSpPr>
          <p:nvPr>
            <p:ph idx="1"/>
          </p:nvPr>
        </p:nvSpPr>
        <p:spPr>
          <a:xfrm>
            <a:off x="677689" y="1692275"/>
            <a:ext cx="9498697" cy="4944499"/>
          </a:xfrm>
        </p:spPr>
        <p:txBody>
          <a:bodyPr>
            <a:normAutofit/>
          </a:bodyPr>
          <a:lstStyle/>
          <a:p>
            <a:r>
              <a:rPr lang="en-US" sz="3600" dirty="0"/>
              <a:t>FEMA pays both the primary and the sub-tasked agencies.</a:t>
            </a:r>
          </a:p>
          <a:p>
            <a:r>
              <a:rPr lang="en-US" sz="3600" dirty="0"/>
              <a:t>Process varies, depending on whether your agency is:</a:t>
            </a:r>
          </a:p>
          <a:p>
            <a:pPr lvl="1">
              <a:buFont typeface="Arial" panose="020B0604020202020204" pitchFamily="34" charset="0"/>
              <a:buChar char="•"/>
            </a:pPr>
            <a:r>
              <a:rPr lang="en-US" sz="3400" dirty="0"/>
              <a:t>Primary Agency</a:t>
            </a:r>
          </a:p>
          <a:p>
            <a:pPr lvl="1">
              <a:buFont typeface="Arial" panose="020B0604020202020204" pitchFamily="34" charset="0"/>
              <a:buChar char="•"/>
            </a:pPr>
            <a:r>
              <a:rPr lang="en-US" sz="3400" dirty="0"/>
              <a:t>Sub-Tasked Agency</a:t>
            </a:r>
          </a:p>
        </p:txBody>
      </p:sp>
      <p:sp>
        <p:nvSpPr>
          <p:cNvPr id="2" name="Slide Number Placeholder 1">
            <a:extLst>
              <a:ext uri="{FF2B5EF4-FFF2-40B4-BE49-F238E27FC236}">
                <a16:creationId xmlns:a16="http://schemas.microsoft.com/office/drawing/2014/main" id="{9D67A8AE-933A-432C-A9BC-AB71ED6B30D7}"/>
              </a:ext>
            </a:extLst>
          </p:cNvPr>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2842063327"/>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9C6E643F5A4B34A857A81FF2F93CEE7" ma:contentTypeVersion="2" ma:contentTypeDescription="Create a new document." ma:contentTypeScope="" ma:versionID="e2372cc0b5a6611a46588cc28e975f72">
  <xsd:schema xmlns:xsd="http://www.w3.org/2001/XMLSchema" xmlns:xs="http://www.w3.org/2001/XMLSchema" xmlns:p="http://schemas.microsoft.com/office/2006/metadata/properties" xmlns:ns2="01552f5c-8886-418c-8beb-a593cf3890c3" targetNamespace="http://schemas.microsoft.com/office/2006/metadata/properties" ma:root="true" ma:fieldsID="670e925e577002d266563b436dfa3d94" ns2:_="">
    <xsd:import namespace="01552f5c-8886-418c-8beb-a593cf3890c3"/>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552f5c-8886-418c-8beb-a593cf3890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8048C86-2B2C-45A3-AFAB-4F96C2F223C0}">
  <ds:schemaRefs>
    <ds:schemaRef ds:uri="http://schemas.microsoft.com/sharepoint/v3/contenttype/forms"/>
  </ds:schemaRefs>
</ds:datastoreItem>
</file>

<file path=customXml/itemProps2.xml><?xml version="1.0" encoding="utf-8"?>
<ds:datastoreItem xmlns:ds="http://schemas.openxmlformats.org/officeDocument/2006/customXml" ds:itemID="{FE7ABD47-0843-4881-B2B8-255ACD1A5486}">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CF0DED1F-FE99-40CF-91F5-F1098F15E4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1552f5c-8886-418c-8beb-a593cf3890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Facet</Template>
  <TotalTime>11500</TotalTime>
  <Words>1946</Words>
  <Application>Microsoft Office PowerPoint</Application>
  <PresentationFormat>Widescreen</PresentationFormat>
  <Paragraphs>207</Paragraphs>
  <Slides>15</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Times New Roman</vt:lpstr>
      <vt:lpstr>Trebuchet MS</vt:lpstr>
      <vt:lpstr>Wingdings</vt:lpstr>
      <vt:lpstr>Wingdings 3</vt:lpstr>
      <vt:lpstr>Facet</vt:lpstr>
      <vt:lpstr>Unit 12 All Hazard</vt:lpstr>
      <vt:lpstr>Unit Overview</vt:lpstr>
      <vt:lpstr>All Hazard</vt:lpstr>
      <vt:lpstr>Authority</vt:lpstr>
      <vt:lpstr>FEMA – National Response Framework </vt:lpstr>
      <vt:lpstr>FEMA – ESF Coordinator</vt:lpstr>
      <vt:lpstr>FEMA – Mission Assignments</vt:lpstr>
      <vt:lpstr>FEMA – Mission Assignments</vt:lpstr>
      <vt:lpstr>FEMA Reimbursement</vt:lpstr>
      <vt:lpstr>FEMA Reimbursement</vt:lpstr>
      <vt:lpstr>EXERCISE</vt:lpstr>
      <vt:lpstr>PowerPoint Presentation</vt:lpstr>
      <vt:lpstr>Pay Provisions</vt:lpstr>
      <vt:lpstr>Other Considerations</vt:lpstr>
      <vt:lpstr>Summary &amp; Questions</vt:lpstr>
    </vt:vector>
  </TitlesOfParts>
  <Company>U. S. Forest Service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3 Pay Provisions</dc:title>
  <dc:creator>Stimach, Jaclyn K -FS</dc:creator>
  <cp:lastModifiedBy>Lally, Erin - FS</cp:lastModifiedBy>
  <cp:revision>211</cp:revision>
  <dcterms:created xsi:type="dcterms:W3CDTF">2019-09-27T12:58:13Z</dcterms:created>
  <dcterms:modified xsi:type="dcterms:W3CDTF">2024-04-04T16:10:46Z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0x010100F9C6E643F5A4B34A857A81FF2F93CEE7</vt:lpwstr>
  </property>
  <property fmtid="{D5CDD505-2E9C-101B-9397-08002B2CF9AE}" pid="3" name="Order">
    <vt:r8>18900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TemplateUrl">
    <vt:lpwstr/>
  </property>
  <property fmtid="{D5CDD505-2E9C-101B-9397-08002B2CF9AE}" pid="11" name="ComplianceAssetId">
    <vt:lpwstr/>
  </property>
</Properties>
</file>