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9"/>
  </p:notesMasterIdLst>
  <p:handoutMasterIdLst>
    <p:handoutMasterId r:id="rId30"/>
  </p:handoutMasterIdLst>
  <p:sldIdLst>
    <p:sldId id="256" r:id="rId5"/>
    <p:sldId id="257" r:id="rId6"/>
    <p:sldId id="285" r:id="rId7"/>
    <p:sldId id="331" r:id="rId8"/>
    <p:sldId id="332" r:id="rId9"/>
    <p:sldId id="333" r:id="rId10"/>
    <p:sldId id="334" r:id="rId11"/>
    <p:sldId id="349" r:id="rId12"/>
    <p:sldId id="341" r:id="rId13"/>
    <p:sldId id="335" r:id="rId14"/>
    <p:sldId id="336" r:id="rId15"/>
    <p:sldId id="337" r:id="rId16"/>
    <p:sldId id="338" r:id="rId17"/>
    <p:sldId id="339" r:id="rId18"/>
    <p:sldId id="350" r:id="rId19"/>
    <p:sldId id="347" r:id="rId20"/>
    <p:sldId id="340" r:id="rId21"/>
    <p:sldId id="343" r:id="rId22"/>
    <p:sldId id="344" r:id="rId23"/>
    <p:sldId id="345" r:id="rId24"/>
    <p:sldId id="351" r:id="rId25"/>
    <p:sldId id="342" r:id="rId26"/>
    <p:sldId id="348" r:id="rId27"/>
    <p:sldId id="330" r:id="rId2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E81D7D-0626-306E-DD0E-05C3E5CEB68C}" v="1" dt="2022-04-08T21:46:52.6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634" autoAdjust="0"/>
    <p:restoredTop sz="63690" autoAdjust="0"/>
  </p:normalViewPr>
  <p:slideViewPr>
    <p:cSldViewPr snapToGrid="0">
      <p:cViewPr varScale="1">
        <p:scale>
          <a:sx n="81" d="100"/>
          <a:sy n="81" d="100"/>
        </p:scale>
        <p:origin x="954" y="78"/>
      </p:cViewPr>
      <p:guideLst/>
    </p:cSldViewPr>
  </p:slideViewPr>
  <p:outlineViewPr>
    <p:cViewPr>
      <p:scale>
        <a:sx n="33" d="100"/>
        <a:sy n="33" d="100"/>
      </p:scale>
      <p:origin x="0" y="-952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1500"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ssa Swain" userId="S::melissa_swain@firenet.gov::33377bf6-764c-4879-bfc8-5ac328d71dfb" providerId="AD" clId="Web-{54E81D7D-0626-306E-DD0E-05C3E5CEB68C}"/>
    <pc:docChg chg="modSld">
      <pc:chgData name="Melissa Swain" userId="S::melissa_swain@firenet.gov::33377bf6-764c-4879-bfc8-5ac328d71dfb" providerId="AD" clId="Web-{54E81D7D-0626-306E-DD0E-05C3E5CEB68C}" dt="2022-04-08T21:46:52.644" v="0"/>
      <pc:docMkLst>
        <pc:docMk/>
      </pc:docMkLst>
      <pc:sldChg chg="addSp">
        <pc:chgData name="Melissa Swain" userId="S::melissa_swain@firenet.gov::33377bf6-764c-4879-bfc8-5ac328d71dfb" providerId="AD" clId="Web-{54E81D7D-0626-306E-DD0E-05C3E5CEB68C}" dt="2022-04-08T21:46:52.644" v="0"/>
        <pc:sldMkLst>
          <pc:docMk/>
          <pc:sldMk cId="2422171587" sldId="256"/>
        </pc:sldMkLst>
        <pc:spChg chg="add">
          <ac:chgData name="Melissa Swain" userId="S::melissa_swain@firenet.gov::33377bf6-764c-4879-bfc8-5ac328d71dfb" providerId="AD" clId="Web-{54E81D7D-0626-306E-DD0E-05C3E5CEB68C}" dt="2022-04-08T21:46:52.644" v="0"/>
          <ac:spMkLst>
            <pc:docMk/>
            <pc:sldMk cId="2422171587" sldId="256"/>
            <ac:spMk id="6" creationId="{8EDB39A0-BEF2-665E-9696-68CCFF6D175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F6A71FE-70AA-420C-9C94-7E7BDBF1C3C1}"/>
              </a:ext>
            </a:extLst>
          </p:cNvPr>
          <p:cNvSpPr>
            <a:spLocks noGrp="1"/>
          </p:cNvSpPr>
          <p:nvPr>
            <p:ph type="hdr" sz="quarter"/>
          </p:nvPr>
        </p:nvSpPr>
        <p:spPr>
          <a:xfrm>
            <a:off x="-1" y="117231"/>
            <a:ext cx="3692769" cy="349494"/>
          </a:xfrm>
          <a:prstGeom prst="rect">
            <a:avLst/>
          </a:prstGeom>
        </p:spPr>
        <p:txBody>
          <a:bodyPr vert="horz" lIns="91440" tIns="45720" rIns="91440" bIns="45720" rtlCol="0"/>
          <a:lstStyle>
            <a:lvl1pPr algn="l">
              <a:defRPr sz="1200"/>
            </a:lvl1pPr>
          </a:lstStyle>
          <a:p>
            <a:r>
              <a:rPr lang="en-US" dirty="0">
                <a:latin typeface="Trebuchet MS" panose="020B0603020202020204" pitchFamily="34" charset="0"/>
              </a:rPr>
              <a:t>S-260 Interagency Incident Business Management</a:t>
            </a:r>
          </a:p>
          <a:p>
            <a:endParaRPr lang="en-US" dirty="0"/>
          </a:p>
        </p:txBody>
      </p:sp>
      <p:sp>
        <p:nvSpPr>
          <p:cNvPr id="5" name="Slide Number Placeholder 4">
            <a:extLst>
              <a:ext uri="{FF2B5EF4-FFF2-40B4-BE49-F238E27FC236}">
                <a16:creationId xmlns:a16="http://schemas.microsoft.com/office/drawing/2014/main" id="{F624778B-4ED1-4F63-9763-0A3AAD9D2946}"/>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r>
              <a:rPr lang="en-US" dirty="0"/>
              <a:t> Page </a:t>
            </a:r>
            <a:fld id="{E85F4FD8-779F-4B3C-8701-828B695667ED}" type="slidenum">
              <a:rPr lang="en-US" smtClean="0"/>
              <a:t>‹#›</a:t>
            </a:fld>
            <a:endParaRPr lang="en-US" dirty="0"/>
          </a:p>
        </p:txBody>
      </p:sp>
    </p:spTree>
    <p:extLst>
      <p:ext uri="{BB962C8B-B14F-4D97-AF65-F5344CB8AC3E}">
        <p14:creationId xmlns:p14="http://schemas.microsoft.com/office/powerpoint/2010/main" val="2773522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40676"/>
            <a:ext cx="3692769" cy="325757"/>
          </a:xfrm>
          <a:prstGeom prst="rect">
            <a:avLst/>
          </a:prstGeom>
        </p:spPr>
        <p:txBody>
          <a:bodyPr vert="horz" lIns="93177" tIns="46589" rIns="93177" bIns="46589" rtlCol="0"/>
          <a:lstStyle>
            <a:lvl1pPr algn="l">
              <a:defRPr sz="1200"/>
            </a:lvl1pPr>
          </a:lstStyle>
          <a:p>
            <a:r>
              <a:rPr lang="en-US" dirty="0">
                <a:latin typeface="Trebuchet MS" panose="020B0603020202020204" pitchFamily="34" charset="0"/>
              </a:rPr>
              <a:t>S-260 Interagency Incident Business Management</a:t>
            </a:r>
          </a:p>
          <a:p>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D7F5B0E8-D081-46D5-8271-D59F6005B215}"/>
              </a:ext>
            </a:extLst>
          </p:cNvPr>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r>
              <a:rPr lang="en-US" dirty="0"/>
              <a:t>Page </a:t>
            </a:r>
            <a:fld id="{93C480EE-1495-437F-A173-046AA767583E}" type="slidenum">
              <a:rPr lang="en-US" smtClean="0"/>
              <a:pPr/>
              <a:t>‹#›</a:t>
            </a:fld>
            <a:endParaRPr lang="en-US" dirty="0"/>
          </a:p>
        </p:txBody>
      </p:sp>
    </p:spTree>
    <p:extLst>
      <p:ext uri="{BB962C8B-B14F-4D97-AF65-F5344CB8AC3E}">
        <p14:creationId xmlns:p14="http://schemas.microsoft.com/office/powerpoint/2010/main" val="2647431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NWCG Standards for Interagency Incident Business Management (SIIBM) – Chapter 10,  beginning on Page 10-1</a:t>
            </a:r>
            <a:endParaRPr lang="en-US" b="1" dirty="0"/>
          </a:p>
          <a:p>
            <a:endParaRPr lang="en-US" dirty="0"/>
          </a:p>
          <a:p>
            <a:r>
              <a:rPr lang="en-US" dirty="0"/>
              <a:t>Whether you’re fighting a large wildland fire, responding to a devastating hurricane, or dealing with any other major federal emergency, you’ll often work with individuals who arrive on the scene from a variety of places and fall into different personnel categories. </a:t>
            </a:r>
            <a:endParaRPr lang="en-US" b="1" dirty="0"/>
          </a:p>
          <a:p>
            <a:r>
              <a:rPr lang="en-US" dirty="0"/>
              <a:t> </a:t>
            </a:r>
            <a:endParaRPr lang="en-US" b="1" dirty="0"/>
          </a:p>
          <a:p>
            <a:r>
              <a:rPr lang="en-US" dirty="0"/>
              <a:t>In this unit, we’ll describe a special type of worker called a casual—a temporary employee hired under U.S. code called the Pay Plan for Emergency Workers. </a:t>
            </a:r>
            <a:endParaRPr lang="en-US" b="1" dirty="0"/>
          </a:p>
          <a:p>
            <a:endParaRPr lang="en-US" dirty="0"/>
          </a:p>
        </p:txBody>
      </p:sp>
    </p:spTree>
    <p:extLst>
      <p:ext uri="{BB962C8B-B14F-4D97-AF65-F5344CB8AC3E}">
        <p14:creationId xmlns:p14="http://schemas.microsoft.com/office/powerpoint/2010/main" val="334554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Casuals can be hired from several different sources:</a:t>
            </a:r>
          </a:p>
          <a:p>
            <a:pPr marL="232943" indent="-232943">
              <a:buFont typeface="+mj-lt"/>
              <a:buAutoNum type="arabicPeriod"/>
            </a:pPr>
            <a:r>
              <a:rPr lang="en-US" dirty="0"/>
              <a:t>Organized Crews (SIIBM Pg. 10-1) – Organized crews under agreements (e.g., crews from other agencies, Native American crews, agricultural workers, National Guard, and prison inmates) are managed in accordance with the terms of those agreements.</a:t>
            </a:r>
          </a:p>
          <a:p>
            <a:pPr marL="232943" indent="-232943">
              <a:buFont typeface="+mj-lt"/>
              <a:buAutoNum type="arabicPeriod"/>
            </a:pPr>
            <a:r>
              <a:rPr lang="en-US" dirty="0"/>
              <a:t>Single Resources (SIIBM Pg. 10-2) – Individual hired locally; i.e. retired federal employees. </a:t>
            </a:r>
          </a:p>
          <a:p>
            <a:pPr marL="232943" indent="-232943">
              <a:buFont typeface="+mj-lt"/>
              <a:buAutoNum type="arabicPeriod"/>
            </a:pPr>
            <a:r>
              <a:rPr lang="en-US" dirty="0"/>
              <a:t>Federal Sources (SIIBM Pg. 10-4) – Resources from Job Corp or YCC; i.e. camp crews.</a:t>
            </a:r>
          </a:p>
          <a:p>
            <a:pPr marL="232943" indent="-232943">
              <a:buFont typeface="+mj-lt"/>
              <a:buAutoNum type="arabicPeriod"/>
            </a:pPr>
            <a:r>
              <a:rPr lang="en-US" dirty="0"/>
              <a:t>Cooperators (SIIBM Pg.10-4) – National Guard member hired individually (when hired formally under orders, they are hired through a DOD agreement). Active members of the military may NOT be hired as casuals.</a:t>
            </a:r>
          </a:p>
          <a:p>
            <a:pPr marL="232943" indent="-232943">
              <a:buFont typeface="+mj-lt"/>
              <a:buAutoNum type="arabicPeriod"/>
            </a:pPr>
            <a:endParaRPr lang="en-US" dirty="0"/>
          </a:p>
          <a:p>
            <a:pPr marL="0" indent="0">
              <a:buFont typeface="+mj-lt"/>
              <a:buNone/>
            </a:pPr>
            <a:r>
              <a:rPr lang="en-US" b="1" dirty="0"/>
              <a:t>Test Question: Active military personnel on leave can be paid as casuals: True or False</a:t>
            </a:r>
          </a:p>
        </p:txBody>
      </p:sp>
    </p:spTree>
    <p:extLst>
      <p:ext uri="{BB962C8B-B14F-4D97-AF65-F5344CB8AC3E}">
        <p14:creationId xmlns:p14="http://schemas.microsoft.com/office/powerpoint/2010/main" val="55224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section covers the Pay Plan for Emergency Workers – pay rates, how and when to hire casuals, etc.</a:t>
            </a:r>
          </a:p>
          <a:p>
            <a:endParaRPr lang="en-US" dirty="0"/>
          </a:p>
          <a:p>
            <a:r>
              <a:rPr lang="en-US" i="1" dirty="0"/>
              <a:t>Instructor Note: Have students find and bookmark the AD Pay Plan </a:t>
            </a:r>
          </a:p>
          <a:p>
            <a:endParaRPr lang="en-US" dirty="0"/>
          </a:p>
          <a:p>
            <a:endParaRPr lang="en-US" i="1" dirty="0"/>
          </a:p>
          <a:p>
            <a:r>
              <a:rPr lang="en-US" i="1" dirty="0"/>
              <a:t>Instructor Note: The Pay Plan for Emergency Workers is part of the SIIBM Handbook and can be used for the test if needed.</a:t>
            </a:r>
            <a:endParaRPr lang="en-US" dirty="0"/>
          </a:p>
          <a:p>
            <a:endParaRPr lang="en-US" dirty="0"/>
          </a:p>
        </p:txBody>
      </p:sp>
    </p:spTree>
    <p:extLst>
      <p:ext uri="{BB962C8B-B14F-4D97-AF65-F5344CB8AC3E}">
        <p14:creationId xmlns:p14="http://schemas.microsoft.com/office/powerpoint/2010/main" val="2541944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Pay Plan’s preamble outline’s the main concepts.</a:t>
            </a:r>
          </a:p>
        </p:txBody>
      </p:sp>
    </p:spTree>
    <p:extLst>
      <p:ext uri="{BB962C8B-B14F-4D97-AF65-F5344CB8AC3E}">
        <p14:creationId xmlns:p14="http://schemas.microsoft.com/office/powerpoint/2010/main" val="2224316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918376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Positions only filled by agency employees:</a:t>
            </a:r>
          </a:p>
          <a:p>
            <a:pPr marL="174708" indent="-174708">
              <a:buFont typeface="Arial" panose="020B0604020202020204" pitchFamily="34" charset="0"/>
              <a:buChar char="•"/>
            </a:pPr>
            <a:r>
              <a:rPr lang="en-US" dirty="0"/>
              <a:t>Area Commander</a:t>
            </a:r>
          </a:p>
          <a:p>
            <a:pPr marL="174708" indent="-174708">
              <a:buFont typeface="Arial" panose="020B0604020202020204" pitchFamily="34" charset="0"/>
              <a:buChar char="•"/>
            </a:pPr>
            <a:r>
              <a:rPr lang="en-US" dirty="0"/>
              <a:t>Complex, T1, or T2 Incident Commander</a:t>
            </a:r>
          </a:p>
          <a:p>
            <a:pPr marL="174708" indent="-174708">
              <a:buFont typeface="Arial" panose="020B0604020202020204" pitchFamily="34" charset="0"/>
              <a:buChar char="•"/>
            </a:pPr>
            <a:r>
              <a:rPr lang="en-US" dirty="0"/>
              <a:t>Security Specialist Level 1 or Level 2</a:t>
            </a:r>
          </a:p>
          <a:p>
            <a:pPr marL="174708" indent="-174708">
              <a:buFont typeface="Arial" panose="020B0604020202020204" pitchFamily="34" charset="0"/>
              <a:buChar char="•"/>
            </a:pPr>
            <a:r>
              <a:rPr lang="en-US" dirty="0"/>
              <a:t>Wildland Fire Investigator</a:t>
            </a:r>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r>
              <a:rPr lang="en-US" dirty="0"/>
              <a:t>Buying Team Leader*</a:t>
            </a:r>
          </a:p>
          <a:p>
            <a:pPr marL="174708" indent="-174708">
              <a:buFont typeface="Arial" panose="020B0604020202020204" pitchFamily="34" charset="0"/>
              <a:buChar char="•"/>
            </a:pPr>
            <a:r>
              <a:rPr lang="en-US" dirty="0"/>
              <a:t>Contracting Officer (may have warrant reinstated)</a:t>
            </a:r>
          </a:p>
          <a:p>
            <a:endParaRPr lang="en-US" dirty="0"/>
          </a:p>
          <a:p>
            <a:r>
              <a:rPr lang="en-US" i="1" dirty="0"/>
              <a:t>Instructor Note: Review the Matrix before the exercise.</a:t>
            </a:r>
          </a:p>
          <a:p>
            <a:r>
              <a:rPr lang="en-US" dirty="0"/>
              <a:t>Refer students to the Pay Plan Rate Table and Classification Levels in the current Pay Plan and the Incident Position Matrix and explain how to determine rates.</a:t>
            </a:r>
          </a:p>
          <a:p>
            <a:endParaRPr lang="en-US" dirty="0"/>
          </a:p>
          <a:p>
            <a:r>
              <a:rPr lang="en-US" dirty="0"/>
              <a:t>AD Rate is higher than government rate to compensate for Hazard Pay, OT, benefits, etc.</a:t>
            </a:r>
          </a:p>
        </p:txBody>
      </p:sp>
    </p:spTree>
    <p:extLst>
      <p:ext uri="{BB962C8B-B14F-4D97-AF65-F5344CB8AC3E}">
        <p14:creationId xmlns:p14="http://schemas.microsoft.com/office/powerpoint/2010/main" val="9625606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1" dirty="0"/>
              <a:t>Instructor Note: Depending on delivery method; use this exercise as a class or small groups.</a:t>
            </a:r>
          </a:p>
          <a:p>
            <a:endParaRPr lang="en-US" dirty="0"/>
          </a:p>
        </p:txBody>
      </p:sp>
    </p:spTree>
    <p:extLst>
      <p:ext uri="{BB962C8B-B14F-4D97-AF65-F5344CB8AC3E}">
        <p14:creationId xmlns:p14="http://schemas.microsoft.com/office/powerpoint/2010/main" val="39303162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Have</a:t>
            </a:r>
            <a:r>
              <a:rPr lang="en-US" i="1" baseline="0" dirty="0"/>
              <a:t> students refer to the AD Pay Plan</a:t>
            </a:r>
          </a:p>
          <a:p>
            <a:endParaRPr lang="en-US" i="1" baseline="0" dirty="0"/>
          </a:p>
          <a:p>
            <a:pPr marL="228600" indent="-228600">
              <a:buAutoNum type="arabicParenR"/>
            </a:pPr>
            <a:r>
              <a:rPr lang="en-US" i="1" baseline="0" dirty="0"/>
              <a:t>$23.20</a:t>
            </a:r>
          </a:p>
          <a:p>
            <a:pPr marL="228600" indent="-228600">
              <a:buAutoNum type="arabicParenR"/>
            </a:pPr>
            <a:r>
              <a:rPr lang="en-US" i="1" baseline="0" dirty="0"/>
              <a:t>AD-K</a:t>
            </a:r>
          </a:p>
          <a:p>
            <a:pPr marL="228600" indent="-228600">
              <a:buAutoNum type="arabicParenR"/>
            </a:pPr>
            <a:r>
              <a:rPr lang="en-US" i="1" baseline="0" dirty="0"/>
              <a:t>AD-E $25.52</a:t>
            </a:r>
          </a:p>
          <a:p>
            <a:pPr marL="228600" indent="-228600">
              <a:buAutoNum type="arabicParenR"/>
            </a:pPr>
            <a:endParaRPr lang="en-US" i="1" baseline="0" dirty="0"/>
          </a:p>
          <a:p>
            <a:pPr marL="0" indent="0">
              <a:buNone/>
            </a:pPr>
            <a:r>
              <a:rPr lang="en-US" b="1" i="1" baseline="0" dirty="0"/>
              <a:t>WORTH 3 POINTS</a:t>
            </a:r>
            <a:endParaRPr lang="en-US" b="1" i="1" dirty="0"/>
          </a:p>
        </p:txBody>
      </p:sp>
    </p:spTree>
    <p:extLst>
      <p:ext uri="{BB962C8B-B14F-4D97-AF65-F5344CB8AC3E}">
        <p14:creationId xmlns:p14="http://schemas.microsoft.com/office/powerpoint/2010/main" val="29068989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solidFill>
                  <a:srgbClr val="FF0000"/>
                </a:solidFill>
              </a:rPr>
              <a:t>TEST QUESTION: List three situations that authorize the hiring of casuals.</a:t>
            </a:r>
          </a:p>
          <a:p>
            <a:endParaRPr lang="en-US" dirty="0"/>
          </a:p>
          <a:p>
            <a:r>
              <a:rPr lang="en-US" dirty="0"/>
              <a:t>Casuals can be hired ONLY when certain specific situations exist. The “Circumstances Required for Hiring” section in the Pay Plan lists 14 specific situations (refer to the Pay Plan), the most common are listed on the slide.</a:t>
            </a:r>
          </a:p>
          <a:p>
            <a:endParaRPr lang="en-US" dirty="0"/>
          </a:p>
          <a:p>
            <a:r>
              <a:rPr lang="en-US" i="1" dirty="0"/>
              <a:t>Instructor Note: There are 14 circumstances for hiring casuals, these are the primary and most common circumstances.</a:t>
            </a:r>
          </a:p>
        </p:txBody>
      </p:sp>
    </p:spTree>
    <p:extLst>
      <p:ext uri="{BB962C8B-B14F-4D97-AF65-F5344CB8AC3E}">
        <p14:creationId xmlns:p14="http://schemas.microsoft.com/office/powerpoint/2010/main" val="27507971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solidFill>
                  <a:srgbClr val="FF0000"/>
                </a:solidFill>
              </a:rPr>
              <a:t>TEST QUESTION: Active members of the Armed Forces cannot be hired as casuals.</a:t>
            </a:r>
            <a:endParaRPr lang="en-US" dirty="0">
              <a:solidFill>
                <a:srgbClr val="FF0000"/>
              </a:solidFill>
            </a:endParaRPr>
          </a:p>
          <a:p>
            <a:endParaRPr lang="en-US" dirty="0">
              <a:solidFill>
                <a:srgbClr val="FF0000"/>
              </a:solidFill>
            </a:endParaRPr>
          </a:p>
          <a:p>
            <a:r>
              <a:rPr lang="en-US" dirty="0"/>
              <a:t>Casuals must follow the conditions of hire. Conditions of hire means two things:</a:t>
            </a:r>
          </a:p>
          <a:p>
            <a:pPr marL="232943" indent="-232943">
              <a:buFont typeface="+mj-lt"/>
              <a:buAutoNum type="arabicPeriod"/>
            </a:pPr>
            <a:r>
              <a:rPr lang="en-US" dirty="0"/>
              <a:t>The requirements casuals must meet to be hired.</a:t>
            </a:r>
          </a:p>
          <a:p>
            <a:pPr marL="232943" indent="-232943">
              <a:buFont typeface="+mj-lt"/>
              <a:buAutoNum type="arabicPeriod"/>
            </a:pPr>
            <a:r>
              <a:rPr lang="en-US" dirty="0"/>
              <a:t>What casuals are entitled to in terms of pay, benefits, etc.</a:t>
            </a:r>
          </a:p>
          <a:p>
            <a:pPr marL="232943" indent="-232943">
              <a:buFont typeface="+mj-lt"/>
              <a:buAutoNum type="arabicPeriod"/>
            </a:pPr>
            <a:endParaRPr lang="en-US" dirty="0"/>
          </a:p>
          <a:p>
            <a:r>
              <a:rPr lang="en-US" i="1" dirty="0"/>
              <a:t>Instructor Note: Refer to the AD Pay Plan Conditions of Hire section. The slides show critical conditions.</a:t>
            </a:r>
          </a:p>
        </p:txBody>
      </p:sp>
    </p:spTree>
    <p:extLst>
      <p:ext uri="{BB962C8B-B14F-4D97-AF65-F5344CB8AC3E}">
        <p14:creationId xmlns:p14="http://schemas.microsoft.com/office/powerpoint/2010/main" val="40508281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b="1" dirty="0">
              <a:solidFill>
                <a:srgbClr val="FF0000"/>
              </a:solidFill>
            </a:endParaRPr>
          </a:p>
          <a:p>
            <a:endParaRPr lang="en-US" dirty="0"/>
          </a:p>
        </p:txBody>
      </p:sp>
    </p:spTree>
    <p:extLst>
      <p:ext uri="{BB962C8B-B14F-4D97-AF65-F5344CB8AC3E}">
        <p14:creationId xmlns:p14="http://schemas.microsoft.com/office/powerpoint/2010/main" val="4282111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Instructor Note: This Unit is separated in two pieces: 1. Types of Workers and 2. Casuals. Slide 3 list the categories, Slides 4-9 give a quick overview of each and an exercise. Casuals starts on Slide 10. Don’t get into details about casuals until Slide 10.</a:t>
            </a:r>
          </a:p>
          <a:p>
            <a:endParaRPr lang="en-US" dirty="0"/>
          </a:p>
        </p:txBody>
      </p:sp>
    </p:spTree>
    <p:extLst>
      <p:ext uri="{BB962C8B-B14F-4D97-AF65-F5344CB8AC3E}">
        <p14:creationId xmlns:p14="http://schemas.microsoft.com/office/powerpoint/2010/main" val="14294264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solidFill>
                  <a:srgbClr val="FF0000"/>
                </a:solidFill>
              </a:rPr>
              <a:t>Test Question: Casuals are entitled to per diem while under hire. True or False</a:t>
            </a:r>
          </a:p>
          <a:p>
            <a:endParaRPr lang="en-US" dirty="0"/>
          </a:p>
        </p:txBody>
      </p:sp>
    </p:spTree>
    <p:extLst>
      <p:ext uri="{BB962C8B-B14F-4D97-AF65-F5344CB8AC3E}">
        <p14:creationId xmlns:p14="http://schemas.microsoft.com/office/powerpoint/2010/main" val="25896533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1" dirty="0"/>
              <a:t>Instructor Note: Depending on delivery method; use this exercise as a class or small groups.</a:t>
            </a:r>
          </a:p>
          <a:p>
            <a:endParaRPr lang="en-US" dirty="0"/>
          </a:p>
        </p:txBody>
      </p:sp>
    </p:spTree>
    <p:extLst>
      <p:ext uri="{BB962C8B-B14F-4D97-AF65-F5344CB8AC3E}">
        <p14:creationId xmlns:p14="http://schemas.microsoft.com/office/powerpoint/2010/main" val="2352396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i="1" dirty="0"/>
              <a:t>FS AD Pay Plan pages 5-6</a:t>
            </a:r>
          </a:p>
          <a:p>
            <a:pPr marL="228600" indent="-228600">
              <a:buAutoNum type="arabicParenR"/>
            </a:pPr>
            <a:r>
              <a:rPr lang="en-US" i="1" dirty="0"/>
              <a:t>Any two of the 14 listed in the AD Pay Plan</a:t>
            </a:r>
          </a:p>
          <a:p>
            <a:r>
              <a:rPr lang="en-US" dirty="0"/>
              <a:t>3)  Conditions of hire means two things:</a:t>
            </a:r>
          </a:p>
          <a:p>
            <a:pPr marL="232943" indent="-232943">
              <a:buFont typeface="+mj-lt"/>
              <a:buAutoNum type="arabicPeriod"/>
            </a:pPr>
            <a:r>
              <a:rPr lang="en-US" dirty="0"/>
              <a:t>The requirements casuals must meet to be hired.</a:t>
            </a:r>
          </a:p>
          <a:p>
            <a:pPr marL="232943" indent="-232943">
              <a:buFont typeface="+mj-lt"/>
              <a:buAutoNum type="arabicPeriod"/>
            </a:pPr>
            <a:r>
              <a:rPr lang="en-US" dirty="0"/>
              <a:t>What casuals are entitled to in terms of pay, benefits, etc.</a:t>
            </a:r>
            <a:endParaRPr lang="en-US" i="1" dirty="0"/>
          </a:p>
          <a:p>
            <a:pPr marL="0" indent="0">
              <a:buNone/>
            </a:pPr>
            <a:r>
              <a:rPr lang="en-US" i="1" dirty="0"/>
              <a:t>4) FS AD Pay Plan pages 6-10</a:t>
            </a:r>
          </a:p>
          <a:p>
            <a:pPr marL="0" indent="0">
              <a:buNone/>
            </a:pPr>
            <a:endParaRPr lang="en-US" i="1" dirty="0"/>
          </a:p>
          <a:p>
            <a:pPr marL="0" indent="0">
              <a:buNone/>
            </a:pPr>
            <a:r>
              <a:rPr lang="en-US" b="1" i="1" dirty="0"/>
              <a:t>WORTH 6 POINTS</a:t>
            </a:r>
          </a:p>
        </p:txBody>
      </p:sp>
    </p:spTree>
    <p:extLst>
      <p:ext uri="{BB962C8B-B14F-4D97-AF65-F5344CB8AC3E}">
        <p14:creationId xmlns:p14="http://schemas.microsoft.com/office/powerpoint/2010/main" val="8716889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a:p>
            <a:pPr defTabSz="931774">
              <a:defRPr/>
            </a:pPr>
            <a:r>
              <a:rPr lang="en-US" dirty="0"/>
              <a:t>Hiring casuals is completed by a “AD Hiring Official”.</a:t>
            </a:r>
          </a:p>
          <a:p>
            <a:pPr defTabSz="931774">
              <a:defRPr/>
            </a:pPr>
            <a:endParaRPr lang="en-US" dirty="0"/>
          </a:p>
          <a:p>
            <a:pPr defTabSz="931774">
              <a:defRPr/>
            </a:pPr>
            <a:r>
              <a:rPr lang="en-US" i="1" dirty="0"/>
              <a:t>Instructor Note: Showing forms in the SIIBM is an option but not necessary as they are completed by a Hiring Official and not the students.</a:t>
            </a:r>
          </a:p>
          <a:p>
            <a:pPr defTabSz="931774">
              <a:defRPr/>
            </a:pPr>
            <a:endParaRPr lang="en-US" i="1" dirty="0">
              <a:highlight>
                <a:srgbClr val="FFFF00"/>
              </a:highlight>
            </a:endParaRPr>
          </a:p>
          <a:p>
            <a:endParaRPr lang="en-US" dirty="0"/>
          </a:p>
        </p:txBody>
      </p:sp>
    </p:spTree>
    <p:extLst>
      <p:ext uri="{BB962C8B-B14F-4D97-AF65-F5344CB8AC3E}">
        <p14:creationId xmlns:p14="http://schemas.microsoft.com/office/powerpoint/2010/main" val="38111166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2972939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There are four different personnel categories that respond to incidents.</a:t>
            </a:r>
          </a:p>
          <a:p>
            <a:pPr defTabSz="931774">
              <a:defRPr/>
            </a:pPr>
            <a:r>
              <a:rPr lang="en-US" i="1" dirty="0"/>
              <a:t>Instructor Note: Each category is explained in the following slides.</a:t>
            </a:r>
          </a:p>
          <a:p>
            <a:pPr defTabSz="931774">
              <a:defRPr/>
            </a:pPr>
            <a:endParaRPr lang="en-US" dirty="0">
              <a:solidFill>
                <a:srgbClr val="FF0000"/>
              </a:solidFill>
              <a:highlight>
                <a:srgbClr val="FFFF00"/>
              </a:highlight>
            </a:endParaRPr>
          </a:p>
          <a:p>
            <a:endParaRPr lang="en-US" b="1" dirty="0"/>
          </a:p>
        </p:txBody>
      </p:sp>
    </p:spTree>
    <p:extLst>
      <p:ext uri="{BB962C8B-B14F-4D97-AF65-F5344CB8AC3E}">
        <p14:creationId xmlns:p14="http://schemas.microsoft.com/office/powerpoint/2010/main" val="1338703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SIIBM Chapter 10, Page 10-2</a:t>
            </a:r>
          </a:p>
          <a:p>
            <a:endParaRPr lang="en-US" dirty="0"/>
          </a:p>
          <a:p>
            <a:r>
              <a:rPr lang="en-US" dirty="0"/>
              <a:t>There are similarities and differences between casuals and government employees.</a:t>
            </a:r>
          </a:p>
          <a:p>
            <a:endParaRPr lang="en-US" dirty="0"/>
          </a:p>
        </p:txBody>
      </p:sp>
    </p:spTree>
    <p:extLst>
      <p:ext uri="{BB962C8B-B14F-4D97-AF65-F5344CB8AC3E}">
        <p14:creationId xmlns:p14="http://schemas.microsoft.com/office/powerpoint/2010/main" val="2891840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SIIBM Chapter 10, Page 10-4</a:t>
            </a:r>
          </a:p>
          <a:p>
            <a:endParaRPr lang="en-US" dirty="0"/>
          </a:p>
          <a:p>
            <a:r>
              <a:rPr lang="en-US" dirty="0"/>
              <a:t>Federal, state, county, and local jurisdictions often cooperate with one another when they handle a large incident. For example, a county fire department might come to the assistance of a Type 1 fire on nearby U.S. Forest Service lands under a cooperative agreement between the two entities. </a:t>
            </a:r>
            <a:endParaRPr lang="en-US" b="1" dirty="0"/>
          </a:p>
          <a:p>
            <a:r>
              <a:rPr lang="en-US" dirty="0"/>
              <a:t> </a:t>
            </a:r>
            <a:endParaRPr lang="en-US" b="1" dirty="0"/>
          </a:p>
          <a:p>
            <a:r>
              <a:rPr lang="en-US" dirty="0"/>
              <a:t>Cooperative Agreements are described in detail in the Cooperative Relations module, Unit 9. </a:t>
            </a:r>
            <a:endParaRPr lang="en-US" b="1" dirty="0"/>
          </a:p>
          <a:p>
            <a:endParaRPr lang="en-US" dirty="0"/>
          </a:p>
        </p:txBody>
      </p:sp>
    </p:spTree>
    <p:extLst>
      <p:ext uri="{BB962C8B-B14F-4D97-AF65-F5344CB8AC3E}">
        <p14:creationId xmlns:p14="http://schemas.microsoft.com/office/powerpoint/2010/main" val="3982565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private contractor might arrive on the scene and they work under a specific contract. </a:t>
            </a:r>
          </a:p>
          <a:p>
            <a:endParaRPr lang="en-US" dirty="0"/>
          </a:p>
          <a:p>
            <a:r>
              <a:rPr lang="en-US" dirty="0"/>
              <a:t>Contractors will be covered in Unit 7.</a:t>
            </a:r>
          </a:p>
        </p:txBody>
      </p:sp>
    </p:spTree>
    <p:extLst>
      <p:ext uri="{BB962C8B-B14F-4D97-AF65-F5344CB8AC3E}">
        <p14:creationId xmlns:p14="http://schemas.microsoft.com/office/powerpoint/2010/main" val="4085709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SIIBMH Chapter 10, Page 10-4</a:t>
            </a:r>
          </a:p>
          <a:p>
            <a:endParaRPr lang="en-US" dirty="0"/>
          </a:p>
          <a:p>
            <a:r>
              <a:rPr lang="en-US" dirty="0"/>
              <a:t>This category refers to regular federal government employees, like some of us here. </a:t>
            </a:r>
          </a:p>
          <a:p>
            <a:endParaRPr lang="en-US" dirty="0"/>
          </a:p>
          <a:p>
            <a:r>
              <a:rPr lang="en-US" dirty="0"/>
              <a:t>Information about paying federal government employees is under the Pay Provisions and Timekeeping/Recording module, Unit 3. </a:t>
            </a:r>
            <a:endParaRPr lang="en-US" b="1" dirty="0"/>
          </a:p>
        </p:txBody>
      </p:sp>
    </p:spTree>
    <p:extLst>
      <p:ext uri="{BB962C8B-B14F-4D97-AF65-F5344CB8AC3E}">
        <p14:creationId xmlns:p14="http://schemas.microsoft.com/office/powerpoint/2010/main" val="1206678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1" dirty="0"/>
              <a:t>Instructor Note: Depending on delivery method; use this exercise as a class or small groups.</a:t>
            </a:r>
          </a:p>
          <a:p>
            <a:endParaRPr lang="en-US" dirty="0"/>
          </a:p>
        </p:txBody>
      </p:sp>
    </p:spTree>
    <p:extLst>
      <p:ext uri="{BB962C8B-B14F-4D97-AF65-F5344CB8AC3E}">
        <p14:creationId xmlns:p14="http://schemas.microsoft.com/office/powerpoint/2010/main" val="3834667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0" dirty="0"/>
          </a:p>
          <a:p>
            <a:r>
              <a:rPr lang="en-US" b="1" i="0" dirty="0"/>
              <a:t>WORTH 4 POINTS</a:t>
            </a:r>
          </a:p>
        </p:txBody>
      </p:sp>
    </p:spTree>
    <p:extLst>
      <p:ext uri="{BB962C8B-B14F-4D97-AF65-F5344CB8AC3E}">
        <p14:creationId xmlns:p14="http://schemas.microsoft.com/office/powerpoint/2010/main" val="1428578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2FBD45-EC22-46A7-B176-F0C449C14CA1}"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6B789D-2CB1-4AB3-869D-5497C0CD2766}"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5942B9-8B5B-4481-81F2-FFBDE5073DBA}"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C7E1C8-7D58-4492-8CE7-CA0A361D8144}"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D4A82D-5768-409E-8134-F34E6C932EFA}"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181ABD-996E-4D8F-96DD-2C3A6909878F}"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094EC0-FF6E-43FD-BE33-99F14188C1A3}"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A1CE92-4774-41E1-851F-A5F8294D515F}"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0BCD5E-BBE9-4AF4-AA75-C84B62F2DA93}"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338CE1-1C98-47DB-B89D-D0C350D0EB7C}"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5B67A3-C248-4513-837A-97B8856AD316}" type="datetime1">
              <a:rPr lang="en-US" smtClean="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0FE162-5359-4C47-B200-4839B0126D5A}" type="datetime1">
              <a:rPr lang="en-US" smtClean="0"/>
              <a:t>4/1/2024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143DD4-2D23-4EA5-8205-2EEBB93E6675}" type="datetime1">
              <a:rPr lang="en-US" smtClean="0"/>
              <a:t>4/1/2024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352EEF-62A7-469B-8B52-4C74CEDC9C31}" type="datetime1">
              <a:rPr lang="en-US" smtClean="0"/>
              <a:t>4/1/2024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C1B00F-AFE6-4BBC-9043-67064E3E80AC}" type="datetime1">
              <a:rPr lang="en-US" smtClean="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16A5E3-9348-4DF4-82D6-3B5A4AD7367D}" type="datetime1">
              <a:rPr lang="en-US" smtClean="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556BF6D-8253-4A46-A25A-2942F176DD42}" type="datetime1">
              <a:rPr lang="en-US" smtClean="0"/>
              <a:t>4/1/2024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wcg.gov/committees/incident-business-committe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358E97A-39E8-436D-9041-DF1B49209ED2}"/>
              </a:ext>
            </a:extLst>
          </p:cNvPr>
          <p:cNvPicPr>
            <a:picLocks noChangeAspect="1"/>
          </p:cNvPicPr>
          <p:nvPr/>
        </p:nvPicPr>
        <p:blipFill>
          <a:blip r:embed="rId3"/>
          <a:stretch>
            <a:fillRect/>
          </a:stretch>
        </p:blipFill>
        <p:spPr>
          <a:xfrm rot="21111791">
            <a:off x="320320" y="928729"/>
            <a:ext cx="6667388" cy="5000540"/>
          </a:xfrm>
          <a:prstGeom prst="rect">
            <a:avLst/>
          </a:prstGeom>
          <a:effectLst>
            <a:softEdge rad="317500"/>
          </a:effectLst>
        </p:spPr>
      </p:pic>
      <p:sp>
        <p:nvSpPr>
          <p:cNvPr id="2" name="Title 1"/>
          <p:cNvSpPr>
            <a:spLocks noGrp="1"/>
          </p:cNvSpPr>
          <p:nvPr>
            <p:ph type="ctrTitle"/>
          </p:nvPr>
        </p:nvSpPr>
        <p:spPr>
          <a:xfrm>
            <a:off x="1507066" y="2404534"/>
            <a:ext cx="8135697" cy="1646302"/>
          </a:xfrm>
        </p:spPr>
        <p:txBody>
          <a:bodyPr/>
          <a:lstStyle/>
          <a:p>
            <a:r>
              <a:rPr lang="en-US" sz="6000" b="1" dirty="0"/>
              <a:t>Unit 2</a:t>
            </a:r>
            <a:br>
              <a:rPr lang="en-US" sz="6000" b="1" dirty="0"/>
            </a:br>
            <a:r>
              <a:rPr lang="en-US" sz="6000" b="1" dirty="0"/>
              <a:t>Casuals</a:t>
            </a:r>
          </a:p>
        </p:txBody>
      </p:sp>
      <p:sp>
        <p:nvSpPr>
          <p:cNvPr id="3" name="Slide Number Placeholder 2">
            <a:extLst>
              <a:ext uri="{FF2B5EF4-FFF2-40B4-BE49-F238E27FC236}">
                <a16:creationId xmlns:a16="http://schemas.microsoft.com/office/drawing/2014/main" id="{068177F7-3CD9-49D6-9648-8EDEEB39C056}"/>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
        <p:nvSpPr>
          <p:cNvPr id="6" name="TextBox 1">
            <a:extLst>
              <a:ext uri="{FF2B5EF4-FFF2-40B4-BE49-F238E27FC236}">
                <a16:creationId xmlns:a16="http://schemas.microsoft.com/office/drawing/2014/main" id="{8EDB39A0-BEF2-665E-9696-68CCFF6D175B}"/>
              </a:ext>
            </a:extLst>
          </p:cNvPr>
          <p:cNvSpPr txBox="1"/>
          <p:nvPr/>
        </p:nvSpPr>
        <p:spPr>
          <a:xfrm>
            <a:off x="10528126" y="6404976"/>
            <a:ext cx="1668049"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chemeClr val="bg1">
                    <a:lumMod val="50000"/>
                  </a:schemeClr>
                </a:solidFill>
                <a:ea typeface="+mn-lt"/>
                <a:cs typeface="+mn-lt"/>
              </a:rPr>
              <a:t>January 2020</a:t>
            </a:r>
            <a:endParaRPr lang="en-US" dirty="0">
              <a:solidFill>
                <a:schemeClr val="bg1">
                  <a:lumMod val="50000"/>
                </a:schemeClr>
              </a:solidFill>
            </a:endParaRPr>
          </a:p>
        </p:txBody>
      </p:sp>
    </p:spTree>
    <p:extLst>
      <p:ext uri="{BB962C8B-B14F-4D97-AF65-F5344CB8AC3E}">
        <p14:creationId xmlns:p14="http://schemas.microsoft.com/office/powerpoint/2010/main" val="2422171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6DC14-7EF9-4B00-89B7-E3A2AE05A6DF}"/>
              </a:ext>
            </a:extLst>
          </p:cNvPr>
          <p:cNvSpPr>
            <a:spLocks noGrp="1"/>
          </p:cNvSpPr>
          <p:nvPr>
            <p:ph type="title"/>
          </p:nvPr>
        </p:nvSpPr>
        <p:spPr>
          <a:xfrm>
            <a:off x="677334" y="609600"/>
            <a:ext cx="8596668" cy="1006929"/>
          </a:xfrm>
        </p:spPr>
        <p:txBody>
          <a:bodyPr>
            <a:normAutofit/>
          </a:bodyPr>
          <a:lstStyle/>
          <a:p>
            <a:r>
              <a:rPr lang="en-US" sz="4400" dirty="0"/>
              <a:t>Recruitment Sources for Casuals</a:t>
            </a:r>
          </a:p>
        </p:txBody>
      </p:sp>
      <p:sp>
        <p:nvSpPr>
          <p:cNvPr id="3" name="Content Placeholder 2">
            <a:extLst>
              <a:ext uri="{FF2B5EF4-FFF2-40B4-BE49-F238E27FC236}">
                <a16:creationId xmlns:a16="http://schemas.microsoft.com/office/drawing/2014/main" id="{7341D90A-BAD1-45FC-A739-5C44B7FBB1FB}"/>
              </a:ext>
            </a:extLst>
          </p:cNvPr>
          <p:cNvSpPr>
            <a:spLocks noGrp="1"/>
          </p:cNvSpPr>
          <p:nvPr>
            <p:ph idx="1"/>
          </p:nvPr>
        </p:nvSpPr>
        <p:spPr>
          <a:xfrm>
            <a:off x="677333" y="1634813"/>
            <a:ext cx="9283096" cy="4958666"/>
          </a:xfrm>
        </p:spPr>
        <p:txBody>
          <a:bodyPr>
            <a:normAutofit/>
          </a:bodyPr>
          <a:lstStyle/>
          <a:p>
            <a:r>
              <a:rPr lang="en-US" sz="3600" dirty="0"/>
              <a:t>Organized Crews</a:t>
            </a:r>
          </a:p>
          <a:p>
            <a:r>
              <a:rPr lang="en-US" sz="3600" dirty="0"/>
              <a:t>Single Resources</a:t>
            </a:r>
          </a:p>
          <a:p>
            <a:r>
              <a:rPr lang="en-US" sz="3600" dirty="0"/>
              <a:t>Federal Sources</a:t>
            </a:r>
          </a:p>
          <a:p>
            <a:r>
              <a:rPr lang="en-US" sz="3600" dirty="0"/>
              <a:t>Cooperators</a:t>
            </a:r>
          </a:p>
        </p:txBody>
      </p:sp>
      <p:sp>
        <p:nvSpPr>
          <p:cNvPr id="4" name="Slide Number Placeholder 3">
            <a:extLst>
              <a:ext uri="{FF2B5EF4-FFF2-40B4-BE49-F238E27FC236}">
                <a16:creationId xmlns:a16="http://schemas.microsoft.com/office/drawing/2014/main" id="{174DFFA3-1A8E-413B-BD75-D1DEE1A8445B}"/>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718355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6DC14-7EF9-4B00-89B7-E3A2AE05A6DF}"/>
              </a:ext>
            </a:extLst>
          </p:cNvPr>
          <p:cNvSpPr>
            <a:spLocks noGrp="1"/>
          </p:cNvSpPr>
          <p:nvPr>
            <p:ph type="title"/>
          </p:nvPr>
        </p:nvSpPr>
        <p:spPr>
          <a:xfrm>
            <a:off x="677334" y="609600"/>
            <a:ext cx="8596668" cy="1006929"/>
          </a:xfrm>
        </p:spPr>
        <p:txBody>
          <a:bodyPr>
            <a:normAutofit/>
          </a:bodyPr>
          <a:lstStyle/>
          <a:p>
            <a:r>
              <a:rPr lang="en-US" sz="4400" dirty="0"/>
              <a:t>Pay Plan for Emergency Workers</a:t>
            </a:r>
          </a:p>
        </p:txBody>
      </p:sp>
      <p:sp>
        <p:nvSpPr>
          <p:cNvPr id="3" name="Content Placeholder 2">
            <a:extLst>
              <a:ext uri="{FF2B5EF4-FFF2-40B4-BE49-F238E27FC236}">
                <a16:creationId xmlns:a16="http://schemas.microsoft.com/office/drawing/2014/main" id="{7341D90A-BAD1-45FC-A739-5C44B7FBB1FB}"/>
              </a:ext>
            </a:extLst>
          </p:cNvPr>
          <p:cNvSpPr>
            <a:spLocks noGrp="1"/>
          </p:cNvSpPr>
          <p:nvPr>
            <p:ph idx="1"/>
          </p:nvPr>
        </p:nvSpPr>
        <p:spPr>
          <a:xfrm>
            <a:off x="677332" y="1634813"/>
            <a:ext cx="9975427" cy="4958666"/>
          </a:xfrm>
        </p:spPr>
        <p:txBody>
          <a:bodyPr>
            <a:normAutofit/>
          </a:bodyPr>
          <a:lstStyle/>
          <a:p>
            <a:r>
              <a:rPr lang="en-US" sz="3600" dirty="0"/>
              <a:t>Updated annually</a:t>
            </a:r>
          </a:p>
          <a:p>
            <a:r>
              <a:rPr lang="en-US" sz="3600" dirty="0"/>
              <a:t>Pay Plan is part of the SSIBM Handbook, Ch 10</a:t>
            </a:r>
          </a:p>
          <a:p>
            <a:r>
              <a:rPr lang="en-US" sz="3600" dirty="0"/>
              <a:t>Independent FS and DOI Plans</a:t>
            </a:r>
          </a:p>
          <a:p>
            <a:r>
              <a:rPr lang="en-US" sz="3600" dirty="0"/>
              <a:t>Online:</a:t>
            </a:r>
          </a:p>
          <a:p>
            <a:pPr marL="457200" lvl="1" indent="0">
              <a:buNone/>
            </a:pPr>
            <a:r>
              <a:rPr lang="en-US" sz="3300" dirty="0">
                <a:hlinkClick r:id="rId3"/>
              </a:rPr>
              <a:t>https://www.nwcg.gov/committees/incident-business-committee</a:t>
            </a:r>
            <a:endParaRPr lang="en-US" sz="3300" dirty="0"/>
          </a:p>
        </p:txBody>
      </p:sp>
      <p:sp>
        <p:nvSpPr>
          <p:cNvPr id="4" name="Slide Number Placeholder 3">
            <a:extLst>
              <a:ext uri="{FF2B5EF4-FFF2-40B4-BE49-F238E27FC236}">
                <a16:creationId xmlns:a16="http://schemas.microsoft.com/office/drawing/2014/main" id="{57283892-CC18-45EC-B638-BEDC2E5952DC}"/>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21036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6DC14-7EF9-4B00-89B7-E3A2AE05A6DF}"/>
              </a:ext>
            </a:extLst>
          </p:cNvPr>
          <p:cNvSpPr>
            <a:spLocks noGrp="1"/>
          </p:cNvSpPr>
          <p:nvPr>
            <p:ph type="title"/>
          </p:nvPr>
        </p:nvSpPr>
        <p:spPr>
          <a:xfrm>
            <a:off x="677334" y="609600"/>
            <a:ext cx="8596668" cy="1006929"/>
          </a:xfrm>
        </p:spPr>
        <p:txBody>
          <a:bodyPr>
            <a:normAutofit/>
          </a:bodyPr>
          <a:lstStyle/>
          <a:p>
            <a:r>
              <a:rPr lang="en-US" sz="4400" dirty="0"/>
              <a:t>Pay Plan for Emergency Workers</a:t>
            </a:r>
          </a:p>
        </p:txBody>
      </p:sp>
      <p:sp>
        <p:nvSpPr>
          <p:cNvPr id="3" name="Content Placeholder 2">
            <a:extLst>
              <a:ext uri="{FF2B5EF4-FFF2-40B4-BE49-F238E27FC236}">
                <a16:creationId xmlns:a16="http://schemas.microsoft.com/office/drawing/2014/main" id="{7341D90A-BAD1-45FC-A739-5C44B7FBB1FB}"/>
              </a:ext>
            </a:extLst>
          </p:cNvPr>
          <p:cNvSpPr>
            <a:spLocks noGrp="1"/>
          </p:cNvSpPr>
          <p:nvPr>
            <p:ph idx="1"/>
          </p:nvPr>
        </p:nvSpPr>
        <p:spPr>
          <a:xfrm>
            <a:off x="677332" y="1634813"/>
            <a:ext cx="9655387" cy="4958666"/>
          </a:xfrm>
        </p:spPr>
        <p:txBody>
          <a:bodyPr>
            <a:normAutofit fontScale="92500"/>
          </a:bodyPr>
          <a:lstStyle/>
          <a:p>
            <a:pPr marL="0" indent="0">
              <a:buNone/>
            </a:pPr>
            <a:r>
              <a:rPr lang="en-US" sz="3900" dirty="0"/>
              <a:t>Preamble</a:t>
            </a:r>
          </a:p>
          <a:p>
            <a:r>
              <a:rPr lang="en-US" sz="3900" dirty="0"/>
              <a:t>Referred to as the AD Pay Plan</a:t>
            </a:r>
          </a:p>
          <a:p>
            <a:r>
              <a:rPr lang="en-US" sz="3900" dirty="0"/>
              <a:t>Plan applies whenever it’s necessary to hire temporary workers to:</a:t>
            </a:r>
          </a:p>
          <a:p>
            <a:pPr lvl="1">
              <a:buFont typeface="Arial" panose="020B0604020202020204" pitchFamily="34" charset="0"/>
              <a:buChar char="•"/>
            </a:pPr>
            <a:r>
              <a:rPr lang="en-US" sz="3600" dirty="0"/>
              <a:t>Cope with sudden, unexpected emergencies</a:t>
            </a:r>
          </a:p>
          <a:p>
            <a:pPr lvl="1">
              <a:buFont typeface="Arial" panose="020B0604020202020204" pitchFamily="34" charset="0"/>
              <a:buChar char="•"/>
            </a:pPr>
            <a:r>
              <a:rPr lang="en-US" sz="3600" dirty="0"/>
              <a:t>Provide emergency assistance to the states</a:t>
            </a:r>
          </a:p>
          <a:p>
            <a:pPr lvl="1">
              <a:buFont typeface="Arial" panose="020B0604020202020204" pitchFamily="34" charset="0"/>
              <a:buChar char="•"/>
            </a:pPr>
            <a:r>
              <a:rPr lang="en-US" sz="3600" dirty="0"/>
              <a:t>Meet FEMA assignments</a:t>
            </a:r>
          </a:p>
          <a:p>
            <a:endParaRPr lang="en-US" sz="3300" dirty="0"/>
          </a:p>
        </p:txBody>
      </p:sp>
      <p:sp>
        <p:nvSpPr>
          <p:cNvPr id="4" name="Slide Number Placeholder 3">
            <a:extLst>
              <a:ext uri="{FF2B5EF4-FFF2-40B4-BE49-F238E27FC236}">
                <a16:creationId xmlns:a16="http://schemas.microsoft.com/office/drawing/2014/main" id="{5C866169-800C-4E7E-A49B-BD7DA5173EF1}"/>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632371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6DC14-7EF9-4B00-89B7-E3A2AE05A6DF}"/>
              </a:ext>
            </a:extLst>
          </p:cNvPr>
          <p:cNvSpPr>
            <a:spLocks noGrp="1"/>
          </p:cNvSpPr>
          <p:nvPr>
            <p:ph type="title"/>
          </p:nvPr>
        </p:nvSpPr>
        <p:spPr>
          <a:xfrm>
            <a:off x="677334" y="609600"/>
            <a:ext cx="8596668" cy="1006929"/>
          </a:xfrm>
        </p:spPr>
        <p:txBody>
          <a:bodyPr>
            <a:normAutofit/>
          </a:bodyPr>
          <a:lstStyle/>
          <a:p>
            <a:r>
              <a:rPr lang="en-US" sz="4400" dirty="0"/>
              <a:t>Pay Plan for Emergency Workers</a:t>
            </a:r>
          </a:p>
        </p:txBody>
      </p:sp>
      <p:sp>
        <p:nvSpPr>
          <p:cNvPr id="3" name="Content Placeholder 2">
            <a:extLst>
              <a:ext uri="{FF2B5EF4-FFF2-40B4-BE49-F238E27FC236}">
                <a16:creationId xmlns:a16="http://schemas.microsoft.com/office/drawing/2014/main" id="{7341D90A-BAD1-45FC-A739-5C44B7FBB1FB}"/>
              </a:ext>
            </a:extLst>
          </p:cNvPr>
          <p:cNvSpPr>
            <a:spLocks noGrp="1"/>
          </p:cNvSpPr>
          <p:nvPr>
            <p:ph idx="1"/>
          </p:nvPr>
        </p:nvSpPr>
        <p:spPr>
          <a:xfrm>
            <a:off x="677332" y="1634813"/>
            <a:ext cx="9655387" cy="4958666"/>
          </a:xfrm>
        </p:spPr>
        <p:txBody>
          <a:bodyPr>
            <a:normAutofit/>
          </a:bodyPr>
          <a:lstStyle/>
          <a:p>
            <a:pPr marL="0" indent="0">
              <a:buNone/>
            </a:pPr>
            <a:r>
              <a:rPr lang="en-US" sz="3600" dirty="0"/>
              <a:t>Preamble</a:t>
            </a:r>
          </a:p>
          <a:p>
            <a:r>
              <a:rPr lang="en-US" sz="3600" dirty="0"/>
              <a:t>Hiring of casuals is temporary</a:t>
            </a:r>
          </a:p>
          <a:p>
            <a:r>
              <a:rPr lang="en-US" sz="3600" dirty="0"/>
              <a:t>Takes precedence over other policies or regulations</a:t>
            </a:r>
          </a:p>
          <a:p>
            <a:pPr marL="0" indent="0">
              <a:buNone/>
            </a:pPr>
            <a:endParaRPr lang="en-US" sz="3600" dirty="0"/>
          </a:p>
          <a:p>
            <a:endParaRPr lang="en-US" sz="3300" dirty="0"/>
          </a:p>
        </p:txBody>
      </p:sp>
      <p:sp>
        <p:nvSpPr>
          <p:cNvPr id="4" name="Slide Number Placeholder 3">
            <a:extLst>
              <a:ext uri="{FF2B5EF4-FFF2-40B4-BE49-F238E27FC236}">
                <a16:creationId xmlns:a16="http://schemas.microsoft.com/office/drawing/2014/main" id="{922C1A91-79EF-490A-A587-D1690FB7A9A5}"/>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486635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6DC14-7EF9-4B00-89B7-E3A2AE05A6DF}"/>
              </a:ext>
            </a:extLst>
          </p:cNvPr>
          <p:cNvSpPr>
            <a:spLocks noGrp="1"/>
          </p:cNvSpPr>
          <p:nvPr>
            <p:ph type="title"/>
          </p:nvPr>
        </p:nvSpPr>
        <p:spPr>
          <a:xfrm>
            <a:off x="677334" y="609600"/>
            <a:ext cx="8596668" cy="1006929"/>
          </a:xfrm>
        </p:spPr>
        <p:txBody>
          <a:bodyPr>
            <a:normAutofit/>
          </a:bodyPr>
          <a:lstStyle/>
          <a:p>
            <a:r>
              <a:rPr lang="en-US" sz="4400" dirty="0"/>
              <a:t>Pay Plan for Emergency Workers</a:t>
            </a:r>
          </a:p>
        </p:txBody>
      </p:sp>
      <p:sp>
        <p:nvSpPr>
          <p:cNvPr id="3" name="Content Placeholder 2">
            <a:extLst>
              <a:ext uri="{FF2B5EF4-FFF2-40B4-BE49-F238E27FC236}">
                <a16:creationId xmlns:a16="http://schemas.microsoft.com/office/drawing/2014/main" id="{7341D90A-BAD1-45FC-A739-5C44B7FBB1FB}"/>
              </a:ext>
            </a:extLst>
          </p:cNvPr>
          <p:cNvSpPr>
            <a:spLocks noGrp="1"/>
          </p:cNvSpPr>
          <p:nvPr>
            <p:ph idx="1"/>
          </p:nvPr>
        </p:nvSpPr>
        <p:spPr>
          <a:xfrm>
            <a:off x="677332" y="1611952"/>
            <a:ext cx="11187008" cy="5223187"/>
          </a:xfrm>
        </p:spPr>
        <p:txBody>
          <a:bodyPr>
            <a:normAutofit/>
          </a:bodyPr>
          <a:lstStyle/>
          <a:p>
            <a:pPr marL="0" indent="0">
              <a:buNone/>
            </a:pPr>
            <a:r>
              <a:rPr lang="en-US" sz="3600" dirty="0"/>
              <a:t>Rates</a:t>
            </a:r>
          </a:p>
          <a:p>
            <a:r>
              <a:rPr lang="en-US" sz="3600" dirty="0"/>
              <a:t>Pay rates are reviewed annually</a:t>
            </a:r>
          </a:p>
          <a:p>
            <a:r>
              <a:rPr lang="en-US" sz="3600" dirty="0"/>
              <a:t>Hourly rates are set by the job/classification</a:t>
            </a:r>
          </a:p>
          <a:p>
            <a:r>
              <a:rPr lang="en-US" sz="3600" dirty="0"/>
              <a:t>Trainees are paid at one rate level lower</a:t>
            </a:r>
          </a:p>
          <a:p>
            <a:r>
              <a:rPr lang="en-US" sz="3600" dirty="0"/>
              <a:t>Rates for positions not published can be requested</a:t>
            </a:r>
          </a:p>
          <a:p>
            <a:r>
              <a:rPr lang="en-US" sz="3600" dirty="0"/>
              <a:t>Certain key positions may be filled only by current agency employees</a:t>
            </a:r>
          </a:p>
          <a:p>
            <a:endParaRPr lang="en-US" sz="3600" dirty="0"/>
          </a:p>
          <a:p>
            <a:endParaRPr lang="en-US" sz="3300" dirty="0"/>
          </a:p>
        </p:txBody>
      </p:sp>
      <p:sp>
        <p:nvSpPr>
          <p:cNvPr id="4" name="Slide Number Placeholder 3">
            <a:extLst>
              <a:ext uri="{FF2B5EF4-FFF2-40B4-BE49-F238E27FC236}">
                <a16:creationId xmlns:a16="http://schemas.microsoft.com/office/drawing/2014/main" id="{B54B555C-F35C-4D4D-8D61-E15C18C3907C}"/>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771543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EE85A-0235-4F80-9FA7-8F224AE32B3B}"/>
              </a:ext>
            </a:extLst>
          </p:cNvPr>
          <p:cNvSpPr>
            <a:spLocks noGrp="1"/>
          </p:cNvSpPr>
          <p:nvPr>
            <p:ph type="title"/>
          </p:nvPr>
        </p:nvSpPr>
        <p:spPr>
          <a:xfrm>
            <a:off x="1203114" y="2400300"/>
            <a:ext cx="8596668" cy="1371600"/>
          </a:xfrm>
        </p:spPr>
        <p:txBody>
          <a:bodyPr>
            <a:noAutofit/>
          </a:bodyPr>
          <a:lstStyle/>
          <a:p>
            <a:pPr algn="ctr"/>
            <a:r>
              <a:rPr lang="en-US" sz="8000" b="1" dirty="0"/>
              <a:t>EXERCISE</a:t>
            </a:r>
          </a:p>
        </p:txBody>
      </p:sp>
      <p:sp>
        <p:nvSpPr>
          <p:cNvPr id="3" name="Slide Number Placeholder 2">
            <a:extLst>
              <a:ext uri="{FF2B5EF4-FFF2-40B4-BE49-F238E27FC236}">
                <a16:creationId xmlns:a16="http://schemas.microsoft.com/office/drawing/2014/main" id="{8AA355EC-8012-4CEF-8636-C828298B9EEE}"/>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908272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C50871-10BE-4247-A83C-2AA14E4F61C2}"/>
              </a:ext>
            </a:extLst>
          </p:cNvPr>
          <p:cNvSpPr>
            <a:spLocks noGrp="1"/>
          </p:cNvSpPr>
          <p:nvPr>
            <p:ph idx="1"/>
          </p:nvPr>
        </p:nvSpPr>
        <p:spPr>
          <a:xfrm>
            <a:off x="677334" y="783850"/>
            <a:ext cx="10181166" cy="976372"/>
          </a:xfrm>
        </p:spPr>
        <p:txBody>
          <a:bodyPr>
            <a:normAutofit/>
          </a:bodyPr>
          <a:lstStyle/>
          <a:p>
            <a:pPr marL="0" indent="0">
              <a:buNone/>
            </a:pPr>
            <a:r>
              <a:rPr lang="en-US" sz="3600" dirty="0"/>
              <a:t>Answer the following questions:</a:t>
            </a:r>
          </a:p>
        </p:txBody>
      </p:sp>
      <p:sp>
        <p:nvSpPr>
          <p:cNvPr id="4" name="TextBox 3">
            <a:extLst>
              <a:ext uri="{FF2B5EF4-FFF2-40B4-BE49-F238E27FC236}">
                <a16:creationId xmlns:a16="http://schemas.microsoft.com/office/drawing/2014/main" id="{415DA839-C25C-42E1-808F-3DCF892C957D}"/>
              </a:ext>
            </a:extLst>
          </p:cNvPr>
          <p:cNvSpPr txBox="1"/>
          <p:nvPr/>
        </p:nvSpPr>
        <p:spPr>
          <a:xfrm>
            <a:off x="677334" y="2235456"/>
            <a:ext cx="9998286" cy="2862322"/>
          </a:xfrm>
          <a:prstGeom prst="rect">
            <a:avLst/>
          </a:prstGeom>
          <a:noFill/>
        </p:spPr>
        <p:txBody>
          <a:bodyPr wrap="square" rtlCol="0">
            <a:spAutoFit/>
          </a:bodyPr>
          <a:lstStyle/>
          <a:p>
            <a:pPr marL="514350" indent="-514350">
              <a:buAutoNum type="arabicPeriod"/>
            </a:pPr>
            <a:r>
              <a:rPr lang="en-US" sz="3600" dirty="0"/>
              <a:t>What is the hourly rate for an AD-D?</a:t>
            </a:r>
          </a:p>
          <a:p>
            <a:pPr marL="514350" indent="-514350">
              <a:buAutoNum type="arabicPeriod"/>
            </a:pPr>
            <a:r>
              <a:rPr lang="en-US" sz="3600" dirty="0"/>
              <a:t>What is the classification for an Operations Section Chief Type 2 (OSC2)?</a:t>
            </a:r>
          </a:p>
          <a:p>
            <a:pPr marL="514350" indent="-514350">
              <a:buAutoNum type="arabicPeriod"/>
            </a:pPr>
            <a:r>
              <a:rPr lang="en-US" sz="3600" dirty="0"/>
              <a:t>What is the hourly rate for an Equipment Time Recorder (EQTR)?</a:t>
            </a:r>
          </a:p>
        </p:txBody>
      </p:sp>
      <p:cxnSp>
        <p:nvCxnSpPr>
          <p:cNvPr id="7" name="Straight Connector 6">
            <a:extLst>
              <a:ext uri="{FF2B5EF4-FFF2-40B4-BE49-F238E27FC236}">
                <a16:creationId xmlns:a16="http://schemas.microsoft.com/office/drawing/2014/main" id="{F1C6DB44-9754-4781-A01C-3EF6BBF615BD}"/>
              </a:ext>
            </a:extLst>
          </p:cNvPr>
          <p:cNvCxnSpPr>
            <a:cxnSpLocks/>
          </p:cNvCxnSpPr>
          <p:nvPr/>
        </p:nvCxnSpPr>
        <p:spPr>
          <a:xfrm>
            <a:off x="480060" y="1760222"/>
            <a:ext cx="10378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AE212A08-93C5-4D7F-B1DF-36F04274CB9E}"/>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24815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6DC14-7EF9-4B00-89B7-E3A2AE05A6DF}"/>
              </a:ext>
            </a:extLst>
          </p:cNvPr>
          <p:cNvSpPr>
            <a:spLocks noGrp="1"/>
          </p:cNvSpPr>
          <p:nvPr>
            <p:ph type="title"/>
          </p:nvPr>
        </p:nvSpPr>
        <p:spPr>
          <a:xfrm>
            <a:off x="677334" y="609600"/>
            <a:ext cx="8596668" cy="1006929"/>
          </a:xfrm>
        </p:spPr>
        <p:txBody>
          <a:bodyPr>
            <a:normAutofit/>
          </a:bodyPr>
          <a:lstStyle/>
          <a:p>
            <a:r>
              <a:rPr lang="en-US" sz="4400" dirty="0"/>
              <a:t>Pay Plan for Emergency Workers</a:t>
            </a:r>
          </a:p>
        </p:txBody>
      </p:sp>
      <p:sp>
        <p:nvSpPr>
          <p:cNvPr id="3" name="Content Placeholder 2">
            <a:extLst>
              <a:ext uri="{FF2B5EF4-FFF2-40B4-BE49-F238E27FC236}">
                <a16:creationId xmlns:a16="http://schemas.microsoft.com/office/drawing/2014/main" id="{7341D90A-BAD1-45FC-A739-5C44B7FBB1FB}"/>
              </a:ext>
            </a:extLst>
          </p:cNvPr>
          <p:cNvSpPr>
            <a:spLocks noGrp="1"/>
          </p:cNvSpPr>
          <p:nvPr>
            <p:ph idx="1"/>
          </p:nvPr>
        </p:nvSpPr>
        <p:spPr>
          <a:xfrm>
            <a:off x="677332" y="1634813"/>
            <a:ext cx="9655387" cy="4958666"/>
          </a:xfrm>
        </p:spPr>
        <p:txBody>
          <a:bodyPr>
            <a:normAutofit/>
          </a:bodyPr>
          <a:lstStyle/>
          <a:p>
            <a:pPr marL="0" indent="0">
              <a:buNone/>
            </a:pPr>
            <a:r>
              <a:rPr lang="en-US" sz="3600" dirty="0"/>
              <a:t>Circumstances Required for Hiring Casuals:</a:t>
            </a:r>
          </a:p>
          <a:p>
            <a:r>
              <a:rPr lang="en-US" sz="3600" dirty="0"/>
              <a:t>Fight an ongoing fire</a:t>
            </a:r>
          </a:p>
          <a:p>
            <a:r>
              <a:rPr lang="en-US" sz="3600" dirty="0"/>
              <a:t>Extreme fire danger</a:t>
            </a:r>
          </a:p>
          <a:p>
            <a:r>
              <a:rPr lang="en-US" sz="3600" dirty="0"/>
              <a:t>Support to an ongoing incident</a:t>
            </a:r>
          </a:p>
          <a:p>
            <a:r>
              <a:rPr lang="en-US" sz="3600" dirty="0"/>
              <a:t>Temporary replacement</a:t>
            </a:r>
          </a:p>
          <a:p>
            <a:r>
              <a:rPr lang="en-US" sz="3600" dirty="0"/>
              <a:t>Training</a:t>
            </a:r>
          </a:p>
          <a:p>
            <a:r>
              <a:rPr lang="en-US" sz="3600" dirty="0"/>
              <a:t>Cope with other threatening emergencies</a:t>
            </a:r>
          </a:p>
          <a:p>
            <a:endParaRPr lang="en-US" sz="3600" dirty="0"/>
          </a:p>
          <a:p>
            <a:endParaRPr lang="en-US" sz="3300" dirty="0"/>
          </a:p>
        </p:txBody>
      </p:sp>
      <p:sp>
        <p:nvSpPr>
          <p:cNvPr id="4" name="Slide Number Placeholder 3">
            <a:extLst>
              <a:ext uri="{FF2B5EF4-FFF2-40B4-BE49-F238E27FC236}">
                <a16:creationId xmlns:a16="http://schemas.microsoft.com/office/drawing/2014/main" id="{450E3ABC-3E83-41BE-BD1E-11120DA54728}"/>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960367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6DC14-7EF9-4B00-89B7-E3A2AE05A6DF}"/>
              </a:ext>
            </a:extLst>
          </p:cNvPr>
          <p:cNvSpPr>
            <a:spLocks noGrp="1"/>
          </p:cNvSpPr>
          <p:nvPr>
            <p:ph type="title"/>
          </p:nvPr>
        </p:nvSpPr>
        <p:spPr>
          <a:xfrm>
            <a:off x="677334" y="609600"/>
            <a:ext cx="8596668" cy="1006929"/>
          </a:xfrm>
        </p:spPr>
        <p:txBody>
          <a:bodyPr>
            <a:normAutofit/>
          </a:bodyPr>
          <a:lstStyle/>
          <a:p>
            <a:r>
              <a:rPr lang="en-US" sz="4400" dirty="0"/>
              <a:t>Pay Plan for Emergency Workers</a:t>
            </a:r>
          </a:p>
        </p:txBody>
      </p:sp>
      <p:sp>
        <p:nvSpPr>
          <p:cNvPr id="3" name="Content Placeholder 2">
            <a:extLst>
              <a:ext uri="{FF2B5EF4-FFF2-40B4-BE49-F238E27FC236}">
                <a16:creationId xmlns:a16="http://schemas.microsoft.com/office/drawing/2014/main" id="{7341D90A-BAD1-45FC-A739-5C44B7FBB1FB}"/>
              </a:ext>
            </a:extLst>
          </p:cNvPr>
          <p:cNvSpPr>
            <a:spLocks noGrp="1"/>
          </p:cNvSpPr>
          <p:nvPr>
            <p:ph idx="1"/>
          </p:nvPr>
        </p:nvSpPr>
        <p:spPr>
          <a:xfrm>
            <a:off x="677332" y="1634813"/>
            <a:ext cx="10021148" cy="4958666"/>
          </a:xfrm>
        </p:spPr>
        <p:txBody>
          <a:bodyPr>
            <a:normAutofit/>
          </a:bodyPr>
          <a:lstStyle/>
          <a:p>
            <a:pPr marL="0" indent="0">
              <a:buNone/>
            </a:pPr>
            <a:r>
              <a:rPr lang="en-US" sz="3600" dirty="0"/>
              <a:t>Conditions of Hire:</a:t>
            </a:r>
          </a:p>
          <a:p>
            <a:r>
              <a:rPr lang="en-US" sz="3600" dirty="0"/>
              <a:t>Pay Plan applies only to casuals.</a:t>
            </a:r>
          </a:p>
          <a:p>
            <a:r>
              <a:rPr lang="en-US" sz="3600" dirty="0"/>
              <a:t>Active members of the Armed Forces may not be hired as casuals.</a:t>
            </a:r>
          </a:p>
          <a:p>
            <a:r>
              <a:rPr lang="en-US" sz="3600" dirty="0"/>
              <a:t>The authority may not be used to circumvent other hiring authorities.</a:t>
            </a:r>
          </a:p>
          <a:p>
            <a:endParaRPr lang="en-US" sz="3600" dirty="0"/>
          </a:p>
          <a:p>
            <a:endParaRPr lang="en-US" sz="3300" dirty="0"/>
          </a:p>
        </p:txBody>
      </p:sp>
      <p:sp>
        <p:nvSpPr>
          <p:cNvPr id="4" name="Slide Number Placeholder 3">
            <a:extLst>
              <a:ext uri="{FF2B5EF4-FFF2-40B4-BE49-F238E27FC236}">
                <a16:creationId xmlns:a16="http://schemas.microsoft.com/office/drawing/2014/main" id="{F844C348-49F9-43FD-9B72-6DDDEE551637}"/>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2193342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6DC14-7EF9-4B00-89B7-E3A2AE05A6DF}"/>
              </a:ext>
            </a:extLst>
          </p:cNvPr>
          <p:cNvSpPr>
            <a:spLocks noGrp="1"/>
          </p:cNvSpPr>
          <p:nvPr>
            <p:ph type="title"/>
          </p:nvPr>
        </p:nvSpPr>
        <p:spPr>
          <a:xfrm>
            <a:off x="677334" y="609600"/>
            <a:ext cx="8596668" cy="1006929"/>
          </a:xfrm>
        </p:spPr>
        <p:txBody>
          <a:bodyPr>
            <a:normAutofit/>
          </a:bodyPr>
          <a:lstStyle/>
          <a:p>
            <a:r>
              <a:rPr lang="en-US" sz="4400" dirty="0"/>
              <a:t>Pay Plan for Emergency Workers</a:t>
            </a:r>
          </a:p>
        </p:txBody>
      </p:sp>
      <p:sp>
        <p:nvSpPr>
          <p:cNvPr id="3" name="Content Placeholder 2">
            <a:extLst>
              <a:ext uri="{FF2B5EF4-FFF2-40B4-BE49-F238E27FC236}">
                <a16:creationId xmlns:a16="http://schemas.microsoft.com/office/drawing/2014/main" id="{7341D90A-BAD1-45FC-A739-5C44B7FBB1FB}"/>
              </a:ext>
            </a:extLst>
          </p:cNvPr>
          <p:cNvSpPr>
            <a:spLocks noGrp="1"/>
          </p:cNvSpPr>
          <p:nvPr>
            <p:ph idx="1"/>
          </p:nvPr>
        </p:nvSpPr>
        <p:spPr>
          <a:xfrm>
            <a:off x="677332" y="1634813"/>
            <a:ext cx="10021148" cy="4958666"/>
          </a:xfrm>
        </p:spPr>
        <p:txBody>
          <a:bodyPr>
            <a:normAutofit/>
          </a:bodyPr>
          <a:lstStyle/>
          <a:p>
            <a:pPr marL="0" indent="0">
              <a:buNone/>
            </a:pPr>
            <a:r>
              <a:rPr lang="en-US" sz="3600" dirty="0"/>
              <a:t>Conditions of Hire:</a:t>
            </a:r>
          </a:p>
          <a:p>
            <a:r>
              <a:rPr lang="en-US" sz="3600" dirty="0"/>
              <a:t>Casuals must meet minimum physical fitness requirements and certifications/licenses.</a:t>
            </a:r>
          </a:p>
          <a:p>
            <a:r>
              <a:rPr lang="en-US" sz="3600" dirty="0"/>
              <a:t>Social Security card is required.</a:t>
            </a:r>
          </a:p>
          <a:p>
            <a:r>
              <a:rPr lang="en-US" sz="3600" dirty="0"/>
              <a:t>Salary rate is the hourly rate for all hours.</a:t>
            </a:r>
          </a:p>
          <a:p>
            <a:r>
              <a:rPr lang="en-US" sz="3600" dirty="0"/>
              <a:t>No OT, hazard pay, differentials, A/L, S/L or holiday pay, benefits.</a:t>
            </a:r>
          </a:p>
          <a:p>
            <a:endParaRPr lang="en-US" sz="3600" dirty="0"/>
          </a:p>
          <a:p>
            <a:endParaRPr lang="en-US" sz="3600" dirty="0"/>
          </a:p>
          <a:p>
            <a:endParaRPr lang="en-US" sz="3600" dirty="0"/>
          </a:p>
          <a:p>
            <a:endParaRPr lang="en-US" sz="3300" dirty="0"/>
          </a:p>
        </p:txBody>
      </p:sp>
      <p:sp>
        <p:nvSpPr>
          <p:cNvPr id="4" name="Slide Number Placeholder 3">
            <a:extLst>
              <a:ext uri="{FF2B5EF4-FFF2-40B4-BE49-F238E27FC236}">
                <a16:creationId xmlns:a16="http://schemas.microsoft.com/office/drawing/2014/main" id="{38F0BA9C-7986-4ACB-BC7E-2F1323E110AC}"/>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1099641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Unit Overview</a:t>
            </a:r>
          </a:p>
        </p:txBody>
      </p:sp>
      <p:sp>
        <p:nvSpPr>
          <p:cNvPr id="3" name="Content Placeholder 2"/>
          <p:cNvSpPr>
            <a:spLocks noGrp="1"/>
          </p:cNvSpPr>
          <p:nvPr>
            <p:ph idx="1"/>
          </p:nvPr>
        </p:nvSpPr>
        <p:spPr>
          <a:xfrm>
            <a:off x="677334" y="1749116"/>
            <a:ext cx="9015306" cy="4708292"/>
          </a:xfrm>
        </p:spPr>
        <p:txBody>
          <a:bodyPr>
            <a:normAutofit/>
          </a:bodyPr>
          <a:lstStyle/>
          <a:p>
            <a:pPr lvl="0"/>
            <a:r>
              <a:rPr lang="en-US" sz="3600" dirty="0"/>
              <a:t>Recruitment Sources for Casuals</a:t>
            </a:r>
            <a:endParaRPr lang="en-US" sz="3600" b="1" dirty="0"/>
          </a:p>
          <a:p>
            <a:pPr lvl="0"/>
            <a:r>
              <a:rPr lang="en-US" sz="3600" dirty="0"/>
              <a:t>Situations Requiring the Hiring of Casuals</a:t>
            </a:r>
            <a:endParaRPr lang="en-US" sz="3600" b="1" dirty="0"/>
          </a:p>
          <a:p>
            <a:pPr lvl="0"/>
            <a:r>
              <a:rPr lang="en-US" sz="3600" dirty="0"/>
              <a:t>Pay Plan for Casuals </a:t>
            </a:r>
            <a:endParaRPr lang="en-US" sz="3600" b="1" dirty="0"/>
          </a:p>
          <a:p>
            <a:pPr lvl="0"/>
            <a:r>
              <a:rPr lang="en-US" sz="3600" dirty="0"/>
              <a:t>Conditions of Hire for Casuals</a:t>
            </a:r>
            <a:endParaRPr lang="en-US" sz="3600" b="1" dirty="0"/>
          </a:p>
          <a:p>
            <a:pPr lvl="0"/>
            <a:r>
              <a:rPr lang="en-US" sz="3600" dirty="0"/>
              <a:t>Required Documentation when Casuals are Hired</a:t>
            </a:r>
            <a:endParaRPr lang="en-US" sz="3600" b="1" dirty="0"/>
          </a:p>
          <a:p>
            <a:endParaRPr lang="en-US" sz="3600" dirty="0"/>
          </a:p>
        </p:txBody>
      </p:sp>
      <p:sp>
        <p:nvSpPr>
          <p:cNvPr id="4" name="Slide Number Placeholder 3">
            <a:extLst>
              <a:ext uri="{FF2B5EF4-FFF2-40B4-BE49-F238E27FC236}">
                <a16:creationId xmlns:a16="http://schemas.microsoft.com/office/drawing/2014/main" id="{CD37F3DA-FDC4-48FB-B984-9EE76350E5AF}"/>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510527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6DC14-7EF9-4B00-89B7-E3A2AE05A6DF}"/>
              </a:ext>
            </a:extLst>
          </p:cNvPr>
          <p:cNvSpPr>
            <a:spLocks noGrp="1"/>
          </p:cNvSpPr>
          <p:nvPr>
            <p:ph type="title"/>
          </p:nvPr>
        </p:nvSpPr>
        <p:spPr>
          <a:xfrm>
            <a:off x="677334" y="609600"/>
            <a:ext cx="8596668" cy="1006929"/>
          </a:xfrm>
        </p:spPr>
        <p:txBody>
          <a:bodyPr>
            <a:normAutofit/>
          </a:bodyPr>
          <a:lstStyle/>
          <a:p>
            <a:r>
              <a:rPr lang="en-US" sz="4400" dirty="0"/>
              <a:t>Pay Plan for Emergency Workers</a:t>
            </a:r>
          </a:p>
        </p:txBody>
      </p:sp>
      <p:sp>
        <p:nvSpPr>
          <p:cNvPr id="3" name="Content Placeholder 2">
            <a:extLst>
              <a:ext uri="{FF2B5EF4-FFF2-40B4-BE49-F238E27FC236}">
                <a16:creationId xmlns:a16="http://schemas.microsoft.com/office/drawing/2014/main" id="{7341D90A-BAD1-45FC-A739-5C44B7FBB1FB}"/>
              </a:ext>
            </a:extLst>
          </p:cNvPr>
          <p:cNvSpPr>
            <a:spLocks noGrp="1"/>
          </p:cNvSpPr>
          <p:nvPr>
            <p:ph idx="1"/>
          </p:nvPr>
        </p:nvSpPr>
        <p:spPr>
          <a:xfrm>
            <a:off x="677332" y="1634813"/>
            <a:ext cx="10318328" cy="4958666"/>
          </a:xfrm>
        </p:spPr>
        <p:txBody>
          <a:bodyPr>
            <a:normAutofit fontScale="92500" lnSpcReduction="20000"/>
          </a:bodyPr>
          <a:lstStyle/>
          <a:p>
            <a:pPr marL="0" indent="0">
              <a:buNone/>
            </a:pPr>
            <a:r>
              <a:rPr lang="en-US" sz="3900" dirty="0"/>
              <a:t>Conditions of Hire:</a:t>
            </a:r>
          </a:p>
          <a:p>
            <a:r>
              <a:rPr lang="en-US" sz="3900" dirty="0"/>
              <a:t>Pay starts at point of hire when casual is needed and ends when returned to point of hire.</a:t>
            </a:r>
          </a:p>
          <a:p>
            <a:r>
              <a:rPr lang="en-US" sz="3900" dirty="0"/>
              <a:t>Time is on shift or off shift.</a:t>
            </a:r>
          </a:p>
          <a:p>
            <a:r>
              <a:rPr lang="en-US" sz="3900" dirty="0"/>
              <a:t>Casuals are entitled to guaranteed 8 hours each day except first and last.</a:t>
            </a:r>
          </a:p>
          <a:p>
            <a:r>
              <a:rPr lang="en-US" sz="3900" dirty="0"/>
              <a:t>Casuals are entitled to travel and transportation.</a:t>
            </a:r>
          </a:p>
          <a:p>
            <a:endParaRPr lang="en-US" sz="3600" dirty="0"/>
          </a:p>
          <a:p>
            <a:endParaRPr lang="en-US" sz="3600" dirty="0"/>
          </a:p>
          <a:p>
            <a:endParaRPr lang="en-US" sz="3300" dirty="0"/>
          </a:p>
        </p:txBody>
      </p:sp>
      <p:sp>
        <p:nvSpPr>
          <p:cNvPr id="4" name="Slide Number Placeholder 3">
            <a:extLst>
              <a:ext uri="{FF2B5EF4-FFF2-40B4-BE49-F238E27FC236}">
                <a16:creationId xmlns:a16="http://schemas.microsoft.com/office/drawing/2014/main" id="{DDDCA10F-C61F-4455-AC6F-56CA1E94A23E}"/>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685975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EE85A-0235-4F80-9FA7-8F224AE32B3B}"/>
              </a:ext>
            </a:extLst>
          </p:cNvPr>
          <p:cNvSpPr>
            <a:spLocks noGrp="1"/>
          </p:cNvSpPr>
          <p:nvPr>
            <p:ph type="title"/>
          </p:nvPr>
        </p:nvSpPr>
        <p:spPr>
          <a:xfrm>
            <a:off x="1203114" y="2400300"/>
            <a:ext cx="8596668" cy="1371600"/>
          </a:xfrm>
        </p:spPr>
        <p:txBody>
          <a:bodyPr>
            <a:noAutofit/>
          </a:bodyPr>
          <a:lstStyle/>
          <a:p>
            <a:pPr algn="ctr"/>
            <a:r>
              <a:rPr lang="en-US" sz="8000" b="1" dirty="0"/>
              <a:t>EXERCISE</a:t>
            </a:r>
          </a:p>
        </p:txBody>
      </p:sp>
      <p:sp>
        <p:nvSpPr>
          <p:cNvPr id="3" name="Slide Number Placeholder 2">
            <a:extLst>
              <a:ext uri="{FF2B5EF4-FFF2-40B4-BE49-F238E27FC236}">
                <a16:creationId xmlns:a16="http://schemas.microsoft.com/office/drawing/2014/main" id="{EFBD3FD7-17F1-4F55-AC2B-C05B579DFEE3}"/>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3273027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C50871-10BE-4247-A83C-2AA14E4F61C2}"/>
              </a:ext>
            </a:extLst>
          </p:cNvPr>
          <p:cNvSpPr>
            <a:spLocks noGrp="1"/>
          </p:cNvSpPr>
          <p:nvPr>
            <p:ph idx="1"/>
          </p:nvPr>
        </p:nvSpPr>
        <p:spPr>
          <a:xfrm>
            <a:off x="677334" y="708662"/>
            <a:ext cx="10181166" cy="1257299"/>
          </a:xfrm>
        </p:spPr>
        <p:txBody>
          <a:bodyPr>
            <a:normAutofit/>
          </a:bodyPr>
          <a:lstStyle/>
          <a:p>
            <a:pPr marL="0" indent="0">
              <a:buNone/>
            </a:pPr>
            <a:r>
              <a:rPr lang="en-US" sz="3600" dirty="0"/>
              <a:t>Answer the following questions:</a:t>
            </a:r>
          </a:p>
        </p:txBody>
      </p:sp>
      <p:sp>
        <p:nvSpPr>
          <p:cNvPr id="4" name="TextBox 3">
            <a:extLst>
              <a:ext uri="{FF2B5EF4-FFF2-40B4-BE49-F238E27FC236}">
                <a16:creationId xmlns:a16="http://schemas.microsoft.com/office/drawing/2014/main" id="{415DA839-C25C-42E1-808F-3DCF892C957D}"/>
              </a:ext>
            </a:extLst>
          </p:cNvPr>
          <p:cNvSpPr txBox="1"/>
          <p:nvPr/>
        </p:nvSpPr>
        <p:spPr>
          <a:xfrm>
            <a:off x="670137" y="2148839"/>
            <a:ext cx="9998286" cy="4462760"/>
          </a:xfrm>
          <a:prstGeom prst="rect">
            <a:avLst/>
          </a:prstGeom>
          <a:noFill/>
        </p:spPr>
        <p:txBody>
          <a:bodyPr wrap="square" rtlCol="0">
            <a:spAutoFit/>
          </a:bodyPr>
          <a:lstStyle/>
          <a:p>
            <a:pPr marL="514350" indent="-514350">
              <a:buAutoNum type="arabicPeriod"/>
            </a:pPr>
            <a:r>
              <a:rPr lang="en-US" sz="3600" dirty="0"/>
              <a:t>Where do you find the circumstances for hiring casuals?</a:t>
            </a:r>
          </a:p>
          <a:p>
            <a:pPr marL="514350" indent="-514350">
              <a:buAutoNum type="arabicPeriod"/>
            </a:pPr>
            <a:r>
              <a:rPr lang="en-US" sz="3600" dirty="0"/>
              <a:t>Identify two circumstances required for hiring casuals.</a:t>
            </a:r>
          </a:p>
          <a:p>
            <a:pPr marL="514350" indent="-514350">
              <a:buAutoNum type="arabicPeriod"/>
            </a:pPr>
            <a:r>
              <a:rPr lang="en-US" sz="3600" dirty="0"/>
              <a:t>What does “conditions of hire” mean?</a:t>
            </a:r>
          </a:p>
          <a:p>
            <a:pPr marL="514350" indent="-514350">
              <a:buAutoNum type="arabicPeriod"/>
            </a:pPr>
            <a:r>
              <a:rPr lang="en-US" sz="3600" dirty="0"/>
              <a:t>Where do you find conditions for hiring casuals?</a:t>
            </a:r>
          </a:p>
          <a:p>
            <a:pPr marL="514350" indent="-514350">
              <a:buAutoNum type="arabicPeriod"/>
            </a:pPr>
            <a:endParaRPr lang="en-US" sz="3200" dirty="0"/>
          </a:p>
        </p:txBody>
      </p:sp>
      <p:cxnSp>
        <p:nvCxnSpPr>
          <p:cNvPr id="7" name="Straight Connector 6">
            <a:extLst>
              <a:ext uri="{FF2B5EF4-FFF2-40B4-BE49-F238E27FC236}">
                <a16:creationId xmlns:a16="http://schemas.microsoft.com/office/drawing/2014/main" id="{F1C6DB44-9754-4781-A01C-3EF6BBF615BD}"/>
              </a:ext>
            </a:extLst>
          </p:cNvPr>
          <p:cNvCxnSpPr>
            <a:cxnSpLocks/>
          </p:cNvCxnSpPr>
          <p:nvPr/>
        </p:nvCxnSpPr>
        <p:spPr>
          <a:xfrm>
            <a:off x="480060" y="1783080"/>
            <a:ext cx="10378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B38B942-2568-4AC5-A698-2806BC40C207}"/>
              </a:ext>
            </a:extLst>
          </p:cNvPr>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187239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6DC14-7EF9-4B00-89B7-E3A2AE05A6DF}"/>
              </a:ext>
            </a:extLst>
          </p:cNvPr>
          <p:cNvSpPr>
            <a:spLocks noGrp="1"/>
          </p:cNvSpPr>
          <p:nvPr>
            <p:ph type="title"/>
          </p:nvPr>
        </p:nvSpPr>
        <p:spPr>
          <a:xfrm>
            <a:off x="677334" y="609600"/>
            <a:ext cx="8596668" cy="1006929"/>
          </a:xfrm>
        </p:spPr>
        <p:txBody>
          <a:bodyPr>
            <a:normAutofit/>
          </a:bodyPr>
          <a:lstStyle/>
          <a:p>
            <a:r>
              <a:rPr lang="en-US" sz="4400" dirty="0"/>
              <a:t>Pay Plan for Emergency Workers</a:t>
            </a:r>
          </a:p>
        </p:txBody>
      </p:sp>
      <p:sp>
        <p:nvSpPr>
          <p:cNvPr id="3" name="Content Placeholder 2">
            <a:extLst>
              <a:ext uri="{FF2B5EF4-FFF2-40B4-BE49-F238E27FC236}">
                <a16:creationId xmlns:a16="http://schemas.microsoft.com/office/drawing/2014/main" id="{7341D90A-BAD1-45FC-A739-5C44B7FBB1FB}"/>
              </a:ext>
            </a:extLst>
          </p:cNvPr>
          <p:cNvSpPr>
            <a:spLocks noGrp="1"/>
          </p:cNvSpPr>
          <p:nvPr>
            <p:ph idx="1"/>
          </p:nvPr>
        </p:nvSpPr>
        <p:spPr>
          <a:xfrm>
            <a:off x="677332" y="1634813"/>
            <a:ext cx="10318328" cy="4958666"/>
          </a:xfrm>
        </p:spPr>
        <p:txBody>
          <a:bodyPr>
            <a:normAutofit/>
          </a:bodyPr>
          <a:lstStyle/>
          <a:p>
            <a:pPr marL="0" indent="0">
              <a:buNone/>
            </a:pPr>
            <a:endParaRPr lang="en-US" sz="3600" dirty="0"/>
          </a:p>
          <a:p>
            <a:pPr marL="0" indent="0">
              <a:buNone/>
            </a:pPr>
            <a:endParaRPr lang="en-US" sz="3600" dirty="0"/>
          </a:p>
          <a:p>
            <a:endParaRPr lang="en-US" sz="3600" dirty="0"/>
          </a:p>
          <a:p>
            <a:endParaRPr lang="en-US" sz="3300" dirty="0"/>
          </a:p>
        </p:txBody>
      </p:sp>
      <p:sp>
        <p:nvSpPr>
          <p:cNvPr id="4" name="Content Placeholder 2">
            <a:extLst>
              <a:ext uri="{FF2B5EF4-FFF2-40B4-BE49-F238E27FC236}">
                <a16:creationId xmlns:a16="http://schemas.microsoft.com/office/drawing/2014/main" id="{AD895967-E8E3-4352-BF9E-72D88FCCC8A6}"/>
              </a:ext>
            </a:extLst>
          </p:cNvPr>
          <p:cNvSpPr txBox="1">
            <a:spLocks/>
          </p:cNvSpPr>
          <p:nvPr/>
        </p:nvSpPr>
        <p:spPr>
          <a:xfrm>
            <a:off x="829732" y="1583650"/>
            <a:ext cx="10318328" cy="4958666"/>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3600" dirty="0"/>
              <a:t>Documentation for Hiring Casuals:</a:t>
            </a:r>
          </a:p>
          <a:p>
            <a:r>
              <a:rPr lang="en-US" sz="3600" dirty="0"/>
              <a:t>Single Resource Casual Hire Form, PMS 934</a:t>
            </a:r>
          </a:p>
          <a:p>
            <a:r>
              <a:rPr lang="en-US" sz="3600" dirty="0"/>
              <a:t>Employment Eligibility Verification, I-9</a:t>
            </a:r>
          </a:p>
          <a:p>
            <a:r>
              <a:rPr lang="en-US" sz="3600" dirty="0"/>
              <a:t>Incident Behavior Form, PMS 935</a:t>
            </a:r>
          </a:p>
          <a:p>
            <a:r>
              <a:rPr lang="en-US" sz="3600" dirty="0"/>
              <a:t>Federal &amp; State Tax Forms, W-4</a:t>
            </a:r>
          </a:p>
          <a:p>
            <a:pPr marL="0" indent="0">
              <a:buNone/>
            </a:pPr>
            <a:endParaRPr lang="en-US" sz="1200" dirty="0"/>
          </a:p>
          <a:p>
            <a:pPr marL="0" indent="0">
              <a:buNone/>
            </a:pPr>
            <a:r>
              <a:rPr lang="en-US" sz="3600" dirty="0"/>
              <a:t>Time Processing for Casuals:</a:t>
            </a:r>
          </a:p>
          <a:p>
            <a:r>
              <a:rPr lang="en-US" sz="3600" dirty="0"/>
              <a:t>Firefighter Time Report, OF-288</a:t>
            </a:r>
          </a:p>
          <a:p>
            <a:endParaRPr lang="en-US" sz="3600" dirty="0"/>
          </a:p>
          <a:p>
            <a:endParaRPr lang="en-US" sz="3600" dirty="0"/>
          </a:p>
          <a:p>
            <a:endParaRPr lang="en-US" sz="3300" dirty="0"/>
          </a:p>
        </p:txBody>
      </p:sp>
      <p:sp>
        <p:nvSpPr>
          <p:cNvPr id="5" name="Slide Number Placeholder 4">
            <a:extLst>
              <a:ext uri="{FF2B5EF4-FFF2-40B4-BE49-F238E27FC236}">
                <a16:creationId xmlns:a16="http://schemas.microsoft.com/office/drawing/2014/main" id="{AFCB7160-45CF-4232-835A-B7769C2C4972}"/>
              </a:ext>
            </a:extLst>
          </p:cNvPr>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3259162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385069" y="325715"/>
            <a:ext cx="2495357" cy="2495357"/>
          </a:xfrm>
        </p:spPr>
      </p:pic>
      <p:sp>
        <p:nvSpPr>
          <p:cNvPr id="2" name="Title 1"/>
          <p:cNvSpPr>
            <a:spLocks noGrp="1"/>
          </p:cNvSpPr>
          <p:nvPr>
            <p:ph type="title"/>
          </p:nvPr>
        </p:nvSpPr>
        <p:spPr>
          <a:xfrm>
            <a:off x="677334" y="650240"/>
            <a:ext cx="8341975" cy="1097280"/>
          </a:xfrm>
        </p:spPr>
        <p:txBody>
          <a:bodyPr>
            <a:normAutofit/>
          </a:bodyPr>
          <a:lstStyle/>
          <a:p>
            <a:r>
              <a:rPr lang="en-US" sz="4400" dirty="0"/>
              <a:t>Summary &amp; Questions</a:t>
            </a:r>
          </a:p>
        </p:txBody>
      </p:sp>
      <p:sp>
        <p:nvSpPr>
          <p:cNvPr id="4" name="Content Placeholder 2">
            <a:extLst>
              <a:ext uri="{FF2B5EF4-FFF2-40B4-BE49-F238E27FC236}">
                <a16:creationId xmlns:a16="http://schemas.microsoft.com/office/drawing/2014/main" id="{CEF9523B-58DF-4123-A605-3366F456CE9E}"/>
              </a:ext>
            </a:extLst>
          </p:cNvPr>
          <p:cNvSpPr txBox="1">
            <a:spLocks/>
          </p:cNvSpPr>
          <p:nvPr/>
        </p:nvSpPr>
        <p:spPr>
          <a:xfrm>
            <a:off x="677334" y="1678940"/>
            <a:ext cx="10295466" cy="470829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3500" dirty="0"/>
              <a:t>ADs (casuals) are hired to supplement the federal workforce when resources are not available.</a:t>
            </a:r>
          </a:p>
          <a:p>
            <a:r>
              <a:rPr lang="en-US" sz="3500" dirty="0"/>
              <a:t>There are circumstances that are required for hiring a casual.</a:t>
            </a:r>
          </a:p>
          <a:p>
            <a:r>
              <a:rPr lang="en-US" sz="3500" dirty="0"/>
              <a:t>The Pay Plan covers the requirements to be a causal and how, when, and what a casual will be paid.</a:t>
            </a:r>
          </a:p>
        </p:txBody>
      </p:sp>
      <p:sp>
        <p:nvSpPr>
          <p:cNvPr id="3" name="Slide Number Placeholder 2">
            <a:extLst>
              <a:ext uri="{FF2B5EF4-FFF2-40B4-BE49-F238E27FC236}">
                <a16:creationId xmlns:a16="http://schemas.microsoft.com/office/drawing/2014/main" id="{58DE97AB-D2B5-4D75-A7FE-F8680E0DC604}"/>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229856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300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732283"/>
            <a:ext cx="8596668" cy="4811849"/>
          </a:xfrm>
        </p:spPr>
        <p:txBody>
          <a:bodyPr>
            <a:normAutofit/>
          </a:bodyPr>
          <a:lstStyle/>
          <a:p>
            <a:pPr>
              <a:spcAft>
                <a:spcPts val="1500"/>
              </a:spcAft>
            </a:pPr>
            <a:r>
              <a:rPr lang="en-US" sz="3600" dirty="0"/>
              <a:t>Emergency Workers/Casuals</a:t>
            </a:r>
          </a:p>
          <a:p>
            <a:pPr>
              <a:spcAft>
                <a:spcPts val="1500"/>
              </a:spcAft>
            </a:pPr>
            <a:r>
              <a:rPr lang="en-US" sz="3600" dirty="0"/>
              <a:t>Cooperators</a:t>
            </a:r>
          </a:p>
          <a:p>
            <a:pPr>
              <a:spcAft>
                <a:spcPts val="1500"/>
              </a:spcAft>
            </a:pPr>
            <a:r>
              <a:rPr lang="en-US" sz="3600" dirty="0"/>
              <a:t>Contractors</a:t>
            </a:r>
          </a:p>
          <a:p>
            <a:pPr>
              <a:spcAft>
                <a:spcPts val="1500"/>
              </a:spcAft>
            </a:pPr>
            <a:r>
              <a:rPr lang="en-US" sz="3600" dirty="0"/>
              <a:t>Government Employees</a:t>
            </a:r>
          </a:p>
        </p:txBody>
      </p:sp>
      <p:sp>
        <p:nvSpPr>
          <p:cNvPr id="2" name="Title 1"/>
          <p:cNvSpPr>
            <a:spLocks noGrp="1"/>
          </p:cNvSpPr>
          <p:nvPr>
            <p:ph type="title"/>
          </p:nvPr>
        </p:nvSpPr>
        <p:spPr>
          <a:xfrm>
            <a:off x="677334" y="609600"/>
            <a:ext cx="8596668" cy="995680"/>
          </a:xfrm>
        </p:spPr>
        <p:txBody>
          <a:bodyPr>
            <a:normAutofit/>
          </a:bodyPr>
          <a:lstStyle/>
          <a:p>
            <a:r>
              <a:rPr lang="en-US" sz="4400" dirty="0"/>
              <a:t>Four Personnel Categories</a:t>
            </a:r>
          </a:p>
        </p:txBody>
      </p:sp>
      <p:sp>
        <p:nvSpPr>
          <p:cNvPr id="4" name="Slide Number Placeholder 3">
            <a:extLst>
              <a:ext uri="{FF2B5EF4-FFF2-40B4-BE49-F238E27FC236}">
                <a16:creationId xmlns:a16="http://schemas.microsoft.com/office/drawing/2014/main" id="{134FD4F5-F556-4933-9D80-50CD9DD67920}"/>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056766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0FAA4-EB6A-4930-BBB5-6049CE9A8B10}"/>
              </a:ext>
            </a:extLst>
          </p:cNvPr>
          <p:cNvSpPr>
            <a:spLocks noGrp="1"/>
          </p:cNvSpPr>
          <p:nvPr>
            <p:ph type="title"/>
          </p:nvPr>
        </p:nvSpPr>
        <p:spPr>
          <a:xfrm>
            <a:off x="677334" y="609600"/>
            <a:ext cx="9586806" cy="1320800"/>
          </a:xfrm>
        </p:spPr>
        <p:txBody>
          <a:bodyPr>
            <a:noAutofit/>
          </a:bodyPr>
          <a:lstStyle/>
          <a:p>
            <a:r>
              <a:rPr lang="en-US" sz="4400" dirty="0"/>
              <a:t>Personnel Category – Emergency Workers/Casuals</a:t>
            </a:r>
          </a:p>
        </p:txBody>
      </p:sp>
      <p:sp>
        <p:nvSpPr>
          <p:cNvPr id="3" name="Content Placeholder 2">
            <a:extLst>
              <a:ext uri="{FF2B5EF4-FFF2-40B4-BE49-F238E27FC236}">
                <a16:creationId xmlns:a16="http://schemas.microsoft.com/office/drawing/2014/main" id="{922B4F4D-F1B9-44D5-B650-40FB427973E5}"/>
              </a:ext>
            </a:extLst>
          </p:cNvPr>
          <p:cNvSpPr>
            <a:spLocks noGrp="1"/>
          </p:cNvSpPr>
          <p:nvPr>
            <p:ph idx="1"/>
          </p:nvPr>
        </p:nvSpPr>
        <p:spPr>
          <a:xfrm>
            <a:off x="677334" y="2213068"/>
            <a:ext cx="9851330" cy="4381695"/>
          </a:xfrm>
        </p:spPr>
        <p:txBody>
          <a:bodyPr>
            <a:noAutofit/>
          </a:bodyPr>
          <a:lstStyle/>
          <a:p>
            <a:pPr marL="0" indent="0">
              <a:buNone/>
            </a:pPr>
            <a:r>
              <a:rPr lang="en-US" sz="3600" dirty="0"/>
              <a:t>A casual is a person hired and compensated under the Pay Plan for Emergency Workers. May also be referred to as:</a:t>
            </a:r>
          </a:p>
          <a:p>
            <a:pPr marL="0" indent="0">
              <a:buNone/>
            </a:pPr>
            <a:endParaRPr lang="en-US" sz="1200" dirty="0"/>
          </a:p>
          <a:p>
            <a:pPr lvl="1"/>
            <a:r>
              <a:rPr lang="en-US" sz="3600" dirty="0"/>
              <a:t>Emergency Firefighter (EFF)</a:t>
            </a:r>
          </a:p>
          <a:p>
            <a:pPr lvl="1"/>
            <a:r>
              <a:rPr lang="en-US" sz="3600" dirty="0"/>
              <a:t>Administratively Determined (AD) Worker</a:t>
            </a:r>
          </a:p>
          <a:p>
            <a:pPr lvl="1"/>
            <a:r>
              <a:rPr lang="en-US" sz="3600" dirty="0"/>
              <a:t>Emergency Worker</a:t>
            </a:r>
            <a:endParaRPr lang="en-US" sz="3600" b="1" dirty="0"/>
          </a:p>
        </p:txBody>
      </p:sp>
      <p:sp>
        <p:nvSpPr>
          <p:cNvPr id="4" name="Slide Number Placeholder 3">
            <a:extLst>
              <a:ext uri="{FF2B5EF4-FFF2-40B4-BE49-F238E27FC236}">
                <a16:creationId xmlns:a16="http://schemas.microsoft.com/office/drawing/2014/main" id="{A11C43D7-87C0-401F-8792-CE04E868BA55}"/>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547160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6DC14-7EF9-4B00-89B7-E3A2AE05A6DF}"/>
              </a:ext>
            </a:extLst>
          </p:cNvPr>
          <p:cNvSpPr>
            <a:spLocks noGrp="1"/>
          </p:cNvSpPr>
          <p:nvPr>
            <p:ph type="title"/>
          </p:nvPr>
        </p:nvSpPr>
        <p:spPr>
          <a:xfrm>
            <a:off x="677333" y="609600"/>
            <a:ext cx="10409767" cy="1006929"/>
          </a:xfrm>
        </p:spPr>
        <p:txBody>
          <a:bodyPr>
            <a:normAutofit/>
          </a:bodyPr>
          <a:lstStyle/>
          <a:p>
            <a:r>
              <a:rPr lang="en-US" sz="4400" dirty="0"/>
              <a:t>Personnel Category – Cooperators</a:t>
            </a:r>
          </a:p>
        </p:txBody>
      </p:sp>
      <p:sp>
        <p:nvSpPr>
          <p:cNvPr id="3" name="Content Placeholder 2">
            <a:extLst>
              <a:ext uri="{FF2B5EF4-FFF2-40B4-BE49-F238E27FC236}">
                <a16:creationId xmlns:a16="http://schemas.microsoft.com/office/drawing/2014/main" id="{7341D90A-BAD1-45FC-A739-5C44B7FBB1FB}"/>
              </a:ext>
            </a:extLst>
          </p:cNvPr>
          <p:cNvSpPr>
            <a:spLocks noGrp="1"/>
          </p:cNvSpPr>
          <p:nvPr>
            <p:ph idx="1"/>
          </p:nvPr>
        </p:nvSpPr>
        <p:spPr>
          <a:xfrm>
            <a:off x="677333" y="1616529"/>
            <a:ext cx="9283096" cy="4787539"/>
          </a:xfrm>
        </p:spPr>
        <p:txBody>
          <a:bodyPr>
            <a:normAutofit/>
          </a:bodyPr>
          <a:lstStyle/>
          <a:p>
            <a:pPr marL="0" indent="0">
              <a:buNone/>
            </a:pPr>
            <a:r>
              <a:rPr lang="en-US" sz="3600" dirty="0"/>
              <a:t>A cooperator is another agency’s employee utilized through a cooperative agreement. Examples:</a:t>
            </a:r>
          </a:p>
          <a:p>
            <a:endParaRPr lang="en-US" sz="600" dirty="0"/>
          </a:p>
          <a:p>
            <a:r>
              <a:rPr lang="en-US" sz="3600" dirty="0"/>
              <a:t>Federal</a:t>
            </a:r>
          </a:p>
          <a:p>
            <a:r>
              <a:rPr lang="en-US" sz="3600" dirty="0"/>
              <a:t>State</a:t>
            </a:r>
          </a:p>
          <a:p>
            <a:r>
              <a:rPr lang="en-US" sz="3600" dirty="0"/>
              <a:t>County</a:t>
            </a:r>
          </a:p>
          <a:p>
            <a:r>
              <a:rPr lang="en-US" sz="3600" dirty="0"/>
              <a:t>Local  </a:t>
            </a:r>
            <a:endParaRPr lang="en-US" sz="3600" b="1" dirty="0"/>
          </a:p>
          <a:p>
            <a:pPr marL="0" indent="0">
              <a:buNone/>
            </a:pPr>
            <a:endParaRPr lang="en-US" sz="3600" dirty="0"/>
          </a:p>
        </p:txBody>
      </p:sp>
      <p:sp>
        <p:nvSpPr>
          <p:cNvPr id="4" name="Slide Number Placeholder 3">
            <a:extLst>
              <a:ext uri="{FF2B5EF4-FFF2-40B4-BE49-F238E27FC236}">
                <a16:creationId xmlns:a16="http://schemas.microsoft.com/office/drawing/2014/main" id="{5110A31E-FD34-400B-8498-01E445AB7AF4}"/>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188822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6DC14-7EF9-4B00-89B7-E3A2AE05A6DF}"/>
              </a:ext>
            </a:extLst>
          </p:cNvPr>
          <p:cNvSpPr>
            <a:spLocks noGrp="1"/>
          </p:cNvSpPr>
          <p:nvPr>
            <p:ph type="title"/>
          </p:nvPr>
        </p:nvSpPr>
        <p:spPr>
          <a:xfrm>
            <a:off x="677334" y="609600"/>
            <a:ext cx="8596668" cy="1006929"/>
          </a:xfrm>
        </p:spPr>
        <p:txBody>
          <a:bodyPr>
            <a:normAutofit/>
          </a:bodyPr>
          <a:lstStyle/>
          <a:p>
            <a:r>
              <a:rPr lang="en-US" sz="4400" dirty="0"/>
              <a:t>Personnel Category - Contractors</a:t>
            </a:r>
          </a:p>
        </p:txBody>
      </p:sp>
      <p:sp>
        <p:nvSpPr>
          <p:cNvPr id="4" name="Content Placeholder 2">
            <a:extLst>
              <a:ext uri="{FF2B5EF4-FFF2-40B4-BE49-F238E27FC236}">
                <a16:creationId xmlns:a16="http://schemas.microsoft.com/office/drawing/2014/main" id="{B030980D-2E47-49D9-895D-EF7457F7CDCD}"/>
              </a:ext>
            </a:extLst>
          </p:cNvPr>
          <p:cNvSpPr>
            <a:spLocks noGrp="1"/>
          </p:cNvSpPr>
          <p:nvPr>
            <p:ph idx="1"/>
          </p:nvPr>
        </p:nvSpPr>
        <p:spPr>
          <a:xfrm>
            <a:off x="677863" y="1635125"/>
            <a:ext cx="9282112" cy="4957763"/>
          </a:xfrm>
        </p:spPr>
        <p:txBody>
          <a:bodyPr>
            <a:normAutofit/>
          </a:bodyPr>
          <a:lstStyle/>
          <a:p>
            <a:pPr marL="0" indent="0">
              <a:buNone/>
            </a:pPr>
            <a:r>
              <a:rPr lang="en-US" sz="3600" dirty="0"/>
              <a:t>A contractor is hired under provisions of a contract for a specific purpose. Examples:</a:t>
            </a:r>
          </a:p>
          <a:p>
            <a:endParaRPr lang="en-US" sz="600" dirty="0"/>
          </a:p>
          <a:p>
            <a:r>
              <a:rPr lang="en-US" sz="3600" dirty="0"/>
              <a:t>Crew</a:t>
            </a:r>
          </a:p>
          <a:p>
            <a:r>
              <a:rPr lang="en-US" sz="3600" dirty="0"/>
              <a:t>Dozer</a:t>
            </a:r>
          </a:p>
          <a:p>
            <a:r>
              <a:rPr lang="en-US" sz="3600" dirty="0"/>
              <a:t>Engines</a:t>
            </a:r>
          </a:p>
          <a:p>
            <a:r>
              <a:rPr lang="en-US" sz="3600" dirty="0"/>
              <a:t>Camp Support</a:t>
            </a:r>
          </a:p>
          <a:p>
            <a:pPr marL="0" indent="0">
              <a:buNone/>
            </a:pPr>
            <a:endParaRPr lang="en-US" sz="3600" dirty="0"/>
          </a:p>
        </p:txBody>
      </p:sp>
      <p:sp>
        <p:nvSpPr>
          <p:cNvPr id="3" name="Slide Number Placeholder 2">
            <a:extLst>
              <a:ext uri="{FF2B5EF4-FFF2-40B4-BE49-F238E27FC236}">
                <a16:creationId xmlns:a16="http://schemas.microsoft.com/office/drawing/2014/main" id="{6EFF81F5-5ED9-499C-891E-06EC25C540D8}"/>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78740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6DC14-7EF9-4B00-89B7-E3A2AE05A6DF}"/>
              </a:ext>
            </a:extLst>
          </p:cNvPr>
          <p:cNvSpPr>
            <a:spLocks noGrp="1"/>
          </p:cNvSpPr>
          <p:nvPr>
            <p:ph type="title"/>
          </p:nvPr>
        </p:nvSpPr>
        <p:spPr>
          <a:xfrm>
            <a:off x="677333" y="609600"/>
            <a:ext cx="9283095" cy="1006929"/>
          </a:xfrm>
        </p:spPr>
        <p:txBody>
          <a:bodyPr>
            <a:noAutofit/>
          </a:bodyPr>
          <a:lstStyle/>
          <a:p>
            <a:r>
              <a:rPr lang="en-US" sz="4400" dirty="0"/>
              <a:t>Personnel Category - Government Employees</a:t>
            </a:r>
          </a:p>
        </p:txBody>
      </p:sp>
      <p:sp>
        <p:nvSpPr>
          <p:cNvPr id="3" name="Content Placeholder 2">
            <a:extLst>
              <a:ext uri="{FF2B5EF4-FFF2-40B4-BE49-F238E27FC236}">
                <a16:creationId xmlns:a16="http://schemas.microsoft.com/office/drawing/2014/main" id="{7341D90A-BAD1-45FC-A739-5C44B7FBB1FB}"/>
              </a:ext>
            </a:extLst>
          </p:cNvPr>
          <p:cNvSpPr>
            <a:spLocks noGrp="1"/>
          </p:cNvSpPr>
          <p:nvPr>
            <p:ph idx="1"/>
          </p:nvPr>
        </p:nvSpPr>
        <p:spPr>
          <a:xfrm>
            <a:off x="677332" y="2261795"/>
            <a:ext cx="10775528" cy="3987439"/>
          </a:xfrm>
        </p:spPr>
        <p:txBody>
          <a:bodyPr>
            <a:noAutofit/>
          </a:bodyPr>
          <a:lstStyle/>
          <a:p>
            <a:pPr marL="0" indent="0">
              <a:spcBef>
                <a:spcPts val="0"/>
              </a:spcBef>
              <a:buNone/>
            </a:pPr>
            <a:r>
              <a:rPr lang="en-US" sz="3600" dirty="0"/>
              <a:t>Current regular government employees. </a:t>
            </a:r>
          </a:p>
          <a:p>
            <a:pPr marL="0" indent="0">
              <a:spcBef>
                <a:spcPts val="0"/>
              </a:spcBef>
              <a:buNone/>
            </a:pPr>
            <a:r>
              <a:rPr lang="en-US" sz="3600" dirty="0"/>
              <a:t>Examples: </a:t>
            </a:r>
          </a:p>
          <a:p>
            <a:pPr marL="0" indent="0">
              <a:buNone/>
            </a:pPr>
            <a:endParaRPr lang="en-US" sz="600" dirty="0"/>
          </a:p>
          <a:p>
            <a:r>
              <a:rPr lang="en-US" sz="3600" dirty="0"/>
              <a:t>Forest Service</a:t>
            </a:r>
          </a:p>
          <a:p>
            <a:r>
              <a:rPr lang="en-US" sz="3600" dirty="0"/>
              <a:t>Bureau of Land Management</a:t>
            </a:r>
          </a:p>
          <a:p>
            <a:r>
              <a:rPr lang="en-US" sz="3600" dirty="0"/>
              <a:t>Bureau of Indian Affairs</a:t>
            </a:r>
          </a:p>
          <a:p>
            <a:r>
              <a:rPr lang="en-US" sz="3600" dirty="0"/>
              <a:t>Fish &amp; Wildlife Services</a:t>
            </a:r>
          </a:p>
        </p:txBody>
      </p:sp>
      <p:sp>
        <p:nvSpPr>
          <p:cNvPr id="4" name="Slide Number Placeholder 3">
            <a:extLst>
              <a:ext uri="{FF2B5EF4-FFF2-40B4-BE49-F238E27FC236}">
                <a16:creationId xmlns:a16="http://schemas.microsoft.com/office/drawing/2014/main" id="{FBB5A054-8240-4C4B-AA34-09D3FB39214A}"/>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4155815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EE85A-0235-4F80-9FA7-8F224AE32B3B}"/>
              </a:ext>
            </a:extLst>
          </p:cNvPr>
          <p:cNvSpPr>
            <a:spLocks noGrp="1"/>
          </p:cNvSpPr>
          <p:nvPr>
            <p:ph type="title"/>
          </p:nvPr>
        </p:nvSpPr>
        <p:spPr>
          <a:xfrm>
            <a:off x="1203114" y="2400300"/>
            <a:ext cx="8596668" cy="1371600"/>
          </a:xfrm>
        </p:spPr>
        <p:txBody>
          <a:bodyPr>
            <a:noAutofit/>
          </a:bodyPr>
          <a:lstStyle/>
          <a:p>
            <a:pPr algn="ctr"/>
            <a:r>
              <a:rPr lang="en-US" sz="8000" b="1" dirty="0"/>
              <a:t>EXERCISE</a:t>
            </a:r>
          </a:p>
        </p:txBody>
      </p:sp>
      <p:sp>
        <p:nvSpPr>
          <p:cNvPr id="3" name="Slide Number Placeholder 2">
            <a:extLst>
              <a:ext uri="{FF2B5EF4-FFF2-40B4-BE49-F238E27FC236}">
                <a16:creationId xmlns:a16="http://schemas.microsoft.com/office/drawing/2014/main" id="{6FAD1213-D05E-4432-8FE5-6E09C1C4BD84}"/>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4115959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C50871-10BE-4247-A83C-2AA14E4F61C2}"/>
              </a:ext>
            </a:extLst>
          </p:cNvPr>
          <p:cNvSpPr>
            <a:spLocks noGrp="1"/>
          </p:cNvSpPr>
          <p:nvPr>
            <p:ph idx="1"/>
          </p:nvPr>
        </p:nvSpPr>
        <p:spPr>
          <a:xfrm>
            <a:off x="578697" y="765812"/>
            <a:ext cx="10181166" cy="1257299"/>
          </a:xfrm>
        </p:spPr>
        <p:txBody>
          <a:bodyPr>
            <a:normAutofit/>
          </a:bodyPr>
          <a:lstStyle/>
          <a:p>
            <a:pPr marL="0" indent="0">
              <a:buNone/>
            </a:pPr>
            <a:r>
              <a:rPr lang="en-US" sz="3400" dirty="0"/>
              <a:t>Match each personnel category with the corresponding correct statement:</a:t>
            </a:r>
          </a:p>
        </p:txBody>
      </p:sp>
      <p:sp>
        <p:nvSpPr>
          <p:cNvPr id="4" name="TextBox 3">
            <a:extLst>
              <a:ext uri="{FF2B5EF4-FFF2-40B4-BE49-F238E27FC236}">
                <a16:creationId xmlns:a16="http://schemas.microsoft.com/office/drawing/2014/main" id="{415DA839-C25C-42E1-808F-3DCF892C957D}"/>
              </a:ext>
            </a:extLst>
          </p:cNvPr>
          <p:cNvSpPr txBox="1"/>
          <p:nvPr/>
        </p:nvSpPr>
        <p:spPr>
          <a:xfrm>
            <a:off x="654474" y="2415465"/>
            <a:ext cx="2507392" cy="3354765"/>
          </a:xfrm>
          <a:prstGeom prst="rect">
            <a:avLst/>
          </a:prstGeom>
          <a:noFill/>
        </p:spPr>
        <p:txBody>
          <a:bodyPr wrap="square" rtlCol="0">
            <a:spAutoFit/>
          </a:bodyPr>
          <a:lstStyle/>
          <a:p>
            <a:r>
              <a:rPr lang="en-US" sz="3200" dirty="0"/>
              <a:t>Casual</a:t>
            </a:r>
          </a:p>
          <a:p>
            <a:endParaRPr lang="en-US" sz="2800" dirty="0"/>
          </a:p>
          <a:p>
            <a:r>
              <a:rPr lang="en-US" sz="3200" dirty="0"/>
              <a:t>Cooperator</a:t>
            </a:r>
          </a:p>
          <a:p>
            <a:endParaRPr lang="en-US" sz="2800" dirty="0"/>
          </a:p>
          <a:p>
            <a:r>
              <a:rPr lang="en-US" sz="3200" dirty="0"/>
              <a:t>Contract</a:t>
            </a:r>
          </a:p>
          <a:p>
            <a:endParaRPr lang="en-US" sz="2800" dirty="0"/>
          </a:p>
          <a:p>
            <a:r>
              <a:rPr lang="en-US" sz="3200" dirty="0"/>
              <a:t>Government</a:t>
            </a:r>
          </a:p>
        </p:txBody>
      </p:sp>
      <p:sp>
        <p:nvSpPr>
          <p:cNvPr id="5" name="TextBox 4">
            <a:extLst>
              <a:ext uri="{FF2B5EF4-FFF2-40B4-BE49-F238E27FC236}">
                <a16:creationId xmlns:a16="http://schemas.microsoft.com/office/drawing/2014/main" id="{91F9E5FF-E195-4166-BFB2-47A763552493}"/>
              </a:ext>
            </a:extLst>
          </p:cNvPr>
          <p:cNvSpPr txBox="1"/>
          <p:nvPr/>
        </p:nvSpPr>
        <p:spPr>
          <a:xfrm>
            <a:off x="3573991" y="2419423"/>
            <a:ext cx="7627401" cy="3693319"/>
          </a:xfrm>
          <a:prstGeom prst="rect">
            <a:avLst/>
          </a:prstGeom>
          <a:noFill/>
        </p:spPr>
        <p:txBody>
          <a:bodyPr wrap="square" rtlCol="0">
            <a:spAutoFit/>
          </a:bodyPr>
          <a:lstStyle/>
          <a:p>
            <a:pPr marL="457200" indent="-457200">
              <a:buFont typeface="Arial" panose="020B0604020202020204" pitchFamily="34" charset="0"/>
              <a:buChar char="•"/>
            </a:pPr>
            <a:r>
              <a:rPr lang="en-US" sz="3000" dirty="0"/>
              <a:t>A bulldozer must have one of these to work at an incident.</a:t>
            </a:r>
          </a:p>
          <a:p>
            <a:endParaRPr lang="en-US" sz="600" dirty="0"/>
          </a:p>
          <a:p>
            <a:pPr marL="457200" indent="-457200">
              <a:buFont typeface="Arial" panose="020B0604020202020204" pitchFamily="34" charset="0"/>
              <a:buChar char="•"/>
            </a:pPr>
            <a:r>
              <a:rPr lang="en-US" sz="3000" dirty="0"/>
              <a:t>State, county or local jurisdiction personnel.</a:t>
            </a:r>
          </a:p>
          <a:p>
            <a:endParaRPr lang="en-US" sz="600" dirty="0"/>
          </a:p>
          <a:p>
            <a:endParaRPr lang="en-US" sz="600" dirty="0"/>
          </a:p>
          <a:p>
            <a:pPr marL="457200" indent="-457200">
              <a:buFont typeface="Arial" panose="020B0604020202020204" pitchFamily="34" charset="0"/>
              <a:buChar char="•"/>
            </a:pPr>
            <a:r>
              <a:rPr lang="en-US" sz="3000" dirty="0"/>
              <a:t>A person hired and compensated under the Pay Plan for Emergency Workers.</a:t>
            </a:r>
          </a:p>
          <a:p>
            <a:pPr marL="171450" indent="-171450">
              <a:buFont typeface="Arial" panose="020B0604020202020204" pitchFamily="34" charset="0"/>
              <a:buChar char="•"/>
            </a:pPr>
            <a:endParaRPr lang="en-US" sz="600" dirty="0"/>
          </a:p>
          <a:p>
            <a:pPr marL="457200" indent="-457200">
              <a:buFont typeface="Arial" panose="020B0604020202020204" pitchFamily="34" charset="0"/>
              <a:buChar char="•"/>
            </a:pPr>
            <a:r>
              <a:rPr lang="en-US" sz="3000" dirty="0"/>
              <a:t>US Forest Service or BLM employees.</a:t>
            </a:r>
          </a:p>
        </p:txBody>
      </p:sp>
      <p:cxnSp>
        <p:nvCxnSpPr>
          <p:cNvPr id="7" name="Straight Connector 6">
            <a:extLst>
              <a:ext uri="{FF2B5EF4-FFF2-40B4-BE49-F238E27FC236}">
                <a16:creationId xmlns:a16="http://schemas.microsoft.com/office/drawing/2014/main" id="{F1C6DB44-9754-4781-A01C-3EF6BBF615BD}"/>
              </a:ext>
            </a:extLst>
          </p:cNvPr>
          <p:cNvCxnSpPr>
            <a:cxnSpLocks/>
          </p:cNvCxnSpPr>
          <p:nvPr/>
        </p:nvCxnSpPr>
        <p:spPr>
          <a:xfrm>
            <a:off x="480060" y="2045971"/>
            <a:ext cx="103784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BF46724-6408-4106-A630-4825F09C0F59}"/>
              </a:ext>
            </a:extLst>
          </p:cNvPr>
          <p:cNvCxnSpPr>
            <a:cxnSpLocks/>
          </p:cNvCxnSpPr>
          <p:nvPr/>
        </p:nvCxnSpPr>
        <p:spPr>
          <a:xfrm>
            <a:off x="3360420" y="2049237"/>
            <a:ext cx="0" cy="424817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FA1C4129-9C16-4690-9574-A1567EFAF2CD}"/>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945535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9C6E643F5A4B34A857A81FF2F93CEE7" ma:contentTypeVersion="2" ma:contentTypeDescription="Create a new document." ma:contentTypeScope="" ma:versionID="e2372cc0b5a6611a46588cc28e975f72">
  <xsd:schema xmlns:xsd="http://www.w3.org/2001/XMLSchema" xmlns:xs="http://www.w3.org/2001/XMLSchema" xmlns:p="http://schemas.microsoft.com/office/2006/metadata/properties" xmlns:ns2="01552f5c-8886-418c-8beb-a593cf3890c3" targetNamespace="http://schemas.microsoft.com/office/2006/metadata/properties" ma:root="true" ma:fieldsID="670e925e577002d266563b436dfa3d94" ns2:_="">
    <xsd:import namespace="01552f5c-8886-418c-8beb-a593cf3890c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552f5c-8886-418c-8beb-a593cf3890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834849-ADB0-4A37-BA85-3770D7A9C987}">
  <ds:schemaRefs>
    <ds:schemaRef ds:uri="http://schemas.microsoft.com/sharepoint/v3/contenttype/forms"/>
  </ds:schemaRefs>
</ds:datastoreItem>
</file>

<file path=customXml/itemProps2.xml><?xml version="1.0" encoding="utf-8"?>
<ds:datastoreItem xmlns:ds="http://schemas.openxmlformats.org/officeDocument/2006/customXml" ds:itemID="{58EF7F11-8F6D-4EA5-8954-EEDBE0C277B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6CD9471-4A10-43A0-A28E-5E3C956792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552f5c-8886-418c-8beb-a593cf3890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8945</TotalTime>
  <Words>1760</Words>
  <Application>Microsoft Office PowerPoint</Application>
  <PresentationFormat>Widescreen</PresentationFormat>
  <Paragraphs>256</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Trebuchet MS</vt:lpstr>
      <vt:lpstr>Wingdings 3</vt:lpstr>
      <vt:lpstr>Facet</vt:lpstr>
      <vt:lpstr>Unit 2 Casuals</vt:lpstr>
      <vt:lpstr>Unit Overview</vt:lpstr>
      <vt:lpstr>Four Personnel Categories</vt:lpstr>
      <vt:lpstr>Personnel Category – Emergency Workers/Casuals</vt:lpstr>
      <vt:lpstr>Personnel Category – Cooperators</vt:lpstr>
      <vt:lpstr>Personnel Category - Contractors</vt:lpstr>
      <vt:lpstr>Personnel Category - Government Employees</vt:lpstr>
      <vt:lpstr>EXERCISE</vt:lpstr>
      <vt:lpstr>PowerPoint Presentation</vt:lpstr>
      <vt:lpstr>Recruitment Sources for Casuals</vt:lpstr>
      <vt:lpstr>Pay Plan for Emergency Workers</vt:lpstr>
      <vt:lpstr>Pay Plan for Emergency Workers</vt:lpstr>
      <vt:lpstr>Pay Plan for Emergency Workers</vt:lpstr>
      <vt:lpstr>Pay Plan for Emergency Workers</vt:lpstr>
      <vt:lpstr>EXERCISE</vt:lpstr>
      <vt:lpstr>PowerPoint Presentation</vt:lpstr>
      <vt:lpstr>Pay Plan for Emergency Workers</vt:lpstr>
      <vt:lpstr>Pay Plan for Emergency Workers</vt:lpstr>
      <vt:lpstr>Pay Plan for Emergency Workers</vt:lpstr>
      <vt:lpstr>Pay Plan for Emergency Workers</vt:lpstr>
      <vt:lpstr>EXERCISE</vt:lpstr>
      <vt:lpstr>PowerPoint Presentation</vt:lpstr>
      <vt:lpstr>Pay Plan for Emergency Workers</vt:lpstr>
      <vt:lpstr>Summary &amp; Questions</vt:lpstr>
    </vt:vector>
  </TitlesOfParts>
  <Company>U. S. Forest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Pay Provisions</dc:title>
  <dc:creator>Stimach, Jaclyn K -FS</dc:creator>
  <cp:lastModifiedBy>Denney, Kimie - FS, MT</cp:lastModifiedBy>
  <cp:revision>161</cp:revision>
  <dcterms:created xsi:type="dcterms:W3CDTF">2019-09-27T12:58:13Z</dcterms:created>
  <dcterms:modified xsi:type="dcterms:W3CDTF">2024-04-01T14:10:46Z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0x010100F9C6E643F5A4B34A857A81FF2F93CEE7</vt:lpwstr>
  </property>
  <property fmtid="{D5CDD505-2E9C-101B-9397-08002B2CF9AE}" pid="3" name="Order">
    <vt:r8>18500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TemplateUrl">
    <vt:lpwstr/>
  </property>
  <property fmtid="{D5CDD505-2E9C-101B-9397-08002B2CF9AE}" pid="11" name="ComplianceAssetId">
    <vt:lpwstr/>
  </property>
</Properties>
</file>