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256" r:id="rId5"/>
    <p:sldId id="257" r:id="rId6"/>
    <p:sldId id="331" r:id="rId7"/>
    <p:sldId id="332" r:id="rId8"/>
    <p:sldId id="333" r:id="rId9"/>
    <p:sldId id="338" r:id="rId10"/>
    <p:sldId id="445" r:id="rId11"/>
    <p:sldId id="339" r:id="rId12"/>
    <p:sldId id="340" r:id="rId13"/>
    <p:sldId id="446" r:id="rId14"/>
    <p:sldId id="342" r:id="rId15"/>
    <p:sldId id="447" r:id="rId16"/>
    <p:sldId id="343" r:id="rId17"/>
    <p:sldId id="351" r:id="rId18"/>
    <p:sldId id="352" r:id="rId19"/>
    <p:sldId id="353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5E2B6A4-B4E1-4DFF-E8AB-EF586517228D}" v="1" dt="2022-04-08T21:47:42.5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65" autoAdjust="0"/>
    <p:restoredTop sz="63690" autoAdjust="0"/>
  </p:normalViewPr>
  <p:slideViewPr>
    <p:cSldViewPr snapToGrid="0">
      <p:cViewPr varScale="1">
        <p:scale>
          <a:sx n="81" d="100"/>
          <a:sy n="81" d="100"/>
        </p:scale>
        <p:origin x="954" y="78"/>
      </p:cViewPr>
      <p:guideLst/>
    </p:cSldViewPr>
  </p:slideViewPr>
  <p:outlineViewPr>
    <p:cViewPr>
      <p:scale>
        <a:sx n="33" d="100"/>
        <a:sy n="33" d="100"/>
      </p:scale>
      <p:origin x="0" y="-952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6" d="100"/>
          <a:sy n="96" d="100"/>
        </p:scale>
        <p:origin x="364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lissa Swain" userId="S::melissa_swain@firenet.gov::33377bf6-764c-4879-bfc8-5ac328d71dfb" providerId="AD" clId="Web-{A5E2B6A4-B4E1-4DFF-E8AB-EF586517228D}"/>
    <pc:docChg chg="modSld">
      <pc:chgData name="Melissa Swain" userId="S::melissa_swain@firenet.gov::33377bf6-764c-4879-bfc8-5ac328d71dfb" providerId="AD" clId="Web-{A5E2B6A4-B4E1-4DFF-E8AB-EF586517228D}" dt="2022-04-08T21:47:42.536" v="0"/>
      <pc:docMkLst>
        <pc:docMk/>
      </pc:docMkLst>
      <pc:sldChg chg="addSp">
        <pc:chgData name="Melissa Swain" userId="S::melissa_swain@firenet.gov::33377bf6-764c-4879-bfc8-5ac328d71dfb" providerId="AD" clId="Web-{A5E2B6A4-B4E1-4DFF-E8AB-EF586517228D}" dt="2022-04-08T21:47:42.536" v="0"/>
        <pc:sldMkLst>
          <pc:docMk/>
          <pc:sldMk cId="2422171587" sldId="256"/>
        </pc:sldMkLst>
        <pc:spChg chg="add">
          <ac:chgData name="Melissa Swain" userId="S::melissa_swain@firenet.gov::33377bf6-764c-4879-bfc8-5ac328d71dfb" providerId="AD" clId="Web-{A5E2B6A4-B4E1-4DFF-E8AB-EF586517228D}" dt="2022-04-08T21:47:42.536" v="0"/>
          <ac:spMkLst>
            <pc:docMk/>
            <pc:sldMk cId="2422171587" sldId="256"/>
            <ac:spMk id="5" creationId="{8EDB39A0-BEF2-665E-9696-68CCFF6D175B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2D82D28-43AF-44A5-BB18-E8C66C3F43E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-1" y="91440"/>
            <a:ext cx="3884613" cy="367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>
                <a:latin typeface="Trebuchet MS" panose="020B0603020202020204" pitchFamily="34" charset="0"/>
              </a:rPr>
              <a:t>S-260 Interagency Incident Business Management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D2EA35-D2F3-4A00-8405-587207DA6F3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en-US" dirty="0"/>
              <a:t>Page </a:t>
            </a:r>
            <a:fld id="{060B5C21-3407-459F-84D0-1389E86B5CF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4887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-1" y="114300"/>
            <a:ext cx="3884613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>
                <a:latin typeface="Trebuchet MS" panose="020B0603020202020204" pitchFamily="34" charset="0"/>
              </a:rPr>
              <a:t>S-260 Interagency Incident Business Management</a:t>
            </a:r>
          </a:p>
          <a:p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E3E176-4498-4B3B-8678-0E8BA78F70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en-US" dirty="0"/>
              <a:t>Page </a:t>
            </a:r>
            <a:fld id="{185B5A76-66DD-46CF-90CD-4EE9F86FA7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431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Standards for Interagency Incident Business Management (SIIBM) – Chapter 10, Page 10-39 thru 44</a:t>
            </a: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  <a:p>
            <a:r>
              <a:rPr lang="en-US" dirty="0"/>
              <a:t>Resources responding for an incident should be equipped to be self-sufficient for a minimum of 14 days, but things can happen and there could be needs of an employee to continue working.</a:t>
            </a:r>
          </a:p>
          <a:p>
            <a:endParaRPr lang="en-US" dirty="0"/>
          </a:p>
          <a:p>
            <a:r>
              <a:rPr lang="en-US" dirty="0"/>
              <a:t>Medical supplies such as lip balm, moleskin, aspirin are supplied for your safety. </a:t>
            </a:r>
          </a:p>
          <a:p>
            <a:endParaRPr lang="en-US" dirty="0"/>
          </a:p>
          <a:p>
            <a:r>
              <a:rPr lang="en-US" dirty="0"/>
              <a:t>This unit covers what you need to know about commissaries and purchasing personal items.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547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4575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The Time and Procurement Units use the General Message or the Commissary Issue Record to post the deduction to the OF-288 or OF-286. A copy of the General Message or Commissary Issue Record is kept with the OF-288 or OF-286.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/>
              <a:t>Instructor Note: Explain that it is the employee’s responsibility when they go home to make the deduction from their pay system; i.e. Paycheck for the Forest Service.</a:t>
            </a:r>
          </a:p>
          <a:p>
            <a:endParaRPr lang="en-US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73866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798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50478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/>
              <a:t>Instructor Note: Depending on delivery method; use this exercise as a class or small groups.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3964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Go shopping at nearest store.</a:t>
            </a:r>
          </a:p>
          <a:p>
            <a:r>
              <a:rPr lang="en-US" i="1" dirty="0"/>
              <a:t>Request for supervisor to request “emergency” commissary.</a:t>
            </a:r>
          </a:p>
          <a:p>
            <a:endParaRPr lang="en-US" i="1" dirty="0"/>
          </a:p>
          <a:p>
            <a:r>
              <a:rPr lang="en-US" b="1" i="1" dirty="0"/>
              <a:t>WORTH 1 POINT</a:t>
            </a:r>
          </a:p>
        </p:txBody>
      </p:sp>
    </p:spTree>
    <p:extLst>
      <p:ext uri="{BB962C8B-B14F-4D97-AF65-F5344CB8AC3E}">
        <p14:creationId xmlns:p14="http://schemas.microsoft.com/office/powerpoint/2010/main" val="8716889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9391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94264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SIIBMH Chapter 10, Page 10-39</a:t>
            </a:r>
          </a:p>
          <a:p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Incident Agency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The incident agency is responsible for providing direction to the incident management team regarding availability of a commissary and agency-specific requirements. </a:t>
            </a: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FSC 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The FSC is responsible to determine the need for commissary and establishing and overseeing the commissary operation. </a:t>
            </a: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 Unit Leader 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The TIME is responsible for posting commissary issues to the appropriate pay documents; i.e. OF-288s.</a:t>
            </a: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Procurement Unit Leader 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The PROC is responsible for ensuring commissary issues are posted to the appropriate vendor pay documents; i.e. OF-286 or OF-288s.</a:t>
            </a:r>
          </a:p>
          <a:p>
            <a:endParaRPr lang="en-US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Home Unit 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The employee/Home Unit is responsible for processing payroll deductions posted on the Emergency Firefighter Time Report, OF-288, in accordance with agency policy.</a:t>
            </a:r>
          </a:p>
          <a:p>
            <a:endParaRPr lang="en-US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Payment Unit 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The Payment Unit is responsible for processing vendor deductions posted on the Emergency Equipment Use Invoice, OF-286.</a:t>
            </a: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3713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SIIBM Chapter 10, Page beginning on 10-39</a:t>
            </a:r>
          </a:p>
          <a:p>
            <a:endParaRPr lang="en-US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Agency-Provided Commissary purchases are by payroll deduction or contractor invoice deduction only.</a:t>
            </a:r>
          </a:p>
          <a:p>
            <a:endParaRPr lang="en-US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State employees and local cooperators must be authorized by their state agency policy or cooperative agreement.</a:t>
            </a:r>
          </a:p>
          <a:p>
            <a:endParaRPr lang="en-US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Contractors and their authorized personnel must have approval of the contract owner or contractor’s agent.</a:t>
            </a:r>
          </a:p>
        </p:txBody>
      </p:sp>
    </p:spTree>
    <p:extLst>
      <p:ext uri="{BB962C8B-B14F-4D97-AF65-F5344CB8AC3E}">
        <p14:creationId xmlns:p14="http://schemas.microsoft.com/office/powerpoint/2010/main" val="17863742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 agency-provided commissary may be established to provide individual items ordered by incident personnel; likely this will be single purchases.</a:t>
            </a:r>
          </a:p>
          <a:p>
            <a:endParaRPr lang="en-US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Commissary should be limited to personal items necessary to keep personnel productive; i.e. blown out boots, eye glass repairs, prescriptions, etc.</a:t>
            </a:r>
          </a:p>
          <a:p>
            <a:endParaRPr lang="en-US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State restrictions apply; i.e. tobacco products for minors.</a:t>
            </a:r>
          </a:p>
          <a:p>
            <a:endParaRPr lang="en-US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Agency-provided commissaries cannot accept cash or credit cards.</a:t>
            </a:r>
          </a:p>
          <a:p>
            <a:endParaRPr lang="en-US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there is no commissary provided, it is suggested to stop at a store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route to an incident.</a:t>
            </a:r>
          </a:p>
        </p:txBody>
      </p:sp>
    </p:spTree>
    <p:extLst>
      <p:ext uri="{BB962C8B-B14F-4D97-AF65-F5344CB8AC3E}">
        <p14:creationId xmlns:p14="http://schemas.microsoft.com/office/powerpoint/2010/main" val="1964389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SIIBM Chapter 10, Page 10-40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Instructor Note: General Message Form is on the next slide.</a:t>
            </a:r>
          </a:p>
          <a:p>
            <a:endParaRPr lang="en-US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70411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1439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Orders go through the normal ordering process with a notation that the items are commissary. The Buying Team makes the purchases and is responsible to track the items and will do this either on a waybill or a Commissary Accountability Record, OF-284.</a:t>
            </a:r>
          </a:p>
        </p:txBody>
      </p:sp>
    </p:spTree>
    <p:extLst>
      <p:ext uri="{BB962C8B-B14F-4D97-AF65-F5344CB8AC3E}">
        <p14:creationId xmlns:p14="http://schemas.microsoft.com/office/powerpoint/2010/main" val="22990016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issuing to the individual, the Time Unit may create a Commissary Issue Record, OF-287 or use the General Message Form to document the commissary purchase. The individual must sign the Commissary Issue Record or the General Message Form when they receive item.</a:t>
            </a:r>
          </a:p>
          <a:p>
            <a:endParaRPr lang="en-US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Instructor Note: Commissary Issue Record on next Slide.</a:t>
            </a:r>
          </a:p>
        </p:txBody>
      </p:sp>
    </p:spTree>
    <p:extLst>
      <p:ext uri="{BB962C8B-B14F-4D97-AF65-F5344CB8AC3E}">
        <p14:creationId xmlns:p14="http://schemas.microsoft.com/office/powerpoint/2010/main" val="2485472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D35E9-6D6A-46FD-8C2C-18E319580321}" type="datetime1">
              <a:rPr lang="en-US" smtClean="0"/>
              <a:t>4/1/2024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CA37E-9A7B-4DF0-8D3D-C9692496441B}" type="datetime1">
              <a:rPr lang="en-US" smtClean="0"/>
              <a:t>4/1/2024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3437F-11C3-4668-992D-D1C8893999A4}" type="datetime1">
              <a:rPr lang="en-US" smtClean="0"/>
              <a:t>4/1/2024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2C550-A040-4DCF-BEE8-B39695069FBA}" type="datetime1">
              <a:rPr lang="en-US" smtClean="0"/>
              <a:t>4/1/2024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D1E0B-B662-427C-BC09-AE8879025357}" type="datetime1">
              <a:rPr lang="en-US" smtClean="0"/>
              <a:t>4/1/2024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4D9EF-2367-4C55-8FDE-7EFC706AC503}" type="datetime1">
              <a:rPr lang="en-US" smtClean="0"/>
              <a:t>4/1/2024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80FC5-4280-4BEC-9C76-F7445023C982}" type="datetime1">
              <a:rPr lang="en-US" smtClean="0"/>
              <a:t>4/1/2024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2D870-C377-4A54-B336-ED77DB561BD1}" type="datetime1">
              <a:rPr lang="en-US" smtClean="0"/>
              <a:t>4/1/2024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621A6-94B5-4C65-B5CF-104A106EA849}" type="datetime1">
              <a:rPr lang="en-US" smtClean="0"/>
              <a:t>4/1/2024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FFE57-7E43-4A3E-B533-8B6097296E86}" type="datetime1">
              <a:rPr lang="en-US" smtClean="0"/>
              <a:t>4/1/2024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D816E-3AF3-44B8-934D-9C3E331A90D5}" type="datetime1">
              <a:rPr lang="en-US" smtClean="0"/>
              <a:t>4/1/2024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84A1A-777D-42C9-A147-87DC110DD37B}" type="datetime1">
              <a:rPr lang="en-US" smtClean="0"/>
              <a:t>4/1/2024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3CFFE-56AF-4429-AFE4-CDD0FE175259}" type="datetime1">
              <a:rPr lang="en-US" smtClean="0"/>
              <a:t>4/1/2024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07917-8A64-45F3-A948-C37404AEFD5B}" type="datetime1">
              <a:rPr lang="en-US" smtClean="0"/>
              <a:t>4/1/2024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67EE5-914D-4AF0-B3F2-E25F23BF99F0}" type="datetime1">
              <a:rPr lang="en-US" smtClean="0"/>
              <a:t>4/1/2024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2048C-D894-4496-882A-DA430ED7EC6D}" type="datetime1">
              <a:rPr lang="en-US" smtClean="0"/>
              <a:t>4/1/2024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E6DCBF-2029-4C22-BB9E-8CC9188956B4}" type="datetime1">
              <a:rPr lang="en-US" smtClean="0"/>
              <a:t>4/1/2024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5E08159-3F06-42CC-8511-3EC9ADAA9C60}"/>
              </a:ext>
            </a:extLst>
          </p:cNvPr>
          <p:cNvPicPr/>
          <p:nvPr/>
        </p:nvPicPr>
        <p:blipFill rotWithShape="1">
          <a:blip r:embed="rId3"/>
          <a:srcRect l="34765" t="15291" r="34860" b="10405"/>
          <a:stretch/>
        </p:blipFill>
        <p:spPr bwMode="auto">
          <a:xfrm rot="20818464">
            <a:off x="7603757" y="3438377"/>
            <a:ext cx="2342950" cy="2965136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6" y="1741594"/>
            <a:ext cx="8135697" cy="1646302"/>
          </a:xfrm>
        </p:spPr>
        <p:txBody>
          <a:bodyPr/>
          <a:lstStyle/>
          <a:p>
            <a:r>
              <a:rPr lang="en-US" sz="6000" b="1" dirty="0"/>
              <a:t>Unit 4</a:t>
            </a:r>
            <a:br>
              <a:rPr lang="en-US" sz="6000" b="1" dirty="0"/>
            </a:br>
            <a:r>
              <a:rPr lang="en-US" sz="6000" b="1" dirty="0"/>
              <a:t>Commissary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E2B4F0-A149-41B2-914F-15338AA2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8EDB39A0-BEF2-665E-9696-68CCFF6D175B}"/>
              </a:ext>
            </a:extLst>
          </p:cNvPr>
          <p:cNvSpPr txBox="1"/>
          <p:nvPr/>
        </p:nvSpPr>
        <p:spPr>
          <a:xfrm>
            <a:off x="10528126" y="6404976"/>
            <a:ext cx="1668049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ea typeface="+mn-lt"/>
                <a:cs typeface="+mn-lt"/>
              </a:rPr>
              <a:t>January 2020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1715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F55F01D-BE7D-457E-9F2D-541861BB1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3824" y="1780674"/>
            <a:ext cx="3770923" cy="4622799"/>
          </a:xfrm>
        </p:spPr>
        <p:txBody>
          <a:bodyPr>
            <a:noAutofit/>
          </a:bodyPr>
          <a:lstStyle/>
          <a:p>
            <a:r>
              <a:rPr lang="en-US" sz="4400" u="sng" dirty="0"/>
              <a:t>OF 287</a:t>
            </a:r>
            <a:br>
              <a:rPr lang="en-US" sz="4400" dirty="0"/>
            </a:br>
            <a:r>
              <a:rPr lang="en-US" sz="4400" dirty="0"/>
              <a:t>Commissary Issue Record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6220871-277B-4AE5-8265-13DEEAE3C135}"/>
              </a:ext>
            </a:extLst>
          </p:cNvPr>
          <p:cNvPicPr/>
          <p:nvPr/>
        </p:nvPicPr>
        <p:blipFill rotWithShape="1">
          <a:blip r:embed="rId3"/>
          <a:srcRect l="2815" t="16175" r="68423" b="6546"/>
          <a:stretch/>
        </p:blipFill>
        <p:spPr bwMode="auto">
          <a:xfrm>
            <a:off x="941373" y="216329"/>
            <a:ext cx="5484143" cy="645631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435D4EB6-537B-4348-BB1C-BE8F889DA240}"/>
              </a:ext>
            </a:extLst>
          </p:cNvPr>
          <p:cNvGrpSpPr/>
          <p:nvPr/>
        </p:nvGrpSpPr>
        <p:grpSpPr>
          <a:xfrm>
            <a:off x="1014456" y="1309731"/>
            <a:ext cx="6971266" cy="718409"/>
            <a:chOff x="1014456" y="1245563"/>
            <a:chExt cx="6971266" cy="718409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9712CC4F-D0C5-4FEE-81A3-63D660074548}"/>
                </a:ext>
              </a:extLst>
            </p:cNvPr>
            <p:cNvSpPr/>
            <p:nvPr/>
          </p:nvSpPr>
          <p:spPr>
            <a:xfrm>
              <a:off x="1014456" y="1245563"/>
              <a:ext cx="5314782" cy="718409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0" name="Text Box 2">
              <a:extLst>
                <a:ext uri="{FF2B5EF4-FFF2-40B4-BE49-F238E27FC236}">
                  <a16:creationId xmlns:a16="http://schemas.microsoft.com/office/drawing/2014/main" id="{96AAE2C3-2ADD-40EA-ABD0-5ADD15745C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96019" y="1355624"/>
              <a:ext cx="1489703" cy="33464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Employee Signature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6E45B5AC-8967-4BA1-A537-96949A21CD9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4122" y="1510815"/>
              <a:ext cx="1325545" cy="226579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948825B-EB9F-4E9B-AE6B-E20A636F3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594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816802" cy="1320800"/>
          </a:xfrm>
        </p:spPr>
        <p:txBody>
          <a:bodyPr>
            <a:normAutofit/>
          </a:bodyPr>
          <a:lstStyle/>
          <a:p>
            <a:r>
              <a:rPr lang="en-US" sz="4400" dirty="0"/>
              <a:t>Commissary Processing Procedures</a:t>
            </a:r>
          </a:p>
        </p:txBody>
      </p:sp>
      <p:pic>
        <p:nvPicPr>
          <p:cNvPr id="7" name="Content Placeholder 6" descr="Step 4">
            <a:extLst>
              <a:ext uri="{FF2B5EF4-FFF2-40B4-BE49-F238E27FC236}">
                <a16:creationId xmlns:a16="http://schemas.microsoft.com/office/drawing/2014/main" id="{704ABE5E-E52C-4D85-A346-4416500A24E3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0" b="2866"/>
          <a:stretch/>
        </p:blipFill>
        <p:spPr bwMode="auto">
          <a:xfrm>
            <a:off x="891924" y="1600200"/>
            <a:ext cx="2925696" cy="46482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39DF41E-CAF3-4770-8A5C-A13D5DA3ABE1}"/>
              </a:ext>
            </a:extLst>
          </p:cNvPr>
          <p:cNvSpPr txBox="1"/>
          <p:nvPr/>
        </p:nvSpPr>
        <p:spPr>
          <a:xfrm>
            <a:off x="4141694" y="2586406"/>
            <a:ext cx="53524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The Time and Procurement Units post the deduction(s) to the OF-288 or OF-286.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A0C2F84-56B6-40EF-936F-76200514E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235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F55F01D-BE7D-457E-9F2D-541861BB1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3824" y="1780674"/>
            <a:ext cx="3770923" cy="4622799"/>
          </a:xfrm>
        </p:spPr>
        <p:txBody>
          <a:bodyPr>
            <a:noAutofit/>
          </a:bodyPr>
          <a:lstStyle/>
          <a:p>
            <a:r>
              <a:rPr lang="en-US" sz="4400" u="sng" dirty="0"/>
              <a:t>OF 288</a:t>
            </a:r>
            <a:br>
              <a:rPr lang="en-US" sz="4400" u="sng" dirty="0"/>
            </a:br>
            <a:r>
              <a:rPr lang="en-US" sz="4400" dirty="0"/>
              <a:t> with Commissary Deduction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C3CA04A-5D6F-45FE-BC3C-DB66D8B424B2}"/>
              </a:ext>
            </a:extLst>
          </p:cNvPr>
          <p:cNvPicPr/>
          <p:nvPr/>
        </p:nvPicPr>
        <p:blipFill rotWithShape="1">
          <a:blip r:embed="rId3"/>
          <a:srcRect l="3128" t="37736" r="69880" b="7459"/>
          <a:stretch/>
        </p:blipFill>
        <p:spPr bwMode="auto">
          <a:xfrm rot="5400000">
            <a:off x="473970" y="699530"/>
            <a:ext cx="6343650" cy="55083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8D5BDE1-75F7-4CFD-8EBF-BB20EEA24F75}"/>
              </a:ext>
            </a:extLst>
          </p:cNvPr>
          <p:cNvSpPr/>
          <p:nvPr/>
        </p:nvSpPr>
        <p:spPr>
          <a:xfrm>
            <a:off x="836747" y="4522401"/>
            <a:ext cx="5508368" cy="135941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DD28A96-87F2-421C-BDC0-B2ED8BBBC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407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/>
              <a:t>Commissary Purchase Cut Off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92508"/>
            <a:ext cx="8992446" cy="4555892"/>
          </a:xfrm>
        </p:spPr>
        <p:txBody>
          <a:bodyPr>
            <a:normAutofit/>
          </a:bodyPr>
          <a:lstStyle/>
          <a:p>
            <a:r>
              <a:rPr lang="en-US" sz="3600" dirty="0"/>
              <a:t>The Time Unit must work with the </a:t>
            </a:r>
            <a:r>
              <a:rPr lang="en-US" sz="3600" dirty="0" err="1"/>
              <a:t>Demob</a:t>
            </a:r>
            <a:r>
              <a:rPr lang="en-US" sz="3600" dirty="0"/>
              <a:t> Unit.</a:t>
            </a:r>
          </a:p>
          <a:p>
            <a:r>
              <a:rPr lang="en-US" sz="3600" dirty="0"/>
              <a:t>Purchases will be cut off at least one operational shift before demobilization.</a:t>
            </a:r>
          </a:p>
          <a:p>
            <a:endParaRPr lang="en-US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4B8FEF-3345-4E0F-A5F0-69D79E507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9205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EE85A-0235-4F80-9FA7-8F224AE32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3114" y="2400300"/>
            <a:ext cx="8596668" cy="1371600"/>
          </a:xfrm>
        </p:spPr>
        <p:txBody>
          <a:bodyPr>
            <a:noAutofit/>
          </a:bodyPr>
          <a:lstStyle/>
          <a:p>
            <a:pPr algn="ctr"/>
            <a:r>
              <a:rPr lang="en-US" sz="8000" b="1" dirty="0"/>
              <a:t>EXERCISE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D3B31C4-4D78-461F-8063-35FE0B060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0276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C50871-10BE-4247-A83C-2AA14E4F61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708662"/>
            <a:ext cx="10181166" cy="12572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Answer the following question: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5DA839-C25C-42E1-808F-3DCF892C957D}"/>
              </a:ext>
            </a:extLst>
          </p:cNvPr>
          <p:cNvSpPr txBox="1"/>
          <p:nvPr/>
        </p:nvSpPr>
        <p:spPr>
          <a:xfrm>
            <a:off x="670137" y="2148839"/>
            <a:ext cx="99982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If there is no commissary established, what would you do or what would you advise others to do to obtain needed items?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1C6DB44-9754-4781-A01C-3EF6BBF615BD}"/>
              </a:ext>
            </a:extLst>
          </p:cNvPr>
          <p:cNvCxnSpPr>
            <a:cxnSpLocks/>
          </p:cNvCxnSpPr>
          <p:nvPr/>
        </p:nvCxnSpPr>
        <p:spPr>
          <a:xfrm>
            <a:off x="480060" y="1783080"/>
            <a:ext cx="103784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034506D-41BA-413E-B805-63F69FDE4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393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2303" y="310748"/>
            <a:ext cx="2495357" cy="2495357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73100"/>
            <a:ext cx="8341975" cy="1097280"/>
          </a:xfrm>
        </p:spPr>
        <p:txBody>
          <a:bodyPr>
            <a:normAutofit/>
          </a:bodyPr>
          <a:lstStyle/>
          <a:p>
            <a:r>
              <a:rPr lang="en-US" sz="4400" dirty="0"/>
              <a:t>Summary &amp; Questions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EF9523B-58DF-4123-A605-3366F456CE9E}"/>
              </a:ext>
            </a:extLst>
          </p:cNvPr>
          <p:cNvSpPr txBox="1">
            <a:spLocks/>
          </p:cNvSpPr>
          <p:nvPr/>
        </p:nvSpPr>
        <p:spPr>
          <a:xfrm>
            <a:off x="677334" y="1701800"/>
            <a:ext cx="9998286" cy="47082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500" dirty="0"/>
              <a:t>Commissaries are established to serve the needs of personnel assigned to the incident, but not always available.</a:t>
            </a:r>
          </a:p>
          <a:p>
            <a:r>
              <a:rPr lang="en-US" sz="3500" dirty="0"/>
              <a:t>Commissaries are primarily single purchases.</a:t>
            </a:r>
          </a:p>
          <a:p>
            <a:r>
              <a:rPr lang="en-US" sz="3500" dirty="0"/>
              <a:t>Commissary requests are submitted on a General Message Form to the Time Unit and deducted from payroll or vendor invoice.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A346DDD-CF17-4BDB-990B-5D39F5AAB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126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Unit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92508"/>
            <a:ext cx="8596668" cy="3880773"/>
          </a:xfrm>
        </p:spPr>
        <p:txBody>
          <a:bodyPr>
            <a:normAutofit/>
          </a:bodyPr>
          <a:lstStyle/>
          <a:p>
            <a:r>
              <a:rPr lang="en-US" sz="3600" dirty="0"/>
              <a:t>Responsibilities</a:t>
            </a:r>
          </a:p>
          <a:p>
            <a:r>
              <a:rPr lang="en-US" sz="3600" dirty="0"/>
              <a:t>Commissary Privileges/Authorizations</a:t>
            </a:r>
          </a:p>
          <a:p>
            <a:r>
              <a:rPr lang="en-US" sz="3600" dirty="0"/>
              <a:t>Types of Commissaries</a:t>
            </a:r>
          </a:p>
          <a:p>
            <a:r>
              <a:rPr lang="en-US" sz="3600" dirty="0"/>
              <a:t>Commissary Processing Procedures</a:t>
            </a:r>
          </a:p>
          <a:p>
            <a:r>
              <a:rPr lang="en-US" sz="3600" dirty="0"/>
              <a:t>Purchase Cut Off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831D5F-F34A-4943-A896-73762F354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527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Responsibilities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92508"/>
            <a:ext cx="8596668" cy="4555892"/>
          </a:xfrm>
        </p:spPr>
        <p:txBody>
          <a:bodyPr>
            <a:normAutofit/>
          </a:bodyPr>
          <a:lstStyle/>
          <a:p>
            <a:r>
              <a:rPr lang="en-US" sz="3600" dirty="0"/>
              <a:t>Incident Agency</a:t>
            </a:r>
          </a:p>
          <a:p>
            <a:r>
              <a:rPr lang="en-US" sz="3600" dirty="0"/>
              <a:t>Finance Section Chief</a:t>
            </a:r>
          </a:p>
          <a:p>
            <a:r>
              <a:rPr lang="en-US" sz="3600" dirty="0"/>
              <a:t>Time Unit Leader</a:t>
            </a:r>
          </a:p>
          <a:p>
            <a:r>
              <a:rPr lang="en-US" sz="3600" dirty="0"/>
              <a:t>Procurement Unit Leader</a:t>
            </a:r>
          </a:p>
          <a:p>
            <a:r>
              <a:rPr lang="en-US" sz="3600" dirty="0"/>
              <a:t>Home Unit/Employee</a:t>
            </a:r>
          </a:p>
          <a:p>
            <a:r>
              <a:rPr lang="en-US" sz="3600" dirty="0"/>
              <a:t>Payment Unit</a:t>
            </a:r>
          </a:p>
          <a:p>
            <a:endParaRPr lang="en-US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60965C-4ADA-4667-ADAF-7149A3558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557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91378"/>
            <a:ext cx="9916326" cy="1127512"/>
          </a:xfrm>
        </p:spPr>
        <p:txBody>
          <a:bodyPr>
            <a:noAutofit/>
          </a:bodyPr>
          <a:lstStyle/>
          <a:p>
            <a:r>
              <a:rPr lang="en-US" sz="4400" dirty="0"/>
              <a:t>Commissary Privileges/Authorizations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789154"/>
            <a:ext cx="8596668" cy="4555892"/>
          </a:xfrm>
        </p:spPr>
        <p:txBody>
          <a:bodyPr>
            <a:normAutofit/>
          </a:bodyPr>
          <a:lstStyle/>
          <a:p>
            <a:r>
              <a:rPr lang="en-US" sz="3600" dirty="0"/>
              <a:t>Regular government employees and casuals (including National Guard personnel hired as casuals)</a:t>
            </a:r>
          </a:p>
          <a:p>
            <a:r>
              <a:rPr lang="en-US" sz="3600" dirty="0"/>
              <a:t>State employees and local cooperators</a:t>
            </a:r>
          </a:p>
          <a:p>
            <a:r>
              <a:rPr lang="en-US" sz="3600" dirty="0"/>
              <a:t>Contractors and their authorized personnel</a:t>
            </a:r>
          </a:p>
          <a:p>
            <a:endParaRPr lang="en-US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092EFE-3E1D-4530-BC79-4900381C3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353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Types of Commissaries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92508"/>
            <a:ext cx="8596668" cy="4555892"/>
          </a:xfrm>
        </p:spPr>
        <p:txBody>
          <a:bodyPr>
            <a:normAutofit/>
          </a:bodyPr>
          <a:lstStyle/>
          <a:p>
            <a:r>
              <a:rPr lang="en-US" sz="3600" dirty="0"/>
              <a:t>Agency Provided Commissary: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600" dirty="0"/>
              <a:t>Single specific purchase for a specific individual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200" dirty="0"/>
          </a:p>
          <a:p>
            <a:r>
              <a:rPr lang="en-US" sz="3600" dirty="0"/>
              <a:t>If no Commissary is Provided: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600" dirty="0"/>
              <a:t>Stop at a store if possible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1615A2-2FB5-4472-93AE-086667818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8753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816802" cy="1320800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Commissary Processing Procedures</a:t>
            </a:r>
            <a:br>
              <a:rPr lang="en-US" sz="4400" dirty="0"/>
            </a:br>
            <a:r>
              <a:rPr lang="en-US" sz="4400" dirty="0"/>
              <a:t>							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2C07CC-15D7-4A9D-88FE-A3E889E8950A}"/>
              </a:ext>
            </a:extLst>
          </p:cNvPr>
          <p:cNvSpPr txBox="1"/>
          <p:nvPr/>
        </p:nvSpPr>
        <p:spPr>
          <a:xfrm>
            <a:off x="4329953" y="2592383"/>
            <a:ext cx="535244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Individual (or supervisor) requests items through the Time Unit on a General Message Form, ICS-213.</a:t>
            </a:r>
          </a:p>
        </p:txBody>
      </p:sp>
      <p:pic>
        <p:nvPicPr>
          <p:cNvPr id="7" name="Content Placeholder 6" descr="Step 1">
            <a:extLst>
              <a:ext uri="{FF2B5EF4-FFF2-40B4-BE49-F238E27FC236}">
                <a16:creationId xmlns:a16="http://schemas.microsoft.com/office/drawing/2014/main" id="{0F36F2A4-0F9B-4AFB-8639-AD1AE660888C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3" r="35706"/>
          <a:stretch/>
        </p:blipFill>
        <p:spPr bwMode="auto">
          <a:xfrm>
            <a:off x="919381" y="1600200"/>
            <a:ext cx="2898240" cy="4648200"/>
          </a:xfrm>
          <a:prstGeom prst="rect">
            <a:avLst/>
          </a:prstGeom>
          <a:solidFill>
            <a:schemeClr val="accent6"/>
          </a:solid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3573D9-B6FE-4D14-999B-D71F2EFF8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103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E7A2B1F-E7B6-439E-B81F-29FFF07733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076" t="15812" r="66645" b="8975"/>
          <a:stretch/>
        </p:blipFill>
        <p:spPr>
          <a:xfrm>
            <a:off x="1201306" y="221030"/>
            <a:ext cx="5111263" cy="641593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1F55F01D-BE7D-457E-9F2D-541861BB1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3824" y="1780674"/>
            <a:ext cx="3770923" cy="4622799"/>
          </a:xfrm>
        </p:spPr>
        <p:txBody>
          <a:bodyPr>
            <a:noAutofit/>
          </a:bodyPr>
          <a:lstStyle/>
          <a:p>
            <a:r>
              <a:rPr lang="en-US" sz="4400" u="sng" dirty="0"/>
              <a:t>ICS-213</a:t>
            </a:r>
            <a:br>
              <a:rPr lang="en-US" sz="4400" dirty="0"/>
            </a:br>
            <a:r>
              <a:rPr lang="en-US" sz="4400" dirty="0"/>
              <a:t>General Message Form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4D2F0BF-A5E4-405F-8FAE-2B12D1C43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4615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816802" cy="1320800"/>
          </a:xfrm>
        </p:spPr>
        <p:txBody>
          <a:bodyPr>
            <a:normAutofit/>
          </a:bodyPr>
          <a:lstStyle/>
          <a:p>
            <a:r>
              <a:rPr lang="en-US" sz="4400" dirty="0"/>
              <a:t>Commissary Processing Procedures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2C07CC-15D7-4A9D-88FE-A3E889E8950A}"/>
              </a:ext>
            </a:extLst>
          </p:cNvPr>
          <p:cNvSpPr txBox="1"/>
          <p:nvPr/>
        </p:nvSpPr>
        <p:spPr>
          <a:xfrm>
            <a:off x="4141694" y="2619277"/>
            <a:ext cx="535244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The Time Unit submits the request through the Logistics Section and on to Expanded/Buying Team.</a:t>
            </a:r>
          </a:p>
        </p:txBody>
      </p:sp>
      <p:pic>
        <p:nvPicPr>
          <p:cNvPr id="8" name="Content Placeholder 7" descr="Step 2">
            <a:extLst>
              <a:ext uri="{FF2B5EF4-FFF2-40B4-BE49-F238E27FC236}">
                <a16:creationId xmlns:a16="http://schemas.microsoft.com/office/drawing/2014/main" id="{91953149-2C1D-4DB2-9241-0BEEADAF05BB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903" b="19761"/>
          <a:stretch/>
        </p:blipFill>
        <p:spPr bwMode="auto">
          <a:xfrm>
            <a:off x="914401" y="609600"/>
            <a:ext cx="2903219" cy="56388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E1FB7D3-FEBF-44AE-9B8A-2BE152640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7974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816802" cy="1320800"/>
          </a:xfrm>
        </p:spPr>
        <p:txBody>
          <a:bodyPr>
            <a:normAutofit/>
          </a:bodyPr>
          <a:lstStyle/>
          <a:p>
            <a:r>
              <a:rPr lang="en-US" sz="4400" dirty="0"/>
              <a:t>Commissary Processing Procedures</a:t>
            </a:r>
          </a:p>
        </p:txBody>
      </p:sp>
      <p:pic>
        <p:nvPicPr>
          <p:cNvPr id="8" name="Content Placeholder 7" descr="Step 3">
            <a:extLst>
              <a:ext uri="{FF2B5EF4-FFF2-40B4-BE49-F238E27FC236}">
                <a16:creationId xmlns:a16="http://schemas.microsoft.com/office/drawing/2014/main" id="{1C8390C4-369D-4B0A-9DF6-13B2B230491E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9" r="35242"/>
          <a:stretch/>
        </p:blipFill>
        <p:spPr bwMode="auto">
          <a:xfrm>
            <a:off x="925183" y="1577340"/>
            <a:ext cx="2892438" cy="46710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CC1FE19-3086-4863-8BD0-24CBD3BDA04B}"/>
              </a:ext>
            </a:extLst>
          </p:cNvPr>
          <p:cNvSpPr txBox="1"/>
          <p:nvPr/>
        </p:nvSpPr>
        <p:spPr>
          <a:xfrm>
            <a:off x="4170355" y="2511701"/>
            <a:ext cx="535244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The Time Unit inventories and receipts for all commissary items and issues to the individual.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422C33C-0A48-42B7-B5BF-15501185F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7094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9C6E643F5A4B34A857A81FF2F93CEE7" ma:contentTypeVersion="2" ma:contentTypeDescription="Create a new document." ma:contentTypeScope="" ma:versionID="e2372cc0b5a6611a46588cc28e975f72">
  <xsd:schema xmlns:xsd="http://www.w3.org/2001/XMLSchema" xmlns:xs="http://www.w3.org/2001/XMLSchema" xmlns:p="http://schemas.microsoft.com/office/2006/metadata/properties" xmlns:ns2="01552f5c-8886-418c-8beb-a593cf3890c3" targetNamespace="http://schemas.microsoft.com/office/2006/metadata/properties" ma:root="true" ma:fieldsID="670e925e577002d266563b436dfa3d94" ns2:_="">
    <xsd:import namespace="01552f5c-8886-418c-8beb-a593cf3890c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552f5c-8886-418c-8beb-a593cf3890c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5E96996-9869-4968-BF18-A7EAF7F2B1BF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6EB61064-B020-487E-B899-3DFBACFDA67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1552f5c-8886-418c-8beb-a593cf3890c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6DF3CFA-6FAE-4552-9521-948B54B7098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6610</TotalTime>
  <Words>947</Words>
  <Application>Microsoft Office PowerPoint</Application>
  <PresentationFormat>Widescreen</PresentationFormat>
  <Paragraphs>116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Trebuchet MS</vt:lpstr>
      <vt:lpstr>Wingdings 3</vt:lpstr>
      <vt:lpstr>Facet</vt:lpstr>
      <vt:lpstr>Unit 4 Commissary</vt:lpstr>
      <vt:lpstr>Unit Overview</vt:lpstr>
      <vt:lpstr>Responsibilities</vt:lpstr>
      <vt:lpstr>Commissary Privileges/Authorizations</vt:lpstr>
      <vt:lpstr>Types of Commissaries</vt:lpstr>
      <vt:lpstr>Commissary Processing Procedures        </vt:lpstr>
      <vt:lpstr>ICS-213 General Message Form</vt:lpstr>
      <vt:lpstr>Commissary Processing Procedures</vt:lpstr>
      <vt:lpstr>Commissary Processing Procedures</vt:lpstr>
      <vt:lpstr>OF 287 Commissary Issue Record</vt:lpstr>
      <vt:lpstr>Commissary Processing Procedures</vt:lpstr>
      <vt:lpstr>OF 288  with Commissary Deduction</vt:lpstr>
      <vt:lpstr>Commissary Purchase Cut Off</vt:lpstr>
      <vt:lpstr>EXERCISE</vt:lpstr>
      <vt:lpstr>PowerPoint Presentation</vt:lpstr>
      <vt:lpstr>Summary &amp; Questions</vt:lpstr>
    </vt:vector>
  </TitlesOfParts>
  <Company>U. S. Forest Service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3 Pay Provisions</dc:title>
  <dc:creator>Stimach, Jaclyn K -FS</dc:creator>
  <cp:lastModifiedBy>Denney, Kimie - FS, MT</cp:lastModifiedBy>
  <cp:revision>133</cp:revision>
  <dcterms:created xsi:type="dcterms:W3CDTF">2019-09-27T12:58:13Z</dcterms:created>
  <dcterms:modified xsi:type="dcterms:W3CDTF">2024-04-01T14:33:48Z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0x010100F9C6E643F5A4B34A857A81FF2F93CEE7</vt:lpwstr>
  </property>
  <property fmtid="{D5CDD505-2E9C-101B-9397-08002B2CF9AE}" pid="3" name="Order">
    <vt:r8>18800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_SourceUrl">
    <vt:lpwstr/>
  </property>
  <property fmtid="{D5CDD505-2E9C-101B-9397-08002B2CF9AE}" pid="9" name="_SharedFileIndex">
    <vt:lpwstr/>
  </property>
  <property fmtid="{D5CDD505-2E9C-101B-9397-08002B2CF9AE}" pid="10" name="TemplateUrl">
    <vt:lpwstr/>
  </property>
  <property fmtid="{D5CDD505-2E9C-101B-9397-08002B2CF9AE}" pid="11" name="ComplianceAssetId">
    <vt:lpwstr/>
  </property>
</Properties>
</file>