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30"/>
  </p:notesMasterIdLst>
  <p:handoutMasterIdLst>
    <p:handoutMasterId r:id="rId31"/>
  </p:handoutMasterIdLst>
  <p:sldIdLst>
    <p:sldId id="256" r:id="rId5"/>
    <p:sldId id="257" r:id="rId6"/>
    <p:sldId id="331" r:id="rId7"/>
    <p:sldId id="397" r:id="rId8"/>
    <p:sldId id="398" r:id="rId9"/>
    <p:sldId id="405" r:id="rId10"/>
    <p:sldId id="401" r:id="rId11"/>
    <p:sldId id="406" r:id="rId12"/>
    <p:sldId id="407" r:id="rId13"/>
    <p:sldId id="408" r:id="rId14"/>
    <p:sldId id="409" r:id="rId15"/>
    <p:sldId id="410" r:id="rId16"/>
    <p:sldId id="411" r:id="rId17"/>
    <p:sldId id="412" r:id="rId18"/>
    <p:sldId id="413" r:id="rId19"/>
    <p:sldId id="414" r:id="rId20"/>
    <p:sldId id="415" r:id="rId21"/>
    <p:sldId id="416" r:id="rId22"/>
    <p:sldId id="417" r:id="rId23"/>
    <p:sldId id="418" r:id="rId24"/>
    <p:sldId id="419" r:id="rId25"/>
    <p:sldId id="423" r:id="rId26"/>
    <p:sldId id="424" r:id="rId27"/>
    <p:sldId id="425" r:id="rId28"/>
    <p:sldId id="353" r:id="rId29"/>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415107-FAC7-07E5-8A77-095D2EBC800D}" v="1" dt="2022-04-08T21:50:00.137"/>
    <p1510:client id="{CB20FFBC-F289-457F-898B-289A8C528918}" v="1" dt="2022-04-15T15:02:39.4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54" autoAdjust="0"/>
    <p:restoredTop sz="71614" autoAdjust="0"/>
  </p:normalViewPr>
  <p:slideViewPr>
    <p:cSldViewPr snapToGrid="0">
      <p:cViewPr varScale="1">
        <p:scale>
          <a:sx n="91" d="100"/>
          <a:sy n="91" d="100"/>
        </p:scale>
        <p:origin x="804" y="78"/>
      </p:cViewPr>
      <p:guideLst/>
    </p:cSldViewPr>
  </p:slideViewPr>
  <p:outlineViewPr>
    <p:cViewPr>
      <p:scale>
        <a:sx n="33" d="100"/>
        <a:sy n="33" d="100"/>
      </p:scale>
      <p:origin x="0" y="-952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148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yann Gardner" userId="S::kayann_gardner@firenet.gov::76cc833a-13dc-4d45-8c52-011604923d34" providerId="AD" clId="Web-{CB20FFBC-F289-457F-898B-289A8C528918}"/>
    <pc:docChg chg="modSld">
      <pc:chgData name="Kayann Gardner" userId="S::kayann_gardner@firenet.gov::76cc833a-13dc-4d45-8c52-011604923d34" providerId="AD" clId="Web-{CB20FFBC-F289-457F-898B-289A8C528918}" dt="2022-04-15T15:02:37.498" v="0"/>
      <pc:docMkLst>
        <pc:docMk/>
      </pc:docMkLst>
      <pc:sldChg chg="modNotes">
        <pc:chgData name="Kayann Gardner" userId="S::kayann_gardner@firenet.gov::76cc833a-13dc-4d45-8c52-011604923d34" providerId="AD" clId="Web-{CB20FFBC-F289-457F-898B-289A8C528918}" dt="2022-04-15T15:02:37.498" v="0"/>
        <pc:sldMkLst>
          <pc:docMk/>
          <pc:sldMk cId="4217368581" sldId="398"/>
        </pc:sldMkLst>
      </pc:sldChg>
    </pc:docChg>
  </pc:docChgLst>
  <pc:docChgLst>
    <pc:chgData name="Melissa Swain" userId="S::melissa_swain@firenet.gov::33377bf6-764c-4879-bfc8-5ac328d71dfb" providerId="AD" clId="Web-{31415107-FAC7-07E5-8A77-095D2EBC800D}"/>
    <pc:docChg chg="modSld">
      <pc:chgData name="Melissa Swain" userId="S::melissa_swain@firenet.gov::33377bf6-764c-4879-bfc8-5ac328d71dfb" providerId="AD" clId="Web-{31415107-FAC7-07E5-8A77-095D2EBC800D}" dt="2022-04-08T21:50:00.137" v="0"/>
      <pc:docMkLst>
        <pc:docMk/>
      </pc:docMkLst>
      <pc:sldChg chg="addSp">
        <pc:chgData name="Melissa Swain" userId="S::melissa_swain@firenet.gov::33377bf6-764c-4879-bfc8-5ac328d71dfb" providerId="AD" clId="Web-{31415107-FAC7-07E5-8A77-095D2EBC800D}" dt="2022-04-08T21:50:00.137" v="0"/>
        <pc:sldMkLst>
          <pc:docMk/>
          <pc:sldMk cId="2422171587" sldId="256"/>
        </pc:sldMkLst>
        <pc:spChg chg="add">
          <ac:chgData name="Melissa Swain" userId="S::melissa_swain@firenet.gov::33377bf6-764c-4879-bfc8-5ac328d71dfb" providerId="AD" clId="Web-{31415107-FAC7-07E5-8A77-095D2EBC800D}" dt="2022-04-08T21:50:00.137" v="0"/>
          <ac:spMkLst>
            <pc:docMk/>
            <pc:sldMk cId="2422171587" sldId="256"/>
            <ac:spMk id="5" creationId="{8EDB39A0-BEF2-665E-9696-68CCFF6D17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88999F-D3CD-465F-8872-7F52F156FF92}"/>
              </a:ext>
            </a:extLst>
          </p:cNvPr>
          <p:cNvSpPr>
            <a:spLocks noGrp="1"/>
          </p:cNvSpPr>
          <p:nvPr>
            <p:ph type="hdr" sz="quarter"/>
          </p:nvPr>
        </p:nvSpPr>
        <p:spPr>
          <a:xfrm>
            <a:off x="-1" y="93784"/>
            <a:ext cx="3751385" cy="376115"/>
          </a:xfrm>
          <a:prstGeom prst="rect">
            <a:avLst/>
          </a:prstGeom>
        </p:spPr>
        <p:txBody>
          <a:bodyPr vert="horz" lIns="91440" tIns="45720" rIns="91440" bIns="45720" rtlCol="0"/>
          <a:lstStyle>
            <a:lvl1pPr algn="l">
              <a:defRPr sz="1200"/>
            </a:lvl1pPr>
          </a:lstStyle>
          <a:p>
            <a:r>
              <a:rPr lang="en-US" dirty="0">
                <a:latin typeface="Trebuchet MS" panose="020B0603020202020204" pitchFamily="34" charset="0"/>
              </a:rPr>
              <a:t>S-260 Interagency Incident Business Management </a:t>
            </a:r>
          </a:p>
          <a:p>
            <a:endParaRPr lang="en-US" dirty="0"/>
          </a:p>
        </p:txBody>
      </p:sp>
      <p:sp>
        <p:nvSpPr>
          <p:cNvPr id="5" name="Slide Number Placeholder 4">
            <a:extLst>
              <a:ext uri="{FF2B5EF4-FFF2-40B4-BE49-F238E27FC236}">
                <a16:creationId xmlns:a16="http://schemas.microsoft.com/office/drawing/2014/main" id="{798D7CBE-8C31-4415-B523-871C31E6A96E}"/>
              </a:ext>
            </a:extLst>
          </p:cNvPr>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r>
              <a:rPr lang="en-US" dirty="0"/>
              <a:t>Page </a:t>
            </a:r>
            <a:fld id="{28502D8B-57B4-4290-9085-810C142947C5}" type="slidenum">
              <a:rPr lang="en-US" smtClean="0"/>
              <a:t>‹#›</a:t>
            </a:fld>
            <a:endParaRPr lang="en-US" dirty="0"/>
          </a:p>
        </p:txBody>
      </p:sp>
    </p:spTree>
    <p:extLst>
      <p:ext uri="{BB962C8B-B14F-4D97-AF65-F5344CB8AC3E}">
        <p14:creationId xmlns:p14="http://schemas.microsoft.com/office/powerpoint/2010/main" val="1526149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26" tIns="46963" rIns="93926" bIns="46963" rtlCol="0"/>
          <a:lstStyle>
            <a:lvl1pPr algn="l">
              <a:defRPr sz="1200"/>
            </a:lvl1pPr>
          </a:lstStyle>
          <a:p>
            <a:endParaRPr lang="en-US"/>
          </a:p>
        </p:txBody>
      </p:sp>
      <p:sp>
        <p:nvSpPr>
          <p:cNvPr id="3" name="Date Placeholder 2"/>
          <p:cNvSpPr>
            <a:spLocks noGrp="1"/>
          </p:cNvSpPr>
          <p:nvPr>
            <p:ph type="dt" idx="1"/>
          </p:nvPr>
        </p:nvSpPr>
        <p:spPr>
          <a:xfrm>
            <a:off x="4008706" y="0"/>
            <a:ext cx="3066733" cy="469780"/>
          </a:xfrm>
          <a:prstGeom prst="rect">
            <a:avLst/>
          </a:prstGeom>
        </p:spPr>
        <p:txBody>
          <a:bodyPr vert="horz" lIns="93926" tIns="46963" rIns="93926" bIns="46963" rtlCol="0"/>
          <a:lstStyle>
            <a:lvl1pPr algn="r">
              <a:defRPr sz="1200"/>
            </a:lvl1pPr>
          </a:lstStyle>
          <a:p>
            <a:fld id="{EB06601C-3D6A-468C-8FE2-D31ABCA3CDE9}" type="datetimeFigureOut">
              <a:rPr lang="en-US" smtClean="0"/>
              <a:t>4/1/2024</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26" tIns="46963" rIns="93926" bIns="46963" rtlCol="0" anchor="ctr"/>
          <a:lstStyle/>
          <a:p>
            <a:endParaRPr lang="en-US"/>
          </a:p>
        </p:txBody>
      </p:sp>
      <p:sp>
        <p:nvSpPr>
          <p:cNvPr id="5" name="Notes Placeholder 4"/>
          <p:cNvSpPr>
            <a:spLocks noGrp="1"/>
          </p:cNvSpPr>
          <p:nvPr>
            <p:ph type="body" sz="quarter" idx="3"/>
          </p:nvPr>
        </p:nvSpPr>
        <p:spPr>
          <a:xfrm>
            <a:off x="707708" y="4505981"/>
            <a:ext cx="5661660" cy="3686711"/>
          </a:xfrm>
          <a:prstGeom prst="rect">
            <a:avLst/>
          </a:prstGeom>
        </p:spPr>
        <p:txBody>
          <a:bodyPr vert="horz" lIns="93926" tIns="46963" rIns="93926" bIns="4696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26" tIns="46963" rIns="93926" bIns="46963" rtlCol="0" anchor="b"/>
          <a:lstStyle>
            <a:lvl1pPr algn="l">
              <a:defRPr sz="1200"/>
            </a:lvl1pPr>
          </a:lstStyle>
          <a:p>
            <a:endParaRPr lang="en-US"/>
          </a:p>
        </p:txBody>
      </p:sp>
    </p:spTree>
    <p:extLst>
      <p:ext uri="{BB962C8B-B14F-4D97-AF65-F5344CB8AC3E}">
        <p14:creationId xmlns:p14="http://schemas.microsoft.com/office/powerpoint/2010/main" val="2647431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dirty="0"/>
              <a:t>Standards for Interagency Incident Business Management (SIIBM) – Chapter 10, Page 10-9 &amp; 10</a:t>
            </a:r>
            <a:endParaRPr lang="en-US" b="1" dirty="0"/>
          </a:p>
          <a:p>
            <a:r>
              <a:rPr lang="en-US" dirty="0"/>
              <a:t> </a:t>
            </a:r>
            <a:endParaRPr lang="en-US" b="1" dirty="0"/>
          </a:p>
          <a:p>
            <a:r>
              <a:rPr lang="en-US" dirty="0"/>
              <a:t>Emergency travel is somewhat different than other regular business travel. This unit will cover emergency travel. This unit is not only for travelers but for anyone who aids in arranging or reimbursing travel.</a:t>
            </a:r>
            <a:endParaRPr lang="en-US" b="1" dirty="0"/>
          </a:p>
          <a:p>
            <a:endParaRPr lang="en-US" dirty="0"/>
          </a:p>
        </p:txBody>
      </p:sp>
    </p:spTree>
    <p:extLst>
      <p:ext uri="{BB962C8B-B14F-4D97-AF65-F5344CB8AC3E}">
        <p14:creationId xmlns:p14="http://schemas.microsoft.com/office/powerpoint/2010/main" val="334554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i="1" dirty="0"/>
              <a:t>Instructor Note: Depending on delivery method; use this exercise as a class or small groups.</a:t>
            </a:r>
          </a:p>
          <a:p>
            <a:endParaRPr lang="en-US" dirty="0"/>
          </a:p>
        </p:txBody>
      </p:sp>
    </p:spTree>
    <p:extLst>
      <p:ext uri="{BB962C8B-B14F-4D97-AF65-F5344CB8AC3E}">
        <p14:creationId xmlns:p14="http://schemas.microsoft.com/office/powerpoint/2010/main" val="2874099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Answers:</a:t>
            </a:r>
          </a:p>
          <a:p>
            <a:pPr marL="234815" indent="-234815">
              <a:buAutoNum type="arabicPeriod"/>
            </a:pPr>
            <a:r>
              <a:rPr lang="en-US" i="1" dirty="0"/>
              <a:t>IROC</a:t>
            </a:r>
          </a:p>
          <a:p>
            <a:pPr marL="234815" indent="-234815">
              <a:buAutoNum type="arabicPeriod"/>
            </a:pPr>
            <a:r>
              <a:rPr lang="en-US" i="1" dirty="0"/>
              <a:t>Local Dispatch Center</a:t>
            </a:r>
          </a:p>
          <a:p>
            <a:pPr marL="234815" indent="-234815">
              <a:buAutoNum type="arabicPeriod"/>
            </a:pPr>
            <a:r>
              <a:rPr lang="en-US" i="1" dirty="0"/>
              <a:t>Home Unit</a:t>
            </a:r>
          </a:p>
          <a:p>
            <a:pPr marL="234815" indent="-234815">
              <a:buAutoNum type="arabicPeriod"/>
            </a:pPr>
            <a:r>
              <a:rPr lang="en-US" i="1" dirty="0"/>
              <a:t>Incident Agency</a:t>
            </a:r>
          </a:p>
          <a:p>
            <a:endParaRPr lang="en-US" dirty="0"/>
          </a:p>
          <a:p>
            <a:r>
              <a:rPr lang="en-US" b="1" dirty="0"/>
              <a:t>WORTH 4 POINTS</a:t>
            </a:r>
          </a:p>
        </p:txBody>
      </p:sp>
    </p:spTree>
    <p:extLst>
      <p:ext uri="{BB962C8B-B14F-4D97-AF65-F5344CB8AC3E}">
        <p14:creationId xmlns:p14="http://schemas.microsoft.com/office/powerpoint/2010/main" val="515908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Answers:</a:t>
            </a:r>
          </a:p>
          <a:p>
            <a:pPr marL="234815" indent="-234815">
              <a:buAutoNum type="arabicPeriod"/>
            </a:pPr>
            <a:r>
              <a:rPr lang="en-US" i="1" dirty="0"/>
              <a:t>Overhead – Division Sup, IC</a:t>
            </a:r>
          </a:p>
          <a:p>
            <a:pPr marL="234815" indent="-234815">
              <a:buAutoNum type="arabicPeriod"/>
            </a:pPr>
            <a:r>
              <a:rPr lang="en-US" i="1" dirty="0"/>
              <a:t>Aircraft – Retardant, Helicopter</a:t>
            </a:r>
          </a:p>
          <a:p>
            <a:pPr marL="234815" indent="-234815">
              <a:buAutoNum type="arabicPeriod"/>
            </a:pPr>
            <a:r>
              <a:rPr lang="en-US" i="1" dirty="0"/>
              <a:t>Equipment – Engine, Dozer</a:t>
            </a:r>
          </a:p>
          <a:p>
            <a:pPr marL="234815" indent="-234815">
              <a:buAutoNum type="arabicPeriod"/>
            </a:pPr>
            <a:r>
              <a:rPr lang="en-US" i="1" dirty="0"/>
              <a:t>Supplies – Hose, Radio</a:t>
            </a:r>
          </a:p>
          <a:p>
            <a:pPr marL="234815" indent="-234815">
              <a:buAutoNum type="arabicPeriod"/>
            </a:pPr>
            <a:r>
              <a:rPr lang="en-US" i="1" dirty="0"/>
              <a:t>Crews – IHC, Type 2 IA Crew, Camp Crew</a:t>
            </a:r>
          </a:p>
          <a:p>
            <a:pPr marL="234815" indent="-234815">
              <a:buAutoNum type="arabicPeriod"/>
            </a:pPr>
            <a:endParaRPr lang="en-US" i="1" dirty="0"/>
          </a:p>
          <a:p>
            <a:pPr marL="0" indent="0">
              <a:buNone/>
            </a:pPr>
            <a:r>
              <a:rPr lang="en-US" b="1" i="1" dirty="0"/>
              <a:t>WORTH 5 POINTS</a:t>
            </a:r>
            <a:endParaRPr lang="en-US" b="1" dirty="0"/>
          </a:p>
        </p:txBody>
      </p:sp>
    </p:spTree>
    <p:extLst>
      <p:ext uri="{BB962C8B-B14F-4D97-AF65-F5344CB8AC3E}">
        <p14:creationId xmlns:p14="http://schemas.microsoft.com/office/powerpoint/2010/main" val="3717316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endParaRPr lang="en-US" dirty="0"/>
          </a:p>
          <a:p>
            <a:pPr defTabSz="939260">
              <a:defRPr/>
            </a:pPr>
            <a:r>
              <a:rPr lang="en-US" dirty="0"/>
              <a:t>We’ve covered the mobilization process. Travelers have obtained information regarding their assignment and their home unit’s travel policies and are now in travel status. </a:t>
            </a:r>
          </a:p>
          <a:p>
            <a:pPr defTabSz="939260">
              <a:defRPr/>
            </a:pPr>
            <a:endParaRPr lang="en-US" dirty="0"/>
          </a:p>
          <a:p>
            <a:pPr defTabSz="939260">
              <a:defRPr/>
            </a:pPr>
            <a:r>
              <a:rPr lang="en-US" dirty="0"/>
              <a:t>During the course of their trip, some out-of-pocket expenses have incurred, and they need to know how to be reimbursed.</a:t>
            </a:r>
          </a:p>
          <a:p>
            <a:pPr defTabSz="939260">
              <a:defRPr/>
            </a:pPr>
            <a:endParaRPr lang="en-US" i="1" dirty="0"/>
          </a:p>
          <a:p>
            <a:r>
              <a:rPr lang="en-US" b="1" dirty="0"/>
              <a:t>Federal Government Employees &amp; Casuals</a:t>
            </a:r>
          </a:p>
          <a:p>
            <a:r>
              <a:rPr lang="en-US" dirty="0"/>
              <a:t>All federal government employees and casuals in travel status are entitled to travel reimbursement.</a:t>
            </a:r>
          </a:p>
          <a:p>
            <a:r>
              <a:rPr lang="en-US" dirty="0"/>
              <a:t>  </a:t>
            </a:r>
            <a:endParaRPr lang="en-US" b="1" dirty="0"/>
          </a:p>
          <a:p>
            <a:r>
              <a:rPr lang="en-US" b="1" dirty="0"/>
              <a:t>Contractors</a:t>
            </a:r>
          </a:p>
          <a:p>
            <a:r>
              <a:rPr lang="en-US" dirty="0"/>
              <a:t>Contractors may be reimbursed travel costs as outlined in their contract.</a:t>
            </a:r>
            <a:endParaRPr lang="en-US" b="1" dirty="0"/>
          </a:p>
          <a:p>
            <a:r>
              <a:rPr lang="en-US" dirty="0"/>
              <a:t> </a:t>
            </a:r>
            <a:endParaRPr lang="en-US" b="1" dirty="0"/>
          </a:p>
          <a:p>
            <a:r>
              <a:rPr lang="en-US" b="1" dirty="0"/>
              <a:t>Cooperators</a:t>
            </a:r>
          </a:p>
          <a:p>
            <a:r>
              <a:rPr lang="en-US" dirty="0"/>
              <a:t>Cooperators may receive travel reimbursement according to their home unit policies.</a:t>
            </a:r>
            <a:endParaRPr lang="en-US" b="1" dirty="0"/>
          </a:p>
          <a:p>
            <a:endParaRPr lang="en-US" dirty="0"/>
          </a:p>
        </p:txBody>
      </p:sp>
    </p:spTree>
    <p:extLst>
      <p:ext uri="{BB962C8B-B14F-4D97-AF65-F5344CB8AC3E}">
        <p14:creationId xmlns:p14="http://schemas.microsoft.com/office/powerpoint/2010/main" val="772110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1307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diem rates for first and last travel days are based on three fourths of the M&amp;IE rate, regardless of travel departure and return time. </a:t>
            </a:r>
            <a:endParaRPr lang="en-US" b="1" dirty="0"/>
          </a:p>
          <a:p>
            <a:r>
              <a:rPr lang="en-US" dirty="0"/>
              <a:t> </a:t>
            </a:r>
            <a:endParaRPr lang="en-US" b="1" dirty="0"/>
          </a:p>
          <a:p>
            <a:r>
              <a:rPr lang="en-US" dirty="0"/>
              <a:t>There is no per diem allowance for travel of less than 12 total hours for single day assignments.</a:t>
            </a:r>
            <a:endParaRPr lang="en-US" b="1" dirty="0"/>
          </a:p>
          <a:p>
            <a:r>
              <a:rPr lang="en-US" dirty="0"/>
              <a:t> </a:t>
            </a:r>
            <a:endParaRPr lang="en-US" b="1" dirty="0"/>
          </a:p>
          <a:p>
            <a:r>
              <a:rPr lang="en-US" b="1" dirty="0"/>
              <a:t>Lodging</a:t>
            </a:r>
          </a:p>
          <a:p>
            <a:r>
              <a:rPr lang="en-US" dirty="0"/>
              <a:t>If the incident agency provides lodging, which could be simply tents and blankets, then personnel are not entitled to reimbursement if they choose to stay in a hotel.</a:t>
            </a:r>
            <a:endParaRPr lang="en-US" b="1" dirty="0"/>
          </a:p>
          <a:p>
            <a:r>
              <a:rPr lang="en-US" dirty="0"/>
              <a:t> </a:t>
            </a:r>
            <a:endParaRPr lang="en-US" b="1" dirty="0"/>
          </a:p>
          <a:p>
            <a:r>
              <a:rPr lang="en-US" dirty="0"/>
              <a:t>However, depending upon the location of the incident, hotel lodging may be authorized. If so, federal employees and casuals need a receipt to be reimbursed.</a:t>
            </a:r>
          </a:p>
          <a:p>
            <a:endParaRPr lang="en-US" dirty="0"/>
          </a:p>
          <a:p>
            <a:r>
              <a:rPr lang="en-US" b="1" dirty="0"/>
              <a:t>Meals</a:t>
            </a:r>
          </a:p>
          <a:p>
            <a:r>
              <a:rPr lang="en-US" dirty="0"/>
              <a:t>Meals are usually provided on an incident assignment. If they are, reimbursement may not be claimed if personnel choose to purchase a meal elsewhere.</a:t>
            </a:r>
            <a:endParaRPr lang="en-US" b="1" dirty="0"/>
          </a:p>
          <a:p>
            <a:r>
              <a:rPr lang="en-US" dirty="0"/>
              <a:t> </a:t>
            </a:r>
            <a:endParaRPr lang="en-US" b="1" dirty="0"/>
          </a:p>
          <a:p>
            <a:r>
              <a:rPr lang="en-US" dirty="0"/>
              <a:t>The incident agency may provide meals through the use of designated restaurants under a procurement method, at no cost to the individual. </a:t>
            </a:r>
          </a:p>
          <a:p>
            <a:r>
              <a:rPr lang="en-US" dirty="0"/>
              <a:t> </a:t>
            </a:r>
            <a:endParaRPr lang="en-US" b="1" dirty="0"/>
          </a:p>
          <a:p>
            <a:r>
              <a:rPr lang="en-US" dirty="0"/>
              <a:t>When the incident agency does not provide meals, individuals will be reimbursed.</a:t>
            </a:r>
          </a:p>
          <a:p>
            <a:endParaRPr lang="en-US" dirty="0"/>
          </a:p>
          <a:p>
            <a:r>
              <a:rPr lang="en-US" b="1" dirty="0"/>
              <a:t>Incidental Expenses</a:t>
            </a:r>
          </a:p>
          <a:p>
            <a:r>
              <a:rPr lang="en-US" dirty="0"/>
              <a:t>The incidental expense amount ($5 per day) for regular federal employees and casuals provides for non-meal personal expenses such as newspapers and toiletries. Rates for cooperators may vary, and cooperators should ask their home unit.</a:t>
            </a:r>
            <a:endParaRPr lang="en-US" b="1" dirty="0"/>
          </a:p>
          <a:p>
            <a:r>
              <a:rPr lang="en-US" dirty="0"/>
              <a:t> </a:t>
            </a:r>
            <a:endParaRPr lang="en-US" b="1" dirty="0"/>
          </a:p>
          <a:p>
            <a:r>
              <a:rPr lang="en-US" dirty="0"/>
              <a:t>If meals and lodging are provided by the incident agency, those related per diem rates will be subtracted from the M&amp;IE allotment. Personnel will then be reimbursed only for incidental expenses.</a:t>
            </a:r>
          </a:p>
          <a:p>
            <a:endParaRPr lang="en-US" b="1" dirty="0"/>
          </a:p>
          <a:p>
            <a:r>
              <a:rPr lang="en-US" b="1" dirty="0"/>
              <a:t>Telephone Calls</a:t>
            </a:r>
          </a:p>
          <a:p>
            <a:r>
              <a:rPr lang="en-US" dirty="0"/>
              <a:t>Telephone calls may be authorized by agency regulations but are considered a privilege and not an entitlement. If there is a phone available, be courteous and keep calls short.</a:t>
            </a:r>
            <a:endParaRPr lang="en-US" b="1" dirty="0"/>
          </a:p>
          <a:p>
            <a:r>
              <a:rPr lang="en-US" dirty="0"/>
              <a:t> </a:t>
            </a:r>
            <a:endParaRPr lang="en-US" b="1" dirty="0"/>
          </a:p>
          <a:p>
            <a:r>
              <a:rPr lang="en-US" dirty="0"/>
              <a:t>Telephones are not guaranteed. They are not much of an issue anymore because most personnel have private cell phones. If cell phones are used, home units may or may not reimburse for minutes.</a:t>
            </a:r>
          </a:p>
          <a:p>
            <a:endParaRPr lang="en-US" dirty="0"/>
          </a:p>
          <a:p>
            <a:r>
              <a:rPr lang="en-US" i="1" dirty="0"/>
              <a:t>Instructor Note: Click mouse for “Receipt” statement.</a:t>
            </a:r>
          </a:p>
          <a:p>
            <a:r>
              <a:rPr lang="en-US" dirty="0"/>
              <a:t>In order to be reimbursed employees must submit a travel vouchers and receipts for most expenses, with the exception of meals. Keep your receipts!</a:t>
            </a:r>
          </a:p>
          <a:p>
            <a:endParaRPr lang="en-US" dirty="0"/>
          </a:p>
        </p:txBody>
      </p:sp>
    </p:spTree>
    <p:extLst>
      <p:ext uri="{BB962C8B-B14F-4D97-AF65-F5344CB8AC3E}">
        <p14:creationId xmlns:p14="http://schemas.microsoft.com/office/powerpoint/2010/main" val="2475512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i="1" dirty="0"/>
              <a:t>Instructor Note: Depending on delivery method; use this exercise as a class or small groups.</a:t>
            </a:r>
          </a:p>
          <a:p>
            <a:endParaRPr lang="en-US" dirty="0"/>
          </a:p>
        </p:txBody>
      </p:sp>
    </p:spTree>
    <p:extLst>
      <p:ext uri="{BB962C8B-B14F-4D97-AF65-F5344CB8AC3E}">
        <p14:creationId xmlns:p14="http://schemas.microsoft.com/office/powerpoint/2010/main" val="6617726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Answers:</a:t>
            </a:r>
          </a:p>
          <a:p>
            <a:pPr marL="234815" indent="-234815">
              <a:buAutoNum type="arabicPeriod"/>
            </a:pPr>
            <a:r>
              <a:rPr lang="en-US" i="1" dirty="0"/>
              <a:t>¾ of per diem on the first day, breakfast on the second day and lodging.</a:t>
            </a:r>
          </a:p>
          <a:p>
            <a:pPr marL="234815" indent="-234815">
              <a:buAutoNum type="arabicPeriod"/>
            </a:pPr>
            <a:r>
              <a:rPr lang="en-US" i="1" dirty="0"/>
              <a:t>Rate of incident location.</a:t>
            </a:r>
          </a:p>
          <a:p>
            <a:pPr marL="234815" indent="-234815">
              <a:buAutoNum type="arabicPeriod"/>
            </a:pPr>
            <a:r>
              <a:rPr lang="en-US" i="1" dirty="0"/>
              <a:t>¾ of per diem on the first day, full breakfast amount on the second day. Lunch and dinner are provided and not reimbursed.</a:t>
            </a:r>
          </a:p>
          <a:p>
            <a:pPr marL="234815" indent="-234815">
              <a:buAutoNum type="arabicPeriod"/>
            </a:pPr>
            <a:endParaRPr lang="en-US" i="1" dirty="0"/>
          </a:p>
          <a:p>
            <a:pPr marL="0" indent="0">
              <a:buNone/>
            </a:pPr>
            <a:r>
              <a:rPr lang="en-US" b="1" i="1" dirty="0"/>
              <a:t>WORTH 3 POINTS</a:t>
            </a:r>
          </a:p>
          <a:p>
            <a:endParaRPr lang="en-US" dirty="0"/>
          </a:p>
        </p:txBody>
      </p:sp>
    </p:spTree>
    <p:extLst>
      <p:ext uri="{BB962C8B-B14F-4D97-AF65-F5344CB8AC3E}">
        <p14:creationId xmlns:p14="http://schemas.microsoft.com/office/powerpoint/2010/main" val="1977245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endParaRPr lang="en-US" dirty="0"/>
          </a:p>
          <a:p>
            <a:pPr defTabSz="939260">
              <a:defRPr/>
            </a:pPr>
            <a:r>
              <a:rPr lang="en-US" dirty="0"/>
              <a:t>Transportation to an incident, if not by air, is by AOV/GOV, POV, or rental car. If traveling in AOV, no reimbursement will be made. Fuel should be charged to a fuel credit card.</a:t>
            </a:r>
          </a:p>
          <a:p>
            <a:pPr defTabSz="939260">
              <a:defRPr/>
            </a:pPr>
            <a:endParaRPr lang="en-US" dirty="0"/>
          </a:p>
          <a:p>
            <a:endParaRPr lang="en-US" dirty="0"/>
          </a:p>
        </p:txBody>
      </p:sp>
    </p:spTree>
    <p:extLst>
      <p:ext uri="{BB962C8B-B14F-4D97-AF65-F5344CB8AC3E}">
        <p14:creationId xmlns:p14="http://schemas.microsoft.com/office/powerpoint/2010/main" val="344777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endParaRPr lang="en-US" dirty="0"/>
          </a:p>
          <a:p>
            <a:pPr defTabSz="939260">
              <a:defRPr/>
            </a:pPr>
            <a:r>
              <a:rPr lang="en-US" dirty="0"/>
              <a:t>Reimbursement is for mileage ONLY! Damage to a POV is not covered under the Military and Civilian Employees Claims Act. Individuals shall claim damage through their private insurer. </a:t>
            </a:r>
          </a:p>
        </p:txBody>
      </p:sp>
    </p:spTree>
    <p:extLst>
      <p:ext uri="{BB962C8B-B14F-4D97-AF65-F5344CB8AC3E}">
        <p14:creationId xmlns:p14="http://schemas.microsoft.com/office/powerpoint/2010/main" val="1247766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b="1" dirty="0"/>
              <a:t> </a:t>
            </a:r>
          </a:p>
        </p:txBody>
      </p:sp>
    </p:spTree>
    <p:extLst>
      <p:ext uri="{BB962C8B-B14F-4D97-AF65-F5344CB8AC3E}">
        <p14:creationId xmlns:p14="http://schemas.microsoft.com/office/powerpoint/2010/main" val="14294264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Instructor Note: Explain the difference between rental through Travel Agency and a Procurement Official. Rentals through the Travel Agency are under the Department of Defense (DOD) contract an cannot be used off  professionally maintained roads. Rentals by a Procurement Officials is under a Blanket Purchase Agreement and higher rates, but covers everything.</a:t>
            </a:r>
          </a:p>
          <a:p>
            <a:endParaRPr lang="en-US" dirty="0"/>
          </a:p>
          <a:p>
            <a:r>
              <a:rPr lang="en-US" dirty="0"/>
              <a:t>Rentals obtained through a procurement official benefits both the agency and the traveler.</a:t>
            </a:r>
          </a:p>
          <a:p>
            <a:pPr marL="176112" indent="-176112">
              <a:buFont typeface="Arial" panose="020B0604020202020204" pitchFamily="34" charset="0"/>
              <a:buChar char="•"/>
            </a:pPr>
            <a:r>
              <a:rPr lang="en-US" dirty="0"/>
              <a:t>Vehicle becomes the responsibility of the incident agency</a:t>
            </a:r>
            <a:endParaRPr lang="en-US" b="1" dirty="0"/>
          </a:p>
          <a:p>
            <a:pPr marL="176112" indent="-176112">
              <a:buFont typeface="Arial" panose="020B0604020202020204" pitchFamily="34" charset="0"/>
              <a:buChar char="•"/>
            </a:pPr>
            <a:r>
              <a:rPr lang="en-US" dirty="0"/>
              <a:t>Vehicle becomes transferable from one individual to another as a "pool" vehicle</a:t>
            </a:r>
            <a:endParaRPr lang="en-US" b="1" dirty="0"/>
          </a:p>
          <a:p>
            <a:pPr marL="176112" indent="-176112">
              <a:buFont typeface="Arial" panose="020B0604020202020204" pitchFamily="34" charset="0"/>
              <a:buChar char="•"/>
            </a:pPr>
            <a:r>
              <a:rPr lang="en-US" dirty="0"/>
              <a:t>Traveler is absolved of the responsibility of filing a claim on his or her travel voucher</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Individuals authorized to rent a car outside of incident agency procurement methods should use government-contracted rental car agencies. Additional insurance coverage is not necessary and is not a reimbursable expense (reference agency travel regulations).</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3978893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Travel Advances</a:t>
            </a:r>
          </a:p>
          <a:p>
            <a:pPr marL="171450" indent="-171450">
              <a:buFont typeface="Arial" panose="020B0604020202020204" pitchFamily="34" charset="0"/>
              <a:buChar char="•"/>
            </a:pPr>
            <a:r>
              <a:rPr lang="en-US" sz="1200" dirty="0">
                <a:solidFill>
                  <a:schemeClr val="tx1"/>
                </a:solidFill>
              </a:rPr>
              <a:t>Most federal agencies do not provide cash advances.</a:t>
            </a:r>
          </a:p>
          <a:p>
            <a:pPr marL="176112" indent="-176112" defTabSz="939260">
              <a:buFont typeface="Arial" panose="020B0604020202020204" pitchFamily="34" charset="0"/>
              <a:buChar char="•"/>
              <a:defRPr/>
            </a:pPr>
            <a:r>
              <a:rPr lang="en-US" dirty="0"/>
              <a:t>Regular government employees and </a:t>
            </a:r>
            <a:r>
              <a:rPr lang="en-US" i="1" dirty="0"/>
              <a:t>casuals</a:t>
            </a:r>
            <a:r>
              <a:rPr lang="en-US" dirty="0"/>
              <a:t> need to be prepared to meet their personal needs using government travel card or personal credit card or cash. </a:t>
            </a:r>
          </a:p>
          <a:p>
            <a:pPr marL="171450" indent="-171450">
              <a:buFont typeface="Arial" panose="020B0604020202020204" pitchFamily="34" charset="0"/>
              <a:buChar char="•"/>
            </a:pPr>
            <a:r>
              <a:rPr lang="en-US" dirty="0"/>
              <a:t>Government travel cards may be used for cash withdrawal from automated teller machines (ATMs) for travel-related expenses. </a:t>
            </a:r>
          </a:p>
          <a:p>
            <a:endParaRPr lang="en-US" dirty="0"/>
          </a:p>
          <a:p>
            <a:r>
              <a:rPr lang="en-US" u="sng" dirty="0"/>
              <a:t>Leave While in Travel Status</a:t>
            </a:r>
          </a:p>
          <a:p>
            <a:pPr marL="171450" indent="-171450">
              <a:buFont typeface="Arial" panose="020B0604020202020204" pitchFamily="34" charset="0"/>
              <a:buChar char="•"/>
            </a:pPr>
            <a:r>
              <a:rPr lang="en-US" sz="1200" dirty="0"/>
              <a:t>Obtain written approval from Home Unit Supervisor for leave or deviation</a:t>
            </a:r>
          </a:p>
          <a:p>
            <a:pPr marL="171450" indent="-171450">
              <a:buFont typeface="Arial" panose="020B0604020202020204" pitchFamily="34" charset="0"/>
              <a:buChar char="•"/>
            </a:pPr>
            <a:r>
              <a:rPr lang="en-US" sz="1200" dirty="0"/>
              <a:t>Notify Dispatch Center</a:t>
            </a:r>
          </a:p>
          <a:p>
            <a:pPr marL="171450" indent="-171450">
              <a:buFont typeface="Arial" panose="020B0604020202020204" pitchFamily="34" charset="0"/>
              <a:buChar char="•"/>
            </a:pPr>
            <a:r>
              <a:rPr lang="en-US" sz="1200" dirty="0"/>
              <a:t>No expenses while on leave are reimbursable</a:t>
            </a:r>
          </a:p>
          <a:p>
            <a:pPr marL="171450" indent="-171450">
              <a:buFont typeface="Arial" panose="020B0604020202020204" pitchFamily="34" charset="0"/>
              <a:buChar char="•"/>
            </a:pPr>
            <a:r>
              <a:rPr lang="en-US" sz="1200" dirty="0"/>
              <a:t>Employee is responsible for cost differences</a:t>
            </a:r>
          </a:p>
          <a:p>
            <a:pPr marL="171450" indent="-171450">
              <a:buFont typeface="Arial" panose="020B0604020202020204" pitchFamily="34" charset="0"/>
              <a:buChar char="•"/>
            </a:pPr>
            <a:r>
              <a:rPr lang="en-US" sz="1200" dirty="0"/>
              <a:t>Dispatch offices provide transportation to the original departure point, individuals are responsible for any changes and costs</a:t>
            </a:r>
          </a:p>
          <a:p>
            <a:pPr marL="0" indent="0">
              <a:buFont typeface="Arial" panose="020B0604020202020204" pitchFamily="34" charset="0"/>
              <a:buNone/>
            </a:pPr>
            <a:endParaRPr lang="en-US" sz="1200" dirty="0"/>
          </a:p>
          <a:p>
            <a:pPr marL="0" indent="0">
              <a:buFont typeface="Arial" panose="020B0604020202020204" pitchFamily="34" charset="0"/>
              <a:buNone/>
            </a:pPr>
            <a:r>
              <a:rPr lang="en-US" sz="1200" u="sng" dirty="0"/>
              <a:t>Travel Deviations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Deviation regulations differ for casuals and family emergencies.</a:t>
            </a:r>
            <a:endParaRPr lang="en-US" sz="1200" u="sng" dirty="0"/>
          </a:p>
          <a:p>
            <a:pPr marL="171450" indent="-171450">
              <a:buFont typeface="Arial" panose="020B0604020202020204" pitchFamily="34" charset="0"/>
              <a:buChar char="•"/>
            </a:pPr>
            <a:r>
              <a:rPr lang="en-US" dirty="0"/>
              <a:t>Casuals who deviate from the normal travel route home are considered "no longer available" and are not entitled to travel time home or to transportation provided by the government from the point where the travel deviation occurs.</a:t>
            </a:r>
            <a:endParaRPr lang="en-US" b="1" dirty="0"/>
          </a:p>
          <a:p>
            <a:pPr marL="171450" indent="-171450">
              <a:buFont typeface="Arial" panose="020B0604020202020204" pitchFamily="34" charset="0"/>
              <a:buChar char="•"/>
            </a:pPr>
            <a:r>
              <a:rPr lang="en-US" dirty="0"/>
              <a:t>Individuals released from an incident due to family emergency may be provided transportation to destinations other than the original departure point if there is no additional cost to the government. If there is an additional cost, it is the responsibility of the individual.</a:t>
            </a:r>
          </a:p>
          <a:p>
            <a:pPr marL="171450" indent="-171450">
              <a:buFont typeface="Arial" panose="020B0604020202020204" pitchFamily="34" charset="0"/>
              <a:buChar char="•"/>
            </a:pPr>
            <a:r>
              <a:rPr lang="en-US" dirty="0"/>
              <a:t>Individuals who wish to deviate from the established travel route (including layovers and deviations from estimated return travel time) must coordinate and obtain authorization from the incident agency and home unit </a:t>
            </a:r>
            <a:r>
              <a:rPr lang="en-US" b="1" dirty="0"/>
              <a:t>prior to commencing travel</a:t>
            </a:r>
            <a:r>
              <a:rPr lang="en-US" dirty="0"/>
              <a:t>. </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Test Question: A regular government employee who chooses to deviate from the established travel route while in travel status may do so and then notify their supervisor when the return home. True or False</a:t>
            </a:r>
          </a:p>
          <a:p>
            <a:pPr marL="171450" indent="-171450">
              <a:buFont typeface="Arial" panose="020B0604020202020204" pitchFamily="34" charset="0"/>
              <a:buChar char="•"/>
            </a:pPr>
            <a:endParaRPr lang="en-US" b="1" dirty="0"/>
          </a:p>
          <a:p>
            <a:pPr marL="0" indent="0">
              <a:buFont typeface="Arial" panose="020B0604020202020204" pitchFamily="34" charset="0"/>
              <a:buNone/>
            </a:pPr>
            <a:r>
              <a:rPr lang="en-US" b="0" u="sng" dirty="0"/>
              <a:t>Commercial Airline Travel</a:t>
            </a:r>
          </a:p>
          <a:p>
            <a:pPr marL="171450" indent="-171450">
              <a:buFont typeface="Arial" panose="020B0604020202020204" pitchFamily="34" charset="0"/>
              <a:buChar char="•"/>
            </a:pPr>
            <a:r>
              <a:rPr lang="en-US" b="0" u="none" dirty="0"/>
              <a:t>Standard Gear Policy</a:t>
            </a:r>
          </a:p>
          <a:p>
            <a:pPr marL="628650" lvl="1" indent="-171450">
              <a:buFont typeface="Arial" panose="020B0604020202020204" pitchFamily="34" charset="0"/>
              <a:buChar char="•"/>
            </a:pPr>
            <a:r>
              <a:rPr lang="en-US" b="0" u="none" dirty="0"/>
              <a:t>National Mob Guide – 45 </a:t>
            </a:r>
            <a:r>
              <a:rPr lang="en-US" b="0" u="none" dirty="0" err="1"/>
              <a:t>lbs</a:t>
            </a:r>
            <a:r>
              <a:rPr lang="en-US" b="0" u="none" dirty="0"/>
              <a:t> + 20 </a:t>
            </a:r>
            <a:r>
              <a:rPr lang="en-US" b="0" u="none" dirty="0" err="1"/>
              <a:t>lbs</a:t>
            </a:r>
            <a:endParaRPr lang="en-US" b="0" u="none" dirty="0"/>
          </a:p>
          <a:p>
            <a:pPr marL="1090512" lvl="2" indent="-176112">
              <a:buFont typeface="Arial" panose="020B0604020202020204" pitchFamily="34" charset="0"/>
              <a:buChar char="•"/>
            </a:pPr>
            <a:r>
              <a:rPr lang="en-US" dirty="0"/>
              <a:t>Personal gear – 45 </a:t>
            </a:r>
            <a:r>
              <a:rPr lang="en-US" dirty="0" err="1"/>
              <a:t>lbs</a:t>
            </a:r>
            <a:endParaRPr lang="en-US" dirty="0"/>
          </a:p>
          <a:p>
            <a:pPr marL="1090512" lvl="2" indent="-176112">
              <a:buFont typeface="Arial" panose="020B0604020202020204" pitchFamily="34" charset="0"/>
              <a:buChar char="•"/>
            </a:pPr>
            <a:r>
              <a:rPr lang="en-US" dirty="0"/>
              <a:t>Web gear or briefcase – 20 </a:t>
            </a:r>
            <a:r>
              <a:rPr lang="en-US" dirty="0" err="1"/>
              <a:t>lbs</a:t>
            </a:r>
            <a:endParaRPr lang="en-US" dirty="0"/>
          </a:p>
          <a:p>
            <a:pPr marL="1090512" lvl="2" indent="-176112">
              <a:buFont typeface="Arial" panose="020B0604020202020204" pitchFamily="34" charset="0"/>
              <a:buChar char="•"/>
            </a:pPr>
            <a:r>
              <a:rPr lang="en-US" dirty="0"/>
              <a:t>Maximum crew weight – 5,300 </a:t>
            </a:r>
            <a:r>
              <a:rPr lang="en-US" dirty="0" err="1"/>
              <a:t>lbs</a:t>
            </a:r>
            <a:endParaRPr lang="en-US" dirty="0"/>
          </a:p>
          <a:p>
            <a:pPr marL="1090512" lvl="2" indent="-176112">
              <a:buFont typeface="Arial" panose="020B0604020202020204" pitchFamily="34" charset="0"/>
              <a:buChar char="•"/>
            </a:pPr>
            <a:r>
              <a:rPr lang="en-US" dirty="0"/>
              <a:t>IMTs additional gear – 300 </a:t>
            </a:r>
            <a:r>
              <a:rPr lang="en-US" dirty="0" err="1"/>
              <a:t>lbs</a:t>
            </a:r>
            <a:endParaRPr lang="en-US" dirty="0"/>
          </a:p>
          <a:p>
            <a:pPr marL="1090512" lvl="2" indent="-176112">
              <a:buFont typeface="Arial" panose="020B0604020202020204" pitchFamily="34" charset="0"/>
              <a:buChar char="•"/>
            </a:pPr>
            <a:r>
              <a:rPr lang="en-US" dirty="0"/>
              <a:t>Excludes smokejumpers, </a:t>
            </a:r>
            <a:r>
              <a:rPr lang="en-US" dirty="0" err="1"/>
              <a:t>rappellers</a:t>
            </a:r>
            <a:r>
              <a:rPr lang="en-US" dirty="0"/>
              <a:t>, and helicopter managers</a:t>
            </a:r>
            <a:endParaRPr lang="en-US" b="0" u="none" dirty="0"/>
          </a:p>
          <a:p>
            <a:pPr marL="628650" lvl="1" indent="-171450">
              <a:buFont typeface="Arial" panose="020B0604020202020204" pitchFamily="34" charset="0"/>
              <a:buChar char="•"/>
            </a:pPr>
            <a:r>
              <a:rPr lang="en-US" b="0" u="none" dirty="0"/>
              <a:t>Commercial weights are on the GSA Web Site</a:t>
            </a:r>
            <a:endParaRPr lang="en-US" sz="1200" dirty="0"/>
          </a:p>
          <a:p>
            <a:pPr marL="171450" indent="-171450">
              <a:buFont typeface="Arial" panose="020B0604020202020204" pitchFamily="34" charset="0"/>
              <a:buChar char="•"/>
            </a:pPr>
            <a:r>
              <a:rPr lang="en-US" dirty="0"/>
              <a:t>Airport Security</a:t>
            </a:r>
          </a:p>
          <a:p>
            <a:pPr marL="628650" lvl="1" indent="-171450">
              <a:buFont typeface="Arial" panose="020B0604020202020204" pitchFamily="34" charset="0"/>
              <a:buChar char="•"/>
            </a:pPr>
            <a:r>
              <a:rPr lang="en-US" dirty="0"/>
              <a:t>Be aware of contents; i.e. knives, </a:t>
            </a:r>
            <a:r>
              <a:rPr lang="en-US" dirty="0" err="1"/>
              <a:t>fusees</a:t>
            </a:r>
            <a:endParaRPr lang="en-US" dirty="0"/>
          </a:p>
          <a:p>
            <a:pPr marL="628650" lvl="1" indent="-171450">
              <a:buFont typeface="Arial" panose="020B0604020202020204" pitchFamily="34" charset="0"/>
              <a:buChar char="•"/>
            </a:pPr>
            <a:r>
              <a:rPr lang="en-US" dirty="0"/>
              <a:t>Name in IROC needs to match photo ID</a:t>
            </a:r>
          </a:p>
          <a:p>
            <a:pPr marL="457200" lvl="1" indent="0">
              <a:buFont typeface="Arial" panose="020B0604020202020204" pitchFamily="34" charset="0"/>
              <a:buNone/>
            </a:pPr>
            <a:endParaRPr lang="en-US" dirty="0"/>
          </a:p>
          <a:p>
            <a:pPr marL="628650" lvl="1" indent="-171450">
              <a:buFont typeface="Arial" panose="020B0604020202020204" pitchFamily="34" charset="0"/>
              <a:buChar char="•"/>
            </a:pPr>
            <a:endParaRPr lang="en-US" dirty="0"/>
          </a:p>
        </p:txBody>
      </p:sp>
    </p:spTree>
    <p:extLst>
      <p:ext uri="{BB962C8B-B14F-4D97-AF65-F5344CB8AC3E}">
        <p14:creationId xmlns:p14="http://schemas.microsoft.com/office/powerpoint/2010/main" val="20640501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i="1" dirty="0"/>
              <a:t>Instructor Note: Depending on delivery method; use this exercise as a class or small groups.</a:t>
            </a:r>
          </a:p>
          <a:p>
            <a:endParaRPr lang="en-US" dirty="0"/>
          </a:p>
        </p:txBody>
      </p:sp>
    </p:spTree>
    <p:extLst>
      <p:ext uri="{BB962C8B-B14F-4D97-AF65-F5344CB8AC3E}">
        <p14:creationId xmlns:p14="http://schemas.microsoft.com/office/powerpoint/2010/main" val="570114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i="1" dirty="0"/>
              <a:t>Answers: 1,2,3</a:t>
            </a:r>
          </a:p>
          <a:p>
            <a:endParaRPr lang="en-US" dirty="0"/>
          </a:p>
          <a:p>
            <a:r>
              <a:rPr lang="en-US" b="1" dirty="0"/>
              <a:t>WORTH 3 POINTS</a:t>
            </a:r>
          </a:p>
        </p:txBody>
      </p:sp>
    </p:spTree>
    <p:extLst>
      <p:ext uri="{BB962C8B-B14F-4D97-AF65-F5344CB8AC3E}">
        <p14:creationId xmlns:p14="http://schemas.microsoft.com/office/powerpoint/2010/main" val="21555491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dirty="0"/>
              <a:t>SIIBM Chapter 10, Page 10-64 &amp; 65</a:t>
            </a:r>
            <a:endParaRPr lang="en-US" b="1" dirty="0"/>
          </a:p>
          <a:p>
            <a:endParaRPr lang="en-US" dirty="0"/>
          </a:p>
          <a:p>
            <a:r>
              <a:rPr lang="en-US" dirty="0"/>
              <a:t>If traveling to a foreign country, see the “checklist” on Page 10-64 &amp; 65 of the SIIBM Handbook. </a:t>
            </a:r>
          </a:p>
          <a:p>
            <a:endParaRPr lang="en-US" dirty="0"/>
          </a:p>
        </p:txBody>
      </p:sp>
    </p:spTree>
    <p:extLst>
      <p:ext uri="{BB962C8B-B14F-4D97-AF65-F5344CB8AC3E}">
        <p14:creationId xmlns:p14="http://schemas.microsoft.com/office/powerpoint/2010/main" val="32803713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297293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dirty="0"/>
              <a:t>When an incident agency exceeds capabilities to fight a fire, personnel are mobilized to assist, which requires travel.</a:t>
            </a:r>
          </a:p>
          <a:p>
            <a:pPr defTabSz="939260">
              <a:defRPr/>
            </a:pPr>
            <a:endParaRPr lang="en-US" dirty="0"/>
          </a:p>
          <a:p>
            <a:pPr defTabSz="939260">
              <a:defRPr/>
            </a:pPr>
            <a:r>
              <a:rPr lang="en-US" dirty="0"/>
              <a:t>These area/units ensure available qualified resources (both people and equipment) arrive at an incident and then return home.</a:t>
            </a:r>
          </a:p>
        </p:txBody>
      </p:sp>
    </p:spTree>
    <p:extLst>
      <p:ext uri="{BB962C8B-B14F-4D97-AF65-F5344CB8AC3E}">
        <p14:creationId xmlns:p14="http://schemas.microsoft.com/office/powerpoint/2010/main" val="173371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Instructor Note: Details for each unit/office are on the next four slides.</a:t>
            </a:r>
          </a:p>
        </p:txBody>
      </p:sp>
    </p:spTree>
    <p:extLst>
      <p:ext uri="{BB962C8B-B14F-4D97-AF65-F5344CB8AC3E}">
        <p14:creationId xmlns:p14="http://schemas.microsoft.com/office/powerpoint/2010/main" val="3200114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Statusing</a:t>
            </a:r>
            <a:r>
              <a:rPr lang="en-US" dirty="0"/>
              <a:t> in IROC varies by unit procedures. </a:t>
            </a:r>
            <a:r>
              <a:rPr lang="en-US" dirty="0" err="1"/>
              <a:t>Statusing</a:t>
            </a:r>
            <a:r>
              <a:rPr lang="en-US" dirty="0"/>
              <a:t> may be done by the individual (self-status), a Dispatch Center, or a home unit supervisor. </a:t>
            </a:r>
          </a:p>
          <a:p>
            <a:endParaRPr lang="en-US" dirty="0"/>
          </a:p>
          <a:p>
            <a:endParaRPr lang="en-US" b="1" dirty="0"/>
          </a:p>
        </p:txBody>
      </p:sp>
    </p:spTree>
    <p:extLst>
      <p:ext uri="{BB962C8B-B14F-4D97-AF65-F5344CB8AC3E}">
        <p14:creationId xmlns:p14="http://schemas.microsoft.com/office/powerpoint/2010/main" val="2261483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Travel can be by:</a:t>
            </a:r>
          </a:p>
          <a:p>
            <a:pPr marL="176112" indent="-176112">
              <a:buFont typeface="Arial" panose="020B0604020202020204" pitchFamily="34" charset="0"/>
              <a:buChar char="•"/>
            </a:pPr>
            <a:r>
              <a:rPr lang="en-US" dirty="0"/>
              <a:t>Commercial Air Travel</a:t>
            </a:r>
          </a:p>
          <a:p>
            <a:pPr marL="176112" indent="-176112">
              <a:buFont typeface="Arial" panose="020B0604020202020204" pitchFamily="34" charset="0"/>
              <a:buChar char="•"/>
            </a:pPr>
            <a:r>
              <a:rPr lang="en-US" dirty="0"/>
              <a:t>Chartered Aircraft</a:t>
            </a:r>
          </a:p>
          <a:p>
            <a:pPr marL="176112" indent="-176112">
              <a:buFont typeface="Arial" panose="020B0604020202020204" pitchFamily="34" charset="0"/>
              <a:buChar char="•"/>
            </a:pPr>
            <a:r>
              <a:rPr lang="en-US" dirty="0"/>
              <a:t>Contracted Vehicle</a:t>
            </a:r>
          </a:p>
          <a:p>
            <a:pPr marL="176112" indent="-176112">
              <a:buFont typeface="Arial" panose="020B0604020202020204" pitchFamily="34" charset="0"/>
              <a:buChar char="•"/>
            </a:pPr>
            <a:r>
              <a:rPr lang="en-US" dirty="0"/>
              <a:t>Agency Owned Vehicle</a:t>
            </a:r>
          </a:p>
          <a:p>
            <a:pPr marL="176112" indent="-176112">
              <a:buFont typeface="Arial" panose="020B0604020202020204" pitchFamily="34" charset="0"/>
              <a:buChar char="•"/>
            </a:pPr>
            <a:r>
              <a:rPr lang="en-US" dirty="0"/>
              <a:t>Privately Owned Vehicle</a:t>
            </a:r>
          </a:p>
        </p:txBody>
      </p:sp>
    </p:spTree>
    <p:extLst>
      <p:ext uri="{BB962C8B-B14F-4D97-AF65-F5344CB8AC3E}">
        <p14:creationId xmlns:p14="http://schemas.microsoft.com/office/powerpoint/2010/main" val="3129938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dirty="0"/>
              <a:t>All resources require a resource order which is created when the incident agency requests a resource. This must be obtained from your home dispatch center.</a:t>
            </a:r>
          </a:p>
          <a:p>
            <a:pPr defTabSz="939260">
              <a:defRPr/>
            </a:pPr>
            <a:endParaRPr lang="en-US" dirty="0"/>
          </a:p>
          <a:p>
            <a:pPr defTabSz="939260">
              <a:defRPr/>
            </a:pPr>
            <a:r>
              <a:rPr lang="en-US" dirty="0"/>
              <a:t>Various resources can be ordered and designated as follows:</a:t>
            </a:r>
          </a:p>
          <a:p>
            <a:pPr marL="176112" indent="-176112">
              <a:buFont typeface="Arial" panose="020B0604020202020204" pitchFamily="34" charset="0"/>
              <a:buChar char="•"/>
            </a:pPr>
            <a:r>
              <a:rPr lang="en-US" dirty="0"/>
              <a:t>Overhead (O) (a request for a single resource/person)</a:t>
            </a:r>
          </a:p>
          <a:p>
            <a:pPr marL="176112" indent="-176112">
              <a:buFont typeface="Arial" panose="020B0604020202020204" pitchFamily="34" charset="0"/>
              <a:buChar char="•"/>
            </a:pPr>
            <a:r>
              <a:rPr lang="en-US" dirty="0"/>
              <a:t>Crew (C)</a:t>
            </a:r>
            <a:endParaRPr lang="en-US" b="1" dirty="0"/>
          </a:p>
          <a:p>
            <a:pPr marL="176112" indent="-176112">
              <a:buFont typeface="Arial" panose="020B0604020202020204" pitchFamily="34" charset="0"/>
              <a:buChar char="•"/>
            </a:pPr>
            <a:r>
              <a:rPr lang="en-US" dirty="0"/>
              <a:t>Equipment (E)</a:t>
            </a:r>
            <a:endParaRPr lang="en-US" b="1" dirty="0"/>
          </a:p>
          <a:p>
            <a:pPr marL="176112" indent="-176112">
              <a:buFont typeface="Arial" panose="020B0604020202020204" pitchFamily="34" charset="0"/>
              <a:buChar char="•"/>
            </a:pPr>
            <a:r>
              <a:rPr lang="en-US" dirty="0"/>
              <a:t>Aircraft (A)</a:t>
            </a:r>
            <a:endParaRPr lang="en-US" b="1" dirty="0"/>
          </a:p>
          <a:p>
            <a:pPr marL="176112" indent="-176112">
              <a:buFont typeface="Arial" panose="020B0604020202020204" pitchFamily="34" charset="0"/>
              <a:buChar char="•"/>
            </a:pPr>
            <a:r>
              <a:rPr lang="en-US" dirty="0"/>
              <a:t>Services/supplies (S)</a:t>
            </a:r>
          </a:p>
          <a:p>
            <a:pPr marL="176112" indent="-176112">
              <a:buFont typeface="Arial" panose="020B0604020202020204" pitchFamily="34" charset="0"/>
              <a:buChar char="•"/>
            </a:pPr>
            <a:endParaRPr lang="en-US" dirty="0"/>
          </a:p>
          <a:p>
            <a:r>
              <a:rPr lang="en-US" dirty="0"/>
              <a:t>The Resource order is broken down into three main sections:</a:t>
            </a:r>
            <a:endParaRPr lang="en-US" b="1" dirty="0"/>
          </a:p>
          <a:p>
            <a:pPr marL="176112" indent="-176112">
              <a:buFont typeface="Arial" panose="020B0604020202020204" pitchFamily="34" charset="0"/>
              <a:buChar char="•"/>
            </a:pPr>
            <a:r>
              <a:rPr lang="en-US" dirty="0"/>
              <a:t>Incident information,</a:t>
            </a:r>
          </a:p>
          <a:p>
            <a:pPr marL="176112" indent="-176112">
              <a:buFont typeface="Arial" panose="020B0604020202020204" pitchFamily="34" charset="0"/>
              <a:buChar char="•"/>
            </a:pPr>
            <a:r>
              <a:rPr lang="en-US" dirty="0"/>
              <a:t>Resource information</a:t>
            </a:r>
            <a:endParaRPr lang="en-US" b="1" dirty="0"/>
          </a:p>
          <a:p>
            <a:pPr marL="176112" indent="-176112">
              <a:buFont typeface="Arial" panose="020B0604020202020204" pitchFamily="34" charset="0"/>
              <a:buChar char="•"/>
            </a:pPr>
            <a:r>
              <a:rPr lang="en-US" dirty="0"/>
              <a:t>Order relayed information</a:t>
            </a:r>
          </a:p>
          <a:p>
            <a:endParaRPr lang="en-US" dirty="0"/>
          </a:p>
          <a:p>
            <a:pPr defTabSz="939260">
              <a:defRPr/>
            </a:pPr>
            <a:r>
              <a:rPr lang="en-US" i="1" dirty="0"/>
              <a:t>Instructor Note: Click mouse and box will appear around each of the following areas.</a:t>
            </a:r>
          </a:p>
          <a:p>
            <a:pPr defTabSz="939260">
              <a:defRPr/>
            </a:pPr>
            <a:endParaRPr lang="en-US" dirty="0"/>
          </a:p>
          <a:p>
            <a:r>
              <a:rPr lang="en-US" b="1" dirty="0"/>
              <a:t>Incident Information (Blocks 2-11)</a:t>
            </a:r>
          </a:p>
          <a:p>
            <a:pPr marL="176112" indent="-176112">
              <a:buFont typeface="Arial" panose="020B0604020202020204" pitchFamily="34" charset="0"/>
              <a:buChar char="•"/>
            </a:pPr>
            <a:r>
              <a:rPr lang="en-US" dirty="0"/>
              <a:t>The requested resource code in the top left corner </a:t>
            </a:r>
            <a:endParaRPr lang="en-US" b="1" dirty="0"/>
          </a:p>
          <a:p>
            <a:pPr marL="176112" indent="-176112">
              <a:buFont typeface="Arial" panose="020B0604020202020204" pitchFamily="34" charset="0"/>
              <a:buChar char="•"/>
            </a:pPr>
            <a:r>
              <a:rPr lang="en-US" dirty="0"/>
              <a:t>Incident information, such as date, time, name, and the incident or project number</a:t>
            </a:r>
            <a:endParaRPr lang="en-US" b="1" dirty="0"/>
          </a:p>
          <a:p>
            <a:r>
              <a:rPr lang="en-US" b="1" dirty="0"/>
              <a:t> </a:t>
            </a:r>
          </a:p>
          <a:p>
            <a:r>
              <a:rPr lang="en-US" b="1" dirty="0"/>
              <a:t>Resource Information (Block 12)</a:t>
            </a:r>
          </a:p>
          <a:p>
            <a:pPr marL="176112" indent="-176112">
              <a:buFont typeface="Arial" panose="020B0604020202020204" pitchFamily="34" charset="0"/>
              <a:buChar char="•"/>
            </a:pPr>
            <a:r>
              <a:rPr lang="en-US" dirty="0"/>
              <a:t>Specific information such as kind code, and type for whichever resource is requested</a:t>
            </a:r>
            <a:endParaRPr lang="en-US" b="1" dirty="0"/>
          </a:p>
          <a:p>
            <a:pPr marL="176112" indent="-176112">
              <a:buFont typeface="Arial" panose="020B0604020202020204" pitchFamily="34" charset="0"/>
              <a:buChar char="•"/>
            </a:pPr>
            <a:r>
              <a:rPr lang="en-US" dirty="0"/>
              <a:t>Date and time the incident would like the resource to arrive</a:t>
            </a:r>
            <a:endParaRPr lang="en-US" b="1" dirty="0"/>
          </a:p>
          <a:p>
            <a:pPr marL="176112" indent="-176112">
              <a:buFont typeface="Arial" panose="020B0604020202020204" pitchFamily="34" charset="0"/>
              <a:buChar char="•"/>
            </a:pPr>
            <a:r>
              <a:rPr lang="en-US" dirty="0"/>
              <a:t>The names of personnel communicating from each dispatch center in the From and To areas </a:t>
            </a:r>
            <a:endParaRPr lang="en-US" b="1" dirty="0"/>
          </a:p>
          <a:p>
            <a:r>
              <a:rPr lang="en-US" dirty="0"/>
              <a:t> </a:t>
            </a:r>
            <a:endParaRPr lang="en-US" b="1" dirty="0"/>
          </a:p>
          <a:p>
            <a:r>
              <a:rPr lang="en-US" b="1" dirty="0"/>
              <a:t>Order Relayed Information (Block 13)</a:t>
            </a:r>
          </a:p>
          <a:p>
            <a:pPr marL="176112" indent="-176112">
              <a:buFont typeface="Arial" panose="020B0604020202020204" pitchFamily="34" charset="0"/>
              <a:buChar char="•"/>
            </a:pPr>
            <a:r>
              <a:rPr lang="en-US" dirty="0"/>
              <a:t>Request number, date, and time</a:t>
            </a:r>
            <a:endParaRPr lang="en-US" b="1" dirty="0"/>
          </a:p>
          <a:p>
            <a:pPr marL="176112" indent="-176112">
              <a:buFont typeface="Arial" panose="020B0604020202020204" pitchFamily="34" charset="0"/>
              <a:buChar char="•"/>
            </a:pPr>
            <a:r>
              <a:rPr lang="en-US" dirty="0"/>
              <a:t>Action(s) taken for the order</a:t>
            </a:r>
            <a:endParaRPr lang="en-US" b="1" dirty="0"/>
          </a:p>
          <a:p>
            <a:r>
              <a:rPr lang="en-US" dirty="0"/>
              <a:t> </a:t>
            </a:r>
            <a:endParaRPr lang="en-US" b="1" dirty="0"/>
          </a:p>
          <a:p>
            <a:pPr defTabSz="939260">
              <a:defRPr/>
            </a:pPr>
            <a:r>
              <a:rPr lang="en-US" i="1" dirty="0"/>
              <a:t>Instructor Note: Click mouse for “warning” box to appear.</a:t>
            </a:r>
            <a:endParaRPr lang="en-US" dirty="0"/>
          </a:p>
          <a:p>
            <a:r>
              <a:rPr lang="en-US" dirty="0"/>
              <a:t>All resource must have a resource order!</a:t>
            </a:r>
            <a:endParaRPr lang="en-US" b="1" dirty="0"/>
          </a:p>
          <a:p>
            <a:endParaRPr lang="en-US" dirty="0"/>
          </a:p>
        </p:txBody>
      </p:sp>
    </p:spTree>
    <p:extLst>
      <p:ext uri="{BB962C8B-B14F-4D97-AF65-F5344CB8AC3E}">
        <p14:creationId xmlns:p14="http://schemas.microsoft.com/office/powerpoint/2010/main" val="210873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dirty="0"/>
              <a:t>SIIBM Chapter 10, Page 10-9 &amp; 10</a:t>
            </a:r>
            <a:endParaRPr lang="en-US" b="1" dirty="0"/>
          </a:p>
          <a:p>
            <a:endParaRPr lang="en-US" dirty="0"/>
          </a:p>
        </p:txBody>
      </p:sp>
    </p:spTree>
    <p:extLst>
      <p:ext uri="{BB962C8B-B14F-4D97-AF65-F5344CB8AC3E}">
        <p14:creationId xmlns:p14="http://schemas.microsoft.com/office/powerpoint/2010/main" val="483878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60">
              <a:defRPr/>
            </a:pPr>
            <a:r>
              <a:rPr lang="en-US" dirty="0"/>
              <a:t> SIIBM Chapter 10, Page 10-9 &amp; 10</a:t>
            </a:r>
            <a:endParaRPr lang="en-US" b="1" dirty="0"/>
          </a:p>
          <a:p>
            <a:endParaRPr lang="en-US" dirty="0"/>
          </a:p>
        </p:txBody>
      </p:sp>
    </p:spTree>
    <p:extLst>
      <p:ext uri="{BB962C8B-B14F-4D97-AF65-F5344CB8AC3E}">
        <p14:creationId xmlns:p14="http://schemas.microsoft.com/office/powerpoint/2010/main" val="1997089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744DD8-8B1C-45B6-AA47-8B653BF81A03}"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30804C-13D8-47B2-AFBA-B5BAAAFD1AD1}"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B08EAB-B32F-4620-9148-C7A29C18F62E}"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A87ACF-A238-420B-9FC4-06482798781C}"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4B476F-0AEA-4B99-9817-1951092506C3}"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F2A9EF-4C7F-4DF2-8D4C-F654409E8E3F}"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1134B8-75FC-41E7-8246-CDAF06DED2FA}"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9833C0-B302-4ACD-A0A2-52D26F574E13}"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BF737D-54B4-4EAE-9869-5EF6C841418F}"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F6ED14-A19D-4771-96BA-4BBD8FEADB30}"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4D63EF-3C07-4FC9-B5C7-2B1CEA2528F2}"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D01010-983F-451E-BDC3-C10CC6C38608}" type="datetime1">
              <a:rPr lang="en-US" smtClean="0"/>
              <a:t>4/1/2024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679049-E66E-4290-B5D8-A33F271160E2}" type="datetime1">
              <a:rPr lang="en-US" smtClean="0"/>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3D3FC-BC47-4833-A48C-6FCFA12AA9D6}" type="datetime1">
              <a:rPr lang="en-US" smtClean="0"/>
              <a:t>4/1/2024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81D63-4D16-481B-8DD1-89090F47DE25}"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AA4C16-4C7A-4FB6-A428-D4376AA5803E}"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2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82882C-6C56-4A36-A466-C126E64CACC9}" type="datetime1">
              <a:rPr lang="en-US" smtClean="0"/>
              <a:t>4/1/2024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s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45D7A20-9BB2-40B5-A392-8FD46991ADAA}"/>
              </a:ext>
            </a:extLst>
          </p:cNvPr>
          <p:cNvPicPr>
            <a:picLocks noChangeAspect="1"/>
          </p:cNvPicPr>
          <p:nvPr/>
        </p:nvPicPr>
        <p:blipFill>
          <a:blip r:embed="rId3"/>
          <a:stretch>
            <a:fillRect/>
          </a:stretch>
        </p:blipFill>
        <p:spPr>
          <a:xfrm rot="226350">
            <a:off x="1854405" y="1952313"/>
            <a:ext cx="6543553" cy="4196709"/>
          </a:xfrm>
          <a:prstGeom prst="rect">
            <a:avLst/>
          </a:prstGeom>
        </p:spPr>
      </p:pic>
      <p:sp>
        <p:nvSpPr>
          <p:cNvPr id="2" name="Title 1"/>
          <p:cNvSpPr>
            <a:spLocks noGrp="1"/>
          </p:cNvSpPr>
          <p:nvPr>
            <p:ph type="ctrTitle"/>
          </p:nvPr>
        </p:nvSpPr>
        <p:spPr>
          <a:xfrm>
            <a:off x="609600" y="1741594"/>
            <a:ext cx="9033163" cy="1646302"/>
          </a:xfrm>
        </p:spPr>
        <p:txBody>
          <a:bodyPr/>
          <a:lstStyle/>
          <a:p>
            <a:r>
              <a:rPr lang="en-US" sz="6000" b="1" dirty="0"/>
              <a:t>Unit 6</a:t>
            </a:r>
            <a:br>
              <a:rPr lang="en-US" sz="6000" b="1" dirty="0"/>
            </a:br>
            <a:r>
              <a:rPr lang="en-US" sz="6000" b="1" dirty="0"/>
              <a:t>Travel</a:t>
            </a:r>
          </a:p>
        </p:txBody>
      </p:sp>
      <p:sp>
        <p:nvSpPr>
          <p:cNvPr id="3" name="Slide Number Placeholder 2">
            <a:extLst>
              <a:ext uri="{FF2B5EF4-FFF2-40B4-BE49-F238E27FC236}">
                <a16:creationId xmlns:a16="http://schemas.microsoft.com/office/drawing/2014/main" id="{3EE49587-BFF1-4F52-98F8-90AAE9D9A61D}"/>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
        <p:nvSpPr>
          <p:cNvPr id="5" name="TextBox 1">
            <a:extLst>
              <a:ext uri="{FF2B5EF4-FFF2-40B4-BE49-F238E27FC236}">
                <a16:creationId xmlns:a16="http://schemas.microsoft.com/office/drawing/2014/main" id="{8EDB39A0-BEF2-665E-9696-68CCFF6D175B}"/>
              </a:ext>
            </a:extLst>
          </p:cNvPr>
          <p:cNvSpPr txBox="1"/>
          <p:nvPr/>
        </p:nvSpPr>
        <p:spPr>
          <a:xfrm>
            <a:off x="10528126" y="6404976"/>
            <a:ext cx="1668049"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lumMod val="50000"/>
                  </a:schemeClr>
                </a:solidFill>
                <a:ea typeface="+mn-lt"/>
                <a:cs typeface="+mn-lt"/>
              </a:rPr>
              <a:t>January 2020</a:t>
            </a:r>
            <a:endParaRPr lang="en-US" dirty="0">
              <a:solidFill>
                <a:schemeClr val="bg1">
                  <a:lumMod val="50000"/>
                </a:schemeClr>
              </a:solidFill>
            </a:endParaRPr>
          </a:p>
        </p:txBody>
      </p:sp>
    </p:spTree>
    <p:extLst>
      <p:ext uri="{BB962C8B-B14F-4D97-AF65-F5344CB8AC3E}">
        <p14:creationId xmlns:p14="http://schemas.microsoft.com/office/powerpoint/2010/main" val="2422171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9E2FB-D456-43A0-9E34-16D6FDDB4FB6}"/>
              </a:ext>
            </a:extLst>
          </p:cNvPr>
          <p:cNvSpPr>
            <a:spLocks noGrp="1"/>
          </p:cNvSpPr>
          <p:nvPr>
            <p:ph type="title"/>
          </p:nvPr>
        </p:nvSpPr>
        <p:spPr>
          <a:xfrm>
            <a:off x="1203114" y="2400300"/>
            <a:ext cx="8596668" cy="1371600"/>
          </a:xfrm>
        </p:spPr>
        <p:txBody>
          <a:bodyPr>
            <a:noAutofit/>
          </a:bodyPr>
          <a:lstStyle/>
          <a:p>
            <a:pPr algn="ctr"/>
            <a:r>
              <a:rPr lang="en-US" sz="8000" b="1" dirty="0"/>
              <a:t>EXERCISE</a:t>
            </a:r>
          </a:p>
        </p:txBody>
      </p:sp>
      <p:sp>
        <p:nvSpPr>
          <p:cNvPr id="3" name="Slide Number Placeholder 2">
            <a:extLst>
              <a:ext uri="{FF2B5EF4-FFF2-40B4-BE49-F238E27FC236}">
                <a16:creationId xmlns:a16="http://schemas.microsoft.com/office/drawing/2014/main" id="{FEA5266F-4A7A-429D-B526-058C50082C40}"/>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229106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9618ABF-09C2-4D62-8894-FBA2746489CF}"/>
              </a:ext>
            </a:extLst>
          </p:cNvPr>
          <p:cNvSpPr>
            <a:spLocks noGrp="1"/>
          </p:cNvSpPr>
          <p:nvPr>
            <p:ph idx="1"/>
          </p:nvPr>
        </p:nvSpPr>
        <p:spPr>
          <a:xfrm>
            <a:off x="578697" y="765813"/>
            <a:ext cx="10181166" cy="809220"/>
          </a:xfrm>
        </p:spPr>
        <p:txBody>
          <a:bodyPr>
            <a:normAutofit/>
          </a:bodyPr>
          <a:lstStyle/>
          <a:p>
            <a:pPr marL="0" indent="0">
              <a:buNone/>
            </a:pPr>
            <a:r>
              <a:rPr lang="en-US" sz="3400" dirty="0"/>
              <a:t>“What” or “Who” does what?</a:t>
            </a:r>
          </a:p>
        </p:txBody>
      </p:sp>
      <p:cxnSp>
        <p:nvCxnSpPr>
          <p:cNvPr id="3" name="Straight Connector 2">
            <a:extLst>
              <a:ext uri="{FF2B5EF4-FFF2-40B4-BE49-F238E27FC236}">
                <a16:creationId xmlns:a16="http://schemas.microsoft.com/office/drawing/2014/main" id="{178883C0-B979-4DB1-BD81-BBD42FE59532}"/>
              </a:ext>
            </a:extLst>
          </p:cNvPr>
          <p:cNvCxnSpPr>
            <a:cxnSpLocks/>
          </p:cNvCxnSpPr>
          <p:nvPr/>
        </p:nvCxnSpPr>
        <p:spPr>
          <a:xfrm>
            <a:off x="480060" y="1575033"/>
            <a:ext cx="1122487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27E6CEFF-BD67-4F25-BD07-DB4255F02DCC}"/>
              </a:ext>
            </a:extLst>
          </p:cNvPr>
          <p:cNvCxnSpPr>
            <a:cxnSpLocks/>
          </p:cNvCxnSpPr>
          <p:nvPr/>
        </p:nvCxnSpPr>
        <p:spPr>
          <a:xfrm>
            <a:off x="2924094" y="1575033"/>
            <a:ext cx="0" cy="440054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D8D7D90-E155-494E-B8F0-EAB7048D41E4}"/>
              </a:ext>
            </a:extLst>
          </p:cNvPr>
          <p:cNvSpPr txBox="1"/>
          <p:nvPr/>
        </p:nvSpPr>
        <p:spPr>
          <a:xfrm>
            <a:off x="487066" y="2324262"/>
            <a:ext cx="2437027" cy="3157788"/>
          </a:xfrm>
          <a:prstGeom prst="rect">
            <a:avLst/>
          </a:prstGeom>
          <a:noFill/>
        </p:spPr>
        <p:txBody>
          <a:bodyPr wrap="square" rtlCol="0">
            <a:spAutoFit/>
          </a:bodyPr>
          <a:lstStyle/>
          <a:p>
            <a:pPr>
              <a:lnSpc>
                <a:spcPct val="70000"/>
              </a:lnSpc>
            </a:pPr>
            <a:r>
              <a:rPr lang="en-US" sz="3400" dirty="0"/>
              <a:t>Local Dispatch</a:t>
            </a:r>
          </a:p>
          <a:p>
            <a:endParaRPr lang="en-US" sz="1400" dirty="0"/>
          </a:p>
          <a:p>
            <a:pPr>
              <a:lnSpc>
                <a:spcPct val="70000"/>
              </a:lnSpc>
            </a:pPr>
            <a:r>
              <a:rPr lang="en-US" sz="3400" dirty="0"/>
              <a:t>Incident Agency</a:t>
            </a:r>
          </a:p>
          <a:p>
            <a:endParaRPr lang="en-US" sz="1200" dirty="0"/>
          </a:p>
          <a:p>
            <a:r>
              <a:rPr lang="en-US" sz="3400" dirty="0"/>
              <a:t>IROC</a:t>
            </a:r>
          </a:p>
          <a:p>
            <a:endParaRPr lang="en-US" sz="1000" dirty="0"/>
          </a:p>
          <a:p>
            <a:r>
              <a:rPr lang="en-US" sz="3400" dirty="0"/>
              <a:t>Home Unit</a:t>
            </a:r>
          </a:p>
        </p:txBody>
      </p:sp>
      <p:sp>
        <p:nvSpPr>
          <p:cNvPr id="6" name="TextBox 5">
            <a:extLst>
              <a:ext uri="{FF2B5EF4-FFF2-40B4-BE49-F238E27FC236}">
                <a16:creationId xmlns:a16="http://schemas.microsoft.com/office/drawing/2014/main" id="{D43F350D-CCC1-46D2-AC39-1FF5FAA7ABBA}"/>
              </a:ext>
            </a:extLst>
          </p:cNvPr>
          <p:cNvSpPr txBox="1"/>
          <p:nvPr/>
        </p:nvSpPr>
        <p:spPr>
          <a:xfrm>
            <a:off x="3260036" y="2030581"/>
            <a:ext cx="7215808" cy="3754874"/>
          </a:xfrm>
          <a:prstGeom prst="rect">
            <a:avLst/>
          </a:prstGeom>
          <a:noFill/>
        </p:spPr>
        <p:txBody>
          <a:bodyPr wrap="square" rtlCol="0">
            <a:spAutoFit/>
          </a:bodyPr>
          <a:lstStyle/>
          <a:p>
            <a:pPr marL="457200" indent="-457200">
              <a:buAutoNum type="arabicPeriod"/>
            </a:pPr>
            <a:r>
              <a:rPr lang="en-US" sz="3400" dirty="0"/>
              <a:t>Links resource orders with qualified and available resources?</a:t>
            </a:r>
          </a:p>
          <a:p>
            <a:pPr marL="457200" indent="-457200">
              <a:buAutoNum type="arabicPeriod"/>
            </a:pPr>
            <a:r>
              <a:rPr lang="en-US" sz="3400" dirty="0"/>
              <a:t>Arranges travel to an incident?</a:t>
            </a:r>
          </a:p>
          <a:p>
            <a:pPr marL="457200" indent="-457200">
              <a:buAutoNum type="arabicPeriod"/>
            </a:pPr>
            <a:r>
              <a:rPr lang="en-US" sz="3400" dirty="0"/>
              <a:t>Generates the travel authorization?</a:t>
            </a:r>
          </a:p>
          <a:p>
            <a:pPr marL="457200" indent="-457200">
              <a:buAutoNum type="arabicPeriod"/>
            </a:pPr>
            <a:r>
              <a:rPr lang="en-US" sz="3400" dirty="0"/>
              <a:t>Submits resources orders through IROC and arranges return travel?</a:t>
            </a:r>
          </a:p>
        </p:txBody>
      </p:sp>
      <p:sp>
        <p:nvSpPr>
          <p:cNvPr id="7" name="Slide Number Placeholder 6">
            <a:extLst>
              <a:ext uri="{FF2B5EF4-FFF2-40B4-BE49-F238E27FC236}">
                <a16:creationId xmlns:a16="http://schemas.microsoft.com/office/drawing/2014/main" id="{F1D656C1-38BC-43AE-AA77-E051C2E7647E}"/>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325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9C304646-AE4A-4A61-8C4B-88EE8FB030E3}"/>
              </a:ext>
            </a:extLst>
          </p:cNvPr>
          <p:cNvSpPr>
            <a:spLocks noGrp="1"/>
          </p:cNvSpPr>
          <p:nvPr>
            <p:ph idx="1"/>
          </p:nvPr>
        </p:nvSpPr>
        <p:spPr>
          <a:xfrm>
            <a:off x="677334" y="708662"/>
            <a:ext cx="10181166" cy="1257299"/>
          </a:xfrm>
        </p:spPr>
        <p:txBody>
          <a:bodyPr>
            <a:normAutofit/>
          </a:bodyPr>
          <a:lstStyle/>
          <a:p>
            <a:pPr marL="0" indent="0">
              <a:buNone/>
            </a:pPr>
            <a:r>
              <a:rPr lang="en-US" sz="3600" dirty="0"/>
              <a:t>Identify types of resources that can be ordered for each category.</a:t>
            </a:r>
          </a:p>
        </p:txBody>
      </p:sp>
      <p:cxnSp>
        <p:nvCxnSpPr>
          <p:cNvPr id="3" name="Straight Connector 2">
            <a:extLst>
              <a:ext uri="{FF2B5EF4-FFF2-40B4-BE49-F238E27FC236}">
                <a16:creationId xmlns:a16="http://schemas.microsoft.com/office/drawing/2014/main" id="{DC808B2A-B06E-4F3E-9C90-7CA41DCA4A90}"/>
              </a:ext>
            </a:extLst>
          </p:cNvPr>
          <p:cNvCxnSpPr>
            <a:cxnSpLocks/>
          </p:cNvCxnSpPr>
          <p:nvPr/>
        </p:nvCxnSpPr>
        <p:spPr>
          <a:xfrm>
            <a:off x="578697" y="2102487"/>
            <a:ext cx="1037844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F790C8F0-C69D-4D09-8FE0-2FE64670FCCF}"/>
              </a:ext>
            </a:extLst>
          </p:cNvPr>
          <p:cNvSpPr txBox="1"/>
          <p:nvPr/>
        </p:nvSpPr>
        <p:spPr>
          <a:xfrm>
            <a:off x="677334" y="2405564"/>
            <a:ext cx="10378439" cy="2862322"/>
          </a:xfrm>
          <a:prstGeom prst="rect">
            <a:avLst/>
          </a:prstGeom>
          <a:noFill/>
        </p:spPr>
        <p:txBody>
          <a:bodyPr wrap="square" rtlCol="0">
            <a:spAutoFit/>
          </a:bodyPr>
          <a:lstStyle/>
          <a:p>
            <a:pPr marL="742950" indent="-742950">
              <a:buAutoNum type="arabicPeriod"/>
            </a:pPr>
            <a:r>
              <a:rPr lang="en-US" sz="3600" dirty="0"/>
              <a:t>Overhead</a:t>
            </a:r>
          </a:p>
          <a:p>
            <a:pPr marL="742950" indent="-742950">
              <a:buAutoNum type="arabicPeriod"/>
            </a:pPr>
            <a:r>
              <a:rPr lang="en-US" sz="3600" dirty="0"/>
              <a:t>Aircraft</a:t>
            </a:r>
          </a:p>
          <a:p>
            <a:pPr marL="742950" indent="-742950">
              <a:buAutoNum type="arabicPeriod"/>
            </a:pPr>
            <a:r>
              <a:rPr lang="en-US" sz="3600" dirty="0"/>
              <a:t>Equipment</a:t>
            </a:r>
          </a:p>
          <a:p>
            <a:pPr marL="742950" indent="-742950">
              <a:buAutoNum type="arabicPeriod"/>
            </a:pPr>
            <a:r>
              <a:rPr lang="en-US" sz="3600" dirty="0"/>
              <a:t>Supplies</a:t>
            </a:r>
          </a:p>
          <a:p>
            <a:pPr marL="742950" indent="-742950">
              <a:buAutoNum type="arabicPeriod"/>
            </a:pPr>
            <a:r>
              <a:rPr lang="en-US" sz="3600" dirty="0"/>
              <a:t>Crews</a:t>
            </a:r>
          </a:p>
        </p:txBody>
      </p:sp>
      <p:sp>
        <p:nvSpPr>
          <p:cNvPr id="5" name="Slide Number Placeholder 4">
            <a:extLst>
              <a:ext uri="{FF2B5EF4-FFF2-40B4-BE49-F238E27FC236}">
                <a16:creationId xmlns:a16="http://schemas.microsoft.com/office/drawing/2014/main" id="{789770FD-78D0-4FC0-86D8-CC5ADA30CEB0}"/>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11043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6DD5C8A-8E6F-424A-B710-3D731355FA80}"/>
              </a:ext>
            </a:extLst>
          </p:cNvPr>
          <p:cNvSpPr>
            <a:spLocks noGrp="1"/>
          </p:cNvSpPr>
          <p:nvPr>
            <p:ph type="title"/>
          </p:nvPr>
        </p:nvSpPr>
        <p:spPr>
          <a:xfrm>
            <a:off x="677334" y="609600"/>
            <a:ext cx="8596668" cy="1320800"/>
          </a:xfrm>
        </p:spPr>
        <p:txBody>
          <a:bodyPr>
            <a:noAutofit/>
          </a:bodyPr>
          <a:lstStyle/>
          <a:p>
            <a:r>
              <a:rPr lang="en-US" sz="4400" dirty="0"/>
              <a:t>Travel Expense Reimbursement</a:t>
            </a:r>
          </a:p>
        </p:txBody>
      </p:sp>
      <p:sp>
        <p:nvSpPr>
          <p:cNvPr id="5" name="Content Placeholder 2">
            <a:extLst>
              <a:ext uri="{FF2B5EF4-FFF2-40B4-BE49-F238E27FC236}">
                <a16:creationId xmlns:a16="http://schemas.microsoft.com/office/drawing/2014/main" id="{078FF36E-8495-40AA-B3CD-122436AEE60F}"/>
              </a:ext>
            </a:extLst>
          </p:cNvPr>
          <p:cNvSpPr>
            <a:spLocks noGrp="1"/>
          </p:cNvSpPr>
          <p:nvPr>
            <p:ph idx="1"/>
          </p:nvPr>
        </p:nvSpPr>
        <p:spPr>
          <a:xfrm>
            <a:off x="677689" y="1692275"/>
            <a:ext cx="9498697" cy="4944499"/>
          </a:xfrm>
        </p:spPr>
        <p:txBody>
          <a:bodyPr>
            <a:normAutofit/>
          </a:bodyPr>
          <a:lstStyle/>
          <a:p>
            <a:pPr marL="0" indent="0">
              <a:buNone/>
            </a:pPr>
            <a:r>
              <a:rPr lang="en-US" sz="3600" dirty="0"/>
              <a:t>Federal government employees, casuals, contractors and cooperators may be eligible for reimbursement of travel expenses, including:</a:t>
            </a:r>
          </a:p>
          <a:p>
            <a:pPr marL="0" indent="0">
              <a:buNone/>
            </a:pPr>
            <a:endParaRPr lang="en-US" sz="1200" dirty="0"/>
          </a:p>
          <a:p>
            <a:pPr>
              <a:spcBef>
                <a:spcPts val="0"/>
              </a:spcBef>
            </a:pPr>
            <a:r>
              <a:rPr lang="en-US" sz="3600" dirty="0"/>
              <a:t>Per Diem</a:t>
            </a:r>
          </a:p>
          <a:p>
            <a:pPr>
              <a:spcBef>
                <a:spcPts val="0"/>
              </a:spcBef>
            </a:pPr>
            <a:r>
              <a:rPr lang="en-US" sz="3600" dirty="0"/>
              <a:t>Telephone Calls</a:t>
            </a:r>
          </a:p>
          <a:p>
            <a:pPr>
              <a:spcBef>
                <a:spcPts val="0"/>
              </a:spcBef>
            </a:pPr>
            <a:r>
              <a:rPr lang="en-US" sz="3600" dirty="0"/>
              <a:t>Transportation</a:t>
            </a:r>
          </a:p>
        </p:txBody>
      </p:sp>
      <p:pic>
        <p:nvPicPr>
          <p:cNvPr id="6" name="Picture 5">
            <a:extLst>
              <a:ext uri="{FF2B5EF4-FFF2-40B4-BE49-F238E27FC236}">
                <a16:creationId xmlns:a16="http://schemas.microsoft.com/office/drawing/2014/main" id="{D3E04591-089B-4905-9B78-482548C898B8}"/>
              </a:ext>
            </a:extLst>
          </p:cNvPr>
          <p:cNvPicPr>
            <a:picLocks noChangeAspect="1"/>
          </p:cNvPicPr>
          <p:nvPr/>
        </p:nvPicPr>
        <p:blipFill>
          <a:blip r:embed="rId3">
            <a:alphaModFix amt="75000"/>
            <a:extLst>
              <a:ext uri="{28A0092B-C50C-407E-A947-70E740481C1C}">
                <a14:useLocalDpi xmlns:a14="http://schemas.microsoft.com/office/drawing/2010/main" val="0"/>
              </a:ext>
            </a:extLst>
          </a:blip>
          <a:stretch>
            <a:fillRect/>
          </a:stretch>
        </p:blipFill>
        <p:spPr>
          <a:xfrm>
            <a:off x="4502891" y="3429000"/>
            <a:ext cx="4771111" cy="2738177"/>
          </a:xfrm>
          <a:prstGeom prst="rect">
            <a:avLst/>
          </a:prstGeom>
        </p:spPr>
      </p:pic>
      <p:sp>
        <p:nvSpPr>
          <p:cNvPr id="2" name="Slide Number Placeholder 1">
            <a:extLst>
              <a:ext uri="{FF2B5EF4-FFF2-40B4-BE49-F238E27FC236}">
                <a16:creationId xmlns:a16="http://schemas.microsoft.com/office/drawing/2014/main" id="{4F8E8585-D506-41A7-A1EA-2ED133EC545F}"/>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512409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F88A7-0088-471E-BB57-BB20A16D8D77}"/>
              </a:ext>
            </a:extLst>
          </p:cNvPr>
          <p:cNvSpPr>
            <a:spLocks noGrp="1"/>
          </p:cNvSpPr>
          <p:nvPr>
            <p:ph type="title"/>
          </p:nvPr>
        </p:nvSpPr>
        <p:spPr>
          <a:xfrm>
            <a:off x="677334" y="609600"/>
            <a:ext cx="8596668" cy="1320800"/>
          </a:xfrm>
        </p:spPr>
        <p:txBody>
          <a:bodyPr>
            <a:noAutofit/>
          </a:bodyPr>
          <a:lstStyle/>
          <a:p>
            <a:r>
              <a:rPr lang="en-US" sz="4400" dirty="0"/>
              <a:t>Per Diem</a:t>
            </a:r>
          </a:p>
        </p:txBody>
      </p:sp>
      <p:sp>
        <p:nvSpPr>
          <p:cNvPr id="3" name="Content Placeholder 2">
            <a:extLst>
              <a:ext uri="{FF2B5EF4-FFF2-40B4-BE49-F238E27FC236}">
                <a16:creationId xmlns:a16="http://schemas.microsoft.com/office/drawing/2014/main" id="{4629C3D6-C1F7-411F-B5FE-22F58905ADDF}"/>
              </a:ext>
            </a:extLst>
          </p:cNvPr>
          <p:cNvSpPr>
            <a:spLocks noGrp="1"/>
          </p:cNvSpPr>
          <p:nvPr>
            <p:ph idx="1"/>
          </p:nvPr>
        </p:nvSpPr>
        <p:spPr>
          <a:xfrm>
            <a:off x="677689" y="1692275"/>
            <a:ext cx="8942561" cy="4944499"/>
          </a:xfrm>
        </p:spPr>
        <p:txBody>
          <a:bodyPr>
            <a:normAutofit/>
          </a:bodyPr>
          <a:lstStyle/>
          <a:p>
            <a:r>
              <a:rPr lang="en-US" sz="3600" dirty="0"/>
              <a:t>The amount allowed for lodging, meals, and incidental expenses (M&amp;IE)</a:t>
            </a:r>
          </a:p>
          <a:p>
            <a:r>
              <a:rPr lang="en-US" sz="3600" b="0" i="0" dirty="0">
                <a:solidFill>
                  <a:srgbClr val="4D5156"/>
                </a:solidFill>
                <a:effectLst/>
                <a:latin typeface="Roboto" panose="02000000000000000000" pitchFamily="2" charset="0"/>
              </a:rPr>
              <a:t>Traveler </a:t>
            </a:r>
            <a:r>
              <a:rPr lang="en-US" sz="3600" i="0" dirty="0">
                <a:solidFill>
                  <a:srgbClr val="5F6368"/>
                </a:solidFill>
                <a:effectLst/>
                <a:latin typeface="Roboto" panose="02000000000000000000" pitchFamily="2" charset="0"/>
              </a:rPr>
              <a:t>reimbursement is based on the location of the work activities and not the accommodations</a:t>
            </a:r>
            <a:r>
              <a:rPr lang="en-US" sz="3600" b="0" i="0" dirty="0">
                <a:solidFill>
                  <a:srgbClr val="4D5156"/>
                </a:solidFill>
                <a:effectLst/>
                <a:latin typeface="Roboto" panose="02000000000000000000" pitchFamily="2" charset="0"/>
              </a:rPr>
              <a:t>, unless lodging is not available at the work activity location.</a:t>
            </a:r>
            <a:endParaRPr lang="en-US" sz="3600" dirty="0"/>
          </a:p>
          <a:p>
            <a:r>
              <a:rPr lang="en-US" sz="3600" dirty="0"/>
              <a:t>Current rates can be found at </a:t>
            </a:r>
            <a:r>
              <a:rPr lang="en-US" sz="3600" dirty="0">
                <a:hlinkClick r:id="rId3"/>
              </a:rPr>
              <a:t>http://www.gsa.gov</a:t>
            </a:r>
            <a:endParaRPr lang="en-US" sz="3600" dirty="0"/>
          </a:p>
          <a:p>
            <a:endParaRPr lang="en-US" sz="3600" dirty="0"/>
          </a:p>
          <a:p>
            <a:endParaRPr lang="en-US" sz="3400" dirty="0"/>
          </a:p>
        </p:txBody>
      </p:sp>
      <p:sp>
        <p:nvSpPr>
          <p:cNvPr id="4" name="Slide Number Placeholder 3">
            <a:extLst>
              <a:ext uri="{FF2B5EF4-FFF2-40B4-BE49-F238E27FC236}">
                <a16:creationId xmlns:a16="http://schemas.microsoft.com/office/drawing/2014/main" id="{8C789D2D-92C9-46CD-97C6-F81E6D7C7366}"/>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958765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EE040-AE53-49D1-8982-B991600F80E4}"/>
              </a:ext>
            </a:extLst>
          </p:cNvPr>
          <p:cNvSpPr>
            <a:spLocks noGrp="1"/>
          </p:cNvSpPr>
          <p:nvPr>
            <p:ph type="title"/>
          </p:nvPr>
        </p:nvSpPr>
        <p:spPr>
          <a:xfrm>
            <a:off x="677333" y="609600"/>
            <a:ext cx="10836978" cy="1320800"/>
          </a:xfrm>
        </p:spPr>
        <p:txBody>
          <a:bodyPr>
            <a:noAutofit/>
          </a:bodyPr>
          <a:lstStyle/>
          <a:p>
            <a:r>
              <a:rPr lang="en-US" sz="4400" dirty="0"/>
              <a:t>Per Diem &amp; Telephone Calls</a:t>
            </a:r>
          </a:p>
        </p:txBody>
      </p:sp>
      <p:sp>
        <p:nvSpPr>
          <p:cNvPr id="3" name="Content Placeholder 2">
            <a:extLst>
              <a:ext uri="{FF2B5EF4-FFF2-40B4-BE49-F238E27FC236}">
                <a16:creationId xmlns:a16="http://schemas.microsoft.com/office/drawing/2014/main" id="{ACA200A7-068D-4E0D-B1D9-B44F575957FD}"/>
              </a:ext>
            </a:extLst>
          </p:cNvPr>
          <p:cNvSpPr>
            <a:spLocks noGrp="1"/>
          </p:cNvSpPr>
          <p:nvPr>
            <p:ph idx="1"/>
          </p:nvPr>
        </p:nvSpPr>
        <p:spPr>
          <a:xfrm>
            <a:off x="677689" y="1692275"/>
            <a:ext cx="9498697" cy="4944499"/>
          </a:xfrm>
        </p:spPr>
        <p:txBody>
          <a:bodyPr>
            <a:normAutofit/>
          </a:bodyPr>
          <a:lstStyle/>
          <a:p>
            <a:r>
              <a:rPr lang="en-US" sz="3600" dirty="0"/>
              <a:t>Per Diem</a:t>
            </a:r>
          </a:p>
          <a:p>
            <a:pPr lvl="1">
              <a:buFont typeface="Arial" panose="020B0604020202020204" pitchFamily="34" charset="0"/>
              <a:buChar char="•"/>
            </a:pPr>
            <a:r>
              <a:rPr lang="en-US" sz="3400" dirty="0"/>
              <a:t>Lodging</a:t>
            </a:r>
          </a:p>
          <a:p>
            <a:pPr lvl="1">
              <a:buFont typeface="Arial" panose="020B0604020202020204" pitchFamily="34" charset="0"/>
              <a:buChar char="•"/>
            </a:pPr>
            <a:r>
              <a:rPr lang="en-US" sz="3400" dirty="0"/>
              <a:t>Meals</a:t>
            </a:r>
          </a:p>
          <a:p>
            <a:pPr lvl="1">
              <a:buFont typeface="Arial" panose="020B0604020202020204" pitchFamily="34" charset="0"/>
              <a:buChar char="•"/>
            </a:pPr>
            <a:r>
              <a:rPr lang="en-US" sz="3400" dirty="0"/>
              <a:t>Incidental Expenses</a:t>
            </a:r>
          </a:p>
          <a:p>
            <a:r>
              <a:rPr lang="en-US" sz="3600" dirty="0"/>
              <a:t>Telephone Calls</a:t>
            </a:r>
          </a:p>
          <a:p>
            <a:endParaRPr lang="en-US" sz="3600" dirty="0"/>
          </a:p>
          <a:p>
            <a:endParaRPr lang="en-US" sz="3400" dirty="0"/>
          </a:p>
        </p:txBody>
      </p:sp>
      <p:sp>
        <p:nvSpPr>
          <p:cNvPr id="4" name="Oval 3">
            <a:extLst>
              <a:ext uri="{FF2B5EF4-FFF2-40B4-BE49-F238E27FC236}">
                <a16:creationId xmlns:a16="http://schemas.microsoft.com/office/drawing/2014/main" id="{A6DC8823-776B-4FA9-A95F-EE59E78530B6}"/>
              </a:ext>
            </a:extLst>
          </p:cNvPr>
          <p:cNvSpPr/>
          <p:nvPr/>
        </p:nvSpPr>
        <p:spPr>
          <a:xfrm>
            <a:off x="5688294" y="1736725"/>
            <a:ext cx="3766457" cy="3429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Keep Receipts!</a:t>
            </a:r>
          </a:p>
        </p:txBody>
      </p:sp>
      <p:sp>
        <p:nvSpPr>
          <p:cNvPr id="5" name="Slide Number Placeholder 4">
            <a:extLst>
              <a:ext uri="{FF2B5EF4-FFF2-40B4-BE49-F238E27FC236}">
                <a16:creationId xmlns:a16="http://schemas.microsoft.com/office/drawing/2014/main" id="{C1FA071E-18C4-44AC-941C-293B35E7F116}"/>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88740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5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75E8B-0302-436B-92EA-50988CF4771A}"/>
              </a:ext>
            </a:extLst>
          </p:cNvPr>
          <p:cNvSpPr>
            <a:spLocks noGrp="1"/>
          </p:cNvSpPr>
          <p:nvPr>
            <p:ph type="title"/>
          </p:nvPr>
        </p:nvSpPr>
        <p:spPr>
          <a:xfrm>
            <a:off x="1203114" y="2400300"/>
            <a:ext cx="8596668" cy="1371600"/>
          </a:xfrm>
        </p:spPr>
        <p:txBody>
          <a:bodyPr>
            <a:noAutofit/>
          </a:bodyPr>
          <a:lstStyle/>
          <a:p>
            <a:pPr algn="ctr"/>
            <a:r>
              <a:rPr lang="en-US" sz="8000" b="1" dirty="0"/>
              <a:t>EXERCISE</a:t>
            </a:r>
          </a:p>
        </p:txBody>
      </p:sp>
      <p:sp>
        <p:nvSpPr>
          <p:cNvPr id="3" name="Slide Number Placeholder 2">
            <a:extLst>
              <a:ext uri="{FF2B5EF4-FFF2-40B4-BE49-F238E27FC236}">
                <a16:creationId xmlns:a16="http://schemas.microsoft.com/office/drawing/2014/main" id="{FDBDE79A-B2BE-4B1E-8731-C4228DC811B1}"/>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801465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4E08EB2E-3FE7-43F6-838F-75BA94DF497D}"/>
              </a:ext>
            </a:extLst>
          </p:cNvPr>
          <p:cNvSpPr>
            <a:spLocks noGrp="1"/>
          </p:cNvSpPr>
          <p:nvPr>
            <p:ph idx="1"/>
          </p:nvPr>
        </p:nvSpPr>
        <p:spPr>
          <a:xfrm>
            <a:off x="677334" y="708661"/>
            <a:ext cx="10378438" cy="2007771"/>
          </a:xfrm>
        </p:spPr>
        <p:txBody>
          <a:bodyPr>
            <a:noAutofit/>
          </a:bodyPr>
          <a:lstStyle/>
          <a:p>
            <a:pPr marL="0" indent="0">
              <a:buNone/>
            </a:pPr>
            <a:r>
              <a:rPr lang="en-US" sz="3500" dirty="0"/>
              <a:t>Scenario: Personnel left Nevada for an incident in California. They </a:t>
            </a:r>
            <a:r>
              <a:rPr lang="en-US" sz="3500" dirty="0" err="1"/>
              <a:t>RON’d</a:t>
            </a:r>
            <a:r>
              <a:rPr lang="en-US" sz="3500" dirty="0"/>
              <a:t> </a:t>
            </a:r>
            <a:r>
              <a:rPr lang="en-US" sz="3500" dirty="0" err="1"/>
              <a:t>enroute</a:t>
            </a:r>
            <a:r>
              <a:rPr lang="en-US" sz="3500" dirty="0"/>
              <a:t> and purchased dinner that night and breakfast the following morning, lunch was provided at the incident base.</a:t>
            </a:r>
          </a:p>
        </p:txBody>
      </p:sp>
      <p:cxnSp>
        <p:nvCxnSpPr>
          <p:cNvPr id="3" name="Straight Connector 2">
            <a:extLst>
              <a:ext uri="{FF2B5EF4-FFF2-40B4-BE49-F238E27FC236}">
                <a16:creationId xmlns:a16="http://schemas.microsoft.com/office/drawing/2014/main" id="{E1B1B714-12F0-4207-A989-88BFF081454F}"/>
              </a:ext>
            </a:extLst>
          </p:cNvPr>
          <p:cNvCxnSpPr>
            <a:cxnSpLocks/>
          </p:cNvCxnSpPr>
          <p:nvPr/>
        </p:nvCxnSpPr>
        <p:spPr>
          <a:xfrm>
            <a:off x="480060" y="3108325"/>
            <a:ext cx="1037844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820E1410-1B9D-4328-A384-05384DE5AD38}"/>
              </a:ext>
            </a:extLst>
          </p:cNvPr>
          <p:cNvSpPr txBox="1"/>
          <p:nvPr/>
        </p:nvSpPr>
        <p:spPr>
          <a:xfrm>
            <a:off x="677333" y="3477269"/>
            <a:ext cx="10378439" cy="2708434"/>
          </a:xfrm>
          <a:prstGeom prst="rect">
            <a:avLst/>
          </a:prstGeom>
          <a:noFill/>
        </p:spPr>
        <p:txBody>
          <a:bodyPr wrap="square" rtlCol="0">
            <a:spAutoFit/>
          </a:bodyPr>
          <a:lstStyle/>
          <a:p>
            <a:pPr marL="742950" indent="-742950">
              <a:buAutoNum type="arabicPeriod"/>
            </a:pPr>
            <a:r>
              <a:rPr lang="en-US" sz="3400" dirty="0"/>
              <a:t>What expenses are reimbursable?</a:t>
            </a:r>
          </a:p>
          <a:p>
            <a:pPr marL="742950" indent="-742950">
              <a:buAutoNum type="arabicPeriod"/>
            </a:pPr>
            <a:r>
              <a:rPr lang="en-US" sz="3400" dirty="0"/>
              <a:t>What per diem rate is used for the day of arrival at the incident?</a:t>
            </a:r>
          </a:p>
          <a:p>
            <a:pPr marL="742950" indent="-742950">
              <a:buAutoNum type="arabicPeriod"/>
            </a:pPr>
            <a:r>
              <a:rPr lang="en-US" sz="3400" dirty="0"/>
              <a:t>How much for meals on both days will be reimbursed? </a:t>
            </a:r>
          </a:p>
        </p:txBody>
      </p:sp>
      <p:sp>
        <p:nvSpPr>
          <p:cNvPr id="5" name="Slide Number Placeholder 4">
            <a:extLst>
              <a:ext uri="{FF2B5EF4-FFF2-40B4-BE49-F238E27FC236}">
                <a16:creationId xmlns:a16="http://schemas.microsoft.com/office/drawing/2014/main" id="{6015A0B7-FE5E-4BBC-9879-737DDBDF1182}"/>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96827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A279-6350-40EE-9B76-320FFCA27CB6}"/>
              </a:ext>
            </a:extLst>
          </p:cNvPr>
          <p:cNvSpPr>
            <a:spLocks noGrp="1"/>
          </p:cNvSpPr>
          <p:nvPr>
            <p:ph type="title"/>
          </p:nvPr>
        </p:nvSpPr>
        <p:spPr>
          <a:xfrm>
            <a:off x="677334" y="609600"/>
            <a:ext cx="8596668" cy="1320800"/>
          </a:xfrm>
        </p:spPr>
        <p:txBody>
          <a:bodyPr>
            <a:noAutofit/>
          </a:bodyPr>
          <a:lstStyle/>
          <a:p>
            <a:r>
              <a:rPr lang="en-US" sz="4400" dirty="0"/>
              <a:t>Transportation</a:t>
            </a:r>
          </a:p>
        </p:txBody>
      </p:sp>
      <p:sp>
        <p:nvSpPr>
          <p:cNvPr id="3" name="Content Placeholder 2">
            <a:extLst>
              <a:ext uri="{FF2B5EF4-FFF2-40B4-BE49-F238E27FC236}">
                <a16:creationId xmlns:a16="http://schemas.microsoft.com/office/drawing/2014/main" id="{68CA8891-245C-4FB1-A7FC-4EA20C5E9961}"/>
              </a:ext>
            </a:extLst>
          </p:cNvPr>
          <p:cNvSpPr>
            <a:spLocks noGrp="1"/>
          </p:cNvSpPr>
          <p:nvPr>
            <p:ph idx="1"/>
          </p:nvPr>
        </p:nvSpPr>
        <p:spPr>
          <a:xfrm>
            <a:off x="677689" y="1692275"/>
            <a:ext cx="9498697" cy="4944499"/>
          </a:xfrm>
        </p:spPr>
        <p:txBody>
          <a:bodyPr>
            <a:normAutofit/>
          </a:bodyPr>
          <a:lstStyle/>
          <a:p>
            <a:r>
              <a:rPr lang="en-US" sz="3600" dirty="0"/>
              <a:t>Agency Owned Vehicle (AOV or GOV)</a:t>
            </a:r>
          </a:p>
          <a:p>
            <a:r>
              <a:rPr lang="en-US" sz="3600" dirty="0"/>
              <a:t>Privately Owned Vehicle (POV)</a:t>
            </a:r>
          </a:p>
          <a:p>
            <a:r>
              <a:rPr lang="en-US" sz="3600" dirty="0"/>
              <a:t>Rental Car</a:t>
            </a:r>
          </a:p>
          <a:p>
            <a:endParaRPr lang="en-US" sz="3400" dirty="0"/>
          </a:p>
          <a:p>
            <a:endParaRPr lang="en-US" sz="3400" dirty="0"/>
          </a:p>
        </p:txBody>
      </p:sp>
      <p:pic>
        <p:nvPicPr>
          <p:cNvPr id="4" name="Picture 3">
            <a:extLst>
              <a:ext uri="{FF2B5EF4-FFF2-40B4-BE49-F238E27FC236}">
                <a16:creationId xmlns:a16="http://schemas.microsoft.com/office/drawing/2014/main" id="{BD13AC9D-B188-46E7-8DCA-DB45691E467E}"/>
              </a:ext>
            </a:extLst>
          </p:cNvPr>
          <p:cNvPicPr>
            <a:picLocks noChangeAspect="1"/>
          </p:cNvPicPr>
          <p:nvPr/>
        </p:nvPicPr>
        <p:blipFill>
          <a:blip r:embed="rId3"/>
          <a:stretch>
            <a:fillRect/>
          </a:stretch>
        </p:blipFill>
        <p:spPr>
          <a:xfrm>
            <a:off x="4376058" y="3484258"/>
            <a:ext cx="6430734" cy="2886685"/>
          </a:xfrm>
          <a:prstGeom prst="rect">
            <a:avLst/>
          </a:prstGeom>
          <a:effectLst>
            <a:glow rad="127000">
              <a:schemeClr val="accent1">
                <a:alpha val="80000"/>
              </a:schemeClr>
            </a:glow>
          </a:effectLst>
        </p:spPr>
      </p:pic>
      <p:sp>
        <p:nvSpPr>
          <p:cNvPr id="5" name="Slide Number Placeholder 4">
            <a:extLst>
              <a:ext uri="{FF2B5EF4-FFF2-40B4-BE49-F238E27FC236}">
                <a16:creationId xmlns:a16="http://schemas.microsoft.com/office/drawing/2014/main" id="{C0F53D78-E0D8-40FE-818E-33534236037D}"/>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622969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B6C35-6D98-4BFB-BA70-CC22A3891FF1}"/>
              </a:ext>
            </a:extLst>
          </p:cNvPr>
          <p:cNvSpPr>
            <a:spLocks noGrp="1"/>
          </p:cNvSpPr>
          <p:nvPr>
            <p:ph type="title"/>
          </p:nvPr>
        </p:nvSpPr>
        <p:spPr>
          <a:xfrm>
            <a:off x="677334" y="609600"/>
            <a:ext cx="8596668" cy="1320800"/>
          </a:xfrm>
        </p:spPr>
        <p:txBody>
          <a:bodyPr>
            <a:noAutofit/>
          </a:bodyPr>
          <a:lstStyle/>
          <a:p>
            <a:r>
              <a:rPr lang="en-US" sz="4400" dirty="0"/>
              <a:t>Privately Owned Vehicle</a:t>
            </a:r>
          </a:p>
        </p:txBody>
      </p:sp>
      <p:sp>
        <p:nvSpPr>
          <p:cNvPr id="3" name="Content Placeholder 2">
            <a:extLst>
              <a:ext uri="{FF2B5EF4-FFF2-40B4-BE49-F238E27FC236}">
                <a16:creationId xmlns:a16="http://schemas.microsoft.com/office/drawing/2014/main" id="{F40D69B4-1693-4BE0-B99D-412FB78CD8C8}"/>
              </a:ext>
            </a:extLst>
          </p:cNvPr>
          <p:cNvSpPr>
            <a:spLocks noGrp="1"/>
          </p:cNvSpPr>
          <p:nvPr>
            <p:ph idx="1"/>
          </p:nvPr>
        </p:nvSpPr>
        <p:spPr>
          <a:xfrm>
            <a:off x="677689" y="1692275"/>
            <a:ext cx="9498697" cy="4944499"/>
          </a:xfrm>
        </p:spPr>
        <p:txBody>
          <a:bodyPr>
            <a:normAutofit/>
          </a:bodyPr>
          <a:lstStyle/>
          <a:p>
            <a:r>
              <a:rPr lang="en-US" sz="3600" dirty="0"/>
              <a:t>Approved by supervisor, advantageous to the government</a:t>
            </a:r>
          </a:p>
          <a:p>
            <a:r>
              <a:rPr lang="en-US" sz="3600" dirty="0"/>
              <a:t>Authorized on resource order</a:t>
            </a:r>
          </a:p>
          <a:p>
            <a:r>
              <a:rPr lang="en-US" sz="3600" dirty="0"/>
              <a:t>Record daily mileage</a:t>
            </a:r>
          </a:p>
          <a:p>
            <a:r>
              <a:rPr lang="en-US" sz="3600" dirty="0"/>
              <a:t>Claim appropriate mileage rate on travel voucher</a:t>
            </a:r>
          </a:p>
          <a:p>
            <a:r>
              <a:rPr lang="en-US" sz="3600" dirty="0"/>
              <a:t>Reimbursement for mileage ONLY</a:t>
            </a:r>
          </a:p>
          <a:p>
            <a:endParaRPr lang="en-US" sz="3600" dirty="0"/>
          </a:p>
          <a:p>
            <a:endParaRPr lang="en-US" sz="3400" dirty="0"/>
          </a:p>
        </p:txBody>
      </p:sp>
      <p:sp>
        <p:nvSpPr>
          <p:cNvPr id="4" name="Slide Number Placeholder 3">
            <a:extLst>
              <a:ext uri="{FF2B5EF4-FFF2-40B4-BE49-F238E27FC236}">
                <a16:creationId xmlns:a16="http://schemas.microsoft.com/office/drawing/2014/main" id="{71EF4F46-821C-47CD-BF69-7E1CEB981F23}"/>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661016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Unit Overview</a:t>
            </a:r>
          </a:p>
        </p:txBody>
      </p:sp>
      <p:sp>
        <p:nvSpPr>
          <p:cNvPr id="3" name="Content Placeholder 2"/>
          <p:cNvSpPr>
            <a:spLocks noGrp="1"/>
          </p:cNvSpPr>
          <p:nvPr>
            <p:ph idx="1"/>
          </p:nvPr>
        </p:nvSpPr>
        <p:spPr>
          <a:xfrm>
            <a:off x="677334" y="1692508"/>
            <a:ext cx="8596668" cy="3880773"/>
          </a:xfrm>
        </p:spPr>
        <p:txBody>
          <a:bodyPr>
            <a:normAutofit/>
          </a:bodyPr>
          <a:lstStyle/>
          <a:p>
            <a:r>
              <a:rPr lang="en-US" sz="3600" dirty="0"/>
              <a:t>Mobilization Process</a:t>
            </a:r>
          </a:p>
          <a:p>
            <a:r>
              <a:rPr lang="en-US" sz="3600" dirty="0"/>
              <a:t>Travel Expense Reimbursement</a:t>
            </a:r>
          </a:p>
          <a:p>
            <a:r>
              <a:rPr lang="en-US" sz="3600" dirty="0"/>
              <a:t>Transportation</a:t>
            </a:r>
          </a:p>
          <a:p>
            <a:r>
              <a:rPr lang="en-US" sz="3600" dirty="0"/>
              <a:t>Other Travel Considerations</a:t>
            </a:r>
          </a:p>
        </p:txBody>
      </p:sp>
      <p:sp>
        <p:nvSpPr>
          <p:cNvPr id="4" name="Slide Number Placeholder 3">
            <a:extLst>
              <a:ext uri="{FF2B5EF4-FFF2-40B4-BE49-F238E27FC236}">
                <a16:creationId xmlns:a16="http://schemas.microsoft.com/office/drawing/2014/main" id="{3978995E-2634-464F-8393-E7C2E78FF614}"/>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510527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4AAFD-CBE3-400E-AE8D-6FA5A3BC7CAE}"/>
              </a:ext>
            </a:extLst>
          </p:cNvPr>
          <p:cNvSpPr>
            <a:spLocks noGrp="1"/>
          </p:cNvSpPr>
          <p:nvPr>
            <p:ph type="title"/>
          </p:nvPr>
        </p:nvSpPr>
        <p:spPr>
          <a:xfrm>
            <a:off x="677334" y="609600"/>
            <a:ext cx="8596668" cy="1320800"/>
          </a:xfrm>
        </p:spPr>
        <p:txBody>
          <a:bodyPr>
            <a:noAutofit/>
          </a:bodyPr>
          <a:lstStyle/>
          <a:p>
            <a:r>
              <a:rPr lang="en-US" sz="4400" dirty="0"/>
              <a:t>Rental Vehicles</a:t>
            </a:r>
          </a:p>
        </p:txBody>
      </p:sp>
      <p:sp>
        <p:nvSpPr>
          <p:cNvPr id="3" name="Content Placeholder 2">
            <a:extLst>
              <a:ext uri="{FF2B5EF4-FFF2-40B4-BE49-F238E27FC236}">
                <a16:creationId xmlns:a16="http://schemas.microsoft.com/office/drawing/2014/main" id="{9FD61EF6-CF96-4D4C-B269-A7C68E98F1C4}"/>
              </a:ext>
            </a:extLst>
          </p:cNvPr>
          <p:cNvSpPr>
            <a:spLocks noGrp="1"/>
          </p:cNvSpPr>
          <p:nvPr>
            <p:ph idx="1"/>
          </p:nvPr>
        </p:nvSpPr>
        <p:spPr>
          <a:xfrm>
            <a:off x="677689" y="1692275"/>
            <a:ext cx="10033854" cy="4944499"/>
          </a:xfrm>
        </p:spPr>
        <p:txBody>
          <a:bodyPr>
            <a:normAutofit/>
          </a:bodyPr>
          <a:lstStyle/>
          <a:p>
            <a:r>
              <a:rPr lang="en-US" sz="3600" dirty="0"/>
              <a:t>Authorized on a Resource Order</a:t>
            </a:r>
          </a:p>
          <a:p>
            <a:r>
              <a:rPr lang="en-US" sz="3600" dirty="0"/>
              <a:t>Used for government purposes only</a:t>
            </a:r>
          </a:p>
          <a:p>
            <a:r>
              <a:rPr lang="en-US" sz="3600" dirty="0"/>
              <a:t>Obtained through Travel Agency or Procurement Official</a:t>
            </a:r>
          </a:p>
          <a:p>
            <a:pPr marL="0" indent="0">
              <a:buNone/>
            </a:pPr>
            <a:endParaRPr lang="en-US" sz="1200" dirty="0"/>
          </a:p>
          <a:p>
            <a:pPr marL="0" indent="0">
              <a:buNone/>
            </a:pPr>
            <a:r>
              <a:rPr lang="en-US" sz="3600" dirty="0"/>
              <a:t>If the traveler purchases additional insurance, it is not reimbursed by the government; it is not needed.</a:t>
            </a:r>
          </a:p>
          <a:p>
            <a:endParaRPr lang="en-US" sz="3400" dirty="0"/>
          </a:p>
          <a:p>
            <a:endParaRPr lang="en-US" sz="3400" dirty="0"/>
          </a:p>
          <a:p>
            <a:endParaRPr lang="en-US" sz="3400" dirty="0"/>
          </a:p>
        </p:txBody>
      </p:sp>
      <p:sp>
        <p:nvSpPr>
          <p:cNvPr id="4" name="Slide Number Placeholder 3">
            <a:extLst>
              <a:ext uri="{FF2B5EF4-FFF2-40B4-BE49-F238E27FC236}">
                <a16:creationId xmlns:a16="http://schemas.microsoft.com/office/drawing/2014/main" id="{F8EBC326-6252-4B13-AD9C-BBEA79D06AC8}"/>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455672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0BBD2-9841-4EB2-B97D-246AFF7CF69E}"/>
              </a:ext>
            </a:extLst>
          </p:cNvPr>
          <p:cNvSpPr>
            <a:spLocks noGrp="1"/>
          </p:cNvSpPr>
          <p:nvPr>
            <p:ph type="title"/>
          </p:nvPr>
        </p:nvSpPr>
        <p:spPr>
          <a:xfrm>
            <a:off x="677334" y="609600"/>
            <a:ext cx="8596668" cy="1320800"/>
          </a:xfrm>
        </p:spPr>
        <p:txBody>
          <a:bodyPr>
            <a:normAutofit/>
          </a:bodyPr>
          <a:lstStyle/>
          <a:p>
            <a:r>
              <a:rPr lang="en-US" sz="4400" dirty="0"/>
              <a:t>Other Travel Considerations</a:t>
            </a:r>
          </a:p>
        </p:txBody>
      </p:sp>
      <p:sp>
        <p:nvSpPr>
          <p:cNvPr id="3" name="Content Placeholder 2">
            <a:extLst>
              <a:ext uri="{FF2B5EF4-FFF2-40B4-BE49-F238E27FC236}">
                <a16:creationId xmlns:a16="http://schemas.microsoft.com/office/drawing/2014/main" id="{D53DCF58-9361-4219-A08F-A3D68D435A47}"/>
              </a:ext>
            </a:extLst>
          </p:cNvPr>
          <p:cNvSpPr>
            <a:spLocks noGrp="1"/>
          </p:cNvSpPr>
          <p:nvPr>
            <p:ph idx="1"/>
          </p:nvPr>
        </p:nvSpPr>
        <p:spPr>
          <a:xfrm>
            <a:off x="677333" y="1692508"/>
            <a:ext cx="10837333" cy="4555892"/>
          </a:xfrm>
        </p:spPr>
        <p:txBody>
          <a:bodyPr>
            <a:normAutofit/>
          </a:bodyPr>
          <a:lstStyle/>
          <a:p>
            <a:r>
              <a:rPr lang="en-US" sz="3600" dirty="0"/>
              <a:t>Travel Advances</a:t>
            </a:r>
          </a:p>
          <a:p>
            <a:r>
              <a:rPr lang="en-US" sz="3600" dirty="0"/>
              <a:t>Leave While in Travel Status</a:t>
            </a:r>
          </a:p>
          <a:p>
            <a:r>
              <a:rPr lang="en-US" sz="3600" dirty="0"/>
              <a:t>Travel Deviations</a:t>
            </a:r>
          </a:p>
          <a:p>
            <a:r>
              <a:rPr lang="en-US" sz="3600" dirty="0"/>
              <a:t>Commercial Airline Travel</a:t>
            </a:r>
          </a:p>
          <a:p>
            <a:pPr lvl="1">
              <a:buFont typeface="Arial" panose="020B0604020202020204" pitchFamily="34" charset="0"/>
              <a:buChar char="•"/>
            </a:pPr>
            <a:r>
              <a:rPr lang="en-US" sz="3600" dirty="0"/>
              <a:t>Standard Gear Policy</a:t>
            </a:r>
          </a:p>
          <a:p>
            <a:pPr lvl="1">
              <a:buFont typeface="Arial" panose="020B0604020202020204" pitchFamily="34" charset="0"/>
              <a:buChar char="•"/>
            </a:pPr>
            <a:r>
              <a:rPr lang="en-US" sz="3600" dirty="0"/>
              <a:t>Airport Security</a:t>
            </a:r>
          </a:p>
          <a:p>
            <a:pPr lvl="1">
              <a:buFont typeface="Arial" panose="020B0604020202020204" pitchFamily="34" charset="0"/>
              <a:buChar char="•"/>
            </a:pPr>
            <a:endParaRPr lang="en-US" sz="3400" dirty="0"/>
          </a:p>
        </p:txBody>
      </p:sp>
      <p:sp>
        <p:nvSpPr>
          <p:cNvPr id="4" name="Slide Number Placeholder 3">
            <a:extLst>
              <a:ext uri="{FF2B5EF4-FFF2-40B4-BE49-F238E27FC236}">
                <a16:creationId xmlns:a16="http://schemas.microsoft.com/office/drawing/2014/main" id="{38049BAD-B278-4FCC-95EA-E3F3BD779D6D}"/>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755757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BB3A4-45FA-4827-AD19-A9AE8819786A}"/>
              </a:ext>
            </a:extLst>
          </p:cNvPr>
          <p:cNvSpPr>
            <a:spLocks noGrp="1"/>
          </p:cNvSpPr>
          <p:nvPr>
            <p:ph type="title"/>
          </p:nvPr>
        </p:nvSpPr>
        <p:spPr>
          <a:xfrm>
            <a:off x="1203114" y="2400300"/>
            <a:ext cx="8596668" cy="1371600"/>
          </a:xfrm>
        </p:spPr>
        <p:txBody>
          <a:bodyPr>
            <a:noAutofit/>
          </a:bodyPr>
          <a:lstStyle/>
          <a:p>
            <a:pPr algn="ctr"/>
            <a:r>
              <a:rPr lang="en-US" sz="8000" b="1" dirty="0"/>
              <a:t>EXERCISE</a:t>
            </a:r>
          </a:p>
        </p:txBody>
      </p:sp>
      <p:sp>
        <p:nvSpPr>
          <p:cNvPr id="3" name="Slide Number Placeholder 2">
            <a:extLst>
              <a:ext uri="{FF2B5EF4-FFF2-40B4-BE49-F238E27FC236}">
                <a16:creationId xmlns:a16="http://schemas.microsoft.com/office/drawing/2014/main" id="{0B45E6CA-8BD5-4859-8A99-09B16010B62F}"/>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1241692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7C35C20-C464-4A66-AE78-BF06D8C04BF9}"/>
              </a:ext>
            </a:extLst>
          </p:cNvPr>
          <p:cNvSpPr>
            <a:spLocks noGrp="1"/>
          </p:cNvSpPr>
          <p:nvPr>
            <p:ph idx="1"/>
          </p:nvPr>
        </p:nvSpPr>
        <p:spPr>
          <a:xfrm>
            <a:off x="677334" y="708662"/>
            <a:ext cx="10181166" cy="1257299"/>
          </a:xfrm>
        </p:spPr>
        <p:txBody>
          <a:bodyPr>
            <a:normAutofit/>
          </a:bodyPr>
          <a:lstStyle/>
          <a:p>
            <a:pPr marL="0" indent="0">
              <a:buNone/>
            </a:pPr>
            <a:r>
              <a:rPr lang="en-US" sz="3600" dirty="0"/>
              <a:t>Identify which THREE sources where travel information can be found:</a:t>
            </a:r>
          </a:p>
        </p:txBody>
      </p:sp>
      <p:cxnSp>
        <p:nvCxnSpPr>
          <p:cNvPr id="5" name="Straight Connector 4">
            <a:extLst>
              <a:ext uri="{FF2B5EF4-FFF2-40B4-BE49-F238E27FC236}">
                <a16:creationId xmlns:a16="http://schemas.microsoft.com/office/drawing/2014/main" id="{67656D90-09B1-46B8-A0DC-758F7C6F7F78}"/>
              </a:ext>
            </a:extLst>
          </p:cNvPr>
          <p:cNvCxnSpPr>
            <a:cxnSpLocks/>
          </p:cNvCxnSpPr>
          <p:nvPr/>
        </p:nvCxnSpPr>
        <p:spPr>
          <a:xfrm>
            <a:off x="578697" y="2063932"/>
            <a:ext cx="1037844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3459764-9A00-475A-8FFC-6CB88F3D65D4}"/>
              </a:ext>
            </a:extLst>
          </p:cNvPr>
          <p:cNvSpPr txBox="1"/>
          <p:nvPr/>
        </p:nvSpPr>
        <p:spPr>
          <a:xfrm>
            <a:off x="677334" y="2333685"/>
            <a:ext cx="10837332" cy="2862322"/>
          </a:xfrm>
          <a:prstGeom prst="rect">
            <a:avLst/>
          </a:prstGeom>
          <a:noFill/>
        </p:spPr>
        <p:txBody>
          <a:bodyPr wrap="square" rtlCol="0">
            <a:spAutoFit/>
          </a:bodyPr>
          <a:lstStyle/>
          <a:p>
            <a:pPr marL="742950" indent="-742950">
              <a:buAutoNum type="arabicPeriod"/>
            </a:pPr>
            <a:r>
              <a:rPr lang="en-US" sz="3600" dirty="0"/>
              <a:t>National Mobilization Guide</a:t>
            </a:r>
          </a:p>
          <a:p>
            <a:pPr marL="742950" indent="-742950">
              <a:buAutoNum type="arabicPeriod"/>
            </a:pPr>
            <a:r>
              <a:rPr lang="en-US" sz="3600" dirty="0"/>
              <a:t>GSA Web Site</a:t>
            </a:r>
          </a:p>
          <a:p>
            <a:pPr marL="742950" indent="-742950">
              <a:buAutoNum type="arabicPeriod"/>
            </a:pPr>
            <a:r>
              <a:rPr lang="en-US" sz="3600" dirty="0"/>
              <a:t>SIIBM</a:t>
            </a:r>
          </a:p>
          <a:p>
            <a:pPr marL="742950" indent="-742950">
              <a:buAutoNum type="arabicPeriod"/>
            </a:pPr>
            <a:r>
              <a:rPr lang="en-US" sz="3600" dirty="0"/>
              <a:t>Incident Response Pocket Guide (IRPG)</a:t>
            </a:r>
          </a:p>
          <a:p>
            <a:pPr marL="742950" indent="-742950">
              <a:buAutoNum type="arabicPeriod"/>
            </a:pPr>
            <a:r>
              <a:rPr lang="en-US" sz="3600" dirty="0"/>
              <a:t>National Interagency Travel Guide (NITG)</a:t>
            </a:r>
          </a:p>
        </p:txBody>
      </p:sp>
      <p:sp>
        <p:nvSpPr>
          <p:cNvPr id="2" name="Slide Number Placeholder 1">
            <a:extLst>
              <a:ext uri="{FF2B5EF4-FFF2-40B4-BE49-F238E27FC236}">
                <a16:creationId xmlns:a16="http://schemas.microsoft.com/office/drawing/2014/main" id="{7498D840-B0F7-494F-A7A7-E90CA8CCACF6}"/>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34871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3F1A1-CED7-400D-A47B-4BAFD430DEEC}"/>
              </a:ext>
            </a:extLst>
          </p:cNvPr>
          <p:cNvSpPr>
            <a:spLocks noGrp="1"/>
          </p:cNvSpPr>
          <p:nvPr>
            <p:ph type="title"/>
          </p:nvPr>
        </p:nvSpPr>
        <p:spPr>
          <a:xfrm>
            <a:off x="677332" y="609600"/>
            <a:ext cx="8997609" cy="1320800"/>
          </a:xfrm>
        </p:spPr>
        <p:txBody>
          <a:bodyPr>
            <a:noAutofit/>
          </a:bodyPr>
          <a:lstStyle/>
          <a:p>
            <a:r>
              <a:rPr lang="en-US" sz="4400" dirty="0"/>
              <a:t>Foreign Travel</a:t>
            </a:r>
          </a:p>
        </p:txBody>
      </p:sp>
      <p:sp>
        <p:nvSpPr>
          <p:cNvPr id="3" name="Content Placeholder 2">
            <a:extLst>
              <a:ext uri="{FF2B5EF4-FFF2-40B4-BE49-F238E27FC236}">
                <a16:creationId xmlns:a16="http://schemas.microsoft.com/office/drawing/2014/main" id="{942EDFA0-A83C-43A8-96D2-B7E9E292A2E3}"/>
              </a:ext>
            </a:extLst>
          </p:cNvPr>
          <p:cNvSpPr>
            <a:spLocks noGrp="1"/>
          </p:cNvSpPr>
          <p:nvPr>
            <p:ph idx="1"/>
          </p:nvPr>
        </p:nvSpPr>
        <p:spPr>
          <a:xfrm>
            <a:off x="677333" y="1504338"/>
            <a:ext cx="10124017" cy="4950542"/>
          </a:xfrm>
        </p:spPr>
        <p:txBody>
          <a:bodyPr>
            <a:normAutofit/>
          </a:bodyPr>
          <a:lstStyle/>
          <a:p>
            <a:pPr marL="0" indent="0">
              <a:buNone/>
            </a:pPr>
            <a:r>
              <a:rPr lang="en-US" sz="3600" dirty="0"/>
              <a:t>If foreign travel is required, employees will need:</a:t>
            </a:r>
          </a:p>
          <a:p>
            <a:r>
              <a:rPr lang="en-US" sz="3600" dirty="0"/>
              <a:t>Valid Official Government Passport</a:t>
            </a:r>
          </a:p>
          <a:p>
            <a:r>
              <a:rPr lang="en-US" sz="3600" dirty="0"/>
              <a:t>VISA (if required)</a:t>
            </a:r>
          </a:p>
          <a:p>
            <a:r>
              <a:rPr lang="en-US" sz="3600" dirty="0"/>
              <a:t>Immunization Records (may be required)</a:t>
            </a:r>
          </a:p>
          <a:p>
            <a:r>
              <a:rPr lang="en-US" sz="3600" dirty="0"/>
              <a:t>Government Travel Charge Card</a:t>
            </a:r>
          </a:p>
          <a:p>
            <a:r>
              <a:rPr lang="en-US" sz="3600" dirty="0"/>
              <a:t>Cash or Traveler’s Checks</a:t>
            </a:r>
          </a:p>
        </p:txBody>
      </p:sp>
      <p:sp>
        <p:nvSpPr>
          <p:cNvPr id="4" name="Slide Number Placeholder 3">
            <a:extLst>
              <a:ext uri="{FF2B5EF4-FFF2-40B4-BE49-F238E27FC236}">
                <a16:creationId xmlns:a16="http://schemas.microsoft.com/office/drawing/2014/main" id="{BE4E48CF-E9FF-462E-AB5D-96D8824FBBBA}"/>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2730450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62303" y="310748"/>
            <a:ext cx="2495357" cy="2495357"/>
          </a:xfrm>
        </p:spPr>
      </p:pic>
      <p:sp>
        <p:nvSpPr>
          <p:cNvPr id="2" name="Title 1"/>
          <p:cNvSpPr>
            <a:spLocks noGrp="1"/>
          </p:cNvSpPr>
          <p:nvPr>
            <p:ph type="title"/>
          </p:nvPr>
        </p:nvSpPr>
        <p:spPr>
          <a:xfrm>
            <a:off x="677334" y="673100"/>
            <a:ext cx="8341975" cy="1097280"/>
          </a:xfrm>
        </p:spPr>
        <p:txBody>
          <a:bodyPr>
            <a:normAutofit/>
          </a:bodyPr>
          <a:lstStyle/>
          <a:p>
            <a:r>
              <a:rPr lang="en-US" sz="4400" dirty="0"/>
              <a:t>Summary &amp; Questions</a:t>
            </a:r>
          </a:p>
        </p:txBody>
      </p:sp>
      <p:sp>
        <p:nvSpPr>
          <p:cNvPr id="4" name="Content Placeholder 2">
            <a:extLst>
              <a:ext uri="{FF2B5EF4-FFF2-40B4-BE49-F238E27FC236}">
                <a16:creationId xmlns:a16="http://schemas.microsoft.com/office/drawing/2014/main" id="{CEF9523B-58DF-4123-A605-3366F456CE9E}"/>
              </a:ext>
            </a:extLst>
          </p:cNvPr>
          <p:cNvSpPr txBox="1">
            <a:spLocks/>
          </p:cNvSpPr>
          <p:nvPr/>
        </p:nvSpPr>
        <p:spPr>
          <a:xfrm>
            <a:off x="677334" y="1701800"/>
            <a:ext cx="9528550" cy="470829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600" dirty="0"/>
              <a:t>You must have a resource order to travel.</a:t>
            </a:r>
          </a:p>
          <a:p>
            <a:r>
              <a:rPr lang="en-US" sz="3600" dirty="0"/>
              <a:t>All government employees and casuals are entitled to per diem while traveling.</a:t>
            </a:r>
          </a:p>
          <a:p>
            <a:r>
              <a:rPr lang="en-US" sz="3600" dirty="0"/>
              <a:t>POV and rental car usage must be noted on a resource order.</a:t>
            </a:r>
          </a:p>
          <a:p>
            <a:r>
              <a:rPr lang="en-US" sz="3600" dirty="0"/>
              <a:t>Do not deviate without approval!</a:t>
            </a:r>
          </a:p>
        </p:txBody>
      </p:sp>
      <p:sp>
        <p:nvSpPr>
          <p:cNvPr id="3" name="Slide Number Placeholder 2">
            <a:extLst>
              <a:ext uri="{FF2B5EF4-FFF2-40B4-BE49-F238E27FC236}">
                <a16:creationId xmlns:a16="http://schemas.microsoft.com/office/drawing/2014/main" id="{4C4461DB-515A-4A24-AB0A-5503776FA05C}"/>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27712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300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7884775" cy="831273"/>
          </a:xfrm>
        </p:spPr>
        <p:txBody>
          <a:bodyPr>
            <a:normAutofit/>
          </a:bodyPr>
          <a:lstStyle/>
          <a:p>
            <a:r>
              <a:rPr lang="en-US" sz="4400" dirty="0"/>
              <a:t>Mobilization Process</a:t>
            </a:r>
          </a:p>
        </p:txBody>
      </p:sp>
      <p:sp>
        <p:nvSpPr>
          <p:cNvPr id="3" name="Content Placeholder 2"/>
          <p:cNvSpPr>
            <a:spLocks noGrp="1"/>
          </p:cNvSpPr>
          <p:nvPr>
            <p:ph idx="1"/>
          </p:nvPr>
        </p:nvSpPr>
        <p:spPr>
          <a:xfrm>
            <a:off x="677333" y="1692508"/>
            <a:ext cx="10212339" cy="4555892"/>
          </a:xfrm>
        </p:spPr>
        <p:txBody>
          <a:bodyPr>
            <a:normAutofit/>
          </a:bodyPr>
          <a:lstStyle/>
          <a:p>
            <a:pPr marL="0" indent="0">
              <a:buNone/>
            </a:pPr>
            <a:r>
              <a:rPr lang="en-US" sz="3600" dirty="0"/>
              <a:t>The following four areas/units are responsible for the mobilization process:</a:t>
            </a:r>
          </a:p>
          <a:p>
            <a:r>
              <a:rPr lang="en-US" sz="3600" dirty="0"/>
              <a:t>Interagency Resource Ordering Capability (IROC)</a:t>
            </a:r>
          </a:p>
          <a:p>
            <a:r>
              <a:rPr lang="en-US" sz="3600" dirty="0"/>
              <a:t>Local Dispatch Center</a:t>
            </a:r>
          </a:p>
          <a:p>
            <a:r>
              <a:rPr lang="en-US" sz="3600" dirty="0"/>
              <a:t>Home Unit</a:t>
            </a:r>
          </a:p>
          <a:p>
            <a:r>
              <a:rPr lang="en-US" sz="3600" dirty="0"/>
              <a:t>Incident Agency</a:t>
            </a:r>
          </a:p>
          <a:p>
            <a:endParaRPr lang="en-US" sz="3600" dirty="0"/>
          </a:p>
        </p:txBody>
      </p:sp>
      <p:sp>
        <p:nvSpPr>
          <p:cNvPr id="4" name="Slide Number Placeholder 3">
            <a:extLst>
              <a:ext uri="{FF2B5EF4-FFF2-40B4-BE49-F238E27FC236}">
                <a16:creationId xmlns:a16="http://schemas.microsoft.com/office/drawing/2014/main" id="{88D5D71E-DA32-4FA6-A5EA-3B02C2822C79}"/>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35555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A9B791B-4CD7-4DD5-95B5-0446627BBE5E}"/>
              </a:ext>
            </a:extLst>
          </p:cNvPr>
          <p:cNvSpPr>
            <a:spLocks noGrp="1"/>
          </p:cNvSpPr>
          <p:nvPr>
            <p:ph type="title"/>
          </p:nvPr>
        </p:nvSpPr>
        <p:spPr>
          <a:xfrm>
            <a:off x="2470112" y="410094"/>
            <a:ext cx="6000558" cy="831273"/>
          </a:xfrm>
        </p:spPr>
        <p:txBody>
          <a:bodyPr>
            <a:normAutofit/>
          </a:bodyPr>
          <a:lstStyle/>
          <a:p>
            <a:r>
              <a:rPr lang="en-US" sz="4400" dirty="0"/>
              <a:t>Mobilization Process</a:t>
            </a:r>
          </a:p>
        </p:txBody>
      </p:sp>
      <p:sp>
        <p:nvSpPr>
          <p:cNvPr id="2" name="Slide Number Placeholder 1">
            <a:extLst>
              <a:ext uri="{FF2B5EF4-FFF2-40B4-BE49-F238E27FC236}">
                <a16:creationId xmlns:a16="http://schemas.microsoft.com/office/drawing/2014/main" id="{8A3DBD52-8C81-415E-BF67-039B0EEF93D5}"/>
              </a:ext>
            </a:extLst>
          </p:cNvPr>
          <p:cNvSpPr>
            <a:spLocks noGrp="1"/>
          </p:cNvSpPr>
          <p:nvPr>
            <p:ph type="sldNum" sz="quarter" idx="12"/>
          </p:nvPr>
        </p:nvSpPr>
        <p:spPr/>
        <p:txBody>
          <a:bodyPr/>
          <a:lstStyle/>
          <a:p>
            <a:fld id="{D57F1E4F-1CFF-5643-939E-217C01CDF565}" type="slidenum">
              <a:rPr lang="en-US" smtClean="0"/>
              <a:pPr/>
              <a:t>4</a:t>
            </a:fld>
            <a:endParaRPr lang="en-US" dirty="0"/>
          </a:p>
        </p:txBody>
      </p:sp>
      <p:grpSp>
        <p:nvGrpSpPr>
          <p:cNvPr id="38" name="Group 34">
            <a:extLst>
              <a:ext uri="{FF2B5EF4-FFF2-40B4-BE49-F238E27FC236}">
                <a16:creationId xmlns:a16="http://schemas.microsoft.com/office/drawing/2014/main" id="{A301EFD6-5D5D-4244-BADD-E5DBC928933F}"/>
              </a:ext>
            </a:extLst>
          </p:cNvPr>
          <p:cNvGrpSpPr>
            <a:grpSpLocks/>
          </p:cNvGrpSpPr>
          <p:nvPr/>
        </p:nvGrpSpPr>
        <p:grpSpPr bwMode="auto">
          <a:xfrm>
            <a:off x="1880259" y="1310200"/>
            <a:ext cx="7180263" cy="4731162"/>
            <a:chOff x="106582083" y="108055366"/>
            <a:chExt cx="7213376" cy="4356137"/>
          </a:xfrm>
        </p:grpSpPr>
        <p:sp>
          <p:nvSpPr>
            <p:cNvPr id="39" name="Text Box 35">
              <a:extLst>
                <a:ext uri="{FF2B5EF4-FFF2-40B4-BE49-F238E27FC236}">
                  <a16:creationId xmlns:a16="http://schemas.microsoft.com/office/drawing/2014/main" id="{757FF319-9AE8-4C8D-891C-13BBABD9AE07}"/>
                </a:ext>
              </a:extLst>
            </p:cNvPr>
            <p:cNvSpPr txBox="1">
              <a:spLocks noChangeArrowheads="1"/>
            </p:cNvSpPr>
            <p:nvPr/>
          </p:nvSpPr>
          <p:spPr bwMode="auto">
            <a:xfrm>
              <a:off x="107249976" y="108543852"/>
              <a:ext cx="1106424" cy="101955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Text Box 36">
              <a:extLst>
                <a:ext uri="{FF2B5EF4-FFF2-40B4-BE49-F238E27FC236}">
                  <a16:creationId xmlns:a16="http://schemas.microsoft.com/office/drawing/2014/main" id="{D8152777-042E-42F6-B047-427198FEEFD9}"/>
                </a:ext>
              </a:extLst>
            </p:cNvPr>
            <p:cNvSpPr txBox="1">
              <a:spLocks noChangeArrowheads="1"/>
            </p:cNvSpPr>
            <p:nvPr/>
          </p:nvSpPr>
          <p:spPr bwMode="auto">
            <a:xfrm>
              <a:off x="109327125" y="108055366"/>
              <a:ext cx="1723292" cy="191086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1" i="0" u="none" strike="noStrike" cap="none" normalizeH="0" baseline="0" dirty="0">
                  <a:ln>
                    <a:noFill/>
                  </a:ln>
                  <a:solidFill>
                    <a:srgbClr val="C00000"/>
                  </a:solidFill>
                  <a:effectLst/>
                  <a:latin typeface="Arial Black" panose="020B0A04020102020204" pitchFamily="34" charset="0"/>
                </a:rPr>
                <a:t>I</a:t>
              </a:r>
              <a:r>
                <a:rPr kumimoji="0" lang="en-US" altLang="en-US" sz="1700" b="1" i="0" u="none" strike="noStrike" cap="none" normalizeH="0" baseline="0" dirty="0">
                  <a:ln>
                    <a:noFill/>
                  </a:ln>
                  <a:solidFill>
                    <a:srgbClr val="000000"/>
                  </a:solidFill>
                  <a:effectLst/>
                  <a:latin typeface="Arial Black" panose="020B0A04020102020204" pitchFamily="34" charset="0"/>
                </a:rPr>
                <a:t>ncident</a:t>
              </a:r>
              <a:endParaRPr kumimoji="0" lang="en-US" altLang="en-US" sz="2000" b="1" i="0" u="none" strike="noStrike" cap="none" normalizeH="0" baseline="0" dirty="0">
                <a:ln>
                  <a:noFill/>
                </a:ln>
                <a:solidFill>
                  <a:srgbClr val="000000"/>
                </a:solidFill>
                <a:effectLst/>
                <a:latin typeface="Arial Black" panose="020B0A04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1" i="0" u="none" strike="noStrike" cap="none" normalizeH="0" baseline="0" dirty="0">
                  <a:ln>
                    <a:noFill/>
                  </a:ln>
                  <a:solidFill>
                    <a:srgbClr val="C00000"/>
                  </a:solidFill>
                  <a:effectLst/>
                  <a:latin typeface="Arial Black" panose="020B0A04020102020204" pitchFamily="34" charset="0"/>
                </a:rPr>
                <a:t>R</a:t>
              </a:r>
              <a:r>
                <a:rPr kumimoji="0" lang="en-US" altLang="en-US" sz="1700" b="1" i="0" u="none" strike="noStrike" cap="none" normalizeH="0" baseline="0" dirty="0">
                  <a:ln>
                    <a:noFill/>
                  </a:ln>
                  <a:solidFill>
                    <a:srgbClr val="000000"/>
                  </a:solidFill>
                  <a:effectLst/>
                  <a:latin typeface="Arial Black" panose="020B0A04020102020204" pitchFamily="34" charset="0"/>
                </a:rPr>
                <a:t>esource</a:t>
              </a:r>
              <a:endParaRPr kumimoji="0" lang="en-US" altLang="en-US" sz="2000" b="1" i="0" u="none" strike="noStrike" cap="none" normalizeH="0" baseline="0" dirty="0">
                <a:ln>
                  <a:noFill/>
                </a:ln>
                <a:solidFill>
                  <a:srgbClr val="000000"/>
                </a:solidFill>
                <a:effectLst/>
                <a:latin typeface="Arial Black" panose="020B0A04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1" i="0" u="none" strike="noStrike" cap="none" normalizeH="0" baseline="0" dirty="0">
                  <a:ln>
                    <a:noFill/>
                  </a:ln>
                  <a:solidFill>
                    <a:srgbClr val="C00000"/>
                  </a:solidFill>
                  <a:effectLst/>
                  <a:latin typeface="Arial Black" panose="020B0A04020102020204" pitchFamily="34" charset="0"/>
                </a:rPr>
                <a:t>O</a:t>
              </a:r>
              <a:r>
                <a:rPr kumimoji="0" lang="en-US" altLang="en-US" sz="1700" b="1" i="0" u="none" strike="noStrike" cap="none" normalizeH="0" baseline="0" dirty="0">
                  <a:ln>
                    <a:noFill/>
                  </a:ln>
                  <a:solidFill>
                    <a:srgbClr val="000000"/>
                  </a:solidFill>
                  <a:effectLst/>
                  <a:latin typeface="Arial Black" panose="020B0A04020102020204" pitchFamily="34" charset="0"/>
                </a:rPr>
                <a:t>rdering</a:t>
              </a:r>
              <a:endParaRPr kumimoji="0" lang="en-US" altLang="en-US" sz="2000" b="1" i="0" u="none" strike="noStrike" cap="none" normalizeH="0" baseline="0" dirty="0">
                <a:ln>
                  <a:noFill/>
                </a:ln>
                <a:solidFill>
                  <a:srgbClr val="000000"/>
                </a:solidFill>
                <a:effectLst/>
                <a:latin typeface="Arial Black" panose="020B0A04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1" i="0" u="none" strike="noStrike" cap="none" normalizeH="0" baseline="0" dirty="0">
                  <a:ln>
                    <a:noFill/>
                  </a:ln>
                  <a:solidFill>
                    <a:srgbClr val="C00000"/>
                  </a:solidFill>
                  <a:effectLst/>
                  <a:latin typeface="Arial Black" panose="020B0A04020102020204" pitchFamily="34" charset="0"/>
                </a:rPr>
                <a:t>C</a:t>
              </a:r>
              <a:r>
                <a:rPr kumimoji="0" lang="en-US" altLang="en-US" sz="1700" b="1" i="0" u="none" strike="noStrike" cap="none" normalizeH="0" baseline="0" dirty="0">
                  <a:ln>
                    <a:noFill/>
                  </a:ln>
                  <a:solidFill>
                    <a:srgbClr val="000000"/>
                  </a:solidFill>
                  <a:effectLst/>
                  <a:latin typeface="Arial Black" panose="020B0A04020102020204" pitchFamily="34" charset="0"/>
                </a:rPr>
                <a:t>apability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1" name="Text Box 37">
              <a:extLst>
                <a:ext uri="{FF2B5EF4-FFF2-40B4-BE49-F238E27FC236}">
                  <a16:creationId xmlns:a16="http://schemas.microsoft.com/office/drawing/2014/main" id="{3C449BF5-A225-439C-98D5-9F69A7FC5960}"/>
                </a:ext>
              </a:extLst>
            </p:cNvPr>
            <p:cNvSpPr txBox="1">
              <a:spLocks noChangeArrowheads="1"/>
            </p:cNvSpPr>
            <p:nvPr/>
          </p:nvSpPr>
          <p:spPr bwMode="auto">
            <a:xfrm>
              <a:off x="110777939" y="109623507"/>
              <a:ext cx="3017520" cy="131298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C00000"/>
                  </a:solidFill>
                  <a:effectLst/>
                  <a:latin typeface="Arial Black" panose="020B0A04020102020204" pitchFamily="34" charset="0"/>
                </a:rPr>
                <a:t>Local Dispatch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C00000"/>
                  </a:solidFill>
                  <a:effectLst/>
                  <a:latin typeface="Arial Black" panose="020B0A04020102020204" pitchFamily="34" charset="0"/>
                </a:rPr>
                <a:t>Center</a:t>
              </a:r>
              <a:endParaRPr kumimoji="0" lang="en-US" altLang="en-US" sz="2000" b="1" i="0" u="none" strike="noStrike" cap="none" normalizeH="0" baseline="0" dirty="0">
                <a:ln>
                  <a:noFill/>
                </a:ln>
                <a:solidFill>
                  <a:srgbClr val="000000"/>
                </a:solidFill>
                <a:effectLst/>
                <a:latin typeface="Arial Black" panose="020B0A04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000000"/>
                  </a:solidFill>
                  <a:effectLst/>
                  <a:latin typeface="Arial Black" panose="020B0A04020102020204" pitchFamily="34" charset="0"/>
                </a:rPr>
                <a:t>Arranges Travel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2" name="Text Box 38">
              <a:extLst>
                <a:ext uri="{FF2B5EF4-FFF2-40B4-BE49-F238E27FC236}">
                  <a16:creationId xmlns:a16="http://schemas.microsoft.com/office/drawing/2014/main" id="{EA0AE8A8-3D6C-403F-88F6-CC6B96BD5AEC}"/>
                </a:ext>
              </a:extLst>
            </p:cNvPr>
            <p:cNvSpPr txBox="1">
              <a:spLocks noChangeArrowheads="1"/>
            </p:cNvSpPr>
            <p:nvPr/>
          </p:nvSpPr>
          <p:spPr bwMode="auto">
            <a:xfrm>
              <a:off x="108574476" y="111222784"/>
              <a:ext cx="3334043" cy="118871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C00000"/>
                  </a:solidFill>
                  <a:effectLst/>
                  <a:latin typeface="Arial Black" panose="020B0A04020102020204" pitchFamily="34" charset="0"/>
                </a:rPr>
                <a:t>Home Unit</a:t>
              </a:r>
              <a:endParaRPr kumimoji="0" lang="en-US" altLang="en-US" sz="2000" b="1" i="0" u="none" strike="noStrike" cap="none" normalizeH="0" baseline="0" dirty="0">
                <a:ln>
                  <a:noFill/>
                </a:ln>
                <a:solidFill>
                  <a:srgbClr val="000000"/>
                </a:solidFill>
                <a:effectLst/>
                <a:latin typeface="Arial Black" panose="020B0A04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000000"/>
                  </a:solidFill>
                  <a:effectLst/>
                  <a:latin typeface="Arial Black" panose="020B0A04020102020204" pitchFamily="34" charset="0"/>
                </a:rPr>
                <a:t>Generates/Utilizes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000000"/>
                  </a:solidFill>
                  <a:effectLst/>
                  <a:latin typeface="Arial Black" panose="020B0A04020102020204" pitchFamily="34" charset="0"/>
                </a:rPr>
                <a:t>Travel Authorization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Text Box 39">
              <a:extLst>
                <a:ext uri="{FF2B5EF4-FFF2-40B4-BE49-F238E27FC236}">
                  <a16:creationId xmlns:a16="http://schemas.microsoft.com/office/drawing/2014/main" id="{EEEAE41D-0400-4DC4-9083-9A8CC7A0BAFA}"/>
                </a:ext>
              </a:extLst>
            </p:cNvPr>
            <p:cNvSpPr txBox="1">
              <a:spLocks noChangeArrowheads="1"/>
            </p:cNvSpPr>
            <p:nvPr/>
          </p:nvSpPr>
          <p:spPr bwMode="auto">
            <a:xfrm>
              <a:off x="106582083" y="109563408"/>
              <a:ext cx="3103038" cy="14142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C00000"/>
                  </a:solidFill>
                  <a:effectLst/>
                  <a:latin typeface="Arial Black" panose="020B0A04020102020204" pitchFamily="34" charset="0"/>
                </a:rPr>
                <a:t>Incident Agency</a:t>
              </a:r>
              <a:endParaRPr kumimoji="0" lang="en-US" altLang="en-US" sz="2000" b="1" i="0" u="none" strike="noStrike" cap="none" normalizeH="0" baseline="0">
                <a:ln>
                  <a:noFill/>
                </a:ln>
                <a:solidFill>
                  <a:srgbClr val="000000"/>
                </a:solidFill>
                <a:effectLst/>
                <a:latin typeface="Arial Black" panose="020B0A04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Black" panose="020B0A04020102020204" pitchFamily="34" charset="0"/>
                </a:rPr>
                <a:t>Arranges Return Travel,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Black" panose="020B0A04020102020204" pitchFamily="34" charset="0"/>
                </a:rPr>
                <a:t>Submits Demob Info to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Black" panose="020B0A04020102020204" pitchFamily="34" charset="0"/>
                </a:rPr>
                <a:t>Local Dispatch Center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 name="AutoShape 40">
              <a:extLst>
                <a:ext uri="{FF2B5EF4-FFF2-40B4-BE49-F238E27FC236}">
                  <a16:creationId xmlns:a16="http://schemas.microsoft.com/office/drawing/2014/main" id="{D3CD1D2B-73D8-45E3-B12D-305095685D5D}"/>
                </a:ext>
              </a:extLst>
            </p:cNvPr>
            <p:cNvSpPr>
              <a:spLocks noChangeArrowheads="1"/>
            </p:cNvSpPr>
            <p:nvPr/>
          </p:nvSpPr>
          <p:spPr bwMode="auto">
            <a:xfrm>
              <a:off x="107415168" y="108352925"/>
              <a:ext cx="1609125" cy="1210481"/>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5B9BD5"/>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45" name="AutoShape 41">
              <a:extLst>
                <a:ext uri="{FF2B5EF4-FFF2-40B4-BE49-F238E27FC236}">
                  <a16:creationId xmlns:a16="http://schemas.microsoft.com/office/drawing/2014/main" id="{C2D23A87-6A33-4983-9849-0ED97730AC20}"/>
                </a:ext>
              </a:extLst>
            </p:cNvPr>
            <p:cNvSpPr>
              <a:spLocks noChangeArrowheads="1"/>
            </p:cNvSpPr>
            <p:nvPr/>
          </p:nvSpPr>
          <p:spPr bwMode="auto">
            <a:xfrm rot="5400000">
              <a:off x="110915192" y="108263110"/>
              <a:ext cx="1209901" cy="1405755"/>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5B9BD5"/>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46" name="AutoShape 42">
              <a:extLst>
                <a:ext uri="{FF2B5EF4-FFF2-40B4-BE49-F238E27FC236}">
                  <a16:creationId xmlns:a16="http://schemas.microsoft.com/office/drawing/2014/main" id="{9A9E307D-46B6-4D6E-A6EC-7277C5FD10E1}"/>
                </a:ext>
              </a:extLst>
            </p:cNvPr>
            <p:cNvSpPr>
              <a:spLocks noChangeArrowheads="1"/>
            </p:cNvSpPr>
            <p:nvPr/>
          </p:nvSpPr>
          <p:spPr bwMode="auto">
            <a:xfrm rot="10800000">
              <a:off x="110844761" y="110650196"/>
              <a:ext cx="1441938" cy="1279065"/>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5B9BD5"/>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47" name="AutoShape 43">
              <a:extLst>
                <a:ext uri="{FF2B5EF4-FFF2-40B4-BE49-F238E27FC236}">
                  <a16:creationId xmlns:a16="http://schemas.microsoft.com/office/drawing/2014/main" id="{2D777A18-3666-4060-97BB-03CAC1D0097B}"/>
                </a:ext>
              </a:extLst>
            </p:cNvPr>
            <p:cNvSpPr>
              <a:spLocks noChangeArrowheads="1"/>
            </p:cNvSpPr>
            <p:nvPr/>
          </p:nvSpPr>
          <p:spPr bwMode="auto">
            <a:xfrm rot="16200000">
              <a:off x="107126878" y="110568758"/>
              <a:ext cx="1279066" cy="1441939"/>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5B9BD5"/>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54079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7884775" cy="831273"/>
          </a:xfrm>
        </p:spPr>
        <p:txBody>
          <a:bodyPr>
            <a:normAutofit/>
          </a:bodyPr>
          <a:lstStyle/>
          <a:p>
            <a:r>
              <a:rPr lang="en-US" sz="4400" dirty="0"/>
              <a:t>IROC</a:t>
            </a:r>
          </a:p>
        </p:txBody>
      </p:sp>
      <p:sp>
        <p:nvSpPr>
          <p:cNvPr id="3" name="Content Placeholder 2"/>
          <p:cNvSpPr>
            <a:spLocks noGrp="1"/>
          </p:cNvSpPr>
          <p:nvPr>
            <p:ph idx="1"/>
          </p:nvPr>
        </p:nvSpPr>
        <p:spPr>
          <a:xfrm>
            <a:off x="677333" y="1692508"/>
            <a:ext cx="10212339" cy="4555892"/>
          </a:xfrm>
        </p:spPr>
        <p:txBody>
          <a:bodyPr>
            <a:normAutofit/>
          </a:bodyPr>
          <a:lstStyle/>
          <a:p>
            <a:pPr marL="0" indent="0">
              <a:buNone/>
            </a:pPr>
            <a:r>
              <a:rPr lang="en-US" sz="3600" dirty="0"/>
              <a:t>IROC is a national system linking qualified and available resources with agencies needing them.</a:t>
            </a:r>
          </a:p>
          <a:p>
            <a:pPr marL="0" indent="0">
              <a:buNone/>
            </a:pPr>
            <a:endParaRPr lang="en-US" sz="1200" dirty="0"/>
          </a:p>
          <a:p>
            <a:pPr marL="0" indent="0">
              <a:buNone/>
            </a:pPr>
            <a:r>
              <a:rPr lang="en-US" sz="3600" dirty="0"/>
              <a:t>Employees must be:</a:t>
            </a:r>
          </a:p>
          <a:p>
            <a:r>
              <a:rPr lang="en-US" sz="3600" dirty="0"/>
              <a:t>Qualified – Red Card</a:t>
            </a:r>
          </a:p>
          <a:p>
            <a:r>
              <a:rPr lang="en-US" sz="3600" dirty="0"/>
              <a:t>Available</a:t>
            </a:r>
          </a:p>
          <a:p>
            <a:r>
              <a:rPr lang="en-US" sz="3600" dirty="0" err="1"/>
              <a:t>Statused</a:t>
            </a:r>
            <a:r>
              <a:rPr lang="en-US" sz="3600" dirty="0"/>
              <a:t> in IROC</a:t>
            </a:r>
          </a:p>
          <a:p>
            <a:endParaRPr lang="en-US" sz="3600" dirty="0"/>
          </a:p>
        </p:txBody>
      </p:sp>
      <p:sp>
        <p:nvSpPr>
          <p:cNvPr id="5" name="Slide Number Placeholder 4">
            <a:extLst>
              <a:ext uri="{FF2B5EF4-FFF2-40B4-BE49-F238E27FC236}">
                <a16:creationId xmlns:a16="http://schemas.microsoft.com/office/drawing/2014/main" id="{394AFC3C-6B76-47DE-B87B-67F542571DE0}"/>
              </a:ext>
            </a:extLst>
          </p:cNvPr>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7" name="Picture 6">
            <a:extLst>
              <a:ext uri="{FF2B5EF4-FFF2-40B4-BE49-F238E27FC236}">
                <a16:creationId xmlns:a16="http://schemas.microsoft.com/office/drawing/2014/main" id="{8643A8DA-43EB-4005-98B7-8854651A3E6F}"/>
              </a:ext>
            </a:extLst>
          </p:cNvPr>
          <p:cNvPicPr>
            <a:picLocks noChangeAspect="1"/>
          </p:cNvPicPr>
          <p:nvPr/>
        </p:nvPicPr>
        <p:blipFill>
          <a:blip r:embed="rId3"/>
          <a:stretch>
            <a:fillRect/>
          </a:stretch>
        </p:blipFill>
        <p:spPr>
          <a:xfrm>
            <a:off x="2280558" y="451512"/>
            <a:ext cx="6036320" cy="831273"/>
          </a:xfrm>
          <a:prstGeom prst="rect">
            <a:avLst/>
          </a:prstGeom>
        </p:spPr>
      </p:pic>
    </p:spTree>
    <p:extLst>
      <p:ext uri="{BB962C8B-B14F-4D97-AF65-F5344CB8AC3E}">
        <p14:creationId xmlns:p14="http://schemas.microsoft.com/office/powerpoint/2010/main" val="4217368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4D74999-7B97-4C1B-ADAC-BA667AAA7097}"/>
              </a:ext>
            </a:extLst>
          </p:cNvPr>
          <p:cNvSpPr>
            <a:spLocks noGrp="1"/>
          </p:cNvSpPr>
          <p:nvPr>
            <p:ph idx="1"/>
          </p:nvPr>
        </p:nvSpPr>
        <p:spPr>
          <a:xfrm>
            <a:off x="677334" y="1555115"/>
            <a:ext cx="9700577" cy="4822825"/>
          </a:xfrm>
        </p:spPr>
        <p:txBody>
          <a:bodyPr>
            <a:normAutofit/>
          </a:bodyPr>
          <a:lstStyle/>
          <a:p>
            <a:pPr marL="0" indent="0">
              <a:buNone/>
            </a:pPr>
            <a:r>
              <a:rPr lang="en-US" sz="3600" dirty="0"/>
              <a:t>Once resources have been matched through IROC to fill an order, the Local Dispatch Office:</a:t>
            </a:r>
          </a:p>
          <a:p>
            <a:pPr marL="0" indent="0">
              <a:buNone/>
            </a:pPr>
            <a:endParaRPr lang="en-US" sz="600" dirty="0"/>
          </a:p>
          <a:p>
            <a:r>
              <a:rPr lang="en-US" sz="3600" dirty="0"/>
              <a:t>Confirms the resource that is to fill a position and generates a Resource Order</a:t>
            </a:r>
          </a:p>
          <a:p>
            <a:r>
              <a:rPr lang="en-US" sz="3600" dirty="0"/>
              <a:t>Arranges Travel</a:t>
            </a:r>
          </a:p>
          <a:p>
            <a:pPr lvl="1">
              <a:buFont typeface="Arial" panose="020B0604020202020204" pitchFamily="34" charset="0"/>
              <a:buChar char="•"/>
            </a:pPr>
            <a:endParaRPr lang="en-US" sz="3200" dirty="0"/>
          </a:p>
        </p:txBody>
      </p:sp>
      <p:sp>
        <p:nvSpPr>
          <p:cNvPr id="5" name="Title 1">
            <a:extLst>
              <a:ext uri="{FF2B5EF4-FFF2-40B4-BE49-F238E27FC236}">
                <a16:creationId xmlns:a16="http://schemas.microsoft.com/office/drawing/2014/main" id="{5FCF4D0D-BE81-4BF3-8FF4-42EC456D8E5B}"/>
              </a:ext>
            </a:extLst>
          </p:cNvPr>
          <p:cNvSpPr>
            <a:spLocks noGrp="1"/>
          </p:cNvSpPr>
          <p:nvPr>
            <p:ph type="title"/>
          </p:nvPr>
        </p:nvSpPr>
        <p:spPr>
          <a:xfrm>
            <a:off x="677334" y="609600"/>
            <a:ext cx="8596668" cy="1320800"/>
          </a:xfrm>
        </p:spPr>
        <p:txBody>
          <a:bodyPr>
            <a:normAutofit/>
          </a:bodyPr>
          <a:lstStyle/>
          <a:p>
            <a:r>
              <a:rPr lang="en-US" sz="4400" dirty="0"/>
              <a:t>Local Dispatch Office</a:t>
            </a:r>
          </a:p>
        </p:txBody>
      </p:sp>
      <p:sp>
        <p:nvSpPr>
          <p:cNvPr id="2" name="Slide Number Placeholder 1">
            <a:extLst>
              <a:ext uri="{FF2B5EF4-FFF2-40B4-BE49-F238E27FC236}">
                <a16:creationId xmlns:a16="http://schemas.microsoft.com/office/drawing/2014/main" id="{62979355-46B4-4A75-A47A-E3C45B8CB0B0}"/>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627382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F2F85F4-1C9C-4EAC-910A-E07673EB95C0}"/>
              </a:ext>
            </a:extLst>
          </p:cNvPr>
          <p:cNvPicPr>
            <a:picLocks noChangeAspect="1"/>
          </p:cNvPicPr>
          <p:nvPr/>
        </p:nvPicPr>
        <p:blipFill rotWithShape="1">
          <a:blip r:embed="rId3"/>
          <a:srcRect l="3173" t="14520" r="68750" b="35983"/>
          <a:stretch/>
        </p:blipFill>
        <p:spPr>
          <a:xfrm>
            <a:off x="665338" y="199396"/>
            <a:ext cx="8684950" cy="6459207"/>
          </a:xfrm>
          <a:prstGeom prst="rect">
            <a:avLst/>
          </a:prstGeom>
          <a:ln>
            <a:solidFill>
              <a:schemeClr val="tx1"/>
            </a:solidFill>
          </a:ln>
        </p:spPr>
      </p:pic>
      <p:sp>
        <p:nvSpPr>
          <p:cNvPr id="8" name="TextBox 7">
            <a:extLst>
              <a:ext uri="{FF2B5EF4-FFF2-40B4-BE49-F238E27FC236}">
                <a16:creationId xmlns:a16="http://schemas.microsoft.com/office/drawing/2014/main" id="{AF101A92-0073-44A2-B83B-F29B0638F8A0}"/>
              </a:ext>
            </a:extLst>
          </p:cNvPr>
          <p:cNvSpPr txBox="1"/>
          <p:nvPr/>
        </p:nvSpPr>
        <p:spPr>
          <a:xfrm rot="9759814" flipH="1" flipV="1">
            <a:off x="9890877" y="5487338"/>
            <a:ext cx="2537521" cy="1015663"/>
          </a:xfrm>
          <a:prstGeom prst="rect">
            <a:avLst/>
          </a:prstGeom>
          <a:noFill/>
        </p:spPr>
        <p:txBody>
          <a:bodyPr wrap="square" rtlCol="0">
            <a:spAutoFit/>
          </a:bodyPr>
          <a:lstStyle/>
          <a:p>
            <a:pPr algn="ctr"/>
            <a:r>
              <a:rPr lang="en-US" sz="3000" dirty="0">
                <a:solidFill>
                  <a:srgbClr val="FF0000"/>
                </a:solidFill>
              </a:rPr>
              <a:t>Resource Order</a:t>
            </a:r>
          </a:p>
        </p:txBody>
      </p:sp>
      <p:sp>
        <p:nvSpPr>
          <p:cNvPr id="10" name="Rectangle: Rounded Corners 9">
            <a:extLst>
              <a:ext uri="{FF2B5EF4-FFF2-40B4-BE49-F238E27FC236}">
                <a16:creationId xmlns:a16="http://schemas.microsoft.com/office/drawing/2014/main" id="{36390C02-D32D-4CE8-AC25-B1D2E0328ECB}"/>
              </a:ext>
            </a:extLst>
          </p:cNvPr>
          <p:cNvSpPr/>
          <p:nvPr/>
        </p:nvSpPr>
        <p:spPr>
          <a:xfrm>
            <a:off x="882316" y="3572942"/>
            <a:ext cx="8229600" cy="862829"/>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7A862DE7-0E30-4342-BA00-FC2637855D35}"/>
              </a:ext>
            </a:extLst>
          </p:cNvPr>
          <p:cNvSpPr/>
          <p:nvPr/>
        </p:nvSpPr>
        <p:spPr>
          <a:xfrm>
            <a:off x="882316" y="4536209"/>
            <a:ext cx="8229600" cy="732589"/>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92452060-E818-421D-96C9-08A0109CF8EF}"/>
              </a:ext>
            </a:extLst>
          </p:cNvPr>
          <p:cNvSpPr/>
          <p:nvPr/>
        </p:nvSpPr>
        <p:spPr>
          <a:xfrm>
            <a:off x="898358" y="567689"/>
            <a:ext cx="8213558" cy="2578715"/>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C512315-88B5-48FB-B6BF-B649BEF61369}"/>
              </a:ext>
            </a:extLst>
          </p:cNvPr>
          <p:cNvPicPr>
            <a:picLocks noChangeAspect="1"/>
          </p:cNvPicPr>
          <p:nvPr/>
        </p:nvPicPr>
        <p:blipFill rotWithShape="1">
          <a:blip r:embed="rId4"/>
          <a:srcRect l="51875" t="28508" r="31250" b="40736"/>
          <a:stretch/>
        </p:blipFill>
        <p:spPr>
          <a:xfrm>
            <a:off x="3555999" y="1589202"/>
            <a:ext cx="3251200" cy="3331477"/>
          </a:xfrm>
          <a:prstGeom prst="rect">
            <a:avLst/>
          </a:prstGeom>
        </p:spPr>
      </p:pic>
      <p:sp>
        <p:nvSpPr>
          <p:cNvPr id="2" name="Slide Number Placeholder 1">
            <a:extLst>
              <a:ext uri="{FF2B5EF4-FFF2-40B4-BE49-F238E27FC236}">
                <a16:creationId xmlns:a16="http://schemas.microsoft.com/office/drawing/2014/main" id="{046339E8-4ED8-4DA0-9BD8-A9695B283BF0}"/>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03212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702AB1-B846-4F46-85C9-503990BCA3B5}"/>
              </a:ext>
            </a:extLst>
          </p:cNvPr>
          <p:cNvSpPr>
            <a:spLocks noGrp="1"/>
          </p:cNvSpPr>
          <p:nvPr>
            <p:ph type="title"/>
          </p:nvPr>
        </p:nvSpPr>
        <p:spPr>
          <a:xfrm>
            <a:off x="677334" y="609600"/>
            <a:ext cx="8596668" cy="1320800"/>
          </a:xfrm>
        </p:spPr>
        <p:txBody>
          <a:bodyPr>
            <a:normAutofit/>
          </a:bodyPr>
          <a:lstStyle/>
          <a:p>
            <a:r>
              <a:rPr lang="en-US" sz="4400" dirty="0"/>
              <a:t>Home Unit</a:t>
            </a:r>
          </a:p>
        </p:txBody>
      </p:sp>
      <p:sp>
        <p:nvSpPr>
          <p:cNvPr id="5" name="Content Placeholder 2">
            <a:extLst>
              <a:ext uri="{FF2B5EF4-FFF2-40B4-BE49-F238E27FC236}">
                <a16:creationId xmlns:a16="http://schemas.microsoft.com/office/drawing/2014/main" id="{E880D46D-3378-4AA7-95BE-5DD287782A2E}"/>
              </a:ext>
            </a:extLst>
          </p:cNvPr>
          <p:cNvSpPr>
            <a:spLocks noGrp="1"/>
          </p:cNvSpPr>
          <p:nvPr>
            <p:ph idx="1"/>
          </p:nvPr>
        </p:nvSpPr>
        <p:spPr>
          <a:xfrm>
            <a:off x="677862" y="1692275"/>
            <a:ext cx="9700577" cy="4822825"/>
          </a:xfrm>
        </p:spPr>
        <p:txBody>
          <a:bodyPr>
            <a:normAutofit/>
          </a:bodyPr>
          <a:lstStyle/>
          <a:p>
            <a:r>
              <a:rPr lang="en-US" sz="3600" dirty="0"/>
              <a:t>Generates Travel Authorization</a:t>
            </a:r>
          </a:p>
          <a:p>
            <a:pPr marL="0" indent="0">
              <a:buNone/>
            </a:pPr>
            <a:endParaRPr lang="en-US" sz="1600" dirty="0"/>
          </a:p>
          <a:p>
            <a:pPr marL="0" indent="0">
              <a:buNone/>
            </a:pPr>
            <a:r>
              <a:rPr lang="en-US" sz="3600" dirty="0"/>
              <a:t>Regular government employees and casuals are responsible for obtaining and following their Home Unit’s travel policies, procedures and requirements.</a:t>
            </a:r>
          </a:p>
        </p:txBody>
      </p:sp>
      <p:sp>
        <p:nvSpPr>
          <p:cNvPr id="2" name="Slide Number Placeholder 1">
            <a:extLst>
              <a:ext uri="{FF2B5EF4-FFF2-40B4-BE49-F238E27FC236}">
                <a16:creationId xmlns:a16="http://schemas.microsoft.com/office/drawing/2014/main" id="{19F9902D-AC2A-47FD-9667-23CAD042BFB2}"/>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706826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91204-8507-49F8-8C9B-120FFCE9FDEF}"/>
              </a:ext>
            </a:extLst>
          </p:cNvPr>
          <p:cNvSpPr>
            <a:spLocks noGrp="1"/>
          </p:cNvSpPr>
          <p:nvPr>
            <p:ph type="title"/>
          </p:nvPr>
        </p:nvSpPr>
        <p:spPr>
          <a:xfrm>
            <a:off x="677334" y="609600"/>
            <a:ext cx="8596668" cy="1320800"/>
          </a:xfrm>
        </p:spPr>
        <p:txBody>
          <a:bodyPr>
            <a:normAutofit/>
          </a:bodyPr>
          <a:lstStyle/>
          <a:p>
            <a:r>
              <a:rPr lang="en-US" sz="4400" dirty="0"/>
              <a:t>Incident Agency</a:t>
            </a:r>
          </a:p>
        </p:txBody>
      </p:sp>
      <p:sp>
        <p:nvSpPr>
          <p:cNvPr id="3" name="Content Placeholder 2">
            <a:extLst>
              <a:ext uri="{FF2B5EF4-FFF2-40B4-BE49-F238E27FC236}">
                <a16:creationId xmlns:a16="http://schemas.microsoft.com/office/drawing/2014/main" id="{44F7A5C8-4573-42C4-ABE2-C8BCAB5D383D}"/>
              </a:ext>
            </a:extLst>
          </p:cNvPr>
          <p:cNvSpPr>
            <a:spLocks noGrp="1"/>
          </p:cNvSpPr>
          <p:nvPr>
            <p:ph idx="1"/>
          </p:nvPr>
        </p:nvSpPr>
        <p:spPr>
          <a:xfrm>
            <a:off x="677862" y="1692275"/>
            <a:ext cx="9700577" cy="4822825"/>
          </a:xfrm>
        </p:spPr>
        <p:txBody>
          <a:bodyPr>
            <a:normAutofit lnSpcReduction="10000"/>
          </a:bodyPr>
          <a:lstStyle/>
          <a:p>
            <a:r>
              <a:rPr lang="en-US" sz="3600" dirty="0"/>
              <a:t>Submits resource requests through IROC</a:t>
            </a:r>
          </a:p>
          <a:p>
            <a:r>
              <a:rPr lang="en-US" sz="3600" dirty="0"/>
              <a:t>Provides agency requirements and guidelines</a:t>
            </a:r>
          </a:p>
          <a:p>
            <a:r>
              <a:rPr lang="en-US" sz="3600" dirty="0"/>
              <a:t>Submits demobilization information to local dispatch center</a:t>
            </a:r>
          </a:p>
          <a:p>
            <a:r>
              <a:rPr lang="en-US" sz="3600" dirty="0"/>
              <a:t>Works with local dispatch center and Incident Planning Section to arrange return travel</a:t>
            </a:r>
          </a:p>
          <a:p>
            <a:endParaRPr lang="en-US" sz="3400" dirty="0"/>
          </a:p>
        </p:txBody>
      </p:sp>
      <p:sp>
        <p:nvSpPr>
          <p:cNvPr id="4" name="Slide Number Placeholder 3">
            <a:extLst>
              <a:ext uri="{FF2B5EF4-FFF2-40B4-BE49-F238E27FC236}">
                <a16:creationId xmlns:a16="http://schemas.microsoft.com/office/drawing/2014/main" id="{4547BF39-E035-4362-9AF5-2C4DFDCEE68D}"/>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1632743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C6E643F5A4B34A857A81FF2F93CEE7" ma:contentTypeVersion="2" ma:contentTypeDescription="Create a new document." ma:contentTypeScope="" ma:versionID="e2372cc0b5a6611a46588cc28e975f72">
  <xsd:schema xmlns:xsd="http://www.w3.org/2001/XMLSchema" xmlns:xs="http://www.w3.org/2001/XMLSchema" xmlns:p="http://schemas.microsoft.com/office/2006/metadata/properties" xmlns:ns2="01552f5c-8886-418c-8beb-a593cf3890c3" targetNamespace="http://schemas.microsoft.com/office/2006/metadata/properties" ma:root="true" ma:fieldsID="670e925e577002d266563b436dfa3d94" ns2:_="">
    <xsd:import namespace="01552f5c-8886-418c-8beb-a593cf3890c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52f5c-8886-418c-8beb-a593cf3890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FF06CF-D879-4494-B88C-57D9250706FF}">
  <ds:schemaRefs>
    <ds:schemaRef ds:uri="http://schemas.microsoft.com/sharepoint/v3/contenttype/forms"/>
  </ds:schemaRefs>
</ds:datastoreItem>
</file>

<file path=customXml/itemProps2.xml><?xml version="1.0" encoding="utf-8"?>
<ds:datastoreItem xmlns:ds="http://schemas.openxmlformats.org/officeDocument/2006/customXml" ds:itemID="{625FB9DC-2B2E-420C-8C9A-D920A3A046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552f5c-8886-418c-8beb-a593cf3890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187DEC5-39AA-424A-AEE8-ED8511D64BF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TotalTime>8685</TotalTime>
  <Words>2318</Words>
  <Application>Microsoft Office PowerPoint</Application>
  <PresentationFormat>Widescreen</PresentationFormat>
  <Paragraphs>322</Paragraphs>
  <Slides>25</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 Black</vt:lpstr>
      <vt:lpstr>Calibri</vt:lpstr>
      <vt:lpstr>Roboto</vt:lpstr>
      <vt:lpstr>Trebuchet MS</vt:lpstr>
      <vt:lpstr>Wingdings 3</vt:lpstr>
      <vt:lpstr>Facet</vt:lpstr>
      <vt:lpstr>Unit 6 Travel</vt:lpstr>
      <vt:lpstr>Unit Overview</vt:lpstr>
      <vt:lpstr>Mobilization Process</vt:lpstr>
      <vt:lpstr>Mobilization Process</vt:lpstr>
      <vt:lpstr>IROC</vt:lpstr>
      <vt:lpstr>Local Dispatch Office</vt:lpstr>
      <vt:lpstr>PowerPoint Presentation</vt:lpstr>
      <vt:lpstr>Home Unit</vt:lpstr>
      <vt:lpstr>Incident Agency</vt:lpstr>
      <vt:lpstr>EXERCISE</vt:lpstr>
      <vt:lpstr>PowerPoint Presentation</vt:lpstr>
      <vt:lpstr>PowerPoint Presentation</vt:lpstr>
      <vt:lpstr>Travel Expense Reimbursement</vt:lpstr>
      <vt:lpstr>Per Diem</vt:lpstr>
      <vt:lpstr>Per Diem &amp; Telephone Calls</vt:lpstr>
      <vt:lpstr>EXERCISE</vt:lpstr>
      <vt:lpstr>PowerPoint Presentation</vt:lpstr>
      <vt:lpstr>Transportation</vt:lpstr>
      <vt:lpstr>Privately Owned Vehicle</vt:lpstr>
      <vt:lpstr>Rental Vehicles</vt:lpstr>
      <vt:lpstr>Other Travel Considerations</vt:lpstr>
      <vt:lpstr>EXERCISE</vt:lpstr>
      <vt:lpstr>PowerPoint Presentation</vt:lpstr>
      <vt:lpstr>Foreign Travel</vt:lpstr>
      <vt:lpstr>Summary &amp; Questions</vt:lpstr>
    </vt:vector>
  </TitlesOfParts>
  <Company>U. S. Forest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Pay Provisions</dc:title>
  <dc:creator>Stimach, Jaclyn K -FS</dc:creator>
  <cp:lastModifiedBy>Denney, Kimie - FS, MT</cp:lastModifiedBy>
  <cp:revision>253</cp:revision>
  <cp:lastPrinted>2020-03-05T05:13:07Z</cp:lastPrinted>
  <dcterms:created xsi:type="dcterms:W3CDTF">2019-09-27T12:58:13Z</dcterms:created>
  <dcterms:modified xsi:type="dcterms:W3CDTF">2024-04-01T15:17:23Z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0x010100F9C6E643F5A4B34A857A81FF2F93CEE7</vt:lpwstr>
  </property>
  <property fmtid="{D5CDD505-2E9C-101B-9397-08002B2CF9AE}" pid="3" name="Order">
    <vt:r8>19100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TemplateUrl">
    <vt:lpwstr/>
  </property>
  <property fmtid="{D5CDD505-2E9C-101B-9397-08002B2CF9AE}" pid="11" name="ComplianceAssetId">
    <vt:lpwstr/>
  </property>
</Properties>
</file>