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5"/>
  </p:notesMasterIdLst>
  <p:handoutMasterIdLst>
    <p:handoutMasterId r:id="rId26"/>
  </p:handoutMasterIdLst>
  <p:sldIdLst>
    <p:sldId id="256" r:id="rId5"/>
    <p:sldId id="257" r:id="rId6"/>
    <p:sldId id="353" r:id="rId7"/>
    <p:sldId id="354" r:id="rId8"/>
    <p:sldId id="355" r:id="rId9"/>
    <p:sldId id="331" r:id="rId10"/>
    <p:sldId id="356" r:id="rId11"/>
    <p:sldId id="341" r:id="rId12"/>
    <p:sldId id="332" r:id="rId13"/>
    <p:sldId id="357" r:id="rId14"/>
    <p:sldId id="359" r:id="rId15"/>
    <p:sldId id="358" r:id="rId16"/>
    <p:sldId id="343" r:id="rId17"/>
    <p:sldId id="361" r:id="rId18"/>
    <p:sldId id="362" r:id="rId19"/>
    <p:sldId id="363" r:id="rId20"/>
    <p:sldId id="364" r:id="rId21"/>
    <p:sldId id="351" r:id="rId22"/>
    <p:sldId id="352" r:id="rId23"/>
    <p:sldId id="365"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9075F-A367-1A71-75E6-32DE3AF565DF}" v="1" dt="2022-04-08T21:52:00.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63604" autoAdjust="0"/>
  </p:normalViewPr>
  <p:slideViewPr>
    <p:cSldViewPr snapToGrid="0">
      <p:cViewPr varScale="1">
        <p:scale>
          <a:sx n="72" d="100"/>
          <a:sy n="72" d="100"/>
        </p:scale>
        <p:origin x="1272" y="72"/>
      </p:cViewPr>
      <p:guideLst/>
    </p:cSldViewPr>
  </p:slideViewPr>
  <p:outlineViewPr>
    <p:cViewPr>
      <p:scale>
        <a:sx n="33" d="100"/>
        <a:sy n="33" d="100"/>
      </p:scale>
      <p:origin x="0" y="-95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150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Swain" userId="S::melissa_swain@firenet.gov::33377bf6-764c-4879-bfc8-5ac328d71dfb" providerId="AD" clId="Web-{F2B9075F-A367-1A71-75E6-32DE3AF565DF}"/>
    <pc:docChg chg="modSld">
      <pc:chgData name="Melissa Swain" userId="S::melissa_swain@firenet.gov::33377bf6-764c-4879-bfc8-5ac328d71dfb" providerId="AD" clId="Web-{F2B9075F-A367-1A71-75E6-32DE3AF565DF}" dt="2022-04-08T21:52:00.465" v="0"/>
      <pc:docMkLst>
        <pc:docMk/>
      </pc:docMkLst>
      <pc:sldChg chg="addSp">
        <pc:chgData name="Melissa Swain" userId="S::melissa_swain@firenet.gov::33377bf6-764c-4879-bfc8-5ac328d71dfb" providerId="AD" clId="Web-{F2B9075F-A367-1A71-75E6-32DE3AF565DF}" dt="2022-04-08T21:52:00.465" v="0"/>
        <pc:sldMkLst>
          <pc:docMk/>
          <pc:sldMk cId="2422171587" sldId="256"/>
        </pc:sldMkLst>
        <pc:spChg chg="add">
          <ac:chgData name="Melissa Swain" userId="S::melissa_swain@firenet.gov::33377bf6-764c-4879-bfc8-5ac328d71dfb" providerId="AD" clId="Web-{F2B9075F-A367-1A71-75E6-32DE3AF565DF}" dt="2022-04-08T21:52:00.465" v="0"/>
          <ac:spMkLst>
            <pc:docMk/>
            <pc:sldMk cId="2422171587" sldId="256"/>
            <ac:spMk id="6" creationId="{8EDB39A0-BEF2-665E-9696-68CCFF6D17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1A6A88-0496-4A25-9DA3-86EB59B71579}"/>
              </a:ext>
            </a:extLst>
          </p:cNvPr>
          <p:cNvSpPr>
            <a:spLocks noGrp="1"/>
          </p:cNvSpPr>
          <p:nvPr>
            <p:ph type="hdr" sz="quarter"/>
          </p:nvPr>
        </p:nvSpPr>
        <p:spPr>
          <a:xfrm>
            <a:off x="0" y="140677"/>
            <a:ext cx="3763108" cy="326048"/>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5" name="Slide Number Placeholder 4">
            <a:extLst>
              <a:ext uri="{FF2B5EF4-FFF2-40B4-BE49-F238E27FC236}">
                <a16:creationId xmlns:a16="http://schemas.microsoft.com/office/drawing/2014/main" id="{90F11B00-328B-465A-AA00-3B6F96A211DC}"/>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Page </a:t>
            </a:r>
            <a:fld id="{BCFDBE60-5F26-4560-9C1E-E4375F56C7FF}" type="slidenum">
              <a:rPr lang="en-US" smtClean="0"/>
              <a:t>‹#›</a:t>
            </a:fld>
            <a:endParaRPr lang="en-US" dirty="0"/>
          </a:p>
        </p:txBody>
      </p:sp>
    </p:spTree>
    <p:extLst>
      <p:ext uri="{BB962C8B-B14F-4D97-AF65-F5344CB8AC3E}">
        <p14:creationId xmlns:p14="http://schemas.microsoft.com/office/powerpoint/2010/main" val="284427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05508"/>
            <a:ext cx="3587262" cy="360926"/>
          </a:xfrm>
          <a:prstGeom prst="rect">
            <a:avLst/>
          </a:prstGeom>
        </p:spPr>
        <p:txBody>
          <a:bodyPr vert="horz" lIns="93177" tIns="46589" rIns="93177" bIns="46589"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9313D26-4177-475D-8788-E363E036F7EF}"/>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Page </a:t>
            </a:r>
            <a:fld id="{E0B2D2E6-D55A-49A1-B887-36DCA4B88C89}" type="slidenum">
              <a:rPr lang="en-US" smtClean="0"/>
              <a:pPr/>
              <a:t>‹#›</a:t>
            </a:fld>
            <a:endParaRPr lang="en-US" dirty="0"/>
          </a:p>
        </p:txBody>
      </p:sp>
    </p:spTree>
    <p:extLst>
      <p:ext uri="{BB962C8B-B14F-4D97-AF65-F5344CB8AC3E}">
        <p14:creationId xmlns:p14="http://schemas.microsoft.com/office/powerpoint/2010/main" val="26474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Standards for Interagency Incident Business Management – Chapter 30</a:t>
            </a:r>
            <a:r>
              <a:rPr lang="en-US"/>
              <a:t>, Page 30-1</a:t>
            </a:r>
            <a:endParaRPr lang="en-US" b="1" dirty="0"/>
          </a:p>
          <a:p>
            <a:endParaRPr lang="en-US" dirty="0"/>
          </a:p>
          <a:p>
            <a:r>
              <a:rPr lang="en-US" dirty="0"/>
              <a:t>This unit covers government property; property that was purchased by and is owned by the government.</a:t>
            </a:r>
          </a:p>
          <a:p>
            <a:endParaRPr lang="en-US" dirty="0"/>
          </a:p>
        </p:txBody>
      </p:sp>
    </p:spTree>
    <p:extLst>
      <p:ext uri="{BB962C8B-B14F-4D97-AF65-F5344CB8AC3E}">
        <p14:creationId xmlns:p14="http://schemas.microsoft.com/office/powerpoint/2010/main" val="33455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30-3 thru 30-4</a:t>
            </a:r>
          </a:p>
          <a:p>
            <a:endParaRPr lang="en-US" dirty="0"/>
          </a:p>
          <a:p>
            <a:r>
              <a:rPr lang="en-US" dirty="0"/>
              <a:t>Once the Buying Team acquires property they mark it with the established identification procedures, add it to their inventory list (include description, serial or accountability number), and complete an Interagency Incident Waybill, OF-316. The equipment/supplies are then delivered to the incident. The Supply Unit inventories and receipts for the items.</a:t>
            </a:r>
          </a:p>
          <a:p>
            <a:endParaRPr lang="en-US" dirty="0"/>
          </a:p>
          <a:p>
            <a:r>
              <a:rPr lang="en-US" dirty="0"/>
              <a:t>If property is coming from a Cache, it will be accompanied by a Waybill and delivered directly to the Supply Unit who will inventory and receipt.</a:t>
            </a:r>
          </a:p>
          <a:p>
            <a:endParaRPr lang="en-US" dirty="0"/>
          </a:p>
          <a:p>
            <a:r>
              <a:rPr lang="en-US" dirty="0"/>
              <a:t>The Supply Unit also maintains an inventory list of equipment/supplies in the Supply Unit.</a:t>
            </a:r>
          </a:p>
          <a:p>
            <a:pPr defTabSz="931774">
              <a:defRPr/>
            </a:pPr>
            <a:endParaRPr lang="en-US" i="1" dirty="0"/>
          </a:p>
          <a:p>
            <a:pPr defTabSz="931774">
              <a:defRPr/>
            </a:pPr>
            <a:r>
              <a:rPr lang="en-US" i="1" dirty="0"/>
              <a:t>Instructor Note: Show an example of the Interagency Waybill, OF-316 in the Exhibits of Chapter 30.</a:t>
            </a:r>
          </a:p>
          <a:p>
            <a:endParaRPr lang="en-US" dirty="0"/>
          </a:p>
          <a:p>
            <a:endParaRPr lang="en-US" dirty="0"/>
          </a:p>
        </p:txBody>
      </p:sp>
    </p:spTree>
    <p:extLst>
      <p:ext uri="{BB962C8B-B14F-4D97-AF65-F5344CB8AC3E}">
        <p14:creationId xmlns:p14="http://schemas.microsoft.com/office/powerpoint/2010/main" val="1727878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30, Exhibits</a:t>
            </a:r>
          </a:p>
        </p:txBody>
      </p:sp>
    </p:spTree>
    <p:extLst>
      <p:ext uri="{BB962C8B-B14F-4D97-AF65-F5344CB8AC3E}">
        <p14:creationId xmlns:p14="http://schemas.microsoft.com/office/powerpoint/2010/main" val="1163314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Once equipment has been checked in at the incident, it can be issued to personnel </a:t>
            </a:r>
            <a:r>
              <a:rPr lang="en-US" b="1" dirty="0"/>
              <a:t>(Request items from supply unit with a General Message Form). </a:t>
            </a:r>
            <a:r>
              <a:rPr lang="en-US" dirty="0"/>
              <a:t>This is commonly done on a spreadsheet using the resource order number for tracking. For accountable property, however, a Waybill must be used.</a:t>
            </a:r>
          </a:p>
          <a:p>
            <a:endParaRPr lang="en-US" dirty="0"/>
          </a:p>
          <a:p>
            <a:r>
              <a:rPr lang="en-US" dirty="0"/>
              <a:t>Transferring assigned equipment directly from one person to another relieves the original personnel of accountability as long as the transfer is documented properly. Documentation can be on a General Message Form and must include the item and details, name and signature of the individual to whom the property is being transferred from and to. The documentation must be given to the Supply Unit. </a:t>
            </a:r>
          </a:p>
          <a:p>
            <a:endParaRPr lang="en-US" dirty="0"/>
          </a:p>
          <a:p>
            <a:r>
              <a:rPr lang="en-US" b="1" dirty="0">
                <a:solidFill>
                  <a:srgbClr val="FF0000"/>
                </a:solidFill>
              </a:rPr>
              <a:t>TEST QUESTION: When transferring property from personnel to personnel or from crew to crew, document names of individuals accepting the property and notify the Supply Unit Leader of the transfer. </a:t>
            </a:r>
          </a:p>
          <a:p>
            <a:endParaRPr lang="en-US" dirty="0"/>
          </a:p>
          <a:p>
            <a:r>
              <a:rPr lang="en-US" dirty="0"/>
              <a:t>When property is transferred from one incident to another, the Supply Unit Leader documents all items to be released using an Interagency Incident Waybill, OF-316, reports the transfer(s) to the incident agency, and reports the transfer(s) to the servicing cache upon completion of the documentation.</a:t>
            </a:r>
            <a:endParaRPr lang="en-US" b="1" dirty="0"/>
          </a:p>
          <a:p>
            <a:endParaRPr lang="en-US" b="1" dirty="0"/>
          </a:p>
        </p:txBody>
      </p:sp>
    </p:spTree>
    <p:extLst>
      <p:ext uri="{BB962C8B-B14F-4D97-AF65-F5344CB8AC3E}">
        <p14:creationId xmlns:p14="http://schemas.microsoft.com/office/powerpoint/2010/main" val="2233201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30-4</a:t>
            </a:r>
          </a:p>
          <a:p>
            <a:endParaRPr lang="en-US" dirty="0"/>
          </a:p>
          <a:p>
            <a:r>
              <a:rPr lang="en-US" dirty="0"/>
              <a:t>If accountable and durable property is damaged or lost, the individual responsible for—or assigned to—the property must document the loss or damage on the Property Loss or Damage Report, OF-289. </a:t>
            </a:r>
            <a:r>
              <a:rPr lang="en-US" b="1" dirty="0"/>
              <a:t>(If possible, retrieve damaged property) </a:t>
            </a:r>
            <a:r>
              <a:rPr lang="en-US" dirty="0"/>
              <a:t>On most IMTs, the Finance Section (Comp/Claims Unit Leader) handles Government Property Loss or Damage. The form requires a supervisor statement and a statement from an SME (Radio Tech for damaged radio). The Agency Administrator may delegate authority to approve replacement to the IMT.</a:t>
            </a:r>
          </a:p>
          <a:p>
            <a:endParaRPr lang="en-US" dirty="0"/>
          </a:p>
          <a:p>
            <a:r>
              <a:rPr lang="en-US" dirty="0"/>
              <a:t>The FSC must follow appropriation law to determine whether the property will be replaced with incident dollars. Normal wear and tear is not replacement, it should be replaced with appropriated fire dollars from the Home Unit. If approved, an order will be placed to issue the new equipment to the employee prior to </a:t>
            </a:r>
            <a:r>
              <a:rPr lang="en-US" dirty="0" err="1"/>
              <a:t>demob</a:t>
            </a:r>
            <a:r>
              <a:rPr lang="en-US" dirty="0"/>
              <a:t>. If demobilizing, a resource order can be issued.</a:t>
            </a:r>
          </a:p>
          <a:p>
            <a:endParaRPr lang="en-US" dirty="0"/>
          </a:p>
          <a:p>
            <a:r>
              <a:rPr lang="en-US" dirty="0"/>
              <a:t>For consumable items, the Incident Replacement Requisition, OF-315, General Message Form, or Saw Parts Order Form is used for replacement. </a:t>
            </a:r>
          </a:p>
          <a:p>
            <a:endParaRPr lang="en-US" b="1" dirty="0"/>
          </a:p>
        </p:txBody>
      </p:sp>
    </p:spTree>
    <p:extLst>
      <p:ext uri="{BB962C8B-B14F-4D97-AF65-F5344CB8AC3E}">
        <p14:creationId xmlns:p14="http://schemas.microsoft.com/office/powerpoint/2010/main" val="1345047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30, Exhibits</a:t>
            </a:r>
          </a:p>
        </p:txBody>
      </p:sp>
    </p:spTree>
    <p:extLst>
      <p:ext uri="{BB962C8B-B14F-4D97-AF65-F5344CB8AC3E}">
        <p14:creationId xmlns:p14="http://schemas.microsoft.com/office/powerpoint/2010/main" val="2898468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30-5</a:t>
            </a:r>
          </a:p>
          <a:p>
            <a:endParaRPr lang="en-US" dirty="0"/>
          </a:p>
          <a:p>
            <a:r>
              <a:rPr lang="en-US" dirty="0"/>
              <a:t>Incident agencies and incident management teams (IMTs) follow fire loss tolerance guidelines to track loss of property and supplies and are held accountable for meeting the established guidelines</a:t>
            </a:r>
            <a:endParaRPr lang="en-US" b="1" dirty="0"/>
          </a:p>
          <a:p>
            <a:r>
              <a:rPr lang="en-US" dirty="0"/>
              <a:t> </a:t>
            </a:r>
            <a:endParaRPr lang="en-US" b="1" dirty="0"/>
          </a:p>
          <a:p>
            <a:r>
              <a:rPr lang="en-US" dirty="0"/>
              <a:t>All incident personnel have the responsibility to ensure the management and safeguarding of property, and need to return any found property to the supply unit.</a:t>
            </a:r>
            <a:endParaRPr lang="en-US" b="1" dirty="0"/>
          </a:p>
          <a:p>
            <a:r>
              <a:rPr lang="en-US" dirty="0"/>
              <a:t> </a:t>
            </a:r>
            <a:endParaRPr lang="en-US" b="1" dirty="0"/>
          </a:p>
          <a:p>
            <a:r>
              <a:rPr lang="en-US" dirty="0"/>
              <a:t>If the loss of durable items exceeds performance threshold guidelines and it is known before the release of the IMT, the IMT provides documentation of the loss to the incident agency and the servicing cache. </a:t>
            </a:r>
          </a:p>
          <a:p>
            <a:endParaRPr lang="en-US" dirty="0"/>
          </a:p>
          <a:p>
            <a:endParaRPr lang="en-US" b="1" dirty="0"/>
          </a:p>
        </p:txBody>
      </p:sp>
    </p:spTree>
    <p:extLst>
      <p:ext uri="{BB962C8B-B14F-4D97-AF65-F5344CB8AC3E}">
        <p14:creationId xmlns:p14="http://schemas.microsoft.com/office/powerpoint/2010/main" val="144639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30-6</a:t>
            </a:r>
          </a:p>
          <a:p>
            <a:endParaRPr lang="en-US" b="1" dirty="0">
              <a:solidFill>
                <a:srgbClr val="FF0000"/>
              </a:solidFill>
            </a:endParaRPr>
          </a:p>
          <a:p>
            <a:r>
              <a:rPr lang="en-US" b="1" dirty="0">
                <a:solidFill>
                  <a:srgbClr val="FF0000"/>
                </a:solidFill>
              </a:rPr>
              <a:t>TEST QUESTION: When </a:t>
            </a:r>
            <a:r>
              <a:rPr lang="en-US" b="1" dirty="0" err="1">
                <a:solidFill>
                  <a:srgbClr val="FF0000"/>
                </a:solidFill>
              </a:rPr>
              <a:t>demobing</a:t>
            </a:r>
            <a:r>
              <a:rPr lang="en-US" b="1" dirty="0">
                <a:solidFill>
                  <a:srgbClr val="FF0000"/>
                </a:solidFill>
              </a:rPr>
              <a:t>, it’s important to turn all issued property back to the Supply Unit.</a:t>
            </a:r>
            <a:r>
              <a:rPr lang="en-US" dirty="0">
                <a:solidFill>
                  <a:srgbClr val="FF0000"/>
                </a:solidFill>
              </a:rPr>
              <a:t>  </a:t>
            </a:r>
          </a:p>
          <a:p>
            <a:r>
              <a:rPr lang="en-US" b="1" dirty="0">
                <a:solidFill>
                  <a:srgbClr val="FF0000"/>
                </a:solidFill>
              </a:rPr>
              <a:t>Answer: Cost Containment and Relief from financial liability. </a:t>
            </a:r>
          </a:p>
          <a:p>
            <a:r>
              <a:rPr lang="en-US" dirty="0"/>
              <a:t> </a:t>
            </a:r>
            <a:endParaRPr lang="en-US" b="1" dirty="0"/>
          </a:p>
          <a:p>
            <a:endParaRPr lang="en-US" dirty="0"/>
          </a:p>
          <a:p>
            <a:endParaRPr lang="en-US" b="1" dirty="0"/>
          </a:p>
        </p:txBody>
      </p:sp>
    </p:spTree>
    <p:extLst>
      <p:ext uri="{BB962C8B-B14F-4D97-AF65-F5344CB8AC3E}">
        <p14:creationId xmlns:p14="http://schemas.microsoft.com/office/powerpoint/2010/main" val="45471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30-6</a:t>
            </a:r>
          </a:p>
          <a:p>
            <a:endParaRPr lang="en-US" dirty="0"/>
          </a:p>
          <a:p>
            <a:r>
              <a:rPr lang="en-US" dirty="0"/>
              <a:t>Federal Executive Order No. 12873 requires federal agencies to promote cost-effective waste reduction and recycling of reusable materials for wastes generated by federal government activities. Public Law 25 103-329, (H.R. 4539), Sec. 608 authorizes all federal agencies to receive and use funds resulting from the sale of materials recovered through recycling or waste prevention programs.</a:t>
            </a:r>
          </a:p>
          <a:p>
            <a:endParaRPr lang="en-US" dirty="0"/>
          </a:p>
          <a:p>
            <a:r>
              <a:rPr lang="en-US" dirty="0"/>
              <a:t>Recycling at incident base requires coordination with the incident agency. The incident agency provides information on recycling procedures and requirements to the IMT at the Agency Administrator briefing.</a:t>
            </a:r>
          </a:p>
          <a:p>
            <a:endParaRPr lang="en-US" dirty="0"/>
          </a:p>
          <a:p>
            <a:r>
              <a:rPr lang="en-US" dirty="0"/>
              <a:t>The Logistics Section will manage incident recycling. Incident agency recycling guidelines should provide details for collecting and storing of material, and arranging for pickup and disposition. Feasibility needs to be determined, use of existing contracts is an option, and determination of what will be recycled; i.e. bottles, paper, grease, etc. Disposal is a critical piece to the feasibility.</a:t>
            </a:r>
          </a:p>
        </p:txBody>
      </p:sp>
    </p:spTree>
    <p:extLst>
      <p:ext uri="{BB962C8B-B14F-4D97-AF65-F5344CB8AC3E}">
        <p14:creationId xmlns:p14="http://schemas.microsoft.com/office/powerpoint/2010/main" val="121867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352396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 1. Document it and notify your supervisor and supply unit….a 213 works</a:t>
            </a:r>
          </a:p>
          <a:p>
            <a:r>
              <a:rPr lang="en-US" i="1" dirty="0"/>
              <a:t>              2. To the supply unit. Then, using the ICS-221, they must obtain sign-off for any other identified section</a:t>
            </a:r>
          </a:p>
          <a:p>
            <a:r>
              <a:rPr lang="en-US" i="1" dirty="0"/>
              <a:t>             3. Can be held financially responsible for assigned property. And, you are adding costs </a:t>
            </a:r>
            <a:r>
              <a:rPr lang="en-US" i="1"/>
              <a:t>to incident.</a:t>
            </a:r>
            <a:endParaRPr lang="en-US" i="1" dirty="0"/>
          </a:p>
        </p:txBody>
      </p:sp>
    </p:spTree>
    <p:extLst>
      <p:ext uri="{BB962C8B-B14F-4D97-AF65-F5344CB8AC3E}">
        <p14:creationId xmlns:p14="http://schemas.microsoft.com/office/powerpoint/2010/main" val="87168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1" dirty="0"/>
          </a:p>
          <a:p>
            <a:pPr defTabSz="931774">
              <a:defRPr/>
            </a:pPr>
            <a:endParaRPr lang="en-US" b="1" dirty="0"/>
          </a:p>
          <a:p>
            <a:pPr defTabSz="931774">
              <a:defRPr/>
            </a:pPr>
            <a:endParaRPr lang="en-US" b="1" dirty="0"/>
          </a:p>
        </p:txBody>
      </p:sp>
    </p:spTree>
    <p:extLst>
      <p:ext uri="{BB962C8B-B14F-4D97-AF65-F5344CB8AC3E}">
        <p14:creationId xmlns:p14="http://schemas.microsoft.com/office/powerpoint/2010/main" val="142942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9729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SIIBM Chapter 30, Page 30-3</a:t>
            </a:r>
          </a:p>
          <a:p>
            <a:endParaRPr lang="en-US" b="1" dirty="0"/>
          </a:p>
          <a:p>
            <a:r>
              <a:rPr lang="en-US" b="1" dirty="0"/>
              <a:t>Accountable Property</a:t>
            </a:r>
            <a:r>
              <a:rPr lang="en-US" dirty="0"/>
              <a:t> – Property with a purchase price of $5,000 or more (USDI or USDA) or items considered sensitive/trackable (can be easily stolen but not at the dollar threshold), i.e. cameras, chainsaws, personal or laptop computers, GPS units. States may have different established dollar values. Accountable property is generally tagged with an agency identification number.</a:t>
            </a:r>
          </a:p>
          <a:p>
            <a:endParaRPr lang="en-US" i="1" dirty="0"/>
          </a:p>
          <a:p>
            <a:r>
              <a:rPr lang="en-US" i="1" dirty="0"/>
              <a:t>Examples: Radio Kits, Engine, GPS, Camera</a:t>
            </a:r>
            <a:br>
              <a:rPr lang="en-US" dirty="0"/>
            </a:br>
            <a:r>
              <a:rPr lang="en-US" dirty="0"/>
              <a:t> </a:t>
            </a:r>
            <a:endParaRPr lang="en-US" b="1" dirty="0"/>
          </a:p>
          <a:p>
            <a:r>
              <a:rPr lang="en-US" b="1" dirty="0"/>
              <a:t>Durable Property </a:t>
            </a:r>
            <a:r>
              <a:rPr lang="en-US" dirty="0"/>
              <a:t>– Property with a life expectancy of more than one incident. Durable property is usually marked in some way to identify agency; i.e. paint, etching, etc.</a:t>
            </a:r>
          </a:p>
          <a:p>
            <a:endParaRPr lang="en-US" dirty="0"/>
          </a:p>
          <a:p>
            <a:r>
              <a:rPr lang="en-US" i="1" dirty="0"/>
              <a:t>Examples: Sleeping Bags, Nozzles, Headlamps, Tools, Tents</a:t>
            </a:r>
            <a:endParaRPr lang="en-US" b="1" i="1" dirty="0"/>
          </a:p>
          <a:p>
            <a:r>
              <a:rPr lang="en-US" i="1" dirty="0"/>
              <a:t> </a:t>
            </a:r>
            <a:endParaRPr lang="en-US" b="1" i="1" dirty="0"/>
          </a:p>
          <a:p>
            <a:r>
              <a:rPr lang="en-US" b="1" dirty="0"/>
              <a:t>Consumable Property </a:t>
            </a:r>
            <a:r>
              <a:rPr lang="en-US" dirty="0"/>
              <a:t>– Property that is expected to be consumed during one incident. These items are not returned, therefore, not marked.</a:t>
            </a:r>
          </a:p>
          <a:p>
            <a:endParaRPr lang="en-US" dirty="0"/>
          </a:p>
          <a:p>
            <a:r>
              <a:rPr lang="en-US" i="1" dirty="0"/>
              <a:t>Examples: Plastic Canteen, Fuel, Oil, Batteries</a:t>
            </a:r>
          </a:p>
          <a:p>
            <a:endParaRPr lang="en-US" i="1" dirty="0"/>
          </a:p>
          <a:p>
            <a:r>
              <a:rPr lang="en-US" b="1" dirty="0">
                <a:solidFill>
                  <a:srgbClr val="FF0000"/>
                </a:solidFill>
              </a:rPr>
              <a:t>TEST QUESTION: Identify property as accountable, durable, or consumable.</a:t>
            </a:r>
          </a:p>
          <a:p>
            <a:endParaRPr lang="en-US" b="1" dirty="0"/>
          </a:p>
          <a:p>
            <a:endParaRPr lang="en-US" b="1" dirty="0"/>
          </a:p>
        </p:txBody>
      </p:sp>
    </p:spTree>
    <p:extLst>
      <p:ext uri="{BB962C8B-B14F-4D97-AF65-F5344CB8AC3E}">
        <p14:creationId xmlns:p14="http://schemas.microsoft.com/office/powerpoint/2010/main" val="235442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26672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Drip torch: Durable; Chainsaw: accountable; MRE: consumable; Buggy:  Accountable</a:t>
            </a:r>
          </a:p>
        </p:txBody>
      </p:sp>
    </p:spTree>
    <p:extLst>
      <p:ext uri="{BB962C8B-B14F-4D97-AF65-F5344CB8AC3E}">
        <p14:creationId xmlns:p14="http://schemas.microsoft.com/office/powerpoint/2010/main" val="1637566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30-1</a:t>
            </a:r>
            <a:endParaRPr lang="en-US" b="1" dirty="0"/>
          </a:p>
          <a:p>
            <a:endParaRPr lang="en-US" b="1" dirty="0"/>
          </a:p>
          <a:p>
            <a:r>
              <a:rPr lang="en-US" b="1" dirty="0"/>
              <a:t>Agency Administrator </a:t>
            </a:r>
            <a:r>
              <a:rPr lang="en-US" dirty="0"/>
              <a:t>– Agency Administrators (local agency) are responsible for providing agency property management guidelines and procedures to incident personnel and informs the IMT what is considered accountable.</a:t>
            </a:r>
          </a:p>
          <a:p>
            <a:endParaRPr lang="en-US" dirty="0"/>
          </a:p>
          <a:p>
            <a:r>
              <a:rPr lang="en-US" b="1" dirty="0">
                <a:solidFill>
                  <a:srgbClr val="FF0000"/>
                </a:solidFill>
              </a:rPr>
              <a:t>TEST QUESTION: The AA informs the IMT what is considered accountable property.</a:t>
            </a:r>
          </a:p>
          <a:p>
            <a:r>
              <a:rPr lang="en-US" dirty="0"/>
              <a:t> </a:t>
            </a:r>
            <a:endParaRPr lang="en-US" b="1" dirty="0"/>
          </a:p>
          <a:p>
            <a:r>
              <a:rPr lang="en-US" b="1" dirty="0"/>
              <a:t>Buying Team Leader </a:t>
            </a:r>
            <a:r>
              <a:rPr lang="en-US" dirty="0"/>
              <a:t>– The Buying Team Leader interfaces with the Administrative Officer to ensure IMT understands and follows guidelines established by the incident agency for purchasing accountable property and tracking. The Buying Team Leader will report the accountable property purchases to the incident agency.</a:t>
            </a:r>
          </a:p>
          <a:p>
            <a:endParaRPr lang="en-US" dirty="0"/>
          </a:p>
          <a:p>
            <a:r>
              <a:rPr lang="en-US" dirty="0"/>
              <a:t>NOTE: Once items are purchased, they become the property of the incident agency for use on future incidents.</a:t>
            </a:r>
          </a:p>
          <a:p>
            <a:endParaRPr lang="en-US" b="1" dirty="0"/>
          </a:p>
          <a:p>
            <a:r>
              <a:rPr lang="en-US" b="1" dirty="0">
                <a:solidFill>
                  <a:srgbClr val="FF0000"/>
                </a:solidFill>
              </a:rPr>
              <a:t>TEST QUESTION: Buying Team Leader reports the accountable property purchases.</a:t>
            </a:r>
          </a:p>
          <a:p>
            <a:r>
              <a:rPr lang="en-US" dirty="0"/>
              <a:t> </a:t>
            </a:r>
            <a:endParaRPr lang="en-US" b="1" dirty="0"/>
          </a:p>
          <a:p>
            <a:r>
              <a:rPr lang="en-US" b="1" dirty="0"/>
              <a:t>Incident Commander </a:t>
            </a:r>
            <a:r>
              <a:rPr lang="en-US" dirty="0"/>
              <a:t>– Responsible for establishing and maintaining a sound property management program. (</a:t>
            </a:r>
            <a:r>
              <a:rPr lang="en-US" b="1" dirty="0"/>
              <a:t>Has overall responsibility for establishing and maintaining sound property management program for the incident)</a:t>
            </a:r>
          </a:p>
          <a:p>
            <a:endParaRPr lang="en-US" b="1" dirty="0"/>
          </a:p>
          <a:p>
            <a:r>
              <a:rPr lang="en-US" b="1" dirty="0"/>
              <a:t>Supply Unit Leader </a:t>
            </a:r>
            <a:r>
              <a:rPr lang="en-US" dirty="0"/>
              <a:t>– Order equipment and supplies; receives, stores and maintains an inventory of supplies and equipment. They must ensure property marking procedures are followed. In addition, they document when orders are issued, transferred, returned, or lost, damaged or stolen. </a:t>
            </a:r>
            <a:r>
              <a:rPr lang="en-US" b="1" dirty="0"/>
              <a:t>(Responsible for documenting and receiving orders)</a:t>
            </a:r>
          </a:p>
          <a:p>
            <a:endParaRPr lang="en-US" b="1" dirty="0"/>
          </a:p>
          <a:p>
            <a:r>
              <a:rPr lang="en-US" b="1" dirty="0"/>
              <a:t>Supervisors </a:t>
            </a:r>
            <a:r>
              <a:rPr lang="en-US" dirty="0"/>
              <a:t>– Responsible to inform their subordinate personnel of their property accountability responsibilities and ensure adherence. </a:t>
            </a:r>
            <a:r>
              <a:rPr lang="en-US" b="1" dirty="0"/>
              <a:t>(IE: Crew boss would check out property for the crew.)</a:t>
            </a:r>
          </a:p>
          <a:p>
            <a:endParaRPr lang="en-US" b="1" dirty="0"/>
          </a:p>
          <a:p>
            <a:r>
              <a:rPr lang="en-US" b="1" dirty="0">
                <a:solidFill>
                  <a:srgbClr val="FF0000"/>
                </a:solidFill>
              </a:rPr>
              <a:t>TEST QUESTION: Supervisors ensure personnel adhere to the property management program.</a:t>
            </a:r>
          </a:p>
          <a:p>
            <a:endParaRPr lang="en-US" dirty="0">
              <a:solidFill>
                <a:srgbClr val="FF0000"/>
              </a:solidFill>
            </a:endParaRPr>
          </a:p>
          <a:p>
            <a:r>
              <a:rPr lang="en-US" b="1" dirty="0"/>
              <a:t>Incident Personnel </a:t>
            </a:r>
            <a:r>
              <a:rPr lang="en-US" dirty="0"/>
              <a:t>– Responsible for the care, use, and custody of property. They are responsible to return non-consumable property, report lost or damaged property and to order, use and return property in a cost-effective manner. </a:t>
            </a:r>
            <a:r>
              <a:rPr lang="en-US" b="1" dirty="0"/>
              <a:t>(Can be held financially accountable for property lost under their care)</a:t>
            </a:r>
          </a:p>
          <a:p>
            <a:endParaRPr lang="en-US" dirty="0"/>
          </a:p>
          <a:p>
            <a:r>
              <a:rPr lang="en-US" dirty="0"/>
              <a:t>NOTE: If personnel use home unit’s property; i.e. phones, laptops, GPS units, etc. they must be necessary to perform the duties of the job, request by the incident agency, and documented on a resource order.</a:t>
            </a:r>
          </a:p>
          <a:p>
            <a:endParaRPr lang="en-US" dirty="0">
              <a:solidFill>
                <a:srgbClr val="FF0000"/>
              </a:solidFill>
            </a:endParaRPr>
          </a:p>
          <a:p>
            <a:r>
              <a:rPr lang="en-US" b="1" dirty="0"/>
              <a:t>TEST QUESTION: Personnel report lost or damaged property.</a:t>
            </a:r>
          </a:p>
        </p:txBody>
      </p:sp>
    </p:spTree>
    <p:extLst>
      <p:ext uri="{BB962C8B-B14F-4D97-AF65-F5344CB8AC3E}">
        <p14:creationId xmlns:p14="http://schemas.microsoft.com/office/powerpoint/2010/main" val="17337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179091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 AA-Informs the IMT what is Accountable Property</a:t>
            </a:r>
          </a:p>
          <a:p>
            <a:r>
              <a:rPr lang="en-US" i="1" dirty="0"/>
              <a:t>         BUYT- Reports accountable property purchased</a:t>
            </a:r>
          </a:p>
          <a:p>
            <a:r>
              <a:rPr lang="en-US" i="1" dirty="0"/>
              <a:t>         IC     - Responsible for establishing a sound program</a:t>
            </a:r>
          </a:p>
          <a:p>
            <a:r>
              <a:rPr lang="en-US" i="1" dirty="0"/>
              <a:t>         SUPL-Documents when orders are received</a:t>
            </a:r>
          </a:p>
          <a:p>
            <a:r>
              <a:rPr lang="en-US" i="1" dirty="0"/>
              <a:t>Supervisor – Ensure employees adhere to property procedures</a:t>
            </a:r>
          </a:p>
          <a:p>
            <a:r>
              <a:rPr lang="en-US" i="1" dirty="0"/>
              <a:t>Incident Personnel – Reports lost property</a:t>
            </a:r>
          </a:p>
          <a:p>
            <a:r>
              <a:rPr lang="en-US" i="1" dirty="0"/>
              <a:t>    </a:t>
            </a:r>
          </a:p>
        </p:txBody>
      </p:sp>
    </p:spTree>
    <p:extLst>
      <p:ext uri="{BB962C8B-B14F-4D97-AF65-F5344CB8AC3E}">
        <p14:creationId xmlns:p14="http://schemas.microsoft.com/office/powerpoint/2010/main" val="1428578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SIIBM Chapter 30, Page 30-2</a:t>
            </a:r>
          </a:p>
          <a:p>
            <a:endParaRPr lang="en-US" dirty="0"/>
          </a:p>
          <a:p>
            <a:r>
              <a:rPr lang="en-US" dirty="0"/>
              <a:t>Unfortunately, theft and the temptation to rip off the incident’s cache of goods and equipment are very real issues. To minimize the loss of agency property, designated storage areas are often set up to protect against idle hands.</a:t>
            </a:r>
            <a:endParaRPr lang="en-US" b="1" dirty="0"/>
          </a:p>
          <a:p>
            <a:r>
              <a:rPr lang="en-US" dirty="0"/>
              <a:t> </a:t>
            </a:r>
            <a:endParaRPr lang="en-US" b="1" dirty="0"/>
          </a:p>
          <a:p>
            <a:r>
              <a:rPr lang="en-US" dirty="0"/>
              <a:t>There are two types of storage at incidents: 1. government-owned property storage and 2. personal property storage. </a:t>
            </a:r>
          </a:p>
          <a:p>
            <a:endParaRPr lang="en-US" dirty="0"/>
          </a:p>
          <a:p>
            <a:r>
              <a:rPr lang="en-US" b="1" dirty="0"/>
              <a:t>Government-Owned Property </a:t>
            </a:r>
            <a:r>
              <a:rPr lang="en-US" dirty="0"/>
              <a:t>Storage - A specific area is designated at the incident base, also known as supply. Incidents attempt to separate government property from the rest of the camp, and access to the area is restricted at all times and under watch by security. Supply is restricted at all times and open only certain hours.</a:t>
            </a:r>
            <a:endParaRPr lang="en-US" b="1" dirty="0"/>
          </a:p>
          <a:p>
            <a:r>
              <a:rPr lang="en-US" dirty="0"/>
              <a:t> </a:t>
            </a:r>
          </a:p>
          <a:p>
            <a:r>
              <a:rPr lang="en-US" b="1" dirty="0"/>
              <a:t>Personal Property Storage </a:t>
            </a:r>
            <a:r>
              <a:rPr lang="en-US" dirty="0"/>
              <a:t>– Personal property storage facilities are not always secure for personal gear, even though logistics tries to provide security. Because security is not guaranteed, don't bring anything to the incident that you are not willing to lose.</a:t>
            </a:r>
            <a:endParaRPr lang="en-US" b="1" dirty="0"/>
          </a:p>
          <a:p>
            <a:endParaRPr lang="en-US" dirty="0"/>
          </a:p>
          <a:p>
            <a:endParaRPr lang="en-US" dirty="0"/>
          </a:p>
          <a:p>
            <a:endParaRPr lang="en-US" dirty="0"/>
          </a:p>
        </p:txBody>
      </p:sp>
    </p:spTree>
    <p:extLst>
      <p:ext uri="{BB962C8B-B14F-4D97-AF65-F5344CB8AC3E}">
        <p14:creationId xmlns:p14="http://schemas.microsoft.com/office/powerpoint/2010/main" val="178637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39B562-A874-493C-AF64-0D4B6DF605C8}"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A9BFF-77F2-4AEF-BB5D-DB97870D49DB}"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52EA0-7E07-4FED-807E-A6F12C880B82}"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BDE77-969D-458F-BD83-09286A4A5F0D}"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726E6-A5C1-4A95-A121-917D1A299CC0}"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E6D7BE-4BAD-4E8A-9B87-BF99241F2BEA}"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579DC-7A41-46DA-B37C-6E7CF54519D5}"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E45698-6B59-4BCB-B9C2-D264277002E7}"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6714E-99E7-4064-AFAB-E0656DD96FA4}"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692707-424C-4FE1-9B49-8C537177126A}" type="datetime1">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1AE5B-AC7D-4B41-88D8-4BBC707417A1}" type="datetime1">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7A917-EB6A-4C9F-ACC4-1E18150D352A}" type="datetime1">
              <a:rPr lang="en-US" smtClean="0"/>
              <a:t>3/25/2024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C2D069-E06A-492A-BAFD-D4ECBF4D5EB0}" type="datetime1">
              <a:rPr lang="en-US" smtClean="0"/>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4BFE4-F5D0-4091-A508-E111939D60DE}" type="datetime1">
              <a:rPr lang="en-US" smtClean="0"/>
              <a:t>3/25/2024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53222B-E79F-41DE-96DD-F1F799F9774D}" type="datetime1">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87BCD0-A6A0-4C15-882E-983FD0DDC7D6}" type="datetime1">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CE0570-D75D-4A3B-B6EA-F5C21971E50E}" type="datetime1">
              <a:rPr lang="en-US" smtClean="0"/>
              <a:t>3/25/2024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bing.com/images/search?view=detailV2&amp;ccid=wTZ7otmJ&amp;id=36FF953B2D12C6203AAB2F0D5DD937E71F156783&amp;thid=OIP.wTZ7otmJSsN6pTAozOMxDwHaEO&amp;mediaurl=https%3a%2f%2fi.pinimg.com%2foriginals%2f1a%2f18%2f79%2f1a1879c9d24a3c9f81fca9f1da2d1a2a.jpg&amp;exph=443&amp;expw=775&amp;q=forest+service+truck&amp;simid=608009738714352341&amp;selectedIndex=57"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ystal Geyser 16.9 Oz. Natural Spring Water - 24/Case">
            <a:extLst>
              <a:ext uri="{FF2B5EF4-FFF2-40B4-BE49-F238E27FC236}">
                <a16:creationId xmlns:a16="http://schemas.microsoft.com/office/drawing/2014/main" id="{772935B9-9F1A-4FED-8FB9-15A18C228C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40745" y="4881970"/>
            <a:ext cx="1696004" cy="1487973"/>
          </a:xfrm>
          <a:prstGeom prst="rect">
            <a:avLst/>
          </a:prstGeom>
          <a:noFill/>
          <a:ln>
            <a:noFill/>
          </a:ln>
        </p:spPr>
      </p:pic>
      <p:sp>
        <p:nvSpPr>
          <p:cNvPr id="2" name="Title 1"/>
          <p:cNvSpPr>
            <a:spLocks noGrp="1"/>
          </p:cNvSpPr>
          <p:nvPr>
            <p:ph type="ctrTitle"/>
          </p:nvPr>
        </p:nvSpPr>
        <p:spPr>
          <a:xfrm>
            <a:off x="1507066" y="1741594"/>
            <a:ext cx="8135697" cy="1646302"/>
          </a:xfrm>
        </p:spPr>
        <p:txBody>
          <a:bodyPr/>
          <a:lstStyle/>
          <a:p>
            <a:r>
              <a:rPr lang="en-US" sz="6000" b="1" dirty="0"/>
              <a:t>Unit 8</a:t>
            </a:r>
            <a:br>
              <a:rPr lang="en-US" sz="6000" b="1" dirty="0"/>
            </a:br>
            <a:r>
              <a:rPr lang="en-US" sz="6000" b="1" dirty="0"/>
              <a:t>Property Management</a:t>
            </a:r>
          </a:p>
        </p:txBody>
      </p:sp>
      <p:pic>
        <p:nvPicPr>
          <p:cNvPr id="5" name="Picture 4" descr="KingCamp Instant Pop Up Camping Tent Easy Set Up In 60 Seconds, Lightweight Portable 2-4 Person Waterproof Automatic Dome Tent With Carrying Bag For">
            <a:extLst>
              <a:ext uri="{FF2B5EF4-FFF2-40B4-BE49-F238E27FC236}">
                <a16:creationId xmlns:a16="http://schemas.microsoft.com/office/drawing/2014/main" id="{B2EEB971-F545-48FB-ADFC-935278579845}"/>
              </a:ext>
            </a:extLst>
          </p:cNvPr>
          <p:cNvPicPr/>
          <p:nvPr/>
        </p:nvPicPr>
        <p:blipFill rotWithShape="1">
          <a:blip r:embed="rId4">
            <a:extLst>
              <a:ext uri="{28A0092B-C50C-407E-A947-70E740481C1C}">
                <a14:useLocalDpi xmlns:a14="http://schemas.microsoft.com/office/drawing/2010/main" val="0"/>
              </a:ext>
            </a:extLst>
          </a:blip>
          <a:srcRect t="9038" r="-48" b="34660"/>
          <a:stretch/>
        </p:blipFill>
        <p:spPr bwMode="auto">
          <a:xfrm>
            <a:off x="6603254" y="3937317"/>
            <a:ext cx="3039509" cy="2053580"/>
          </a:xfrm>
          <a:prstGeom prst="rect">
            <a:avLst/>
          </a:prstGeom>
          <a:noFill/>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4681D49E-244D-411A-9E92-49478C7C5530}"/>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TextBox 1">
            <a:extLst>
              <a:ext uri="{FF2B5EF4-FFF2-40B4-BE49-F238E27FC236}">
                <a16:creationId xmlns:a16="http://schemas.microsoft.com/office/drawing/2014/main" id="{8EDB39A0-BEF2-665E-9696-68CCFF6D175B}"/>
              </a:ext>
            </a:extLst>
          </p:cNvPr>
          <p:cNvSpPr txBox="1"/>
          <p:nvPr/>
        </p:nvSpPr>
        <p:spPr>
          <a:xfrm>
            <a:off x="10528126" y="64049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January 2020</a:t>
            </a:r>
            <a:endParaRPr lang="en-US" dirty="0">
              <a:solidFill>
                <a:schemeClr val="bg1">
                  <a:lumMod val="50000"/>
                </a:schemeClr>
              </a:solidFill>
            </a:endParaRPr>
          </a:p>
        </p:txBody>
      </p:sp>
    </p:spTree>
    <p:extLst>
      <p:ext uri="{BB962C8B-B14F-4D97-AF65-F5344CB8AC3E}">
        <p14:creationId xmlns:p14="http://schemas.microsoft.com/office/powerpoint/2010/main" val="242217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Property Accountability Controls</a:t>
            </a:r>
          </a:p>
        </p:txBody>
      </p:sp>
      <p:sp>
        <p:nvSpPr>
          <p:cNvPr id="3" name="Content Placeholder 2"/>
          <p:cNvSpPr>
            <a:spLocks noGrp="1"/>
          </p:cNvSpPr>
          <p:nvPr>
            <p:ph idx="1"/>
          </p:nvPr>
        </p:nvSpPr>
        <p:spPr>
          <a:xfrm>
            <a:off x="677334" y="1692508"/>
            <a:ext cx="8596668" cy="4555892"/>
          </a:xfrm>
        </p:spPr>
        <p:txBody>
          <a:bodyPr>
            <a:normAutofit/>
          </a:bodyPr>
          <a:lstStyle/>
          <a:p>
            <a:r>
              <a:rPr lang="en-US" sz="3600" dirty="0"/>
              <a:t>Identification Procedures</a:t>
            </a:r>
          </a:p>
          <a:p>
            <a:r>
              <a:rPr lang="en-US" sz="3600" dirty="0"/>
              <a:t>Property Inventory List</a:t>
            </a:r>
          </a:p>
          <a:p>
            <a:r>
              <a:rPr lang="en-US" sz="3600" dirty="0"/>
              <a:t>Document on an Interagency Waybill, OF-316 (used to document and track property)</a:t>
            </a:r>
          </a:p>
          <a:p>
            <a:endParaRPr lang="en-US" sz="3600" dirty="0"/>
          </a:p>
        </p:txBody>
      </p:sp>
      <p:sp>
        <p:nvSpPr>
          <p:cNvPr id="4" name="Slide Number Placeholder 3">
            <a:extLst>
              <a:ext uri="{FF2B5EF4-FFF2-40B4-BE49-F238E27FC236}">
                <a16:creationId xmlns:a16="http://schemas.microsoft.com/office/drawing/2014/main" id="{D0B6436E-90D1-4174-AC90-7E118FDC77A5}"/>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97517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7" name="Straight Connector 36">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Isosceles Triangle 40">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5" name="Isosceles Triangle 44">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6" name="Isosceles Triangle 45">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1CB7619D-01A3-4CFB-A4F8-F50D65C02895}"/>
              </a:ext>
            </a:extLst>
          </p:cNvPr>
          <p:cNvSpPr>
            <a:spLocks noGrp="1"/>
          </p:cNvSpPr>
          <p:nvPr>
            <p:ph type="title"/>
          </p:nvPr>
        </p:nvSpPr>
        <p:spPr>
          <a:xfrm>
            <a:off x="6049481" y="1423434"/>
            <a:ext cx="4299666" cy="3249131"/>
          </a:xfrm>
        </p:spPr>
        <p:txBody>
          <a:bodyPr vert="horz" lIns="91440" tIns="45720" rIns="91440" bIns="45720" rtlCol="0" anchor="b">
            <a:normAutofit/>
          </a:bodyPr>
          <a:lstStyle/>
          <a:p>
            <a:r>
              <a:rPr lang="en-US" sz="5400" b="1" kern="1200" dirty="0">
                <a:solidFill>
                  <a:schemeClr val="accent1"/>
                </a:solidFill>
                <a:latin typeface="+mj-lt"/>
                <a:ea typeface="+mj-ea"/>
                <a:cs typeface="+mj-cs"/>
              </a:rPr>
              <a:t>Interagency Waybill</a:t>
            </a:r>
            <a:br>
              <a:rPr lang="en-US" sz="5400" b="1" kern="1200" dirty="0">
                <a:solidFill>
                  <a:schemeClr val="accent1"/>
                </a:solidFill>
                <a:latin typeface="+mj-lt"/>
                <a:ea typeface="+mj-ea"/>
                <a:cs typeface="+mj-cs"/>
              </a:rPr>
            </a:br>
            <a:r>
              <a:rPr lang="en-US" sz="5400" b="1" kern="1200" dirty="0">
                <a:solidFill>
                  <a:schemeClr val="accent1"/>
                </a:solidFill>
                <a:latin typeface="+mj-lt"/>
                <a:ea typeface="+mj-ea"/>
                <a:cs typeface="+mj-cs"/>
              </a:rPr>
              <a:t>OF-316</a:t>
            </a:r>
          </a:p>
        </p:txBody>
      </p:sp>
      <p:sp>
        <p:nvSpPr>
          <p:cNvPr id="66" name="Isosceles Triangle 47">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1" name="Picture 30" descr="OF-316">
            <a:extLst>
              <a:ext uri="{FF2B5EF4-FFF2-40B4-BE49-F238E27FC236}">
                <a16:creationId xmlns:a16="http://schemas.microsoft.com/office/drawing/2014/main" id="{EC77A0DF-4246-4CC3-BD03-FF3E6C69F274}"/>
              </a:ext>
            </a:extLst>
          </p:cNvPr>
          <p:cNvPicPr/>
          <p:nvPr/>
        </p:nvPicPr>
        <p:blipFill rotWithShape="1">
          <a:blip r:embed="rId3">
            <a:extLst>
              <a:ext uri="{28A0092B-C50C-407E-A947-70E740481C1C}">
                <a14:useLocalDpi xmlns:a14="http://schemas.microsoft.com/office/drawing/2010/main" val="0"/>
              </a:ext>
            </a:extLst>
          </a:blip>
          <a:srcRect l="7654" t="5747" r="42611" b="5912"/>
          <a:stretch/>
        </p:blipFill>
        <p:spPr bwMode="auto">
          <a:xfrm>
            <a:off x="782940" y="-8467"/>
            <a:ext cx="5153840" cy="6853767"/>
          </a:xfrm>
          <a:prstGeom prst="rect">
            <a:avLst/>
          </a:prstGeom>
          <a:noFill/>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BC01725D-E2CE-4AA3-88E7-924FE98BC55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7859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Property Accountability Controls</a:t>
            </a:r>
          </a:p>
        </p:txBody>
      </p:sp>
      <p:sp>
        <p:nvSpPr>
          <p:cNvPr id="3" name="Content Placeholder 2"/>
          <p:cNvSpPr>
            <a:spLocks noGrp="1"/>
          </p:cNvSpPr>
          <p:nvPr>
            <p:ph idx="1"/>
          </p:nvPr>
        </p:nvSpPr>
        <p:spPr>
          <a:xfrm>
            <a:off x="677334" y="1646788"/>
            <a:ext cx="11118426" cy="4914032"/>
          </a:xfrm>
        </p:spPr>
        <p:txBody>
          <a:bodyPr>
            <a:noAutofit/>
          </a:bodyPr>
          <a:lstStyle/>
          <a:p>
            <a:r>
              <a:rPr lang="en-US" sz="3600" dirty="0"/>
              <a:t>Issuing/Transferring/Returns</a:t>
            </a:r>
          </a:p>
          <a:p>
            <a:pPr lvl="1">
              <a:buFont typeface="Arial" panose="020B0604020202020204" pitchFamily="34" charset="0"/>
              <a:buChar char="•"/>
            </a:pPr>
            <a:r>
              <a:rPr lang="en-US" sz="3600" dirty="0"/>
              <a:t>Supply issues property to resources and documents for tracking purposes.</a:t>
            </a:r>
          </a:p>
          <a:p>
            <a:pPr lvl="1">
              <a:buFont typeface="Arial" panose="020B0604020202020204" pitchFamily="34" charset="0"/>
              <a:buChar char="•"/>
            </a:pPr>
            <a:r>
              <a:rPr lang="en-US" sz="3600" dirty="0"/>
              <a:t>If items are transferred, document the transfer and give documentation to Supply.</a:t>
            </a:r>
          </a:p>
          <a:p>
            <a:pPr lvl="1">
              <a:buFont typeface="Arial" panose="020B0604020202020204" pitchFamily="34" charset="0"/>
              <a:buChar char="•"/>
            </a:pPr>
            <a:r>
              <a:rPr lang="en-US" sz="3600" dirty="0"/>
              <a:t>When items are returned, they are inspected and compared against the issuing documentation.</a:t>
            </a:r>
          </a:p>
        </p:txBody>
      </p:sp>
      <p:sp>
        <p:nvSpPr>
          <p:cNvPr id="4" name="Slide Number Placeholder 3">
            <a:extLst>
              <a:ext uri="{FF2B5EF4-FFF2-40B4-BE49-F238E27FC236}">
                <a16:creationId xmlns:a16="http://schemas.microsoft.com/office/drawing/2014/main" id="{A95320BD-1DEA-4A95-B6F0-B5F16FDDEEC5}"/>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85964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Property Loss or Damage</a:t>
            </a:r>
          </a:p>
        </p:txBody>
      </p:sp>
      <p:sp>
        <p:nvSpPr>
          <p:cNvPr id="3" name="Content Placeholder 2"/>
          <p:cNvSpPr>
            <a:spLocks noGrp="1"/>
          </p:cNvSpPr>
          <p:nvPr>
            <p:ph idx="1"/>
          </p:nvPr>
        </p:nvSpPr>
        <p:spPr>
          <a:xfrm>
            <a:off x="677334" y="1692508"/>
            <a:ext cx="8596668" cy="4555892"/>
          </a:xfrm>
        </p:spPr>
        <p:txBody>
          <a:bodyPr>
            <a:normAutofit/>
          </a:bodyPr>
          <a:lstStyle/>
          <a:p>
            <a:r>
              <a:rPr lang="en-US" sz="3600" dirty="0"/>
              <a:t>Document on Government Property Loss or Damage Report, OF-289</a:t>
            </a:r>
          </a:p>
          <a:p>
            <a:r>
              <a:rPr lang="en-US" sz="3600" dirty="0"/>
              <a:t>Photos, Sketches or Accident Reports can accompany the OF-289</a:t>
            </a:r>
          </a:p>
          <a:p>
            <a:endParaRPr lang="en-US" sz="3600" dirty="0"/>
          </a:p>
        </p:txBody>
      </p:sp>
      <p:sp>
        <p:nvSpPr>
          <p:cNvPr id="4" name="Slide Number Placeholder 3">
            <a:extLst>
              <a:ext uri="{FF2B5EF4-FFF2-40B4-BE49-F238E27FC236}">
                <a16:creationId xmlns:a16="http://schemas.microsoft.com/office/drawing/2014/main" id="{DB4B1DE8-2C1F-4661-B30B-E84460BF0D2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3892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7" name="Straight Connector 36">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Isosceles Triangle 40">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5" name="Isosceles Triangle 44">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6" name="Isosceles Triangle 45">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19" name="Title 1">
            <a:extLst>
              <a:ext uri="{FF2B5EF4-FFF2-40B4-BE49-F238E27FC236}">
                <a16:creationId xmlns:a16="http://schemas.microsoft.com/office/drawing/2014/main" id="{DB5A58F1-ACED-44FB-AB9B-C7839020E541}"/>
              </a:ext>
            </a:extLst>
          </p:cNvPr>
          <p:cNvSpPr>
            <a:spLocks noGrp="1"/>
          </p:cNvSpPr>
          <p:nvPr>
            <p:ph type="title"/>
          </p:nvPr>
        </p:nvSpPr>
        <p:spPr>
          <a:xfrm>
            <a:off x="6049481" y="1743474"/>
            <a:ext cx="4299666" cy="3249131"/>
          </a:xfrm>
        </p:spPr>
        <p:txBody>
          <a:bodyPr vert="horz" lIns="91440" tIns="45720" rIns="91440" bIns="45720" rtlCol="0" anchor="b">
            <a:normAutofit fontScale="90000"/>
          </a:bodyPr>
          <a:lstStyle/>
          <a:p>
            <a:r>
              <a:rPr lang="en-US" sz="5400" b="1" kern="1200" dirty="0">
                <a:solidFill>
                  <a:schemeClr val="accent1"/>
                </a:solidFill>
                <a:latin typeface="+mj-lt"/>
                <a:ea typeface="+mj-ea"/>
                <a:cs typeface="+mj-cs"/>
              </a:rPr>
              <a:t>Property Loss or Damage Report</a:t>
            </a:r>
            <a:br>
              <a:rPr lang="en-US" sz="5400" b="1" kern="1200" dirty="0">
                <a:solidFill>
                  <a:schemeClr val="accent1"/>
                </a:solidFill>
                <a:latin typeface="+mj-lt"/>
                <a:ea typeface="+mj-ea"/>
                <a:cs typeface="+mj-cs"/>
              </a:rPr>
            </a:br>
            <a:r>
              <a:rPr lang="en-US" sz="5400" b="1" kern="1200" dirty="0">
                <a:solidFill>
                  <a:schemeClr val="accent1"/>
                </a:solidFill>
                <a:latin typeface="+mj-lt"/>
                <a:ea typeface="+mj-ea"/>
                <a:cs typeface="+mj-cs"/>
              </a:rPr>
              <a:t>OF-289</a:t>
            </a:r>
          </a:p>
        </p:txBody>
      </p:sp>
      <p:graphicFrame>
        <p:nvGraphicFramePr>
          <p:cNvPr id="20" name="object 2">
            <a:extLst>
              <a:ext uri="{FF2B5EF4-FFF2-40B4-BE49-F238E27FC236}">
                <a16:creationId xmlns:a16="http://schemas.microsoft.com/office/drawing/2014/main" id="{3803EBC3-BF89-45A8-850B-503684FF90B6}"/>
              </a:ext>
            </a:extLst>
          </p:cNvPr>
          <p:cNvGraphicFramePr>
            <a:graphicFrameLocks noGrp="1"/>
          </p:cNvGraphicFramePr>
          <p:nvPr>
            <p:extLst>
              <p:ext uri="{D42A27DB-BD31-4B8C-83A1-F6EECF244321}">
                <p14:modId xmlns:p14="http://schemas.microsoft.com/office/powerpoint/2010/main" val="3369843566"/>
              </p:ext>
            </p:extLst>
          </p:nvPr>
        </p:nvGraphicFramePr>
        <p:xfrm>
          <a:off x="841003" y="451151"/>
          <a:ext cx="5094519" cy="6018230"/>
        </p:xfrm>
        <a:graphic>
          <a:graphicData uri="http://schemas.openxmlformats.org/drawingml/2006/table">
            <a:tbl>
              <a:tblPr firstRow="1" bandRow="1">
                <a:tableStyleId>{2D5ABB26-0587-4C30-8999-92F81FD0307C}</a:tableStyleId>
              </a:tblPr>
              <a:tblGrid>
                <a:gridCol w="1492560">
                  <a:extLst>
                    <a:ext uri="{9D8B030D-6E8A-4147-A177-3AD203B41FA5}">
                      <a16:colId xmlns:a16="http://schemas.microsoft.com/office/drawing/2014/main" val="20000"/>
                    </a:ext>
                  </a:extLst>
                </a:gridCol>
                <a:gridCol w="552004">
                  <a:extLst>
                    <a:ext uri="{9D8B030D-6E8A-4147-A177-3AD203B41FA5}">
                      <a16:colId xmlns:a16="http://schemas.microsoft.com/office/drawing/2014/main" val="20001"/>
                    </a:ext>
                  </a:extLst>
                </a:gridCol>
                <a:gridCol w="67117">
                  <a:extLst>
                    <a:ext uri="{9D8B030D-6E8A-4147-A177-3AD203B41FA5}">
                      <a16:colId xmlns:a16="http://schemas.microsoft.com/office/drawing/2014/main" val="20002"/>
                    </a:ext>
                  </a:extLst>
                </a:gridCol>
                <a:gridCol w="1662408">
                  <a:extLst>
                    <a:ext uri="{9D8B030D-6E8A-4147-A177-3AD203B41FA5}">
                      <a16:colId xmlns:a16="http://schemas.microsoft.com/office/drawing/2014/main" val="20003"/>
                    </a:ext>
                  </a:extLst>
                </a:gridCol>
                <a:gridCol w="1320430">
                  <a:extLst>
                    <a:ext uri="{9D8B030D-6E8A-4147-A177-3AD203B41FA5}">
                      <a16:colId xmlns:a16="http://schemas.microsoft.com/office/drawing/2014/main" val="20004"/>
                    </a:ext>
                  </a:extLst>
                </a:gridCol>
              </a:tblGrid>
              <a:tr h="266005">
                <a:tc rowSpan="2" gridSpan="3">
                  <a:txBody>
                    <a:bodyPr/>
                    <a:lstStyle/>
                    <a:p>
                      <a:pPr>
                        <a:lnSpc>
                          <a:spcPct val="100000"/>
                        </a:lnSpc>
                        <a:spcBef>
                          <a:spcPts val="35"/>
                        </a:spcBef>
                      </a:pPr>
                      <a:endParaRPr sz="1100">
                        <a:latin typeface="Times New Roman"/>
                        <a:cs typeface="Times New Roman"/>
                      </a:endParaRPr>
                    </a:p>
                    <a:p>
                      <a:pPr algn="ctr">
                        <a:lnSpc>
                          <a:spcPct val="100000"/>
                        </a:lnSpc>
                      </a:pPr>
                      <a:r>
                        <a:rPr sz="700" dirty="0">
                          <a:latin typeface="Arial"/>
                          <a:cs typeface="Arial"/>
                        </a:rPr>
                        <a:t>PROPERTY </a:t>
                      </a:r>
                      <a:r>
                        <a:rPr sz="700" spc="-5" dirty="0">
                          <a:latin typeface="Arial"/>
                          <a:cs typeface="Arial"/>
                        </a:rPr>
                        <a:t>LOSS </a:t>
                      </a:r>
                      <a:r>
                        <a:rPr sz="700" dirty="0">
                          <a:latin typeface="Arial"/>
                          <a:cs typeface="Arial"/>
                        </a:rPr>
                        <a:t>OR </a:t>
                      </a:r>
                      <a:r>
                        <a:rPr sz="700" spc="-5" dirty="0">
                          <a:latin typeface="Arial"/>
                          <a:cs typeface="Arial"/>
                        </a:rPr>
                        <a:t>DAMAGE</a:t>
                      </a:r>
                      <a:r>
                        <a:rPr sz="700" spc="-40" dirty="0">
                          <a:latin typeface="Arial"/>
                          <a:cs typeface="Arial"/>
                        </a:rPr>
                        <a:t> </a:t>
                      </a:r>
                      <a:r>
                        <a:rPr sz="700" spc="-5" dirty="0">
                          <a:latin typeface="Arial"/>
                          <a:cs typeface="Arial"/>
                        </a:rPr>
                        <a:t>REPORT</a:t>
                      </a:r>
                      <a:endParaRPr sz="700">
                        <a:latin typeface="Arial"/>
                        <a:cs typeface="Arial"/>
                      </a:endParaRPr>
                    </a:p>
                    <a:p>
                      <a:pPr algn="ctr">
                        <a:lnSpc>
                          <a:spcPct val="100000"/>
                        </a:lnSpc>
                      </a:pPr>
                      <a:r>
                        <a:rPr sz="700" dirty="0">
                          <a:latin typeface="Arial"/>
                          <a:cs typeface="Arial"/>
                        </a:rPr>
                        <a:t>Fire</a:t>
                      </a:r>
                      <a:r>
                        <a:rPr sz="700" spc="-5" dirty="0">
                          <a:latin typeface="Arial"/>
                          <a:cs typeface="Arial"/>
                        </a:rPr>
                        <a:t> </a:t>
                      </a:r>
                      <a:r>
                        <a:rPr sz="700" dirty="0">
                          <a:latin typeface="Arial"/>
                          <a:cs typeface="Arial"/>
                        </a:rPr>
                        <a:t>Suppression</a:t>
                      </a:r>
                      <a:endParaRPr sz="700">
                        <a:latin typeface="Arial"/>
                        <a:cs typeface="Arial"/>
                      </a:endParaRPr>
                    </a:p>
                  </a:txBody>
                  <a:tcPr marL="0" marR="0" marT="3031"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a:txBody>
                    <a:bodyPr/>
                    <a:lstStyle/>
                    <a:p>
                      <a:pPr marL="37465">
                        <a:lnSpc>
                          <a:spcPts val="800"/>
                        </a:lnSpc>
                      </a:pPr>
                      <a:r>
                        <a:rPr sz="500" spc="-5" dirty="0">
                          <a:latin typeface="Arial"/>
                          <a:cs typeface="Arial"/>
                        </a:rPr>
                        <a:t>1. CREW NAME </a:t>
                      </a:r>
                      <a:r>
                        <a:rPr sz="500" dirty="0">
                          <a:latin typeface="Arial"/>
                          <a:cs typeface="Arial"/>
                        </a:rPr>
                        <a:t>OR</a:t>
                      </a:r>
                      <a:r>
                        <a:rPr sz="500" spc="-10" dirty="0">
                          <a:latin typeface="Arial"/>
                          <a:cs typeface="Arial"/>
                        </a:rPr>
                        <a:t> </a:t>
                      </a:r>
                      <a:r>
                        <a:rPr sz="500" spc="-5" dirty="0">
                          <a:latin typeface="Arial"/>
                          <a:cs typeface="Arial"/>
                        </a:rPr>
                        <a:t>NO.</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50165">
                        <a:lnSpc>
                          <a:spcPts val="800"/>
                        </a:lnSpc>
                      </a:pPr>
                      <a:r>
                        <a:rPr sz="500" spc="-5" dirty="0">
                          <a:latin typeface="Arial"/>
                          <a:cs typeface="Arial"/>
                        </a:rPr>
                        <a:t>2. </a:t>
                      </a:r>
                      <a:r>
                        <a:rPr sz="500" dirty="0">
                          <a:latin typeface="Arial"/>
                          <a:cs typeface="Arial"/>
                        </a:rPr>
                        <a:t>ID </a:t>
                      </a:r>
                      <a:r>
                        <a:rPr sz="500" spc="-5" dirty="0">
                          <a:latin typeface="Arial"/>
                          <a:cs typeface="Arial"/>
                        </a:rPr>
                        <a:t>NO. </a:t>
                      </a:r>
                      <a:r>
                        <a:rPr sz="500" i="1" dirty="0">
                          <a:latin typeface="Arial"/>
                          <a:cs typeface="Arial"/>
                        </a:rPr>
                        <a:t>(FORM </a:t>
                      </a:r>
                      <a:r>
                        <a:rPr sz="500" i="1" spc="-5" dirty="0">
                          <a:latin typeface="Arial"/>
                          <a:cs typeface="Arial"/>
                        </a:rPr>
                        <a:t>of-288,</a:t>
                      </a:r>
                      <a:r>
                        <a:rPr sz="500" i="1" spc="-20" dirty="0">
                          <a:latin typeface="Arial"/>
                          <a:cs typeface="Arial"/>
                        </a:rPr>
                        <a:t> </a:t>
                      </a:r>
                      <a:r>
                        <a:rPr sz="500" i="1" dirty="0">
                          <a:latin typeface="Arial"/>
                          <a:cs typeface="Arial"/>
                        </a:rPr>
                        <a:t>Emerg.</a:t>
                      </a:r>
                      <a:endParaRPr sz="500">
                        <a:latin typeface="Arial"/>
                        <a:cs typeface="Arial"/>
                      </a:endParaRPr>
                    </a:p>
                    <a:p>
                      <a:pPr marL="173990">
                        <a:lnSpc>
                          <a:spcPct val="100000"/>
                        </a:lnSpc>
                      </a:pPr>
                      <a:r>
                        <a:rPr sz="500" i="1" dirty="0">
                          <a:latin typeface="Arial"/>
                          <a:cs typeface="Arial"/>
                        </a:rPr>
                        <a:t>Firefighter Time</a:t>
                      </a:r>
                      <a:r>
                        <a:rPr sz="500" i="1" spc="-10" dirty="0">
                          <a:latin typeface="Arial"/>
                          <a:cs typeface="Arial"/>
                        </a:rPr>
                        <a:t> </a:t>
                      </a:r>
                      <a:r>
                        <a:rPr sz="500" i="1" spc="-5" dirty="0">
                          <a:latin typeface="Arial"/>
                          <a:cs typeface="Arial"/>
                        </a:rPr>
                        <a:t>Report)</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0"/>
                  </a:ext>
                </a:extLst>
              </a:tr>
              <a:tr h="280429">
                <a:tc gridSpan="3" vMerge="1">
                  <a:txBody>
                    <a:bodyPr/>
                    <a:lstStyle/>
                    <a:p>
                      <a:endParaRPr/>
                    </a:p>
                  </a:txBody>
                  <a:tcPr marL="0" marR="0" marT="4445"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rowSpan="2" gridSpan="2">
                  <a:txBody>
                    <a:bodyPr/>
                    <a:lstStyle/>
                    <a:p>
                      <a:pPr marL="41910">
                        <a:lnSpc>
                          <a:spcPts val="800"/>
                        </a:lnSpc>
                      </a:pPr>
                      <a:r>
                        <a:rPr sz="500" spc="-5" dirty="0">
                          <a:latin typeface="Arial"/>
                          <a:cs typeface="Arial"/>
                        </a:rPr>
                        <a:t>3. </a:t>
                      </a:r>
                      <a:r>
                        <a:rPr sz="500" dirty="0">
                          <a:latin typeface="Arial"/>
                          <a:cs typeface="Arial"/>
                        </a:rPr>
                        <a:t>ISSUED TO </a:t>
                      </a:r>
                      <a:r>
                        <a:rPr sz="500" i="1" dirty="0">
                          <a:latin typeface="Arial"/>
                          <a:cs typeface="Arial"/>
                        </a:rPr>
                        <a:t>(Name </a:t>
                      </a:r>
                      <a:r>
                        <a:rPr sz="500" i="1" spc="-5" dirty="0">
                          <a:latin typeface="Arial"/>
                          <a:cs typeface="Arial"/>
                        </a:rPr>
                        <a:t>and</a:t>
                      </a:r>
                      <a:r>
                        <a:rPr sz="500" i="1" spc="-15" dirty="0">
                          <a:latin typeface="Arial"/>
                          <a:cs typeface="Arial"/>
                        </a:rPr>
                        <a:t> </a:t>
                      </a:r>
                      <a:r>
                        <a:rPr sz="500" i="1" dirty="0">
                          <a:latin typeface="Arial"/>
                          <a:cs typeface="Arial"/>
                        </a:rPr>
                        <a:t>Address)</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rowSpan="2" hMerge="1">
                  <a:txBody>
                    <a:bodyPr/>
                    <a:lstStyle/>
                    <a:p>
                      <a:endParaRPr/>
                    </a:p>
                  </a:txBody>
                  <a:tcPr marL="0" marR="0" marT="0" marB="0"/>
                </a:tc>
                <a:extLst>
                  <a:ext uri="{0D108BD9-81ED-4DB2-BD59-A6C34878D82A}">
                    <a16:rowId xmlns:a16="http://schemas.microsoft.com/office/drawing/2014/main" val="10001"/>
                  </a:ext>
                </a:extLst>
              </a:tr>
              <a:tr h="209584">
                <a:tc gridSpan="3">
                  <a:txBody>
                    <a:bodyPr/>
                    <a:lstStyle/>
                    <a:p>
                      <a:pPr marL="59690">
                        <a:lnSpc>
                          <a:spcPct val="100000"/>
                        </a:lnSpc>
                        <a:spcBef>
                          <a:spcPts val="35"/>
                        </a:spcBef>
                      </a:pPr>
                      <a:r>
                        <a:rPr sz="500" spc="-5" dirty="0">
                          <a:latin typeface="Arial"/>
                          <a:cs typeface="Arial"/>
                        </a:rPr>
                        <a:t>4. </a:t>
                      </a:r>
                      <a:r>
                        <a:rPr sz="500" dirty="0">
                          <a:latin typeface="Arial"/>
                          <a:cs typeface="Arial"/>
                        </a:rPr>
                        <a:t>ISSUING OFFICE OR</a:t>
                      </a:r>
                      <a:r>
                        <a:rPr sz="500" spc="-10" dirty="0">
                          <a:latin typeface="Arial"/>
                          <a:cs typeface="Arial"/>
                        </a:rPr>
                        <a:t> </a:t>
                      </a:r>
                      <a:r>
                        <a:rPr sz="500" spc="-5" dirty="0">
                          <a:latin typeface="Arial"/>
                          <a:cs typeface="Arial"/>
                        </a:rPr>
                        <a:t>CAMP</a:t>
                      </a:r>
                      <a:endParaRPr sz="500">
                        <a:latin typeface="Arial"/>
                        <a:cs typeface="Arial"/>
                      </a:endParaRPr>
                    </a:p>
                  </a:txBody>
                  <a:tcPr marL="0" marR="0" marT="3031"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2" vMerge="1">
                  <a:txBody>
                    <a:bodyPr/>
                    <a:lstStyle/>
                    <a:p>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vMerge="1">
                  <a:txBody>
                    <a:bodyPr/>
                    <a:lstStyle/>
                    <a:p>
                      <a:endParaRPr/>
                    </a:p>
                  </a:txBody>
                  <a:tcPr marL="0" marR="0" marT="0" marB="0"/>
                </a:tc>
                <a:extLst>
                  <a:ext uri="{0D108BD9-81ED-4DB2-BD59-A6C34878D82A}">
                    <a16:rowId xmlns:a16="http://schemas.microsoft.com/office/drawing/2014/main" val="10002"/>
                  </a:ext>
                </a:extLst>
              </a:tr>
              <a:tr h="285105">
                <a:tc>
                  <a:txBody>
                    <a:bodyPr/>
                    <a:lstStyle/>
                    <a:p>
                      <a:pPr marL="59690">
                        <a:lnSpc>
                          <a:spcPts val="825"/>
                        </a:lnSpc>
                      </a:pPr>
                      <a:r>
                        <a:rPr sz="500" spc="-5" dirty="0">
                          <a:latin typeface="Arial"/>
                          <a:cs typeface="Arial"/>
                        </a:rPr>
                        <a:t>5. </a:t>
                      </a:r>
                      <a:r>
                        <a:rPr sz="500" dirty="0">
                          <a:latin typeface="Arial"/>
                          <a:cs typeface="Arial"/>
                        </a:rPr>
                        <a:t>FIRE</a:t>
                      </a:r>
                      <a:r>
                        <a:rPr sz="500" spc="-5" dirty="0">
                          <a:latin typeface="Arial"/>
                          <a:cs typeface="Arial"/>
                        </a:rPr>
                        <a:t> NAME</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2">
                  <a:txBody>
                    <a:bodyPr/>
                    <a:lstStyle/>
                    <a:p>
                      <a:pPr marL="29209">
                        <a:lnSpc>
                          <a:spcPts val="805"/>
                        </a:lnSpc>
                      </a:pPr>
                      <a:r>
                        <a:rPr sz="500" spc="-5" dirty="0">
                          <a:latin typeface="Arial"/>
                          <a:cs typeface="Arial"/>
                        </a:rPr>
                        <a:t>6. </a:t>
                      </a:r>
                      <a:r>
                        <a:rPr sz="500" dirty="0">
                          <a:latin typeface="Arial"/>
                          <a:cs typeface="Arial"/>
                        </a:rPr>
                        <a:t>FIRE</a:t>
                      </a:r>
                      <a:r>
                        <a:rPr sz="500" spc="-15" dirty="0">
                          <a:latin typeface="Arial"/>
                          <a:cs typeface="Arial"/>
                        </a:rPr>
                        <a:t> </a:t>
                      </a:r>
                      <a:r>
                        <a:rPr sz="500" spc="-5" dirty="0">
                          <a:latin typeface="Arial"/>
                          <a:cs typeface="Arial"/>
                        </a:rPr>
                        <a:t>NO.</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gridSpan="2">
                  <a:txBody>
                    <a:bodyPr/>
                    <a:lstStyle/>
                    <a:p>
                      <a:pPr marL="64769">
                        <a:lnSpc>
                          <a:spcPct val="100000"/>
                        </a:lnSpc>
                        <a:spcBef>
                          <a:spcPts val="15"/>
                        </a:spcBef>
                      </a:pPr>
                      <a:r>
                        <a:rPr sz="500" spc="-5" dirty="0">
                          <a:latin typeface="Arial"/>
                          <a:cs typeface="Arial"/>
                        </a:rPr>
                        <a:t>7. </a:t>
                      </a:r>
                      <a:r>
                        <a:rPr sz="500" dirty="0">
                          <a:latin typeface="Arial"/>
                          <a:cs typeface="Arial"/>
                        </a:rPr>
                        <a:t>TYPE EMPLOYEE </a:t>
                      </a:r>
                      <a:r>
                        <a:rPr sz="500" i="1" dirty="0">
                          <a:latin typeface="Arial"/>
                          <a:cs typeface="Arial"/>
                        </a:rPr>
                        <a:t>(Mark </a:t>
                      </a:r>
                      <a:r>
                        <a:rPr sz="500" i="1" spc="-5" dirty="0">
                          <a:latin typeface="Arial"/>
                          <a:cs typeface="Arial"/>
                        </a:rPr>
                        <a:t>one with</a:t>
                      </a:r>
                      <a:r>
                        <a:rPr sz="500" i="1" spc="-15" dirty="0">
                          <a:latin typeface="Arial"/>
                          <a:cs typeface="Arial"/>
                        </a:rPr>
                        <a:t> </a:t>
                      </a:r>
                      <a:r>
                        <a:rPr sz="500" i="1" dirty="0">
                          <a:latin typeface="Arial"/>
                          <a:cs typeface="Arial"/>
                        </a:rPr>
                        <a:t>"X")</a:t>
                      </a:r>
                      <a:endParaRPr sz="500">
                        <a:latin typeface="Arial"/>
                        <a:cs typeface="Arial"/>
                      </a:endParaRPr>
                    </a:p>
                    <a:p>
                      <a:pPr marL="372110">
                        <a:lnSpc>
                          <a:spcPct val="100000"/>
                        </a:lnSpc>
                        <a:spcBef>
                          <a:spcPts val="380"/>
                        </a:spcBef>
                        <a:tabLst>
                          <a:tab pos="1356995" algn="l"/>
                          <a:tab pos="2406015" algn="l"/>
                          <a:tab pos="4064000" algn="l"/>
                        </a:tabLst>
                      </a:pPr>
                      <a:r>
                        <a:rPr sz="700" spc="-7" baseline="7936" dirty="0">
                          <a:latin typeface="Arial"/>
                          <a:cs typeface="Arial"/>
                        </a:rPr>
                        <a:t>Regular </a:t>
                      </a:r>
                      <a:r>
                        <a:rPr sz="700" baseline="7936" dirty="0">
                          <a:latin typeface="Arial"/>
                          <a:cs typeface="Arial"/>
                        </a:rPr>
                        <a:t>Gov't	</a:t>
                      </a:r>
                      <a:r>
                        <a:rPr sz="500" spc="-5" dirty="0">
                          <a:latin typeface="Arial"/>
                          <a:cs typeface="Arial"/>
                        </a:rPr>
                        <a:t>Casual </a:t>
                      </a:r>
                      <a:r>
                        <a:rPr sz="500" dirty="0">
                          <a:latin typeface="Arial"/>
                          <a:cs typeface="Arial"/>
                        </a:rPr>
                        <a:t>Firefighter	Other </a:t>
                      </a:r>
                      <a:r>
                        <a:rPr sz="500" spc="-85" dirty="0">
                          <a:latin typeface="Arial"/>
                          <a:cs typeface="Arial"/>
                        </a:rPr>
                        <a:t> </a:t>
                      </a:r>
                      <a:r>
                        <a:rPr sz="500" u="sng" dirty="0">
                          <a:uFill>
                            <a:solidFill>
                              <a:srgbClr val="000000"/>
                            </a:solidFill>
                          </a:uFill>
                          <a:latin typeface="Arial"/>
                          <a:cs typeface="Arial"/>
                        </a:rPr>
                        <a:t> 	</a:t>
                      </a:r>
                      <a:endParaRPr sz="500">
                        <a:latin typeface="Arial"/>
                        <a:cs typeface="Arial"/>
                      </a:endParaRPr>
                    </a:p>
                  </a:txBody>
                  <a:tcPr marL="0" marR="0" marT="1299"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122136">
                <a:tc gridSpan="4">
                  <a:txBody>
                    <a:bodyPr/>
                    <a:lstStyle/>
                    <a:p>
                      <a:pPr marL="257175">
                        <a:lnSpc>
                          <a:spcPct val="100000"/>
                        </a:lnSpc>
                        <a:spcBef>
                          <a:spcPts val="265"/>
                        </a:spcBef>
                      </a:pPr>
                      <a:r>
                        <a:rPr sz="500" spc="-5" dirty="0">
                          <a:latin typeface="Arial"/>
                          <a:cs typeface="Arial"/>
                        </a:rPr>
                        <a:t>8. DESCRIPTION </a:t>
                      </a:r>
                      <a:r>
                        <a:rPr sz="500" dirty="0">
                          <a:latin typeface="Arial"/>
                          <a:cs typeface="Arial"/>
                        </a:rPr>
                        <a:t>OF PROPERTY </a:t>
                      </a:r>
                      <a:r>
                        <a:rPr sz="500" spc="-5" dirty="0">
                          <a:latin typeface="Arial"/>
                          <a:cs typeface="Arial"/>
                        </a:rPr>
                        <a:t>LOST </a:t>
                      </a:r>
                      <a:r>
                        <a:rPr sz="500" dirty="0">
                          <a:latin typeface="Arial"/>
                          <a:cs typeface="Arial"/>
                        </a:rPr>
                        <a:t>OR </a:t>
                      </a:r>
                      <a:r>
                        <a:rPr sz="500" spc="-5" dirty="0">
                          <a:latin typeface="Arial"/>
                          <a:cs typeface="Arial"/>
                        </a:rPr>
                        <a:t>DAMAGED </a:t>
                      </a:r>
                      <a:r>
                        <a:rPr sz="500" i="1" dirty="0">
                          <a:latin typeface="Arial"/>
                          <a:cs typeface="Arial"/>
                        </a:rPr>
                        <a:t>(Include Property </a:t>
                      </a:r>
                      <a:r>
                        <a:rPr sz="500" i="1" spc="-5" dirty="0">
                          <a:latin typeface="Arial"/>
                          <a:cs typeface="Arial"/>
                        </a:rPr>
                        <a:t>No., if</a:t>
                      </a:r>
                      <a:r>
                        <a:rPr sz="500" i="1" spc="-15" dirty="0">
                          <a:latin typeface="Arial"/>
                          <a:cs typeface="Arial"/>
                        </a:rPr>
                        <a:t> </a:t>
                      </a:r>
                      <a:r>
                        <a:rPr sz="500" i="1" spc="-5" dirty="0">
                          <a:latin typeface="Arial"/>
                          <a:cs typeface="Arial"/>
                        </a:rPr>
                        <a:t>applicable)</a:t>
                      </a:r>
                      <a:endParaRPr sz="500">
                        <a:latin typeface="Arial"/>
                        <a:cs typeface="Arial"/>
                      </a:endParaRPr>
                    </a:p>
                  </a:txBody>
                  <a:tcPr marL="0" marR="0" marT="22947"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575310">
                        <a:lnSpc>
                          <a:spcPct val="100000"/>
                        </a:lnSpc>
                        <a:spcBef>
                          <a:spcPts val="260"/>
                        </a:spcBef>
                      </a:pPr>
                      <a:r>
                        <a:rPr sz="500" dirty="0">
                          <a:latin typeface="Arial"/>
                          <a:cs typeface="Arial"/>
                        </a:rPr>
                        <a:t>QUANTITY</a:t>
                      </a:r>
                      <a:endParaRPr sz="500">
                        <a:latin typeface="Arial"/>
                        <a:cs typeface="Arial"/>
                      </a:endParaRPr>
                    </a:p>
                  </a:txBody>
                  <a:tcPr marL="0" marR="0" marT="22514"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4"/>
                  </a:ext>
                </a:extLst>
              </a:tr>
              <a:tr h="167703">
                <a:tc gridSpan="4">
                  <a:txBody>
                    <a:bodyPr/>
                    <a:lstStyle/>
                    <a:p>
                      <a:pPr>
                        <a:lnSpc>
                          <a:spcPct val="100000"/>
                        </a:lnSpc>
                        <a:spcBef>
                          <a:spcPts val="10"/>
                        </a:spcBef>
                      </a:pPr>
                      <a:endParaRPr sz="500">
                        <a:latin typeface="Times New Roman"/>
                        <a:cs typeface="Times New Roman"/>
                      </a:endParaRPr>
                    </a:p>
                    <a:p>
                      <a:pPr marL="59690">
                        <a:lnSpc>
                          <a:spcPct val="100000"/>
                        </a:lnSpc>
                      </a:pPr>
                      <a:r>
                        <a:rPr sz="500" spc="-5" dirty="0">
                          <a:latin typeface="Arial"/>
                          <a:cs typeface="Arial"/>
                        </a:rPr>
                        <a:t>a.</a:t>
                      </a:r>
                      <a:endParaRPr sz="500">
                        <a:latin typeface="Arial"/>
                        <a:cs typeface="Arial"/>
                      </a:endParaRPr>
                    </a:p>
                  </a:txBody>
                  <a:tcPr marL="0" marR="0" marT="866"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5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5"/>
                  </a:ext>
                </a:extLst>
              </a:tr>
              <a:tr h="157097">
                <a:tc gridSpan="4">
                  <a:txBody>
                    <a:bodyPr/>
                    <a:lstStyle/>
                    <a:p>
                      <a:pPr>
                        <a:lnSpc>
                          <a:spcPct val="100000"/>
                        </a:lnSpc>
                        <a:spcBef>
                          <a:spcPts val="35"/>
                        </a:spcBef>
                      </a:pPr>
                      <a:endParaRPr sz="400">
                        <a:latin typeface="Times New Roman"/>
                        <a:cs typeface="Times New Roman"/>
                      </a:endParaRPr>
                    </a:p>
                    <a:p>
                      <a:pPr marL="59690">
                        <a:lnSpc>
                          <a:spcPts val="810"/>
                        </a:lnSpc>
                      </a:pPr>
                      <a:r>
                        <a:rPr sz="500" spc="-5" dirty="0">
                          <a:latin typeface="Arial"/>
                          <a:cs typeface="Arial"/>
                        </a:rPr>
                        <a:t>b.</a:t>
                      </a:r>
                      <a:endParaRPr sz="500">
                        <a:latin typeface="Arial"/>
                        <a:cs typeface="Arial"/>
                      </a:endParaRPr>
                    </a:p>
                  </a:txBody>
                  <a:tcPr marL="0" marR="0" marT="3031"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5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6"/>
                  </a:ext>
                </a:extLst>
              </a:tr>
              <a:tr h="157364">
                <a:tc gridSpan="4">
                  <a:txBody>
                    <a:bodyPr/>
                    <a:lstStyle/>
                    <a:p>
                      <a:pPr marL="59690">
                        <a:lnSpc>
                          <a:spcPct val="100000"/>
                        </a:lnSpc>
                        <a:spcBef>
                          <a:spcPts val="670"/>
                        </a:spcBef>
                      </a:pPr>
                      <a:r>
                        <a:rPr sz="500" dirty="0">
                          <a:latin typeface="Arial"/>
                          <a:cs typeface="Arial"/>
                        </a:rPr>
                        <a:t>c.</a:t>
                      </a:r>
                      <a:endParaRPr sz="500">
                        <a:latin typeface="Arial"/>
                        <a:cs typeface="Arial"/>
                      </a:endParaRPr>
                    </a:p>
                  </a:txBody>
                  <a:tcPr marL="0" marR="0" marT="58016"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5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7"/>
                  </a:ext>
                </a:extLst>
              </a:tr>
              <a:tr h="985090">
                <a:tc gridSpan="5">
                  <a:txBody>
                    <a:bodyPr/>
                    <a:lstStyle/>
                    <a:p>
                      <a:pPr marL="59690">
                        <a:lnSpc>
                          <a:spcPct val="100000"/>
                        </a:lnSpc>
                        <a:spcBef>
                          <a:spcPts val="130"/>
                        </a:spcBef>
                      </a:pPr>
                      <a:r>
                        <a:rPr sz="500" spc="-5" dirty="0">
                          <a:latin typeface="Arial"/>
                          <a:cs typeface="Arial"/>
                        </a:rPr>
                        <a:t>9. </a:t>
                      </a:r>
                      <a:r>
                        <a:rPr sz="500" dirty="0">
                          <a:latin typeface="Arial"/>
                          <a:cs typeface="Arial"/>
                        </a:rPr>
                        <a:t>Employee report </a:t>
                      </a:r>
                      <a:r>
                        <a:rPr sz="500" spc="-5" dirty="0">
                          <a:latin typeface="Arial"/>
                          <a:cs typeface="Arial"/>
                        </a:rPr>
                        <a:t>on </a:t>
                      </a:r>
                      <a:r>
                        <a:rPr sz="500" dirty="0">
                          <a:latin typeface="Arial"/>
                          <a:cs typeface="Arial"/>
                        </a:rPr>
                        <a:t>circumstances </a:t>
                      </a:r>
                      <a:r>
                        <a:rPr sz="500" spc="-5" dirty="0">
                          <a:latin typeface="Arial"/>
                          <a:cs typeface="Arial"/>
                        </a:rPr>
                        <a:t>of loss or damage </a:t>
                      </a:r>
                      <a:r>
                        <a:rPr sz="500" dirty="0">
                          <a:latin typeface="Arial"/>
                          <a:cs typeface="Arial"/>
                        </a:rPr>
                        <a:t>to </a:t>
                      </a:r>
                      <a:r>
                        <a:rPr sz="500" spc="-5" dirty="0">
                          <a:latin typeface="Arial"/>
                          <a:cs typeface="Arial"/>
                        </a:rPr>
                        <a:t>property</a:t>
                      </a:r>
                      <a:r>
                        <a:rPr sz="500" spc="-10" dirty="0">
                          <a:latin typeface="Arial"/>
                          <a:cs typeface="Arial"/>
                        </a:rPr>
                        <a:t> </a:t>
                      </a:r>
                      <a:r>
                        <a:rPr sz="500" spc="-5" dirty="0">
                          <a:latin typeface="Arial"/>
                          <a:cs typeface="Arial"/>
                        </a:rPr>
                        <a:t>listed:</a:t>
                      </a:r>
                      <a:endParaRPr sz="500" dirty="0">
                        <a:latin typeface="Arial"/>
                        <a:cs typeface="Arial"/>
                      </a:endParaRPr>
                    </a:p>
                  </a:txBody>
                  <a:tcPr marL="0" marR="0" marT="11257"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239461">
                <a:tc gridSpan="4">
                  <a:txBody>
                    <a:bodyPr/>
                    <a:lstStyle/>
                    <a:p>
                      <a:pPr marL="52069">
                        <a:lnSpc>
                          <a:spcPct val="100000"/>
                        </a:lnSpc>
                        <a:spcBef>
                          <a:spcPts val="40"/>
                        </a:spcBef>
                      </a:pPr>
                      <a:r>
                        <a:rPr sz="500" spc="-5" dirty="0">
                          <a:latin typeface="Arial"/>
                          <a:cs typeface="Arial"/>
                        </a:rPr>
                        <a:t>10.</a:t>
                      </a:r>
                      <a:r>
                        <a:rPr sz="500" spc="-10" dirty="0">
                          <a:latin typeface="Arial"/>
                          <a:cs typeface="Arial"/>
                        </a:rPr>
                        <a:t> </a:t>
                      </a:r>
                      <a:r>
                        <a:rPr sz="500" dirty="0">
                          <a:latin typeface="Arial"/>
                          <a:cs typeface="Arial"/>
                        </a:rPr>
                        <a:t>SIGNATURE</a:t>
                      </a:r>
                      <a:endParaRPr sz="500">
                        <a:latin typeface="Arial"/>
                        <a:cs typeface="Arial"/>
                      </a:endParaRPr>
                    </a:p>
                  </a:txBody>
                  <a:tcPr marL="0" marR="0" marT="3464"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43180">
                        <a:lnSpc>
                          <a:spcPct val="100000"/>
                        </a:lnSpc>
                        <a:spcBef>
                          <a:spcPts val="15"/>
                        </a:spcBef>
                      </a:pPr>
                      <a:r>
                        <a:rPr sz="500" spc="-5" dirty="0">
                          <a:latin typeface="Arial"/>
                          <a:cs typeface="Arial"/>
                        </a:rPr>
                        <a:t>11.</a:t>
                      </a:r>
                      <a:r>
                        <a:rPr sz="500" spc="-10" dirty="0">
                          <a:latin typeface="Arial"/>
                          <a:cs typeface="Arial"/>
                        </a:rPr>
                        <a:t> </a:t>
                      </a:r>
                      <a:r>
                        <a:rPr sz="500" spc="-5" dirty="0">
                          <a:latin typeface="Arial"/>
                          <a:cs typeface="Arial"/>
                        </a:rPr>
                        <a:t>DATE</a:t>
                      </a:r>
                      <a:endParaRPr sz="500">
                        <a:latin typeface="Arial"/>
                        <a:cs typeface="Arial"/>
                      </a:endParaRPr>
                    </a:p>
                  </a:txBody>
                  <a:tcPr marL="0" marR="0" marT="1299"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9"/>
                  </a:ext>
                </a:extLst>
              </a:tr>
              <a:tr h="1242648">
                <a:tc gridSpan="5">
                  <a:txBody>
                    <a:bodyPr/>
                    <a:lstStyle/>
                    <a:p>
                      <a:pPr marL="44450">
                        <a:lnSpc>
                          <a:spcPct val="100000"/>
                        </a:lnSpc>
                        <a:spcBef>
                          <a:spcPts val="70"/>
                        </a:spcBef>
                      </a:pPr>
                      <a:r>
                        <a:rPr sz="500" spc="-5" dirty="0">
                          <a:latin typeface="Arial"/>
                          <a:cs typeface="Arial"/>
                        </a:rPr>
                        <a:t>12. </a:t>
                      </a:r>
                      <a:r>
                        <a:rPr sz="500" dirty="0">
                          <a:latin typeface="Arial"/>
                          <a:cs typeface="Arial"/>
                        </a:rPr>
                        <a:t>Witness</a:t>
                      </a:r>
                      <a:r>
                        <a:rPr sz="500" spc="-5" dirty="0">
                          <a:latin typeface="Arial"/>
                          <a:cs typeface="Arial"/>
                        </a:rPr>
                        <a:t> </a:t>
                      </a:r>
                      <a:r>
                        <a:rPr sz="500" dirty="0">
                          <a:latin typeface="Arial"/>
                          <a:cs typeface="Arial"/>
                        </a:rPr>
                        <a:t>report:</a:t>
                      </a:r>
                      <a:endParaRPr sz="500">
                        <a:latin typeface="Arial"/>
                        <a:cs typeface="Arial"/>
                      </a:endParaRPr>
                    </a:p>
                  </a:txBody>
                  <a:tcPr marL="0" marR="0" marT="6061"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r h="236463">
                <a:tc gridSpan="4">
                  <a:txBody>
                    <a:bodyPr/>
                    <a:lstStyle/>
                    <a:p>
                      <a:pPr marL="37465">
                        <a:lnSpc>
                          <a:spcPct val="100000"/>
                        </a:lnSpc>
                        <a:spcBef>
                          <a:spcPts val="5"/>
                        </a:spcBef>
                      </a:pPr>
                      <a:r>
                        <a:rPr sz="500" spc="-5" dirty="0">
                          <a:latin typeface="Arial"/>
                          <a:cs typeface="Arial"/>
                        </a:rPr>
                        <a:t>13.</a:t>
                      </a:r>
                      <a:r>
                        <a:rPr sz="500" spc="-10" dirty="0">
                          <a:latin typeface="Arial"/>
                          <a:cs typeface="Arial"/>
                        </a:rPr>
                        <a:t> </a:t>
                      </a:r>
                      <a:r>
                        <a:rPr sz="500" dirty="0">
                          <a:latin typeface="Arial"/>
                          <a:cs typeface="Arial"/>
                        </a:rPr>
                        <a:t>SIGNATURE</a:t>
                      </a:r>
                      <a:endParaRPr sz="500">
                        <a:latin typeface="Arial"/>
                        <a:cs typeface="Arial"/>
                      </a:endParaRPr>
                    </a:p>
                  </a:txBody>
                  <a:tcPr marL="0" marR="0" marT="433"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43180">
                        <a:lnSpc>
                          <a:spcPct val="100000"/>
                        </a:lnSpc>
                        <a:spcBef>
                          <a:spcPts val="35"/>
                        </a:spcBef>
                      </a:pPr>
                      <a:r>
                        <a:rPr sz="500" spc="-5" dirty="0">
                          <a:latin typeface="Arial"/>
                          <a:cs typeface="Arial"/>
                        </a:rPr>
                        <a:t>14.</a:t>
                      </a:r>
                      <a:r>
                        <a:rPr sz="500" spc="-10" dirty="0">
                          <a:latin typeface="Arial"/>
                          <a:cs typeface="Arial"/>
                        </a:rPr>
                        <a:t> </a:t>
                      </a:r>
                      <a:r>
                        <a:rPr sz="500" spc="-5" dirty="0">
                          <a:latin typeface="Arial"/>
                          <a:cs typeface="Arial"/>
                        </a:rPr>
                        <a:t>DATE</a:t>
                      </a:r>
                      <a:endParaRPr sz="500">
                        <a:latin typeface="Arial"/>
                        <a:cs typeface="Arial"/>
                      </a:endParaRPr>
                    </a:p>
                  </a:txBody>
                  <a:tcPr marL="0" marR="0" marT="3031"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1"/>
                  </a:ext>
                </a:extLst>
              </a:tr>
              <a:tr h="1428258">
                <a:tc gridSpan="5">
                  <a:txBody>
                    <a:bodyPr/>
                    <a:lstStyle/>
                    <a:p>
                      <a:pPr marL="37465">
                        <a:lnSpc>
                          <a:spcPct val="100000"/>
                        </a:lnSpc>
                        <a:spcBef>
                          <a:spcPts val="30"/>
                        </a:spcBef>
                      </a:pPr>
                      <a:r>
                        <a:rPr sz="500" spc="-5" dirty="0">
                          <a:latin typeface="Arial"/>
                          <a:cs typeface="Arial"/>
                        </a:rPr>
                        <a:t>15. </a:t>
                      </a:r>
                      <a:r>
                        <a:rPr sz="500" dirty="0">
                          <a:latin typeface="Arial"/>
                          <a:cs typeface="Arial"/>
                        </a:rPr>
                        <a:t>Fire Boss </a:t>
                      </a:r>
                      <a:r>
                        <a:rPr sz="500" spc="-5" dirty="0">
                          <a:latin typeface="Arial"/>
                          <a:cs typeface="Arial"/>
                        </a:rPr>
                        <a:t>or </a:t>
                      </a:r>
                      <a:r>
                        <a:rPr sz="500" dirty="0">
                          <a:latin typeface="Arial"/>
                          <a:cs typeface="Arial"/>
                        </a:rPr>
                        <a:t>Property </a:t>
                      </a:r>
                      <a:r>
                        <a:rPr sz="500" spc="-5" dirty="0">
                          <a:latin typeface="Arial"/>
                          <a:cs typeface="Arial"/>
                        </a:rPr>
                        <a:t>Control </a:t>
                      </a:r>
                      <a:r>
                        <a:rPr sz="500" dirty="0">
                          <a:latin typeface="Arial"/>
                          <a:cs typeface="Arial"/>
                        </a:rPr>
                        <a:t>Officer comments regarding </a:t>
                      </a:r>
                      <a:r>
                        <a:rPr sz="500" spc="-5" dirty="0">
                          <a:latin typeface="Arial"/>
                          <a:cs typeface="Arial"/>
                        </a:rPr>
                        <a:t>loss or</a:t>
                      </a:r>
                      <a:r>
                        <a:rPr sz="500" spc="-10" dirty="0">
                          <a:latin typeface="Arial"/>
                          <a:cs typeface="Arial"/>
                        </a:rPr>
                        <a:t> </a:t>
                      </a:r>
                      <a:r>
                        <a:rPr sz="500" spc="-5" dirty="0">
                          <a:latin typeface="Arial"/>
                          <a:cs typeface="Arial"/>
                        </a:rPr>
                        <a:t>damage:</a:t>
                      </a:r>
                      <a:endParaRPr sz="500" dirty="0">
                        <a:latin typeface="Arial"/>
                        <a:cs typeface="Arial"/>
                      </a:endParaRPr>
                    </a:p>
                  </a:txBody>
                  <a:tcPr marL="0" marR="0" marT="2598"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2"/>
                  </a:ext>
                </a:extLst>
              </a:tr>
              <a:tr h="240887">
                <a:tc gridSpan="2">
                  <a:txBody>
                    <a:bodyPr/>
                    <a:lstStyle/>
                    <a:p>
                      <a:pPr marL="37465">
                        <a:lnSpc>
                          <a:spcPts val="830"/>
                        </a:lnSpc>
                      </a:pPr>
                      <a:r>
                        <a:rPr sz="500" spc="-5" dirty="0">
                          <a:latin typeface="Arial"/>
                          <a:cs typeface="Arial"/>
                        </a:rPr>
                        <a:t>16.</a:t>
                      </a:r>
                      <a:r>
                        <a:rPr sz="500" spc="-10" dirty="0">
                          <a:latin typeface="Arial"/>
                          <a:cs typeface="Arial"/>
                        </a:rPr>
                        <a:t> </a:t>
                      </a:r>
                      <a:r>
                        <a:rPr sz="500" dirty="0">
                          <a:latin typeface="Arial"/>
                          <a:cs typeface="Arial"/>
                        </a:rPr>
                        <a:t>SIGNATURE</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gridSpan="2">
                  <a:txBody>
                    <a:bodyPr/>
                    <a:lstStyle/>
                    <a:p>
                      <a:pPr marL="13970">
                        <a:lnSpc>
                          <a:spcPts val="830"/>
                        </a:lnSpc>
                      </a:pPr>
                      <a:r>
                        <a:rPr sz="500" spc="-5" dirty="0">
                          <a:latin typeface="Arial"/>
                          <a:cs typeface="Arial"/>
                        </a:rPr>
                        <a:t>17.</a:t>
                      </a:r>
                      <a:r>
                        <a:rPr sz="500" spc="-10" dirty="0">
                          <a:latin typeface="Arial"/>
                          <a:cs typeface="Arial"/>
                        </a:rPr>
                        <a:t> </a:t>
                      </a:r>
                      <a:r>
                        <a:rPr sz="500" dirty="0">
                          <a:latin typeface="Arial"/>
                          <a:cs typeface="Arial"/>
                        </a:rPr>
                        <a:t>TITLE</a:t>
                      </a:r>
                      <a:endParaRPr sz="50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a:txBody>
                    <a:bodyPr/>
                    <a:lstStyle/>
                    <a:p>
                      <a:pPr marL="36195">
                        <a:lnSpc>
                          <a:spcPts val="830"/>
                        </a:lnSpc>
                      </a:pPr>
                      <a:r>
                        <a:rPr sz="500" spc="-5" dirty="0">
                          <a:latin typeface="Arial"/>
                          <a:cs typeface="Arial"/>
                        </a:rPr>
                        <a:t>18.</a:t>
                      </a:r>
                      <a:r>
                        <a:rPr sz="500" spc="-10" dirty="0">
                          <a:latin typeface="Arial"/>
                          <a:cs typeface="Arial"/>
                        </a:rPr>
                        <a:t> </a:t>
                      </a:r>
                      <a:r>
                        <a:rPr sz="500" spc="-5" dirty="0">
                          <a:latin typeface="Arial"/>
                          <a:cs typeface="Arial"/>
                        </a:rPr>
                        <a:t>DATE</a:t>
                      </a:r>
                      <a:endParaRPr sz="500" dirty="0">
                        <a:latin typeface="Arial"/>
                        <a:cs typeface="Arial"/>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3"/>
                  </a:ext>
                </a:extLst>
              </a:tr>
            </a:tbl>
          </a:graphicData>
        </a:graphic>
      </p:graphicFrame>
      <p:sp>
        <p:nvSpPr>
          <p:cNvPr id="2" name="Slide Number Placeholder 1">
            <a:extLst>
              <a:ext uri="{FF2B5EF4-FFF2-40B4-BE49-F238E27FC236}">
                <a16:creationId xmlns:a16="http://schemas.microsoft.com/office/drawing/2014/main" id="{8FAC342D-B789-4721-8CAE-B493C85210BA}"/>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20964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Fire Loss Tolerance</a:t>
            </a:r>
          </a:p>
        </p:txBody>
      </p:sp>
      <p:sp>
        <p:nvSpPr>
          <p:cNvPr id="3" name="Content Placeholder 2"/>
          <p:cNvSpPr>
            <a:spLocks noGrp="1"/>
          </p:cNvSpPr>
          <p:nvPr>
            <p:ph idx="1"/>
          </p:nvPr>
        </p:nvSpPr>
        <p:spPr>
          <a:xfrm>
            <a:off x="677334" y="1692508"/>
            <a:ext cx="9861126" cy="4555892"/>
          </a:xfrm>
        </p:spPr>
        <p:txBody>
          <a:bodyPr>
            <a:noAutofit/>
          </a:bodyPr>
          <a:lstStyle/>
          <a:p>
            <a:r>
              <a:rPr lang="en-US" sz="3600" dirty="0"/>
              <a:t>The goal is to prevent the loss of property.</a:t>
            </a:r>
          </a:p>
          <a:p>
            <a:r>
              <a:rPr lang="en-US" sz="3600" dirty="0"/>
              <a:t>IMT must follow performance thresholds for lost, damaged, and consumed property.</a:t>
            </a:r>
          </a:p>
          <a:p>
            <a:r>
              <a:rPr lang="en-US" sz="3600" dirty="0"/>
              <a:t>All personnel have the responsibility to follow the property guidelines.</a:t>
            </a:r>
          </a:p>
          <a:p>
            <a:r>
              <a:rPr lang="en-US" sz="3600" dirty="0"/>
              <a:t>If the loss of durable items exceeds the threshold, IMT must provide documentation.</a:t>
            </a:r>
          </a:p>
        </p:txBody>
      </p:sp>
      <p:sp>
        <p:nvSpPr>
          <p:cNvPr id="4" name="Slide Number Placeholder 3">
            <a:extLst>
              <a:ext uri="{FF2B5EF4-FFF2-40B4-BE49-F238E27FC236}">
                <a16:creationId xmlns:a16="http://schemas.microsoft.com/office/drawing/2014/main" id="{FCB2DF23-AEC5-4878-AD27-20A0F5C3FD88}"/>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789101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Demobilization</a:t>
            </a:r>
          </a:p>
        </p:txBody>
      </p:sp>
      <p:sp>
        <p:nvSpPr>
          <p:cNvPr id="3" name="Content Placeholder 2"/>
          <p:cNvSpPr>
            <a:spLocks noGrp="1"/>
          </p:cNvSpPr>
          <p:nvPr>
            <p:ph idx="1"/>
          </p:nvPr>
        </p:nvSpPr>
        <p:spPr>
          <a:xfrm>
            <a:off x="677334" y="1646788"/>
            <a:ext cx="9335346" cy="4555892"/>
          </a:xfrm>
        </p:spPr>
        <p:txBody>
          <a:bodyPr>
            <a:noAutofit/>
          </a:bodyPr>
          <a:lstStyle/>
          <a:p>
            <a:r>
              <a:rPr lang="en-US" sz="3600" dirty="0"/>
              <a:t>Incident Personnel return assigned property to the Supply Unit and obtain a signature on the Demobilization Checkout, ICS 221.</a:t>
            </a:r>
          </a:p>
          <a:p>
            <a:r>
              <a:rPr lang="en-US" sz="3600" dirty="0"/>
              <a:t>Logistics/Finance coordinate during </a:t>
            </a:r>
            <a:r>
              <a:rPr lang="en-US" sz="3600" dirty="0" err="1"/>
              <a:t>demob</a:t>
            </a:r>
            <a:r>
              <a:rPr lang="en-US" sz="3600" dirty="0"/>
              <a:t> to ensure return of property. Time and invoices should not be given until property is returned.</a:t>
            </a:r>
          </a:p>
        </p:txBody>
      </p:sp>
      <p:sp>
        <p:nvSpPr>
          <p:cNvPr id="4" name="Slide Number Placeholder 3">
            <a:extLst>
              <a:ext uri="{FF2B5EF4-FFF2-40B4-BE49-F238E27FC236}">
                <a16:creationId xmlns:a16="http://schemas.microsoft.com/office/drawing/2014/main" id="{7735FA52-B40F-4828-951E-720C94D58850}"/>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21726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Recycling</a:t>
            </a:r>
          </a:p>
        </p:txBody>
      </p:sp>
      <p:sp>
        <p:nvSpPr>
          <p:cNvPr id="3" name="Content Placeholder 2"/>
          <p:cNvSpPr>
            <a:spLocks noGrp="1"/>
          </p:cNvSpPr>
          <p:nvPr>
            <p:ph idx="1"/>
          </p:nvPr>
        </p:nvSpPr>
        <p:spPr>
          <a:xfrm>
            <a:off x="677334" y="1692508"/>
            <a:ext cx="8596668" cy="4555892"/>
          </a:xfrm>
        </p:spPr>
        <p:txBody>
          <a:bodyPr>
            <a:noAutofit/>
          </a:bodyPr>
          <a:lstStyle/>
          <a:p>
            <a:r>
              <a:rPr lang="en-US" sz="3600" dirty="0"/>
              <a:t>Federal Executive Order No.12873 requires recycling</a:t>
            </a:r>
          </a:p>
          <a:p>
            <a:r>
              <a:rPr lang="en-US" sz="3600" dirty="0"/>
              <a:t>Logistics Section manages incident recycling</a:t>
            </a:r>
          </a:p>
          <a:p>
            <a:r>
              <a:rPr lang="en-US" sz="3600" dirty="0"/>
              <a:t>All personnel are responsible for using recycling provided </a:t>
            </a:r>
          </a:p>
        </p:txBody>
      </p:sp>
      <p:sp>
        <p:nvSpPr>
          <p:cNvPr id="4" name="Slide Number Placeholder 3">
            <a:extLst>
              <a:ext uri="{FF2B5EF4-FFF2-40B4-BE49-F238E27FC236}">
                <a16:creationId xmlns:a16="http://schemas.microsoft.com/office/drawing/2014/main" id="{5E3DCFE3-0B9F-482A-9EE1-CD1F7161AE8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809842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BD7DC1C9-8717-4534-B336-BE0ECFF242CB}"/>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273027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buNone/>
            </a:pPr>
            <a:r>
              <a:rPr lang="en-US" sz="3600" dirty="0"/>
              <a:t>Answer the following questions:</a:t>
            </a:r>
          </a:p>
        </p:txBody>
      </p:sp>
      <p:sp>
        <p:nvSpPr>
          <p:cNvPr id="4" name="TextBox 3">
            <a:extLst>
              <a:ext uri="{FF2B5EF4-FFF2-40B4-BE49-F238E27FC236}">
                <a16:creationId xmlns:a16="http://schemas.microsoft.com/office/drawing/2014/main" id="{415DA839-C25C-42E1-808F-3DCF892C957D}"/>
              </a:ext>
            </a:extLst>
          </p:cNvPr>
          <p:cNvSpPr txBox="1"/>
          <p:nvPr/>
        </p:nvSpPr>
        <p:spPr>
          <a:xfrm>
            <a:off x="670137" y="2148839"/>
            <a:ext cx="9182523" cy="5078313"/>
          </a:xfrm>
          <a:prstGeom prst="rect">
            <a:avLst/>
          </a:prstGeom>
          <a:noFill/>
        </p:spPr>
        <p:txBody>
          <a:bodyPr wrap="square" rtlCol="0">
            <a:spAutoFit/>
          </a:bodyPr>
          <a:lstStyle/>
          <a:p>
            <a:pPr marL="742950" indent="-742950">
              <a:buFont typeface="+mj-lt"/>
              <a:buAutoNum type="arabicPeriod"/>
            </a:pPr>
            <a:r>
              <a:rPr lang="en-US" sz="3600" dirty="0"/>
              <a:t>What is the most important requirement when transferring property?</a:t>
            </a:r>
          </a:p>
          <a:p>
            <a:pPr marL="742950" indent="-742950">
              <a:buFont typeface="+mj-lt"/>
              <a:buAutoNum type="arabicPeriod"/>
            </a:pPr>
            <a:r>
              <a:rPr lang="en-US" sz="3600" dirty="0"/>
              <a:t>Who is property returned to when demobilizing?</a:t>
            </a:r>
          </a:p>
          <a:p>
            <a:pPr marL="742950" indent="-742950">
              <a:buFont typeface="+mj-lt"/>
              <a:buAutoNum type="arabicPeriod"/>
            </a:pPr>
            <a:r>
              <a:rPr lang="en-US" sz="3600" dirty="0"/>
              <a:t>What happens if property is not returned?</a:t>
            </a:r>
          </a:p>
          <a:p>
            <a:pPr marL="742950" indent="-742950">
              <a:buFont typeface="+mj-lt"/>
              <a:buAutoNum type="arabicPeriod"/>
            </a:pPr>
            <a:endParaRPr lang="en-US" sz="3600" dirty="0"/>
          </a:p>
          <a:p>
            <a:pPr marL="742950" indent="-742950">
              <a:buFont typeface="+mj-lt"/>
              <a:buAutoNum type="arabicPeriod"/>
            </a:pPr>
            <a:endParaRPr lang="en-US" sz="3600" dirty="0"/>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83080"/>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76EAD5B-1AF0-432E-ABD3-324D4782B45C}"/>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8723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Unit Overview</a:t>
            </a:r>
          </a:p>
        </p:txBody>
      </p:sp>
      <p:sp>
        <p:nvSpPr>
          <p:cNvPr id="3" name="Content Placeholder 2"/>
          <p:cNvSpPr>
            <a:spLocks noGrp="1"/>
          </p:cNvSpPr>
          <p:nvPr>
            <p:ph idx="1"/>
          </p:nvPr>
        </p:nvSpPr>
        <p:spPr>
          <a:xfrm>
            <a:off x="677334" y="1554480"/>
            <a:ext cx="8596668" cy="4983480"/>
          </a:xfrm>
        </p:spPr>
        <p:txBody>
          <a:bodyPr>
            <a:noAutofit/>
          </a:bodyPr>
          <a:lstStyle/>
          <a:p>
            <a:r>
              <a:rPr lang="en-US" sz="3600" dirty="0"/>
              <a:t>Types of Government Property</a:t>
            </a:r>
          </a:p>
          <a:p>
            <a:r>
              <a:rPr lang="en-US" sz="3600" dirty="0"/>
              <a:t>Property Management Responsibilities</a:t>
            </a:r>
          </a:p>
          <a:p>
            <a:r>
              <a:rPr lang="en-US" sz="3600" dirty="0"/>
              <a:t>Property Storage &amp; Accountability</a:t>
            </a:r>
          </a:p>
          <a:p>
            <a:r>
              <a:rPr lang="en-US" sz="3600" dirty="0"/>
              <a:t>Property Loss or Damage</a:t>
            </a:r>
          </a:p>
          <a:p>
            <a:r>
              <a:rPr lang="en-US" sz="3600" dirty="0"/>
              <a:t>Fire Loss Tolerance</a:t>
            </a:r>
          </a:p>
          <a:p>
            <a:r>
              <a:rPr lang="en-US" sz="3600" dirty="0"/>
              <a:t>Demobilization</a:t>
            </a:r>
          </a:p>
          <a:p>
            <a:r>
              <a:rPr lang="en-US" sz="3600" dirty="0"/>
              <a:t>Recycling</a:t>
            </a:r>
          </a:p>
        </p:txBody>
      </p:sp>
      <p:sp>
        <p:nvSpPr>
          <p:cNvPr id="4" name="Slide Number Placeholder 3">
            <a:extLst>
              <a:ext uri="{FF2B5EF4-FFF2-40B4-BE49-F238E27FC236}">
                <a16:creationId xmlns:a16="http://schemas.microsoft.com/office/drawing/2014/main" id="{0225C1DB-1FFF-426A-B42C-155E986DDA6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10527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53743" y="3882583"/>
            <a:ext cx="2495357" cy="2495357"/>
          </a:xfrm>
        </p:spPr>
      </p:pic>
      <p:sp>
        <p:nvSpPr>
          <p:cNvPr id="2" name="Title 1"/>
          <p:cNvSpPr>
            <a:spLocks noGrp="1"/>
          </p:cNvSpPr>
          <p:nvPr>
            <p:ph type="title"/>
          </p:nvPr>
        </p:nvSpPr>
        <p:spPr>
          <a:xfrm>
            <a:off x="677334" y="833120"/>
            <a:ext cx="8341975" cy="1097280"/>
          </a:xfrm>
        </p:spPr>
        <p:txBody>
          <a:bodyPr>
            <a:normAutofit/>
          </a:bodyPr>
          <a:lstStyle/>
          <a:p>
            <a:r>
              <a:rPr lang="en-US" sz="4400" dirty="0"/>
              <a:t>Summary &amp; Questions</a:t>
            </a:r>
          </a:p>
        </p:txBody>
      </p:sp>
      <p:sp>
        <p:nvSpPr>
          <p:cNvPr id="4" name="Content Placeholder 2">
            <a:extLst>
              <a:ext uri="{FF2B5EF4-FFF2-40B4-BE49-F238E27FC236}">
                <a16:creationId xmlns:a16="http://schemas.microsoft.com/office/drawing/2014/main" id="{CEF9523B-58DF-4123-A605-3366F456CE9E}"/>
              </a:ext>
            </a:extLst>
          </p:cNvPr>
          <p:cNvSpPr txBox="1">
            <a:spLocks/>
          </p:cNvSpPr>
          <p:nvPr/>
        </p:nvSpPr>
        <p:spPr>
          <a:xfrm>
            <a:off x="677334" y="1865766"/>
            <a:ext cx="9129606" cy="45350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All incident personnel are responsible for the care, use, and custody of property.</a:t>
            </a:r>
          </a:p>
          <a:p>
            <a:r>
              <a:rPr lang="en-US" sz="3600" dirty="0"/>
              <a:t>Document all property receipts, losses, and transfers.</a:t>
            </a:r>
          </a:p>
          <a:p>
            <a:r>
              <a:rPr lang="en-US" sz="3600" dirty="0"/>
              <a:t>Return assigned property before demobilizing.</a:t>
            </a:r>
          </a:p>
          <a:p>
            <a:r>
              <a:rPr lang="en-US" sz="3600" dirty="0"/>
              <a:t>Reduce, reuse, and recycle.</a:t>
            </a:r>
          </a:p>
        </p:txBody>
      </p:sp>
      <p:sp>
        <p:nvSpPr>
          <p:cNvPr id="3" name="Slide Number Placeholder 2">
            <a:extLst>
              <a:ext uri="{FF2B5EF4-FFF2-40B4-BE49-F238E27FC236}">
                <a16:creationId xmlns:a16="http://schemas.microsoft.com/office/drawing/2014/main" id="{461AA28F-D47B-4C06-A6F2-97FC4CC41EF3}"/>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2771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3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2166"/>
            <a:ext cx="8596668" cy="1145354"/>
          </a:xfrm>
        </p:spPr>
        <p:txBody>
          <a:bodyPr>
            <a:normAutofit/>
          </a:bodyPr>
          <a:lstStyle/>
          <a:p>
            <a:r>
              <a:rPr lang="en-US" sz="4400" dirty="0"/>
              <a:t>Types of Government Property</a:t>
            </a:r>
          </a:p>
        </p:txBody>
      </p:sp>
      <p:sp>
        <p:nvSpPr>
          <p:cNvPr id="6" name="Content Placeholder 2">
            <a:extLst>
              <a:ext uri="{FF2B5EF4-FFF2-40B4-BE49-F238E27FC236}">
                <a16:creationId xmlns:a16="http://schemas.microsoft.com/office/drawing/2014/main" id="{9DCC3C6F-E04B-4AF5-BEFA-81B14F220054}"/>
              </a:ext>
            </a:extLst>
          </p:cNvPr>
          <p:cNvSpPr>
            <a:spLocks noGrp="1"/>
          </p:cNvSpPr>
          <p:nvPr>
            <p:ph idx="1"/>
          </p:nvPr>
        </p:nvSpPr>
        <p:spPr>
          <a:xfrm>
            <a:off x="677690" y="1747520"/>
            <a:ext cx="8596312" cy="3881437"/>
          </a:xfrm>
        </p:spPr>
        <p:txBody>
          <a:bodyPr>
            <a:normAutofit/>
          </a:bodyPr>
          <a:lstStyle/>
          <a:p>
            <a:pPr>
              <a:spcAft>
                <a:spcPts val="600"/>
              </a:spcAft>
            </a:pPr>
            <a:r>
              <a:rPr lang="en-US" sz="3600" dirty="0"/>
              <a:t>Accountable</a:t>
            </a:r>
          </a:p>
          <a:p>
            <a:pPr>
              <a:spcAft>
                <a:spcPts val="600"/>
              </a:spcAft>
            </a:pPr>
            <a:r>
              <a:rPr lang="en-US" sz="3600" dirty="0"/>
              <a:t>Durable</a:t>
            </a:r>
          </a:p>
          <a:p>
            <a:pPr>
              <a:spcAft>
                <a:spcPts val="600"/>
              </a:spcAft>
            </a:pPr>
            <a:r>
              <a:rPr lang="en-US" sz="3600" dirty="0"/>
              <a:t>Consumable</a:t>
            </a:r>
          </a:p>
        </p:txBody>
      </p:sp>
      <p:pic>
        <p:nvPicPr>
          <p:cNvPr id="7" name="Picture 6" descr="Dozer &amp; engine">
            <a:extLst>
              <a:ext uri="{FF2B5EF4-FFF2-40B4-BE49-F238E27FC236}">
                <a16:creationId xmlns:a16="http://schemas.microsoft.com/office/drawing/2014/main" id="{E4301339-2371-419B-9C3E-ED0A8698D318}"/>
              </a:ext>
            </a:extLst>
          </p:cNvPr>
          <p:cNvPicPr/>
          <p:nvPr/>
        </p:nvPicPr>
        <p:blipFill rotWithShape="1">
          <a:blip r:embed="rId3">
            <a:extLst>
              <a:ext uri="{28A0092B-C50C-407E-A947-70E740481C1C}">
                <a14:useLocalDpi xmlns:a14="http://schemas.microsoft.com/office/drawing/2010/main" val="0"/>
              </a:ext>
            </a:extLst>
          </a:blip>
          <a:srcRect l="50952" t="66484" r="1898"/>
          <a:stretch/>
        </p:blipFill>
        <p:spPr bwMode="auto">
          <a:xfrm rot="354866">
            <a:off x="6162871" y="3525842"/>
            <a:ext cx="5475974" cy="2813928"/>
          </a:xfrm>
          <a:prstGeom prst="rect">
            <a:avLst/>
          </a:prstGeom>
          <a:noFill/>
          <a:ln>
            <a:noFill/>
          </a:ln>
          <a:effectLst>
            <a:softEdge rad="317500"/>
          </a:effectLst>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A3343ECC-FD5B-48C7-96C4-5C4A1CDBBD5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584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F5185BBC-5AD8-4660-BCC7-523B52F804CF}"/>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71876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buNone/>
            </a:pPr>
            <a:r>
              <a:rPr lang="en-US" sz="3600" dirty="0"/>
              <a:t>Answer the following question:</a:t>
            </a:r>
          </a:p>
        </p:txBody>
      </p:sp>
      <p:sp>
        <p:nvSpPr>
          <p:cNvPr id="4" name="TextBox 3">
            <a:extLst>
              <a:ext uri="{FF2B5EF4-FFF2-40B4-BE49-F238E27FC236}">
                <a16:creationId xmlns:a16="http://schemas.microsoft.com/office/drawing/2014/main" id="{415DA839-C25C-42E1-808F-3DCF892C957D}"/>
              </a:ext>
            </a:extLst>
          </p:cNvPr>
          <p:cNvSpPr txBox="1"/>
          <p:nvPr/>
        </p:nvSpPr>
        <p:spPr>
          <a:xfrm>
            <a:off x="624416" y="2080259"/>
            <a:ext cx="10378439" cy="646331"/>
          </a:xfrm>
          <a:prstGeom prst="rect">
            <a:avLst/>
          </a:prstGeom>
          <a:noFill/>
        </p:spPr>
        <p:txBody>
          <a:bodyPr wrap="square" rtlCol="0">
            <a:spAutoFit/>
          </a:bodyPr>
          <a:lstStyle/>
          <a:p>
            <a:r>
              <a:rPr lang="en-US" sz="3600" dirty="0"/>
              <a:t>Is the item accountable, durable, or consumable?</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83080"/>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5" name="Picture 4" descr="Ben Meadows Silver Drip Torch">
            <a:extLst>
              <a:ext uri="{FF2B5EF4-FFF2-40B4-BE49-F238E27FC236}">
                <a16:creationId xmlns:a16="http://schemas.microsoft.com/office/drawing/2014/main" id="{40031E5B-BF6B-455B-A778-6021753A83A2}"/>
              </a:ext>
            </a:extLst>
          </p:cNvPr>
          <p:cNvPicPr/>
          <p:nvPr/>
        </p:nvPicPr>
        <p:blipFill rotWithShape="1">
          <a:blip r:embed="rId3">
            <a:extLst>
              <a:ext uri="{28A0092B-C50C-407E-A947-70E740481C1C}">
                <a14:useLocalDpi xmlns:a14="http://schemas.microsoft.com/office/drawing/2010/main" val="0"/>
              </a:ext>
            </a:extLst>
          </a:blip>
          <a:srcRect l="16682" r="25014"/>
          <a:stretch/>
        </p:blipFill>
        <p:spPr bwMode="auto">
          <a:xfrm>
            <a:off x="434134" y="3383280"/>
            <a:ext cx="1349163" cy="2407303"/>
          </a:xfrm>
          <a:prstGeom prst="rect">
            <a:avLst/>
          </a:prstGeom>
          <a:noFill/>
          <a:ln>
            <a:noFill/>
          </a:ln>
          <a:extLst>
            <a:ext uri="{53640926-AAD7-44D8-BBD7-CCE9431645EC}">
              <a14:shadowObscured xmlns:a14="http://schemas.microsoft.com/office/drawing/2010/main"/>
            </a:ext>
          </a:extLst>
        </p:spPr>
      </p:pic>
      <p:pic>
        <p:nvPicPr>
          <p:cNvPr id="9" name="Picture 8" descr="C:\Users\dkreid\AppData\Local\Microsoft\Windows\INetCache\Content.MSO\F1C30F64.tmp">
            <a:extLst>
              <a:ext uri="{FF2B5EF4-FFF2-40B4-BE49-F238E27FC236}">
                <a16:creationId xmlns:a16="http://schemas.microsoft.com/office/drawing/2014/main" id="{249B5258-FE3A-455A-91DC-C9BD5D17D958}"/>
              </a:ext>
            </a:extLst>
          </p:cNvPr>
          <p:cNvPicPr/>
          <p:nvPr/>
        </p:nvPicPr>
        <p:blipFill rotWithShape="1">
          <a:blip r:embed="rId4">
            <a:extLst>
              <a:ext uri="{28A0092B-C50C-407E-A947-70E740481C1C}">
                <a14:useLocalDpi xmlns:a14="http://schemas.microsoft.com/office/drawing/2010/main" val="0"/>
              </a:ext>
            </a:extLst>
          </a:blip>
          <a:srcRect r="50228" b="1294"/>
          <a:stretch/>
        </p:blipFill>
        <p:spPr bwMode="auto">
          <a:xfrm>
            <a:off x="5737860" y="3913175"/>
            <a:ext cx="1523845" cy="1995622"/>
          </a:xfrm>
          <a:prstGeom prst="rect">
            <a:avLst/>
          </a:prstGeom>
          <a:noFill/>
          <a:ln>
            <a:noFill/>
          </a:ln>
          <a:effectLst>
            <a:softEdge rad="127000"/>
          </a:effectLst>
          <a:extLst>
            <a:ext uri="{53640926-AAD7-44D8-BBD7-CCE9431645EC}">
              <a14:shadowObscured xmlns:a14="http://schemas.microsoft.com/office/drawing/2010/main"/>
            </a:ext>
          </a:extLst>
        </p:spPr>
      </p:pic>
      <p:pic>
        <p:nvPicPr>
          <p:cNvPr id="10" name="Picture 9" descr="C:\Users\dkreid\AppData\Local\Microsoft\Windows\INetCache\Content.MSO\1C726C31.tmp">
            <a:extLst>
              <a:ext uri="{FF2B5EF4-FFF2-40B4-BE49-F238E27FC236}">
                <a16:creationId xmlns:a16="http://schemas.microsoft.com/office/drawing/2014/main" id="{36FAF775-8DF1-46D8-8E88-E6A4FAB5CC62}"/>
              </a:ext>
            </a:extLst>
          </p:cNvPr>
          <p:cNvPicPr/>
          <p:nvPr/>
        </p:nvPicPr>
        <p:blipFill rotWithShape="1">
          <a:blip r:embed="rId5">
            <a:extLst>
              <a:ext uri="{28A0092B-C50C-407E-A947-70E740481C1C}">
                <a14:useLocalDpi xmlns:a14="http://schemas.microsoft.com/office/drawing/2010/main" val="0"/>
              </a:ext>
            </a:extLst>
          </a:blip>
          <a:srcRect t="7259" b="6453"/>
          <a:stretch/>
        </p:blipFill>
        <p:spPr bwMode="auto">
          <a:xfrm rot="751934">
            <a:off x="1793195" y="3810992"/>
            <a:ext cx="3721830" cy="1830442"/>
          </a:xfrm>
          <a:prstGeom prst="rect">
            <a:avLst/>
          </a:prstGeom>
          <a:noFill/>
          <a:ln>
            <a:noFill/>
          </a:ln>
          <a:effectLst>
            <a:softEdge rad="63500"/>
          </a:effectLst>
          <a:extLst>
            <a:ext uri="{53640926-AAD7-44D8-BBD7-CCE9431645EC}">
              <a14:shadowObscured xmlns:a14="http://schemas.microsoft.com/office/drawing/2010/main"/>
            </a:ext>
          </a:extLst>
        </p:spPr>
      </p:pic>
      <p:pic>
        <p:nvPicPr>
          <p:cNvPr id="11" name="Picture 10" descr="Image result for forest service truck">
            <a:hlinkClick r:id="rId6"/>
            <a:extLst>
              <a:ext uri="{FF2B5EF4-FFF2-40B4-BE49-F238E27FC236}">
                <a16:creationId xmlns:a16="http://schemas.microsoft.com/office/drawing/2014/main" id="{F10AD6FE-BBF5-44FE-913F-81B62401CA0D}"/>
              </a:ext>
            </a:extLst>
          </p:cNvPr>
          <p:cNvPicPr/>
          <p:nvPr/>
        </p:nvPicPr>
        <p:blipFill rotWithShape="1">
          <a:blip r:embed="rId7">
            <a:extLst>
              <a:ext uri="{28A0092B-C50C-407E-A947-70E740481C1C}">
                <a14:useLocalDpi xmlns:a14="http://schemas.microsoft.com/office/drawing/2010/main" val="0"/>
              </a:ext>
            </a:extLst>
          </a:blip>
          <a:srcRect t="4421" b="6052"/>
          <a:stretch/>
        </p:blipFill>
        <p:spPr bwMode="auto">
          <a:xfrm>
            <a:off x="7819178" y="3703321"/>
            <a:ext cx="3892762" cy="2385266"/>
          </a:xfrm>
          <a:prstGeom prst="rect">
            <a:avLst/>
          </a:prstGeom>
          <a:noFill/>
          <a:ln>
            <a:noFill/>
          </a:ln>
          <a:effectLst>
            <a:softEdge rad="127000"/>
          </a:effectLst>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B2AED84A-52D8-424F-A893-EC2456D55CA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6511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Responsibilities</a:t>
            </a:r>
          </a:p>
        </p:txBody>
      </p:sp>
      <p:sp>
        <p:nvSpPr>
          <p:cNvPr id="3" name="Content Placeholder 2"/>
          <p:cNvSpPr>
            <a:spLocks noGrp="1"/>
          </p:cNvSpPr>
          <p:nvPr>
            <p:ph idx="1"/>
          </p:nvPr>
        </p:nvSpPr>
        <p:spPr>
          <a:xfrm>
            <a:off x="677334" y="1692508"/>
            <a:ext cx="8596668" cy="4555892"/>
          </a:xfrm>
        </p:spPr>
        <p:txBody>
          <a:bodyPr>
            <a:normAutofit/>
          </a:bodyPr>
          <a:lstStyle/>
          <a:p>
            <a:r>
              <a:rPr lang="en-US" sz="3600" dirty="0"/>
              <a:t>Agency Administrator</a:t>
            </a:r>
          </a:p>
          <a:p>
            <a:r>
              <a:rPr lang="en-US" sz="3600" dirty="0"/>
              <a:t>Buying Team Leader</a:t>
            </a:r>
          </a:p>
          <a:p>
            <a:r>
              <a:rPr lang="en-US" sz="3600" dirty="0"/>
              <a:t>Incident Commander</a:t>
            </a:r>
          </a:p>
          <a:p>
            <a:r>
              <a:rPr lang="en-US" sz="3600" dirty="0"/>
              <a:t>Supply Unit Leader</a:t>
            </a:r>
          </a:p>
          <a:p>
            <a:r>
              <a:rPr lang="en-US" sz="3600" dirty="0"/>
              <a:t>Supervisors</a:t>
            </a:r>
          </a:p>
          <a:p>
            <a:r>
              <a:rPr lang="en-US" sz="3600" dirty="0"/>
              <a:t>Incident Personnel</a:t>
            </a:r>
          </a:p>
          <a:p>
            <a:endParaRPr lang="en-US" sz="3600" dirty="0"/>
          </a:p>
        </p:txBody>
      </p:sp>
      <p:sp>
        <p:nvSpPr>
          <p:cNvPr id="4" name="Slide Number Placeholder 3">
            <a:extLst>
              <a:ext uri="{FF2B5EF4-FFF2-40B4-BE49-F238E27FC236}">
                <a16:creationId xmlns:a16="http://schemas.microsoft.com/office/drawing/2014/main" id="{204BCEC2-74AA-4B86-9468-5FE684B24B3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35555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9A8D9A3B-CCEF-4BDC-B298-3829C9CCF34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11220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578697" y="765812"/>
            <a:ext cx="10181166" cy="1257299"/>
          </a:xfrm>
        </p:spPr>
        <p:txBody>
          <a:bodyPr>
            <a:normAutofit/>
          </a:bodyPr>
          <a:lstStyle/>
          <a:p>
            <a:pPr marL="0" indent="0">
              <a:buNone/>
            </a:pPr>
            <a:r>
              <a:rPr lang="en-US" sz="3400" dirty="0"/>
              <a:t>Match each personnel category with the corresponding correct statement:</a:t>
            </a:r>
          </a:p>
        </p:txBody>
      </p:sp>
      <p:sp>
        <p:nvSpPr>
          <p:cNvPr id="4" name="TextBox 3">
            <a:extLst>
              <a:ext uri="{FF2B5EF4-FFF2-40B4-BE49-F238E27FC236}">
                <a16:creationId xmlns:a16="http://schemas.microsoft.com/office/drawing/2014/main" id="{415DA839-C25C-42E1-808F-3DCF892C957D}"/>
              </a:ext>
            </a:extLst>
          </p:cNvPr>
          <p:cNvSpPr txBox="1"/>
          <p:nvPr/>
        </p:nvSpPr>
        <p:spPr>
          <a:xfrm>
            <a:off x="487063" y="2282263"/>
            <a:ext cx="2530458" cy="4247317"/>
          </a:xfrm>
          <a:prstGeom prst="rect">
            <a:avLst/>
          </a:prstGeom>
          <a:noFill/>
        </p:spPr>
        <p:txBody>
          <a:bodyPr wrap="square" rtlCol="0">
            <a:spAutoFit/>
          </a:bodyPr>
          <a:lstStyle/>
          <a:p>
            <a:r>
              <a:rPr lang="en-US" sz="3000" dirty="0"/>
              <a:t>AA</a:t>
            </a:r>
          </a:p>
          <a:p>
            <a:endParaRPr lang="en-US" sz="1200" dirty="0"/>
          </a:p>
          <a:p>
            <a:r>
              <a:rPr lang="en-US" sz="3000" dirty="0"/>
              <a:t>Buying Team</a:t>
            </a:r>
          </a:p>
          <a:p>
            <a:endParaRPr lang="en-US" sz="1200" dirty="0"/>
          </a:p>
          <a:p>
            <a:r>
              <a:rPr lang="en-US" sz="3000" dirty="0"/>
              <a:t>IC</a:t>
            </a:r>
          </a:p>
          <a:p>
            <a:endParaRPr lang="en-US" sz="1200" dirty="0"/>
          </a:p>
          <a:p>
            <a:r>
              <a:rPr lang="en-US" sz="3000" dirty="0"/>
              <a:t>SUPL</a:t>
            </a:r>
          </a:p>
          <a:p>
            <a:endParaRPr lang="en-US" sz="1200" dirty="0"/>
          </a:p>
          <a:p>
            <a:r>
              <a:rPr lang="en-US" sz="3000" dirty="0"/>
              <a:t>Supervisors</a:t>
            </a:r>
          </a:p>
          <a:p>
            <a:endParaRPr lang="en-US" sz="1200" dirty="0"/>
          </a:p>
          <a:p>
            <a:r>
              <a:rPr lang="en-US" sz="3000" dirty="0"/>
              <a:t>Incident Personnel</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2045971"/>
            <a:ext cx="112248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BF46724-6408-4106-A630-4825F09C0F59}"/>
              </a:ext>
            </a:extLst>
          </p:cNvPr>
          <p:cNvCxnSpPr>
            <a:cxnSpLocks/>
          </p:cNvCxnSpPr>
          <p:nvPr/>
        </p:nvCxnSpPr>
        <p:spPr>
          <a:xfrm>
            <a:off x="2880361" y="2045971"/>
            <a:ext cx="0" cy="44005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97A7AAA-A390-4280-A976-081A74025E89}"/>
              </a:ext>
            </a:extLst>
          </p:cNvPr>
          <p:cNvSpPr txBox="1"/>
          <p:nvPr/>
        </p:nvSpPr>
        <p:spPr>
          <a:xfrm>
            <a:off x="2926081" y="2351095"/>
            <a:ext cx="8778853" cy="4131900"/>
          </a:xfrm>
          <a:prstGeom prst="rect">
            <a:avLst/>
          </a:prstGeom>
          <a:noFill/>
        </p:spPr>
        <p:txBody>
          <a:bodyPr wrap="square" rtlCol="0">
            <a:spAutoFit/>
          </a:bodyPr>
          <a:lstStyle/>
          <a:p>
            <a:pPr marL="457200" indent="-457200">
              <a:buFont typeface="Arial" panose="020B0604020202020204" pitchFamily="34" charset="0"/>
              <a:buChar char="•"/>
            </a:pPr>
            <a:r>
              <a:rPr lang="en-US" sz="3000" dirty="0"/>
              <a:t>Informs the IMT what is accountable property.</a:t>
            </a:r>
          </a:p>
          <a:p>
            <a:pPr marL="171450" indent="-171450">
              <a:buFont typeface="Arial" panose="020B0604020202020204" pitchFamily="34" charset="0"/>
              <a:buChar char="•"/>
            </a:pPr>
            <a:endParaRPr lang="en-US" sz="1050" dirty="0"/>
          </a:p>
          <a:p>
            <a:pPr marL="457200" indent="-457200">
              <a:buFont typeface="Arial" panose="020B0604020202020204" pitchFamily="34" charset="0"/>
              <a:buChar char="•"/>
            </a:pPr>
            <a:r>
              <a:rPr lang="en-US" sz="3000" dirty="0"/>
              <a:t>Reports lost property.</a:t>
            </a:r>
          </a:p>
          <a:p>
            <a:pPr marL="171450" indent="-171450">
              <a:buFont typeface="Arial" panose="020B0604020202020204" pitchFamily="34" charset="0"/>
              <a:buChar char="•"/>
            </a:pPr>
            <a:endParaRPr lang="en-US" sz="1050" dirty="0"/>
          </a:p>
          <a:p>
            <a:pPr marL="457200" indent="-457200">
              <a:buFont typeface="Arial" panose="020B0604020202020204" pitchFamily="34" charset="0"/>
              <a:buChar char="•"/>
            </a:pPr>
            <a:r>
              <a:rPr lang="en-US" sz="3000" dirty="0"/>
              <a:t>Ensures employees adhere to property procedures.</a:t>
            </a:r>
          </a:p>
          <a:p>
            <a:pPr marL="171450" indent="-171450">
              <a:buFont typeface="Arial" panose="020B0604020202020204" pitchFamily="34" charset="0"/>
              <a:buChar char="•"/>
            </a:pPr>
            <a:endParaRPr lang="en-US" sz="1050" dirty="0"/>
          </a:p>
          <a:p>
            <a:pPr marL="457200" indent="-457200">
              <a:buFont typeface="Arial" panose="020B0604020202020204" pitchFamily="34" charset="0"/>
              <a:buChar char="•"/>
            </a:pPr>
            <a:r>
              <a:rPr lang="en-US" sz="3000" dirty="0"/>
              <a:t>Reports accountable property purchased.</a:t>
            </a:r>
          </a:p>
          <a:p>
            <a:pPr marL="171450" indent="-171450">
              <a:buFont typeface="Arial" panose="020B0604020202020204" pitchFamily="34" charset="0"/>
              <a:buChar char="•"/>
            </a:pPr>
            <a:endParaRPr lang="en-US" sz="1050" dirty="0"/>
          </a:p>
          <a:p>
            <a:pPr marL="457200" indent="-457200">
              <a:buFont typeface="Arial" panose="020B0604020202020204" pitchFamily="34" charset="0"/>
              <a:buChar char="•"/>
            </a:pPr>
            <a:r>
              <a:rPr lang="en-US" sz="3000" dirty="0"/>
              <a:t>Responsible for establishing a sound program.</a:t>
            </a:r>
          </a:p>
          <a:p>
            <a:pPr marL="171450" indent="-171450">
              <a:buFont typeface="Arial" panose="020B0604020202020204" pitchFamily="34" charset="0"/>
              <a:buChar char="•"/>
            </a:pPr>
            <a:endParaRPr lang="en-US" sz="1050" dirty="0"/>
          </a:p>
          <a:p>
            <a:pPr marL="457200" indent="-457200">
              <a:buFont typeface="Arial" panose="020B0604020202020204" pitchFamily="34" charset="0"/>
              <a:buChar char="•"/>
            </a:pPr>
            <a:r>
              <a:rPr lang="en-US" sz="3000" dirty="0"/>
              <a:t>Documents when orders are received.</a:t>
            </a:r>
          </a:p>
        </p:txBody>
      </p:sp>
      <p:sp>
        <p:nvSpPr>
          <p:cNvPr id="2" name="Slide Number Placeholder 1">
            <a:extLst>
              <a:ext uri="{FF2B5EF4-FFF2-40B4-BE49-F238E27FC236}">
                <a16:creationId xmlns:a16="http://schemas.microsoft.com/office/drawing/2014/main" id="{2FB8EF3F-23A5-466D-8B5F-6E0D0212A489}"/>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9455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Property Storage</a:t>
            </a:r>
          </a:p>
        </p:txBody>
      </p:sp>
      <p:sp>
        <p:nvSpPr>
          <p:cNvPr id="3" name="Content Placeholder 2"/>
          <p:cNvSpPr>
            <a:spLocks noGrp="1"/>
          </p:cNvSpPr>
          <p:nvPr>
            <p:ph idx="1"/>
          </p:nvPr>
        </p:nvSpPr>
        <p:spPr>
          <a:xfrm>
            <a:off x="677334" y="1692508"/>
            <a:ext cx="8596668" cy="4555892"/>
          </a:xfrm>
        </p:spPr>
        <p:txBody>
          <a:bodyPr>
            <a:normAutofit/>
          </a:bodyPr>
          <a:lstStyle/>
          <a:p>
            <a:r>
              <a:rPr lang="en-US" sz="3600" dirty="0"/>
              <a:t>Government-owned Property Storage</a:t>
            </a:r>
          </a:p>
          <a:p>
            <a:r>
              <a:rPr lang="en-US" sz="3600" dirty="0"/>
              <a:t>Personal Property Storage</a:t>
            </a:r>
          </a:p>
          <a:p>
            <a:endParaRPr lang="en-US" sz="3600" dirty="0"/>
          </a:p>
        </p:txBody>
      </p:sp>
      <p:sp>
        <p:nvSpPr>
          <p:cNvPr id="4" name="Slide Number Placeholder 3">
            <a:extLst>
              <a:ext uri="{FF2B5EF4-FFF2-40B4-BE49-F238E27FC236}">
                <a16:creationId xmlns:a16="http://schemas.microsoft.com/office/drawing/2014/main" id="{7D6645C3-7890-4F9A-B732-E70DFF7E5D5B}"/>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883530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C6E643F5A4B34A857A81FF2F93CEE7" ma:contentTypeVersion="2" ma:contentTypeDescription="Create a new document." ma:contentTypeScope="" ma:versionID="e2372cc0b5a6611a46588cc28e975f72">
  <xsd:schema xmlns:xsd="http://www.w3.org/2001/XMLSchema" xmlns:xs="http://www.w3.org/2001/XMLSchema" xmlns:p="http://schemas.microsoft.com/office/2006/metadata/properties" xmlns:ns2="01552f5c-8886-418c-8beb-a593cf3890c3" targetNamespace="http://schemas.microsoft.com/office/2006/metadata/properties" ma:root="true" ma:fieldsID="670e925e577002d266563b436dfa3d94" ns2:_="">
    <xsd:import namespace="01552f5c-8886-418c-8beb-a593cf3890c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52f5c-8886-418c-8beb-a593cf38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FD5E19-8FC3-4441-B776-D3F4353F8162}">
  <ds:schemaRefs>
    <ds:schemaRef ds:uri="http://schemas.microsoft.com/sharepoint/v3/contenttype/forms"/>
  </ds:schemaRefs>
</ds:datastoreItem>
</file>

<file path=customXml/itemProps2.xml><?xml version="1.0" encoding="utf-8"?>
<ds:datastoreItem xmlns:ds="http://schemas.openxmlformats.org/officeDocument/2006/customXml" ds:itemID="{224B9663-906E-40D5-9B84-C8CC1802AB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52f5c-8886-418c-8beb-a593cf389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CB7FB5-93CA-454F-85E7-7A0872F84D0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761</TotalTime>
  <Words>2404</Words>
  <Application>Microsoft Office PowerPoint</Application>
  <PresentationFormat>Widescreen</PresentationFormat>
  <Paragraphs>248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Unit 8 Property Management</vt:lpstr>
      <vt:lpstr>Unit Overview</vt:lpstr>
      <vt:lpstr>Types of Government Property</vt:lpstr>
      <vt:lpstr>EXERCISE</vt:lpstr>
      <vt:lpstr>PowerPoint Presentation</vt:lpstr>
      <vt:lpstr>Responsibilities</vt:lpstr>
      <vt:lpstr>EXERCISE</vt:lpstr>
      <vt:lpstr>PowerPoint Presentation</vt:lpstr>
      <vt:lpstr>Property Storage</vt:lpstr>
      <vt:lpstr>Property Accountability Controls</vt:lpstr>
      <vt:lpstr>Interagency Waybill OF-316</vt:lpstr>
      <vt:lpstr>Property Accountability Controls</vt:lpstr>
      <vt:lpstr>Property Loss or Damage</vt:lpstr>
      <vt:lpstr>Property Loss or Damage Report OF-289</vt:lpstr>
      <vt:lpstr>Fire Loss Tolerance</vt:lpstr>
      <vt:lpstr>Demobilization</vt:lpstr>
      <vt:lpstr>Recycling</vt:lpstr>
      <vt:lpstr>EXERCISE</vt:lpstr>
      <vt:lpstr>PowerPoint Presentation</vt:lpstr>
      <vt:lpstr>Summary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Property Management</dc:title>
  <dc:creator>Reid, Dana K -FS</dc:creator>
  <cp:lastModifiedBy>Erickson, Amy - FS, MT</cp:lastModifiedBy>
  <cp:revision>39</cp:revision>
  <cp:lastPrinted>2020-01-10T21:56:37Z</cp:lastPrinted>
  <dcterms:created xsi:type="dcterms:W3CDTF">2019-10-23T02:17:24Z</dcterms:created>
  <dcterms:modified xsi:type="dcterms:W3CDTF">2024-03-25T19:18:24Z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0x010100F9C6E643F5A4B34A857A81FF2F93CEE7</vt:lpwstr>
  </property>
  <property fmtid="{D5CDD505-2E9C-101B-9397-08002B2CF9AE}" pid="3" name="Order">
    <vt:r8>19300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y fmtid="{D5CDD505-2E9C-101B-9397-08002B2CF9AE}" pid="11" name="ComplianceAssetId">
    <vt:lpwstr/>
  </property>
</Properties>
</file>