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4"/>
  </p:sldMasterIdLst>
  <p:notesMasterIdLst>
    <p:notesMasterId r:id="rId30"/>
  </p:notesMasterIdLst>
  <p:handoutMasterIdLst>
    <p:handoutMasterId r:id="rId31"/>
  </p:handoutMasterIdLst>
  <p:sldIdLst>
    <p:sldId id="256" r:id="rId5"/>
    <p:sldId id="257" r:id="rId6"/>
    <p:sldId id="410" r:id="rId7"/>
    <p:sldId id="432" r:id="rId8"/>
    <p:sldId id="412" r:id="rId9"/>
    <p:sldId id="413" r:id="rId10"/>
    <p:sldId id="414" r:id="rId11"/>
    <p:sldId id="415" r:id="rId12"/>
    <p:sldId id="416" r:id="rId13"/>
    <p:sldId id="417" r:id="rId14"/>
    <p:sldId id="418" r:id="rId15"/>
    <p:sldId id="419" r:id="rId16"/>
    <p:sldId id="420" r:id="rId17"/>
    <p:sldId id="421" r:id="rId18"/>
    <p:sldId id="422" r:id="rId19"/>
    <p:sldId id="423" r:id="rId20"/>
    <p:sldId id="424" r:id="rId21"/>
    <p:sldId id="425" r:id="rId22"/>
    <p:sldId id="426" r:id="rId23"/>
    <p:sldId id="427" r:id="rId24"/>
    <p:sldId id="428" r:id="rId25"/>
    <p:sldId id="429" r:id="rId26"/>
    <p:sldId id="430" r:id="rId27"/>
    <p:sldId id="431" r:id="rId28"/>
    <p:sldId id="353" r:id="rId2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DD8302-76BC-DB72-392B-E76797B1CC45}" v="1" dt="2022-04-08T21:51:22.2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496" autoAdjust="0"/>
    <p:restoredTop sz="43478" autoAdjust="0"/>
  </p:normalViewPr>
  <p:slideViewPr>
    <p:cSldViewPr snapToGrid="0">
      <p:cViewPr varScale="1">
        <p:scale>
          <a:sx n="49" d="100"/>
          <a:sy n="49" d="100"/>
        </p:scale>
        <p:origin x="1458" y="54"/>
      </p:cViewPr>
      <p:guideLst/>
    </p:cSldViewPr>
  </p:slideViewPr>
  <p:outlineViewPr>
    <p:cViewPr>
      <p:scale>
        <a:sx n="33" d="100"/>
        <a:sy n="33" d="100"/>
      </p:scale>
      <p:origin x="0" y="-952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2" d="100"/>
          <a:sy n="82" d="100"/>
        </p:scale>
        <p:origin x="1500"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issa Swain" userId="S::melissa_swain@firenet.gov::33377bf6-764c-4879-bfc8-5ac328d71dfb" providerId="AD" clId="Web-{25DD8302-76BC-DB72-392B-E76797B1CC45}"/>
    <pc:docChg chg="modSld">
      <pc:chgData name="Melissa Swain" userId="S::melissa_swain@firenet.gov::33377bf6-764c-4879-bfc8-5ac328d71dfb" providerId="AD" clId="Web-{25DD8302-76BC-DB72-392B-E76797B1CC45}" dt="2022-04-08T21:51:22.258" v="0"/>
      <pc:docMkLst>
        <pc:docMk/>
      </pc:docMkLst>
      <pc:sldChg chg="addSp">
        <pc:chgData name="Melissa Swain" userId="S::melissa_swain@firenet.gov::33377bf6-764c-4879-bfc8-5ac328d71dfb" providerId="AD" clId="Web-{25DD8302-76BC-DB72-392B-E76797B1CC45}" dt="2022-04-08T21:51:22.258" v="0"/>
        <pc:sldMkLst>
          <pc:docMk/>
          <pc:sldMk cId="2422171587" sldId="256"/>
        </pc:sldMkLst>
        <pc:spChg chg="add">
          <ac:chgData name="Melissa Swain" userId="S::melissa_swain@firenet.gov::33377bf6-764c-4879-bfc8-5ac328d71dfb" providerId="AD" clId="Web-{25DD8302-76BC-DB72-392B-E76797B1CC45}" dt="2022-04-08T21:51:22.258" v="0"/>
          <ac:spMkLst>
            <pc:docMk/>
            <pc:sldMk cId="2422171587" sldId="256"/>
            <ac:spMk id="5" creationId="{8EDB39A0-BEF2-665E-9696-68CCFF6D175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8E22012-0F52-4ABD-A567-2C83CE9F5776}"/>
              </a:ext>
            </a:extLst>
          </p:cNvPr>
          <p:cNvSpPr>
            <a:spLocks noGrp="1"/>
          </p:cNvSpPr>
          <p:nvPr>
            <p:ph type="hdr" sz="quarter"/>
          </p:nvPr>
        </p:nvSpPr>
        <p:spPr>
          <a:xfrm>
            <a:off x="0" y="82062"/>
            <a:ext cx="3704492" cy="384663"/>
          </a:xfrm>
          <a:prstGeom prst="rect">
            <a:avLst/>
          </a:prstGeom>
        </p:spPr>
        <p:txBody>
          <a:bodyPr vert="horz" lIns="91440" tIns="45720" rIns="91440" bIns="45720" rtlCol="0"/>
          <a:lstStyle>
            <a:lvl1pPr algn="l">
              <a:defRPr sz="1200"/>
            </a:lvl1pPr>
          </a:lstStyle>
          <a:p>
            <a:r>
              <a:rPr lang="en-US" dirty="0">
                <a:latin typeface="Trebuchet MS" panose="020B0603020202020204" pitchFamily="34" charset="0"/>
              </a:rPr>
              <a:t>S-260 Interagency Incident Business Management </a:t>
            </a:r>
          </a:p>
          <a:p>
            <a:endParaRPr lang="en-US" dirty="0"/>
          </a:p>
        </p:txBody>
      </p:sp>
      <p:sp>
        <p:nvSpPr>
          <p:cNvPr id="5" name="Slide Number Placeholder 4">
            <a:extLst>
              <a:ext uri="{FF2B5EF4-FFF2-40B4-BE49-F238E27FC236}">
                <a16:creationId xmlns:a16="http://schemas.microsoft.com/office/drawing/2014/main" id="{18F25BAA-3B8D-4B0A-ADB1-31E081AEDA7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r>
              <a:rPr lang="en-US" dirty="0"/>
              <a:t>Page </a:t>
            </a:r>
            <a:fld id="{D16A936D-73A8-44C6-8C7C-CCCC5725043E}" type="slidenum">
              <a:rPr lang="en-US" smtClean="0"/>
              <a:t>‹#›</a:t>
            </a:fld>
            <a:endParaRPr lang="en-US" dirty="0"/>
          </a:p>
        </p:txBody>
      </p:sp>
    </p:spTree>
    <p:extLst>
      <p:ext uri="{BB962C8B-B14F-4D97-AF65-F5344CB8AC3E}">
        <p14:creationId xmlns:p14="http://schemas.microsoft.com/office/powerpoint/2010/main" val="36505346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28954"/>
            <a:ext cx="3739662" cy="337480"/>
          </a:xfrm>
          <a:prstGeom prst="rect">
            <a:avLst/>
          </a:prstGeom>
        </p:spPr>
        <p:txBody>
          <a:bodyPr vert="horz" lIns="93177" tIns="46589" rIns="93177" bIns="46589" rtlCol="0"/>
          <a:lstStyle>
            <a:lvl1pPr algn="l">
              <a:defRPr sz="1200"/>
            </a:lvl1pPr>
          </a:lstStyle>
          <a:p>
            <a:r>
              <a:rPr lang="en-US" dirty="0">
                <a:latin typeface="Trebuchet MS" panose="020B0603020202020204" pitchFamily="34" charset="0"/>
              </a:rPr>
              <a:t>S-260 Interagency Incident Business Management </a:t>
            </a:r>
          </a:p>
          <a:p>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614B03AE-8D77-4552-8689-EBE14909B8DD}"/>
              </a:ext>
            </a:extLst>
          </p:cNvPr>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r>
              <a:rPr lang="en-US" dirty="0"/>
              <a:t>Page </a:t>
            </a:r>
            <a:fld id="{437AA839-67AF-4F76-ABB7-1DB6B222B898}" type="slidenum">
              <a:rPr lang="en-US" smtClean="0"/>
              <a:pPr/>
              <a:t>‹#›</a:t>
            </a:fld>
            <a:endParaRPr lang="en-US" dirty="0"/>
          </a:p>
        </p:txBody>
      </p:sp>
    </p:spTree>
    <p:extLst>
      <p:ext uri="{BB962C8B-B14F-4D97-AF65-F5344CB8AC3E}">
        <p14:creationId xmlns:p14="http://schemas.microsoft.com/office/powerpoint/2010/main" val="2647431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Standards for Interagency Incident Business Management (SIIBM) – Chapter 50, Page 50-1</a:t>
            </a:r>
            <a:endParaRPr lang="en-US" b="1" dirty="0"/>
          </a:p>
          <a:p>
            <a:r>
              <a:rPr lang="en-US" dirty="0"/>
              <a:t> </a:t>
            </a:r>
            <a:endParaRPr lang="en-US" b="1" dirty="0"/>
          </a:p>
          <a:p>
            <a:pPr defTabSz="931774">
              <a:defRPr/>
            </a:pPr>
            <a:r>
              <a:rPr lang="en-US" dirty="0"/>
              <a:t>Cooperative agreements are the underlying framework of interagency relationships affecting personnel from the national level down through rural fire fighting agencies.</a:t>
            </a:r>
            <a:endParaRPr lang="en-US" b="1" dirty="0"/>
          </a:p>
          <a:p>
            <a:endParaRPr lang="en-US" dirty="0"/>
          </a:p>
        </p:txBody>
      </p:sp>
    </p:spTree>
    <p:extLst>
      <p:ext uri="{BB962C8B-B14F-4D97-AF65-F5344CB8AC3E}">
        <p14:creationId xmlns:p14="http://schemas.microsoft.com/office/powerpoint/2010/main" val="3345547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Tree>
    <p:extLst>
      <p:ext uri="{BB962C8B-B14F-4D97-AF65-F5344CB8AC3E}">
        <p14:creationId xmlns:p14="http://schemas.microsoft.com/office/powerpoint/2010/main" val="412895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entities using MOUs include:</a:t>
            </a:r>
            <a:endParaRPr lang="en-US" b="1" dirty="0"/>
          </a:p>
          <a:p>
            <a:pPr marL="174708" indent="-174708">
              <a:buFont typeface="Arial" panose="020B0604020202020204" pitchFamily="34" charset="0"/>
              <a:buChar char="•"/>
            </a:pPr>
            <a:r>
              <a:rPr lang="en-US" dirty="0"/>
              <a:t>Type 2 crews – Agreement to outline the training and dispatch requirements and procedures for hiring casuals as crew members.</a:t>
            </a:r>
            <a:endParaRPr lang="en-US" b="1" dirty="0"/>
          </a:p>
          <a:p>
            <a:pPr marL="174708" indent="-174708">
              <a:buFont typeface="Arial" panose="020B0604020202020204" pitchFamily="34" charset="0"/>
              <a:buChar char="•"/>
            </a:pPr>
            <a:r>
              <a:rPr lang="en-US" dirty="0"/>
              <a:t>Training Contractor Provider Audit</a:t>
            </a:r>
            <a:endParaRPr lang="en-US" b="1" dirty="0"/>
          </a:p>
          <a:p>
            <a:pPr marL="174708" indent="-174708">
              <a:buFont typeface="Arial" panose="020B0604020202020204" pitchFamily="34" charset="0"/>
              <a:buChar char="•"/>
            </a:pPr>
            <a:r>
              <a:rPr lang="en-US" dirty="0"/>
              <a:t>Landowner Associations</a:t>
            </a:r>
            <a:endParaRPr lang="en-US" b="1" dirty="0"/>
          </a:p>
          <a:p>
            <a:endParaRPr lang="en-US" dirty="0"/>
          </a:p>
        </p:txBody>
      </p:sp>
    </p:spTree>
    <p:extLst>
      <p:ext uri="{BB962C8B-B14F-4D97-AF65-F5344CB8AC3E}">
        <p14:creationId xmlns:p14="http://schemas.microsoft.com/office/powerpoint/2010/main" val="26208790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Typically between:</a:t>
            </a:r>
          </a:p>
          <a:p>
            <a:pPr marL="174708" indent="-174708">
              <a:buFont typeface="Arial" panose="020B0604020202020204" pitchFamily="34" charset="0"/>
              <a:buChar char="•"/>
            </a:pPr>
            <a:r>
              <a:rPr lang="en-US" dirty="0"/>
              <a:t>Local counties</a:t>
            </a:r>
          </a:p>
          <a:p>
            <a:pPr marL="174708" indent="-174708">
              <a:buFont typeface="Arial" panose="020B0604020202020204" pitchFamily="34" charset="0"/>
              <a:buChar char="•"/>
            </a:pPr>
            <a:r>
              <a:rPr lang="en-US" dirty="0"/>
              <a:t>Fire protection districts</a:t>
            </a:r>
          </a:p>
          <a:p>
            <a:pPr marL="174708" indent="-174708">
              <a:buFont typeface="Arial" panose="020B0604020202020204" pitchFamily="34" charset="0"/>
              <a:buChar char="•"/>
            </a:pPr>
            <a:r>
              <a:rPr lang="en-US" dirty="0"/>
              <a:t>Municipal departments and their surrounding county departments</a:t>
            </a:r>
          </a:p>
          <a:p>
            <a:pPr marL="174708" indent="-174708">
              <a:buFont typeface="Arial" panose="020B0604020202020204" pitchFamily="34" charset="0"/>
              <a:buChar char="•"/>
            </a:pPr>
            <a:endParaRPr lang="en-US" dirty="0"/>
          </a:p>
          <a:p>
            <a:pPr defTabSz="931774">
              <a:defRPr/>
            </a:pPr>
            <a:r>
              <a:rPr lang="en-US" dirty="0"/>
              <a:t>If parties have a Cooperative Fire Protection Agreement, the “mutual aid agreement” is included in the Cooperative Agreement.</a:t>
            </a:r>
          </a:p>
          <a:p>
            <a:pPr defTabSz="931774">
              <a:defRPr/>
            </a:pPr>
            <a:endParaRPr lang="en-US" dirty="0"/>
          </a:p>
          <a:p>
            <a:pPr defTabSz="931774">
              <a:defRPr/>
            </a:pPr>
            <a:r>
              <a:rPr lang="en-US" b="1" dirty="0">
                <a:solidFill>
                  <a:srgbClr val="FF0000"/>
                </a:solidFill>
              </a:rPr>
              <a:t>TEST QUESTION: Mutual aid agreements provide assistance only for a period of time and do not exchange money.</a:t>
            </a:r>
          </a:p>
          <a:p>
            <a:endParaRPr lang="en-US" dirty="0"/>
          </a:p>
        </p:txBody>
      </p:sp>
    </p:spTree>
    <p:extLst>
      <p:ext uri="{BB962C8B-B14F-4D97-AF65-F5344CB8AC3E}">
        <p14:creationId xmlns:p14="http://schemas.microsoft.com/office/powerpoint/2010/main" val="6758797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a:t>
            </a:r>
          </a:p>
          <a:p>
            <a:pPr defTabSz="931774">
              <a:defRPr/>
            </a:pPr>
            <a:r>
              <a:rPr lang="en-US" dirty="0"/>
              <a:t>Most common here - Our State Cooperative Fire Protection but have identified a period of time will be identified as “mutual aid”. They will assist with no cost for a designated time frame, i.e. the first operational period. </a:t>
            </a:r>
          </a:p>
          <a:p>
            <a:pPr defTabSz="931774">
              <a:defRPr/>
            </a:pPr>
            <a:endParaRPr lang="en-US" dirty="0"/>
          </a:p>
          <a:p>
            <a:pPr defTabSz="931774">
              <a:defRPr/>
            </a:pPr>
            <a:r>
              <a:rPr lang="en-US" dirty="0"/>
              <a:t>Other entities</a:t>
            </a:r>
          </a:p>
          <a:p>
            <a:endParaRPr lang="en-US" dirty="0"/>
          </a:p>
        </p:txBody>
      </p:sp>
    </p:spTree>
    <p:extLst>
      <p:ext uri="{BB962C8B-B14F-4D97-AF65-F5344CB8AC3E}">
        <p14:creationId xmlns:p14="http://schemas.microsoft.com/office/powerpoint/2010/main" val="3518619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i="1" dirty="0"/>
              <a:t>Instructor Note: Depending on delivery method; use this exercise as a class or small groups.</a:t>
            </a:r>
          </a:p>
          <a:p>
            <a:endParaRPr lang="en-US" dirty="0"/>
          </a:p>
        </p:txBody>
      </p:sp>
    </p:spTree>
    <p:extLst>
      <p:ext uri="{BB962C8B-B14F-4D97-AF65-F5344CB8AC3E}">
        <p14:creationId xmlns:p14="http://schemas.microsoft.com/office/powerpoint/2010/main" val="21660603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Answers:</a:t>
            </a:r>
          </a:p>
          <a:p>
            <a:pPr marL="232943" indent="-232943">
              <a:buAutoNum type="arabicPeriod"/>
            </a:pPr>
            <a:r>
              <a:rPr lang="en-US" i="1" dirty="0"/>
              <a:t>Interagency Agreement</a:t>
            </a:r>
          </a:p>
          <a:p>
            <a:pPr marL="232943" indent="-232943">
              <a:buAutoNum type="arabicPeriod"/>
            </a:pPr>
            <a:r>
              <a:rPr lang="en-US" i="1" dirty="0"/>
              <a:t>Mutual Aid Agreement</a:t>
            </a:r>
          </a:p>
          <a:p>
            <a:pPr marL="232943" indent="-232943">
              <a:buAutoNum type="arabicPeriod"/>
            </a:pPr>
            <a:r>
              <a:rPr lang="en-US" i="1" dirty="0"/>
              <a:t>Cooperating Fire Protection Agreement</a:t>
            </a:r>
          </a:p>
          <a:p>
            <a:pPr marL="232943" indent="-232943">
              <a:buAutoNum type="arabicPeriod"/>
            </a:pPr>
            <a:r>
              <a:rPr lang="en-US" i="1" dirty="0"/>
              <a:t>MOU</a:t>
            </a:r>
          </a:p>
          <a:p>
            <a:endParaRPr lang="en-US" dirty="0"/>
          </a:p>
        </p:txBody>
      </p:sp>
    </p:spTree>
    <p:extLst>
      <p:ext uri="{BB962C8B-B14F-4D97-AF65-F5344CB8AC3E}">
        <p14:creationId xmlns:p14="http://schemas.microsoft.com/office/powerpoint/2010/main" val="3360086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a:t>Legal Authority</a:t>
            </a:r>
          </a:p>
          <a:p>
            <a:r>
              <a:rPr lang="en-US" dirty="0"/>
              <a:t>Each agreement contains a list of authorities (or statutes) permitting that particular entity to enter into the agreement.</a:t>
            </a:r>
          </a:p>
          <a:p>
            <a:r>
              <a:rPr lang="en-US" dirty="0"/>
              <a:t>Examples: </a:t>
            </a:r>
          </a:p>
          <a:p>
            <a:pPr marL="174708" indent="-174708">
              <a:buFont typeface="Arial" panose="020B0604020202020204" pitchFamily="34" charset="0"/>
              <a:buChar char="•"/>
            </a:pPr>
            <a:r>
              <a:rPr lang="en-US" dirty="0"/>
              <a:t>Granger </a:t>
            </a:r>
            <a:r>
              <a:rPr lang="en-US" dirty="0" err="1"/>
              <a:t>Thye</a:t>
            </a:r>
            <a:r>
              <a:rPr lang="en-US" dirty="0"/>
              <a:t> Act of 1950</a:t>
            </a:r>
          </a:p>
          <a:p>
            <a:pPr marL="174708" indent="-174708">
              <a:buFont typeface="Arial" panose="020B0604020202020204" pitchFamily="34" charset="0"/>
              <a:buChar char="•"/>
            </a:pPr>
            <a:r>
              <a:rPr lang="en-US" dirty="0"/>
              <a:t>Robert T. Stafford Disaster Relief and Emergency Assistance Act.</a:t>
            </a:r>
            <a:endParaRPr lang="en-US" b="1" dirty="0"/>
          </a:p>
          <a:p>
            <a:r>
              <a:rPr lang="en-US" dirty="0"/>
              <a:t> </a:t>
            </a:r>
            <a:endParaRPr lang="en-US" b="1" dirty="0"/>
          </a:p>
          <a:p>
            <a:r>
              <a:rPr lang="en-US" b="1" dirty="0"/>
              <a:t>Scope and Reason</a:t>
            </a:r>
          </a:p>
          <a:p>
            <a:r>
              <a:rPr lang="en-US" dirty="0"/>
              <a:t>The scope and reason statement is important since some agreements are restricted by items such as specific time frames or maximum cost allowed. The scope and reason statement typically contains "whereas" and "therefore" clauses, as in the following example:</a:t>
            </a:r>
            <a:endParaRPr lang="en-US" b="1" dirty="0"/>
          </a:p>
          <a:p>
            <a:r>
              <a:rPr lang="en-US" dirty="0"/>
              <a:t> </a:t>
            </a:r>
            <a:endParaRPr lang="en-US" b="1" dirty="0"/>
          </a:p>
          <a:p>
            <a:r>
              <a:rPr lang="en-US" dirty="0"/>
              <a:t>“Whereas the Mayberry Rural Fire Department has fire protection responsibilities on unincorporated lands within Bly County; and whereas the Burley District has fire protection responsibility on BLM-administered lands within Bly County; therefore, it is of mutual benefit for the parties to cooperate in fire management activities.”</a:t>
            </a:r>
            <a:endParaRPr lang="en-US" b="1" dirty="0"/>
          </a:p>
          <a:p>
            <a:r>
              <a:rPr lang="en-US" dirty="0"/>
              <a:t> </a:t>
            </a:r>
            <a:endParaRPr lang="en-US" b="1" dirty="0"/>
          </a:p>
          <a:p>
            <a:r>
              <a:rPr lang="en-US" b="1" dirty="0"/>
              <a:t>Responsibilities</a:t>
            </a:r>
          </a:p>
          <a:p>
            <a:r>
              <a:rPr lang="en-US" dirty="0"/>
              <a:t>Cooperative agreements' contents outline each party's specific responsibilities and provisions for implementing the agreement. Normally, these items do not change from year to year. </a:t>
            </a:r>
            <a:endParaRPr lang="en-US" b="1" dirty="0"/>
          </a:p>
          <a:p>
            <a:r>
              <a:rPr lang="en-US" dirty="0"/>
              <a:t> </a:t>
            </a:r>
          </a:p>
        </p:txBody>
      </p:sp>
    </p:spTree>
    <p:extLst>
      <p:ext uri="{BB962C8B-B14F-4D97-AF65-F5344CB8AC3E}">
        <p14:creationId xmlns:p14="http://schemas.microsoft.com/office/powerpoint/2010/main" val="2576021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a:t>The main agreement outlines WHAT the involved parties do. An implementing document specifies HOW the involved parties will do it. Not all agreements have both implementing documents.</a:t>
            </a:r>
            <a:endParaRPr lang="en-US" b="1" dirty="0"/>
          </a:p>
          <a:p>
            <a:endParaRPr lang="en-US" dirty="0"/>
          </a:p>
        </p:txBody>
      </p:sp>
    </p:spTree>
    <p:extLst>
      <p:ext uri="{BB962C8B-B14F-4D97-AF65-F5344CB8AC3E}">
        <p14:creationId xmlns:p14="http://schemas.microsoft.com/office/powerpoint/2010/main" val="37794461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SIIBM Chapter 50</a:t>
            </a:r>
          </a:p>
          <a:p>
            <a:pPr defTabSz="931774">
              <a:defRPr/>
            </a:pPr>
            <a:endParaRPr lang="en-US" dirty="0"/>
          </a:p>
          <a:p>
            <a:pPr defTabSz="931774">
              <a:defRPr/>
            </a:pPr>
            <a:r>
              <a:rPr lang="en-US" dirty="0"/>
              <a:t>Operating Plans are reviewed annual but only updated when changes are needed.</a:t>
            </a:r>
          </a:p>
        </p:txBody>
      </p:sp>
    </p:spTree>
    <p:extLst>
      <p:ext uri="{BB962C8B-B14F-4D97-AF65-F5344CB8AC3E}">
        <p14:creationId xmlns:p14="http://schemas.microsoft.com/office/powerpoint/2010/main" val="39636381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a:t>SIIBM Chapter 50, Page 50-3</a:t>
            </a:r>
          </a:p>
          <a:p>
            <a:endParaRPr lang="en-US" dirty="0"/>
          </a:p>
        </p:txBody>
      </p:sp>
    </p:spTree>
    <p:extLst>
      <p:ext uri="{BB962C8B-B14F-4D97-AF65-F5344CB8AC3E}">
        <p14:creationId xmlns:p14="http://schemas.microsoft.com/office/powerpoint/2010/main" val="975942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 implementing docs- operating plans, things that establish how the agreement will work on the ground.</a:t>
            </a:r>
            <a:endParaRPr lang="en-US" b="1" dirty="0"/>
          </a:p>
        </p:txBody>
      </p:sp>
    </p:spTree>
    <p:extLst>
      <p:ext uri="{BB962C8B-B14F-4D97-AF65-F5344CB8AC3E}">
        <p14:creationId xmlns:p14="http://schemas.microsoft.com/office/powerpoint/2010/main" val="14294264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a:t>Example Concerning Land</a:t>
            </a:r>
          </a:p>
          <a:p>
            <a:pPr marL="174708" indent="-174708">
              <a:buFont typeface="Arial" panose="020B0604020202020204" pitchFamily="34" charset="0"/>
              <a:buChar char="•"/>
            </a:pPr>
            <a:r>
              <a:rPr lang="en-US" dirty="0"/>
              <a:t>A cooperative agreement between federal agencies and a state may provide the authority for exchange of protection areas.</a:t>
            </a:r>
            <a:endParaRPr lang="en-US" b="1" dirty="0"/>
          </a:p>
          <a:p>
            <a:pPr marL="174708" indent="-174708">
              <a:buFont typeface="Arial" panose="020B0604020202020204" pitchFamily="34" charset="0"/>
              <a:buChar char="•"/>
            </a:pPr>
            <a:r>
              <a:rPr lang="en-US" dirty="0"/>
              <a:t>The annual operating plan would identify the specific land parcels on which the agencies are exchanging protection.</a:t>
            </a:r>
            <a:endParaRPr lang="en-US" b="1" dirty="0"/>
          </a:p>
          <a:p>
            <a:r>
              <a:rPr lang="en-US" dirty="0"/>
              <a:t> </a:t>
            </a:r>
            <a:endParaRPr lang="en-US" b="1" dirty="0"/>
          </a:p>
          <a:p>
            <a:r>
              <a:rPr lang="en-US" b="1" dirty="0"/>
              <a:t>Example of Sharing Resources</a:t>
            </a:r>
          </a:p>
          <a:p>
            <a:pPr marL="174708" indent="-174708">
              <a:buFont typeface="Arial" panose="020B0604020202020204" pitchFamily="34" charset="0"/>
              <a:buChar char="•"/>
            </a:pPr>
            <a:r>
              <a:rPr lang="en-US" dirty="0"/>
              <a:t>A cooperative agreement may allow sharing of resources with reimbursement.</a:t>
            </a:r>
            <a:endParaRPr lang="en-US" b="1" dirty="0"/>
          </a:p>
          <a:p>
            <a:pPr marL="174708" indent="-174708">
              <a:buFont typeface="Arial" panose="020B0604020202020204" pitchFamily="34" charset="0"/>
              <a:buChar char="•"/>
            </a:pPr>
            <a:r>
              <a:rPr lang="en-US" dirty="0"/>
              <a:t>The annual operating plan may then outline specific resources by type, dispatching procedures, and reimbursement rates.</a:t>
            </a:r>
            <a:endParaRPr lang="en-US" b="1" dirty="0"/>
          </a:p>
          <a:p>
            <a:r>
              <a:rPr lang="en-US" b="1" dirty="0"/>
              <a:t> </a:t>
            </a:r>
          </a:p>
          <a:p>
            <a:r>
              <a:rPr lang="en-US" b="1" dirty="0"/>
              <a:t>Example of Sharing Cost </a:t>
            </a:r>
          </a:p>
          <a:p>
            <a:pPr marL="174708" indent="-174708">
              <a:buFont typeface="Arial" panose="020B0604020202020204" pitchFamily="34" charset="0"/>
              <a:buChar char="•"/>
            </a:pPr>
            <a:r>
              <a:rPr lang="en-US" dirty="0"/>
              <a:t>A cooperative agreement may outline methods for cost sharing on a multijurisdictional incident.</a:t>
            </a:r>
            <a:endParaRPr lang="en-US" b="1" dirty="0"/>
          </a:p>
          <a:p>
            <a:pPr marL="174708" indent="-174708">
              <a:buFont typeface="Arial" panose="020B0604020202020204" pitchFamily="34" charset="0"/>
              <a:buChar char="•"/>
            </a:pPr>
            <a:r>
              <a:rPr lang="en-US" dirty="0"/>
              <a:t>The cost share agreement is then prepared identifying cost share arrangements for the specific incident. The cost share agreement is considered to be a supplemental agreement to the cooperative agreement between the involved parties.</a:t>
            </a:r>
            <a:endParaRPr lang="en-US" b="1" dirty="0"/>
          </a:p>
          <a:p>
            <a:endParaRPr lang="en-US" dirty="0"/>
          </a:p>
        </p:txBody>
      </p:sp>
    </p:spTree>
    <p:extLst>
      <p:ext uri="{BB962C8B-B14F-4D97-AF65-F5344CB8AC3E}">
        <p14:creationId xmlns:p14="http://schemas.microsoft.com/office/powerpoint/2010/main" val="6158493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Government employees and casuals may not be directly involved in the preparation of cooperative agreements, but they may affect how we do our jobs. Cooperative agreements may affect the:</a:t>
            </a:r>
            <a:endParaRPr lang="en-US" b="1" dirty="0"/>
          </a:p>
          <a:p>
            <a:pPr marL="174708" indent="-174708">
              <a:buFont typeface="Arial" panose="020B0604020202020204" pitchFamily="34" charset="0"/>
              <a:buChar char="•"/>
            </a:pPr>
            <a:r>
              <a:rPr lang="en-US" dirty="0"/>
              <a:t>Management of an incident </a:t>
            </a:r>
            <a:endParaRPr lang="en-US" b="1" dirty="0"/>
          </a:p>
          <a:p>
            <a:pPr marL="174708" indent="-174708">
              <a:buFont typeface="Arial" panose="020B0604020202020204" pitchFamily="34" charset="0"/>
              <a:buChar char="•"/>
            </a:pPr>
            <a:r>
              <a:rPr lang="en-US" dirty="0"/>
              <a:t>Financial record-keeping procedures </a:t>
            </a:r>
            <a:endParaRPr lang="en-US" b="1" dirty="0"/>
          </a:p>
          <a:p>
            <a:pPr marL="174708" indent="-174708">
              <a:buFont typeface="Arial" panose="020B0604020202020204" pitchFamily="34" charset="0"/>
              <a:buChar char="•"/>
            </a:pPr>
            <a:r>
              <a:rPr lang="en-US" dirty="0"/>
              <a:t>Available resources and how those resources are managed and compensated</a:t>
            </a:r>
            <a:endParaRPr lang="en-US" b="1" dirty="0"/>
          </a:p>
          <a:p>
            <a:r>
              <a:rPr lang="en-US" dirty="0"/>
              <a:t> </a:t>
            </a:r>
            <a:endParaRPr lang="en-US" b="1" dirty="0"/>
          </a:p>
          <a:p>
            <a:r>
              <a:rPr lang="en-US" b="1" dirty="0"/>
              <a:t>Local Service and Supply</a:t>
            </a:r>
          </a:p>
          <a:p>
            <a:r>
              <a:rPr lang="en-US" dirty="0"/>
              <a:t>A service and supply plan is a listing of contacts, existing agreements, and established contracts with local vendors providing needed services, supplies, lodging, etc., on an incident.</a:t>
            </a:r>
            <a:endParaRPr lang="en-US" b="1" dirty="0"/>
          </a:p>
          <a:p>
            <a:r>
              <a:rPr lang="en-US" dirty="0"/>
              <a:t> </a:t>
            </a:r>
            <a:endParaRPr lang="en-US" b="1" dirty="0"/>
          </a:p>
          <a:p>
            <a:r>
              <a:rPr lang="en-US" dirty="0"/>
              <a:t>The cooperative </a:t>
            </a:r>
            <a:r>
              <a:rPr lang="en-US" b="1" dirty="0"/>
              <a:t>agreement may direct cooperating agencies to follow the local service and supply plan, requiring local procurement of materials and supplies</a:t>
            </a:r>
            <a:r>
              <a:rPr lang="en-US" dirty="0"/>
              <a:t>. By using local resources, some of the revenue is returned to the local community.</a:t>
            </a:r>
            <a:endParaRPr lang="en-US" b="1" dirty="0"/>
          </a:p>
          <a:p>
            <a:r>
              <a:rPr lang="en-US" dirty="0"/>
              <a:t> </a:t>
            </a:r>
            <a:endParaRPr lang="en-US" b="1" dirty="0"/>
          </a:p>
          <a:p>
            <a:r>
              <a:rPr lang="en-US" b="1" dirty="0"/>
              <a:t>Cost Sharing</a:t>
            </a:r>
          </a:p>
          <a:p>
            <a:r>
              <a:rPr lang="en-US" dirty="0"/>
              <a:t>The development of a cost share agreement is determined by the cooperative agreement. The cooperative agreement may also specify what the cost sharing will be based upon, such as resources, supplies, and services. Compliance with the cooperative agreement is what drives the cost share agreement. </a:t>
            </a:r>
            <a:r>
              <a:rPr lang="en-US" b="1" dirty="0"/>
              <a:t>This also affects how costs may be tracked which could required operations personnel assistance.</a:t>
            </a:r>
          </a:p>
          <a:p>
            <a:r>
              <a:rPr lang="en-US" dirty="0"/>
              <a:t> </a:t>
            </a:r>
            <a:endParaRPr lang="en-US" b="1" dirty="0"/>
          </a:p>
          <a:p>
            <a:r>
              <a:rPr lang="en-US" b="1" dirty="0"/>
              <a:t>Operating Guidelines</a:t>
            </a:r>
          </a:p>
          <a:p>
            <a:r>
              <a:rPr lang="en-US" dirty="0"/>
              <a:t>Provisions for recycling, using local labor, and renting equipment from local communities are all examples of items that may be specified in the delegation of authority or the local unit operating guidelines within the agreement. </a:t>
            </a:r>
            <a:endParaRPr lang="en-US" b="1" dirty="0"/>
          </a:p>
          <a:p>
            <a:r>
              <a:rPr lang="en-US" dirty="0"/>
              <a:t> </a:t>
            </a:r>
            <a:endParaRPr lang="en-US" b="1" dirty="0"/>
          </a:p>
          <a:p>
            <a:r>
              <a:rPr lang="en-US" b="1" dirty="0"/>
              <a:t>Wilderness Tactics</a:t>
            </a:r>
          </a:p>
          <a:p>
            <a:r>
              <a:rPr lang="en-US" dirty="0"/>
              <a:t>Agreements may dictate the requirements for using mechanized equipment in the wilderness.</a:t>
            </a:r>
          </a:p>
          <a:p>
            <a:endParaRPr lang="en-US" dirty="0"/>
          </a:p>
          <a:p>
            <a:r>
              <a:rPr lang="en-US" b="1" dirty="0"/>
              <a:t>Reimbursement Procedures</a:t>
            </a:r>
          </a:p>
          <a:p>
            <a:r>
              <a:rPr lang="en-US" dirty="0"/>
              <a:t>The agreement may discuss reimbursement procedures regarding how states will bill federal agencies for the use of their resources and cooperators.</a:t>
            </a:r>
            <a:endParaRPr lang="en-US" b="1" dirty="0"/>
          </a:p>
          <a:p>
            <a:r>
              <a:rPr lang="en-US" dirty="0"/>
              <a:t> </a:t>
            </a:r>
            <a:endParaRPr lang="en-US" b="1" dirty="0"/>
          </a:p>
          <a:p>
            <a:r>
              <a:rPr lang="en-US" b="1" dirty="0"/>
              <a:t>Cost Containment</a:t>
            </a:r>
          </a:p>
          <a:p>
            <a:r>
              <a:rPr lang="en-US" dirty="0"/>
              <a:t>The agreement often identifies steps for cost containment such as describing how to record cooperator work time and detailing the coverage under federal or state workers' compensation programs.</a:t>
            </a:r>
            <a:endParaRPr lang="en-US" b="1" dirty="0"/>
          </a:p>
          <a:p>
            <a:r>
              <a:rPr lang="en-US" dirty="0"/>
              <a:t> </a:t>
            </a:r>
          </a:p>
          <a:p>
            <a:r>
              <a:rPr lang="en-US" b="1" dirty="0"/>
              <a:t>Operational Periods</a:t>
            </a:r>
          </a:p>
          <a:p>
            <a:r>
              <a:rPr lang="en-US" dirty="0"/>
              <a:t>Agreements may identify specific guidelines for operational period lengths vs. allowing a maximum of 16 hours. This is more common with Federal Emergency Management Agency (FEMA).</a:t>
            </a:r>
            <a:endParaRPr lang="en-US" b="1" dirty="0"/>
          </a:p>
          <a:p>
            <a:endParaRPr lang="en-US" b="1" dirty="0"/>
          </a:p>
          <a:p>
            <a:endParaRPr lang="en-US" dirty="0"/>
          </a:p>
        </p:txBody>
      </p:sp>
    </p:spTree>
    <p:extLst>
      <p:ext uri="{BB962C8B-B14F-4D97-AF65-F5344CB8AC3E}">
        <p14:creationId xmlns:p14="http://schemas.microsoft.com/office/powerpoint/2010/main" val="36306787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i="1" dirty="0"/>
              <a:t>Instructor Note: Depending on delivery method; use this exercise as a class or small groups.</a:t>
            </a:r>
          </a:p>
          <a:p>
            <a:endParaRPr lang="en-US" dirty="0"/>
          </a:p>
        </p:txBody>
      </p:sp>
    </p:spTree>
    <p:extLst>
      <p:ext uri="{BB962C8B-B14F-4D97-AF65-F5344CB8AC3E}">
        <p14:creationId xmlns:p14="http://schemas.microsoft.com/office/powerpoint/2010/main" val="42574443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i="1" dirty="0"/>
              <a:t>Answers: 2,3</a:t>
            </a:r>
          </a:p>
          <a:p>
            <a:endParaRPr lang="en-US" dirty="0"/>
          </a:p>
        </p:txBody>
      </p:sp>
    </p:spTree>
    <p:extLst>
      <p:ext uri="{BB962C8B-B14F-4D97-AF65-F5344CB8AC3E}">
        <p14:creationId xmlns:p14="http://schemas.microsoft.com/office/powerpoint/2010/main" val="20542618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SIIBM Chapter 50, Page 50-5</a:t>
            </a:r>
          </a:p>
          <a:p>
            <a:pPr defTabSz="931774">
              <a:defRPr/>
            </a:pPr>
            <a:endParaRPr lang="en-US" dirty="0"/>
          </a:p>
          <a:p>
            <a:pPr defTabSz="931774">
              <a:defRPr/>
            </a:pPr>
            <a:r>
              <a:rPr lang="en-US" dirty="0"/>
              <a:t>The Military Use Handbook identifies protocols for activating, billing, and reimbursing the military.</a:t>
            </a:r>
          </a:p>
          <a:p>
            <a:pPr defTabSz="931774">
              <a:defRPr/>
            </a:pPr>
            <a:endParaRPr lang="en-US" dirty="0"/>
          </a:p>
          <a:p>
            <a:pPr defTabSz="931774">
              <a:defRPr/>
            </a:pPr>
            <a:r>
              <a:rPr lang="en-US" b="1" dirty="0">
                <a:solidFill>
                  <a:srgbClr val="FF0000"/>
                </a:solidFill>
              </a:rPr>
              <a:t>TEST QUESTION: The Military Use Handbook identifies protocols for activating, billing, and reimbursing the military.</a:t>
            </a:r>
          </a:p>
          <a:p>
            <a:endParaRPr lang="en-US" dirty="0"/>
          </a:p>
          <a:p>
            <a:endParaRPr lang="en-US" dirty="0"/>
          </a:p>
        </p:txBody>
      </p:sp>
    </p:spTree>
    <p:extLst>
      <p:ext uri="{BB962C8B-B14F-4D97-AF65-F5344CB8AC3E}">
        <p14:creationId xmlns:p14="http://schemas.microsoft.com/office/powerpoint/2010/main" val="10321895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Tree>
    <p:extLst>
      <p:ext uri="{BB962C8B-B14F-4D97-AF65-F5344CB8AC3E}">
        <p14:creationId xmlns:p14="http://schemas.microsoft.com/office/powerpoint/2010/main" val="2972939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a:t> </a:t>
            </a:r>
          </a:p>
        </p:txBody>
      </p:sp>
    </p:spTree>
    <p:extLst>
      <p:ext uri="{BB962C8B-B14F-4D97-AF65-F5344CB8AC3E}">
        <p14:creationId xmlns:p14="http://schemas.microsoft.com/office/powerpoint/2010/main" val="2046446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a:t>Agreements specify in writing the responsibilities, authorities, financial arrangements, terms and conditions, etc. between two parties.</a:t>
            </a:r>
            <a:endParaRPr lang="en-US" b="1" dirty="0"/>
          </a:p>
          <a:p>
            <a:endParaRPr lang="en-US" dirty="0"/>
          </a:p>
        </p:txBody>
      </p:sp>
    </p:spTree>
    <p:extLst>
      <p:ext uri="{BB962C8B-B14F-4D97-AF65-F5344CB8AC3E}">
        <p14:creationId xmlns:p14="http://schemas.microsoft.com/office/powerpoint/2010/main" val="1685041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several types of cooperative agreements, these are the four most common.</a:t>
            </a:r>
          </a:p>
          <a:p>
            <a:r>
              <a:rPr lang="en-US" dirty="0"/>
              <a:t>Agreements between agencies</a:t>
            </a:r>
          </a:p>
          <a:p>
            <a:r>
              <a:rPr lang="en-US" dirty="0"/>
              <a:t>Agreements on how fire protection works or is managed among interagency entities</a:t>
            </a:r>
          </a:p>
          <a:p>
            <a:r>
              <a:rPr lang="en-US" dirty="0"/>
              <a:t>MOU- words but not money</a:t>
            </a:r>
          </a:p>
          <a:p>
            <a:r>
              <a:rPr lang="en-US" dirty="0"/>
              <a:t>MA – definite what and for how long we provide aid to one another without financial compensation</a:t>
            </a:r>
          </a:p>
          <a:p>
            <a:endParaRPr lang="en-US" dirty="0"/>
          </a:p>
          <a:p>
            <a:endParaRPr lang="en-US" dirty="0"/>
          </a:p>
        </p:txBody>
      </p:sp>
    </p:spTree>
    <p:extLst>
      <p:ext uri="{BB962C8B-B14F-4D97-AF65-F5344CB8AC3E}">
        <p14:creationId xmlns:p14="http://schemas.microsoft.com/office/powerpoint/2010/main" val="157195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federal interagency agreements remain the same until something occurs within the national agencies to instigate amendment or cancellation. </a:t>
            </a:r>
            <a:endParaRPr lang="en-US" b="1" dirty="0"/>
          </a:p>
          <a:p>
            <a:r>
              <a:rPr lang="en-US" dirty="0"/>
              <a:t> </a:t>
            </a:r>
            <a:endParaRPr lang="en-US" b="1" dirty="0"/>
          </a:p>
          <a:p>
            <a:r>
              <a:rPr lang="en-US" b="1" dirty="0"/>
              <a:t>National Level </a:t>
            </a:r>
            <a:r>
              <a:rPr lang="en-US" dirty="0"/>
              <a:t>– Between executive agencies or departments; i.e. the U.S. Department of the Interior (DOI), the U.S. Department of Agriculture (USDA), or the U.S. Department of Defense (DOD)</a:t>
            </a:r>
          </a:p>
          <a:p>
            <a:endParaRPr lang="en-US" dirty="0"/>
          </a:p>
          <a:p>
            <a:r>
              <a:rPr lang="en-US" b="1" dirty="0"/>
              <a:t>Bureau Level </a:t>
            </a:r>
            <a:r>
              <a:rPr lang="en-US" dirty="0"/>
              <a:t>– Between the units within the national-level agencies. </a:t>
            </a:r>
          </a:p>
          <a:p>
            <a:r>
              <a:rPr lang="en-US" dirty="0"/>
              <a:t>Units within the DOI include the: </a:t>
            </a:r>
            <a:endParaRPr lang="en-US" b="1" dirty="0"/>
          </a:p>
          <a:p>
            <a:pPr marL="174708" indent="-174708">
              <a:buFont typeface="Arial" panose="020B0604020202020204" pitchFamily="34" charset="0"/>
              <a:buChar char="•"/>
            </a:pPr>
            <a:r>
              <a:rPr lang="en-US" dirty="0"/>
              <a:t>Bureau of Indian Affairs (BIA)</a:t>
            </a:r>
            <a:endParaRPr lang="en-US" b="1" dirty="0"/>
          </a:p>
          <a:p>
            <a:pPr marL="174708" indent="-174708">
              <a:buFont typeface="Arial" panose="020B0604020202020204" pitchFamily="34" charset="0"/>
              <a:buChar char="•"/>
            </a:pPr>
            <a:r>
              <a:rPr lang="en-US" dirty="0"/>
              <a:t>Bureau of Land Management (BLM)</a:t>
            </a:r>
            <a:endParaRPr lang="en-US" b="1" dirty="0"/>
          </a:p>
          <a:p>
            <a:pPr marL="174708" indent="-174708">
              <a:buFont typeface="Arial" panose="020B0604020202020204" pitchFamily="34" charset="0"/>
              <a:buChar char="•"/>
            </a:pPr>
            <a:r>
              <a:rPr lang="en-US" dirty="0"/>
              <a:t>Fish and Wildlife Service (FWS)</a:t>
            </a:r>
            <a:endParaRPr lang="en-US" b="1" dirty="0"/>
          </a:p>
          <a:p>
            <a:pPr marL="174708" indent="-174708">
              <a:buFont typeface="Arial" panose="020B0604020202020204" pitchFamily="34" charset="0"/>
              <a:buChar char="•"/>
            </a:pPr>
            <a:r>
              <a:rPr lang="en-US" dirty="0"/>
              <a:t>National Park Service (NPS) </a:t>
            </a:r>
            <a:endParaRPr lang="en-US" b="1" dirty="0"/>
          </a:p>
          <a:p>
            <a:r>
              <a:rPr lang="en-US" dirty="0"/>
              <a:t> </a:t>
            </a:r>
            <a:endParaRPr lang="en-US" b="1" dirty="0"/>
          </a:p>
          <a:p>
            <a:r>
              <a:rPr lang="en-US" dirty="0"/>
              <a:t>Units within the USDA include the: </a:t>
            </a:r>
            <a:endParaRPr lang="en-US" b="1" dirty="0"/>
          </a:p>
          <a:p>
            <a:pPr marL="174708" indent="-174708">
              <a:buFont typeface="Arial" panose="020B0604020202020204" pitchFamily="34" charset="0"/>
              <a:buChar char="•"/>
            </a:pPr>
            <a:r>
              <a:rPr lang="en-US" dirty="0"/>
              <a:t>Forest Service </a:t>
            </a:r>
            <a:endParaRPr lang="en-US" b="1" dirty="0"/>
          </a:p>
          <a:p>
            <a:pPr marL="174708" indent="-174708">
              <a:buFont typeface="Arial" panose="020B0604020202020204" pitchFamily="34" charset="0"/>
              <a:buChar char="•"/>
            </a:pPr>
            <a:r>
              <a:rPr lang="en-US" dirty="0"/>
              <a:t>Animal and Plant Health Inspection Service</a:t>
            </a:r>
          </a:p>
          <a:p>
            <a:pPr marL="174708" indent="-174708">
              <a:buFont typeface="Arial" panose="020B0604020202020204" pitchFamily="34" charset="0"/>
              <a:buChar char="•"/>
            </a:pPr>
            <a:endParaRPr lang="en-US" b="1" dirty="0"/>
          </a:p>
          <a:p>
            <a:r>
              <a:rPr lang="en-US" b="1" dirty="0"/>
              <a:t>Area Level </a:t>
            </a:r>
            <a:r>
              <a:rPr lang="en-US" dirty="0"/>
              <a:t>– Between geographic areas or regions. </a:t>
            </a:r>
            <a:endParaRPr lang="en-US" b="1" dirty="0"/>
          </a:p>
          <a:p>
            <a:r>
              <a:rPr lang="en-US" dirty="0"/>
              <a:t> </a:t>
            </a:r>
            <a:endParaRPr lang="en-US" b="1" dirty="0"/>
          </a:p>
          <a:p>
            <a:r>
              <a:rPr lang="en-US" b="1" dirty="0"/>
              <a:t>Local Level </a:t>
            </a:r>
            <a:r>
              <a:rPr lang="en-US" dirty="0"/>
              <a:t>– Between or among:</a:t>
            </a:r>
            <a:endParaRPr lang="en-US" b="1" dirty="0"/>
          </a:p>
          <a:p>
            <a:pPr marL="174708" indent="-174708">
              <a:buFont typeface="Arial" panose="020B0604020202020204" pitchFamily="34" charset="0"/>
              <a:buChar char="•"/>
            </a:pPr>
            <a:r>
              <a:rPr lang="en-US" dirty="0"/>
              <a:t>Forests</a:t>
            </a:r>
            <a:endParaRPr lang="en-US" b="1" dirty="0"/>
          </a:p>
          <a:p>
            <a:pPr marL="174708" indent="-174708">
              <a:buFont typeface="Arial" panose="020B0604020202020204" pitchFamily="34" charset="0"/>
              <a:buChar char="•"/>
            </a:pPr>
            <a:r>
              <a:rPr lang="en-US" dirty="0"/>
              <a:t>Districts</a:t>
            </a:r>
            <a:endParaRPr lang="en-US" b="1" dirty="0"/>
          </a:p>
          <a:p>
            <a:pPr marL="174708" indent="-174708">
              <a:buFont typeface="Arial" panose="020B0604020202020204" pitchFamily="34" charset="0"/>
              <a:buChar char="•"/>
            </a:pPr>
            <a:r>
              <a:rPr lang="en-US" dirty="0"/>
              <a:t>Parks</a:t>
            </a:r>
            <a:endParaRPr lang="en-US" b="1" dirty="0"/>
          </a:p>
          <a:p>
            <a:pPr marL="174708" indent="-174708">
              <a:buFont typeface="Arial" panose="020B0604020202020204" pitchFamily="34" charset="0"/>
              <a:buChar char="•"/>
            </a:pPr>
            <a:r>
              <a:rPr lang="en-US" dirty="0"/>
              <a:t>Reservations</a:t>
            </a:r>
            <a:endParaRPr lang="en-US" b="1" dirty="0"/>
          </a:p>
          <a:p>
            <a:pPr marL="174708" indent="-174708">
              <a:buFont typeface="Arial" panose="020B0604020202020204" pitchFamily="34" charset="0"/>
              <a:buChar char="•"/>
            </a:pPr>
            <a:r>
              <a:rPr lang="en-US" dirty="0"/>
              <a:t>Refuges</a:t>
            </a:r>
            <a:endParaRPr lang="en-US" b="1" dirty="0"/>
          </a:p>
          <a:p>
            <a:endParaRPr lang="en-US" dirty="0"/>
          </a:p>
          <a:p>
            <a:r>
              <a:rPr lang="en-US" b="1" dirty="0"/>
              <a:t>Tribal Agreements </a:t>
            </a:r>
            <a:r>
              <a:rPr lang="en-US" dirty="0"/>
              <a:t>– Tribes, under the Indian Self-Determination and Education Act, are authorized to assume, through a contract or compact, the functions normally accomplished by the federal government.</a:t>
            </a:r>
            <a:endParaRPr lang="en-US" b="1" dirty="0"/>
          </a:p>
          <a:p>
            <a:r>
              <a:rPr lang="en-US" dirty="0"/>
              <a:t> </a:t>
            </a:r>
            <a:endParaRPr lang="en-US" b="1" dirty="0"/>
          </a:p>
          <a:p>
            <a:r>
              <a:rPr lang="en-US" dirty="0"/>
              <a:t>Before tribal employees or equipment is used in support functions on other federal or state jurisdiction incidents, an agreement should be in place to reimburse the tribe. This may be in the contract or compact.</a:t>
            </a:r>
          </a:p>
          <a:p>
            <a:endParaRPr lang="en-US" dirty="0"/>
          </a:p>
          <a:p>
            <a:r>
              <a:rPr lang="en-US" b="1" dirty="0">
                <a:solidFill>
                  <a:srgbClr val="FF0000"/>
                </a:solidFill>
              </a:rPr>
              <a:t>TEST QUESTION: Interagency agreements are between federal agencies of various levels.</a:t>
            </a:r>
            <a:endParaRPr lang="en-US" dirty="0">
              <a:solidFill>
                <a:srgbClr val="FF0000"/>
              </a:solidFill>
            </a:endParaRPr>
          </a:p>
        </p:txBody>
      </p:sp>
    </p:spTree>
    <p:extLst>
      <p:ext uri="{BB962C8B-B14F-4D97-AF65-F5344CB8AC3E}">
        <p14:creationId xmlns:p14="http://schemas.microsoft.com/office/powerpoint/2010/main" val="2838735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 Ex: Master Interagency Agreement for wildland fire management (commonly known as the 5 party agreement – 4 </a:t>
            </a:r>
            <a:r>
              <a:rPr lang="en-US" b="1" dirty="0" err="1"/>
              <a:t>doi</a:t>
            </a:r>
            <a:r>
              <a:rPr lang="en-US" b="1" dirty="0"/>
              <a:t> agencies and FS)</a:t>
            </a:r>
          </a:p>
          <a:p>
            <a:endParaRPr lang="en-US" dirty="0"/>
          </a:p>
          <a:p>
            <a:pPr marL="174708" indent="-174708">
              <a:buFont typeface="Arial" panose="020B0604020202020204" pitchFamily="34" charset="0"/>
              <a:buChar char="•"/>
            </a:pPr>
            <a:r>
              <a:rPr lang="en-US" dirty="0"/>
              <a:t>Agreement between the federal wildfire agencies and NWS to provide IMETs for incidents (National)</a:t>
            </a:r>
          </a:p>
          <a:p>
            <a:pPr marL="0" indent="0">
              <a:buFont typeface="Arial" panose="020B0604020202020204" pitchFamily="34" charset="0"/>
              <a:buNone/>
            </a:pPr>
            <a:r>
              <a:rPr lang="en-US" b="1" dirty="0"/>
              <a:t>- Ex: The DOI has an agreement with USGS, another DOI bureau, for their employees to respond to Wildland fire. </a:t>
            </a:r>
            <a:r>
              <a:rPr lang="en-US" dirty="0"/>
              <a:t> </a:t>
            </a: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Ex: boundary agreement between NR, GB and NW for administered land in each other GAs</a:t>
            </a:r>
          </a:p>
          <a:p>
            <a:endParaRPr lang="en-US" b="1" dirty="0"/>
          </a:p>
          <a:p>
            <a:pPr marL="174708" indent="-174708">
              <a:buFont typeface="Arial" panose="020B0604020202020204" pitchFamily="34" charset="0"/>
              <a:buChar char="•"/>
            </a:pPr>
            <a:endParaRPr lang="en-US" dirty="0"/>
          </a:p>
          <a:p>
            <a:pPr marL="174708" indent="-174708">
              <a:buFont typeface="Arial" panose="020B0604020202020204" pitchFamily="34" charset="0"/>
              <a:buChar char="•"/>
            </a:pPr>
            <a:r>
              <a:rPr lang="en-US" dirty="0"/>
              <a:t>Agreement between the USFS and USDI BLM Service First Organization. (Area Level)</a:t>
            </a:r>
          </a:p>
          <a:p>
            <a:pPr marL="174708" indent="-174708">
              <a:buFont typeface="Arial" panose="020B0604020202020204" pitchFamily="34" charset="0"/>
              <a:buChar char="•"/>
            </a:pPr>
            <a:r>
              <a:rPr lang="en-US" dirty="0"/>
              <a:t>Agreement between the Lolo NF and Montana DNRC for Dispatch Center. (Local Level)</a:t>
            </a:r>
          </a:p>
          <a:p>
            <a:endParaRPr lang="en-US" dirty="0"/>
          </a:p>
        </p:txBody>
      </p:sp>
    </p:spTree>
    <p:extLst>
      <p:ext uri="{BB962C8B-B14F-4D97-AF65-F5344CB8AC3E}">
        <p14:creationId xmlns:p14="http://schemas.microsoft.com/office/powerpoint/2010/main" val="2456956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most common types of these agreements are between federal agencies and a state or local fire service organization (county, city, rural, fire district, or volunteer fire department).</a:t>
            </a:r>
            <a:endParaRPr lang="en-US" b="1" dirty="0"/>
          </a:p>
          <a:p>
            <a:r>
              <a:rPr lang="en-US" dirty="0"/>
              <a:t> </a:t>
            </a:r>
            <a:endParaRPr lang="en-US" b="1" dirty="0"/>
          </a:p>
          <a:p>
            <a:r>
              <a:rPr lang="en-US" dirty="0"/>
              <a:t>Most states are party to wildfire protection </a:t>
            </a:r>
            <a:r>
              <a:rPr lang="en-US" i="1" dirty="0"/>
              <a:t>compacts</a:t>
            </a:r>
            <a:r>
              <a:rPr lang="en-US" dirty="0"/>
              <a:t>. For example, almost every state is part of a State Forest Fire Protection Compact.</a:t>
            </a:r>
          </a:p>
          <a:p>
            <a:endParaRPr lang="en-US" dirty="0"/>
          </a:p>
          <a:p>
            <a:r>
              <a:rPr lang="en-US" b="1" dirty="0">
                <a:solidFill>
                  <a:srgbClr val="FF0000"/>
                </a:solidFill>
              </a:rPr>
              <a:t>TEST QUESTION: Cooperative fire protection agreements outline sharing resources between firefighting entities.</a:t>
            </a:r>
          </a:p>
          <a:p>
            <a:endParaRPr lang="en-US" dirty="0"/>
          </a:p>
        </p:txBody>
      </p:sp>
    </p:spTree>
    <p:extLst>
      <p:ext uri="{BB962C8B-B14F-4D97-AF65-F5344CB8AC3E}">
        <p14:creationId xmlns:p14="http://schemas.microsoft.com/office/powerpoint/2010/main" val="40974656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a:t>
            </a:r>
          </a:p>
          <a:p>
            <a:pPr marL="174708" indent="-174708">
              <a:buFont typeface="Arial" panose="020B0604020202020204" pitchFamily="34" charset="0"/>
              <a:buChar char="•"/>
            </a:pPr>
            <a:r>
              <a:rPr lang="en-US" dirty="0"/>
              <a:t>Agreement between the Umatilla National Forest and the Hermiston Rural Fire Department for suppression efforts.</a:t>
            </a:r>
          </a:p>
          <a:p>
            <a:endParaRPr lang="en-US" dirty="0"/>
          </a:p>
        </p:txBody>
      </p:sp>
    </p:spTree>
    <p:extLst>
      <p:ext uri="{BB962C8B-B14F-4D97-AF65-F5344CB8AC3E}">
        <p14:creationId xmlns:p14="http://schemas.microsoft.com/office/powerpoint/2010/main" val="1876094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DFACA1-574B-4451-BD05-5388DBC58280}"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745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B6E779-DCDD-45DF-B7EA-FDE9A479F0CC}"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4767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9108EF-B0CD-4AA6-95DE-F70022E821B9}"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19388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F28686-A29B-4F09-8B01-F5124980D7A6}"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7948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747376-FCCB-40B1-97D8-490162A6BA3C}"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691513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266A1D-28BB-45F4-9173-A4A3D318743D}"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7757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04A394-EF9C-4CBB-ACCD-C7C1C78DA62A}"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3654756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4068BC-FCB8-4D73-AFB4-9CED490926FC}"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1293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2118E9-ED26-4CE5-9CCF-112BB9E70114}"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0639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79E6DE-ABBB-468C-BDF7-1F6852CBFD7E}" type="datetime1">
              <a:rPr lang="en-US" smtClean="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3150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7255B5-4EB1-4EC9-8629-B70235880941}" type="datetime1">
              <a:rPr lang="en-US" smtClean="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687943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C4162D-3BE3-4D42-B5F5-47522F62CA09}" type="datetime1">
              <a:rPr lang="en-US" smtClean="0"/>
              <a:t>4/1/2024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017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8FF9DFA-D1C7-4039-83AC-8D0F9E70E5F3}" type="datetime1">
              <a:rPr lang="en-US" smtClean="0"/>
              <a:t>4/1/2024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11264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FFBD6E-5CFD-44DB-8A7F-AA2E839C5123}" type="datetime1">
              <a:rPr lang="en-US" smtClean="0"/>
              <a:t>4/1/2024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5232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B08338-1BE5-4D5C-AE48-916E0AEC8BA7}" type="datetime1">
              <a:rPr lang="en-US" smtClean="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834172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A37AE4-E8BA-4842-8BD8-8F262FC03F70}" type="datetime1">
              <a:rPr lang="en-US" smtClean="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6843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B4D963A-5033-4A1B-953F-F460D14ABA91}" type="datetime1">
              <a:rPr lang="en-US" smtClean="0"/>
              <a:t>4/1/2024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175548"/>
      </p:ext>
    </p:extLst>
  </p:cSld>
  <p:clrMap bg1="dk1" tx1="lt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Agency logos">
            <a:extLst>
              <a:ext uri="{FF2B5EF4-FFF2-40B4-BE49-F238E27FC236}">
                <a16:creationId xmlns:a16="http://schemas.microsoft.com/office/drawing/2014/main" id="{4D7624B1-CE65-42E3-9CB5-AD244212D6C2}"/>
              </a:ext>
            </a:extLst>
          </p:cNvPr>
          <p:cNvPicPr>
            <a:picLocks noChangeAspect="1" noChangeArrowheads="1"/>
          </p:cNvPicPr>
          <p:nvPr/>
        </p:nvPicPr>
        <p:blipFill rotWithShape="1">
          <a:blip r:embed="rId3">
            <a:duotone>
              <a:schemeClr val="accent1">
                <a:shade val="45000"/>
                <a:satMod val="135000"/>
              </a:schemeClr>
              <a:prstClr val="white"/>
            </a:duotone>
            <a:alphaModFix amt="20000"/>
            <a:extLst>
              <a:ext uri="{28A0092B-C50C-407E-A947-70E740481C1C}">
                <a14:useLocalDpi xmlns:a14="http://schemas.microsoft.com/office/drawing/2010/main" val="0"/>
              </a:ext>
            </a:extLst>
          </a:blip>
          <a:srcRect l="6059" t="32222" r="5879"/>
          <a:stretch/>
        </p:blipFill>
        <p:spPr bwMode="auto">
          <a:xfrm>
            <a:off x="0" y="-46338"/>
            <a:ext cx="12192000" cy="6950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09600" y="1741594"/>
            <a:ext cx="9033163" cy="2774422"/>
          </a:xfrm>
        </p:spPr>
        <p:txBody>
          <a:bodyPr/>
          <a:lstStyle/>
          <a:p>
            <a:r>
              <a:rPr lang="en-US" sz="6000" b="1" dirty="0"/>
              <a:t>Unit 9</a:t>
            </a:r>
            <a:br>
              <a:rPr lang="en-US" sz="6000" b="1" dirty="0"/>
            </a:br>
            <a:r>
              <a:rPr lang="en-US" sz="6000" b="1" dirty="0"/>
              <a:t>Cooperative</a:t>
            </a:r>
            <a:br>
              <a:rPr lang="en-US" sz="6000" b="1" dirty="0"/>
            </a:br>
            <a:r>
              <a:rPr lang="en-US" sz="6000" b="1" dirty="0"/>
              <a:t>Agreements</a:t>
            </a:r>
          </a:p>
        </p:txBody>
      </p:sp>
      <p:sp>
        <p:nvSpPr>
          <p:cNvPr id="3" name="Slide Number Placeholder 2">
            <a:extLst>
              <a:ext uri="{FF2B5EF4-FFF2-40B4-BE49-F238E27FC236}">
                <a16:creationId xmlns:a16="http://schemas.microsoft.com/office/drawing/2014/main" id="{5FA457E0-B7E4-4415-8753-8C38AC2D9105}"/>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
        <p:nvSpPr>
          <p:cNvPr id="5" name="TextBox 1">
            <a:extLst>
              <a:ext uri="{FF2B5EF4-FFF2-40B4-BE49-F238E27FC236}">
                <a16:creationId xmlns:a16="http://schemas.microsoft.com/office/drawing/2014/main" id="{8EDB39A0-BEF2-665E-9696-68CCFF6D175B}"/>
              </a:ext>
            </a:extLst>
          </p:cNvPr>
          <p:cNvSpPr txBox="1"/>
          <p:nvPr/>
        </p:nvSpPr>
        <p:spPr>
          <a:xfrm>
            <a:off x="10528126" y="6404976"/>
            <a:ext cx="1668049"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solidFill>
                  <a:schemeClr val="bg1">
                    <a:lumMod val="50000"/>
                  </a:schemeClr>
                </a:solidFill>
                <a:ea typeface="+mn-lt"/>
                <a:cs typeface="+mn-lt"/>
              </a:rPr>
              <a:t>March 2024</a:t>
            </a:r>
            <a:endParaRPr lang="en-US" dirty="0">
              <a:solidFill>
                <a:schemeClr val="bg1">
                  <a:lumMod val="50000"/>
                </a:schemeClr>
              </a:solidFill>
            </a:endParaRPr>
          </a:p>
        </p:txBody>
      </p:sp>
    </p:spTree>
    <p:extLst>
      <p:ext uri="{BB962C8B-B14F-4D97-AF65-F5344CB8AC3E}">
        <p14:creationId xmlns:p14="http://schemas.microsoft.com/office/powerpoint/2010/main" val="2422171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A7A2C-DF86-418D-9C0C-0F55F3F3D9EE}"/>
              </a:ext>
            </a:extLst>
          </p:cNvPr>
          <p:cNvSpPr>
            <a:spLocks noGrp="1"/>
          </p:cNvSpPr>
          <p:nvPr>
            <p:ph type="title"/>
          </p:nvPr>
        </p:nvSpPr>
        <p:spPr/>
        <p:txBody>
          <a:bodyPr>
            <a:noAutofit/>
          </a:bodyPr>
          <a:lstStyle/>
          <a:p>
            <a:r>
              <a:rPr lang="en-US" sz="4400" dirty="0"/>
              <a:t>Memorandum of Understanding</a:t>
            </a:r>
          </a:p>
        </p:txBody>
      </p:sp>
      <p:sp>
        <p:nvSpPr>
          <p:cNvPr id="3" name="Content Placeholder 2">
            <a:extLst>
              <a:ext uri="{FF2B5EF4-FFF2-40B4-BE49-F238E27FC236}">
                <a16:creationId xmlns:a16="http://schemas.microsoft.com/office/drawing/2014/main" id="{AFC6E2D3-2237-4260-B654-EBF5BC53EC49}"/>
              </a:ext>
            </a:extLst>
          </p:cNvPr>
          <p:cNvSpPr>
            <a:spLocks noGrp="1"/>
          </p:cNvSpPr>
          <p:nvPr>
            <p:ph idx="1"/>
          </p:nvPr>
        </p:nvSpPr>
        <p:spPr>
          <a:xfrm>
            <a:off x="677689" y="1692275"/>
            <a:ext cx="9498697" cy="4944499"/>
          </a:xfrm>
        </p:spPr>
        <p:txBody>
          <a:bodyPr>
            <a:normAutofit/>
          </a:bodyPr>
          <a:lstStyle/>
          <a:p>
            <a:pPr marL="0" indent="0">
              <a:buNone/>
            </a:pPr>
            <a:r>
              <a:rPr lang="en-US" sz="3400" dirty="0"/>
              <a:t>MOUs outline the relationship between the parties and have no financial or monetary component to the agreement.</a:t>
            </a:r>
          </a:p>
        </p:txBody>
      </p:sp>
      <p:sp>
        <p:nvSpPr>
          <p:cNvPr id="4" name="Slide Number Placeholder 3">
            <a:extLst>
              <a:ext uri="{FF2B5EF4-FFF2-40B4-BE49-F238E27FC236}">
                <a16:creationId xmlns:a16="http://schemas.microsoft.com/office/drawing/2014/main" id="{4FD76734-1713-4F22-893B-99E6E1A0B067}"/>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729346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xplosion: 8 Points 1">
            <a:extLst>
              <a:ext uri="{FF2B5EF4-FFF2-40B4-BE49-F238E27FC236}">
                <a16:creationId xmlns:a16="http://schemas.microsoft.com/office/drawing/2014/main" id="{DFE3AE6C-BA03-44AF-9EB2-AB13CC4F64C9}"/>
              </a:ext>
            </a:extLst>
          </p:cNvPr>
          <p:cNvSpPr/>
          <p:nvPr/>
        </p:nvSpPr>
        <p:spPr>
          <a:xfrm>
            <a:off x="1753804" y="-266700"/>
            <a:ext cx="6837746" cy="7467600"/>
          </a:xfrm>
          <a:prstGeom prst="irregularSeal1">
            <a:avLst/>
          </a:prstGeom>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ln w="0"/>
              <a:solidFill>
                <a:schemeClr val="tx1"/>
              </a:solidFill>
              <a:effectLst>
                <a:outerShdw blurRad="38100" dist="19050" dir="2700000" algn="tl" rotWithShape="0">
                  <a:schemeClr val="dk1">
                    <a:alpha val="40000"/>
                  </a:schemeClr>
                </a:outerShdw>
              </a:effectLst>
            </a:endParaRPr>
          </a:p>
          <a:p>
            <a:pPr algn="ctr"/>
            <a:r>
              <a:rPr lang="en-US" sz="3600" dirty="0">
                <a:ln w="0"/>
                <a:solidFill>
                  <a:schemeClr val="tx1"/>
                </a:solidFill>
                <a:effectLst>
                  <a:outerShdw blurRad="38100" dist="19050" dir="2700000" algn="tl" rotWithShape="0">
                    <a:schemeClr val="dk1">
                      <a:alpha val="40000"/>
                    </a:schemeClr>
                  </a:outerShdw>
                </a:effectLst>
              </a:rPr>
              <a:t>MOU Agreement</a:t>
            </a:r>
          </a:p>
          <a:p>
            <a:pPr algn="ctr"/>
            <a:r>
              <a:rPr lang="en-US" sz="3600" dirty="0">
                <a:ln w="0"/>
                <a:solidFill>
                  <a:schemeClr val="tx1"/>
                </a:solidFill>
                <a:effectLst>
                  <a:outerShdw blurRad="38100" dist="19050" dir="2700000" algn="tl" rotWithShape="0">
                    <a:schemeClr val="dk1">
                      <a:alpha val="40000"/>
                    </a:schemeClr>
                  </a:outerShdw>
                </a:effectLst>
              </a:rPr>
              <a:t>Examples</a:t>
            </a:r>
          </a:p>
          <a:p>
            <a:pPr algn="ctr"/>
            <a:endParaRPr lang="en-US" sz="1200" dirty="0">
              <a:ln w="0"/>
              <a:solidFill>
                <a:schemeClr val="tx1"/>
              </a:solidFill>
              <a:effectLst>
                <a:outerShdw blurRad="38100" dist="19050" dir="2700000" algn="tl" rotWithShape="0">
                  <a:schemeClr val="dk1">
                    <a:alpha val="40000"/>
                  </a:schemeClr>
                </a:outerShdw>
              </a:effectLst>
            </a:endParaRPr>
          </a:p>
          <a:p>
            <a:pPr algn="ctr"/>
            <a:r>
              <a:rPr lang="en-US" sz="3600" dirty="0">
                <a:ln w="0"/>
                <a:solidFill>
                  <a:schemeClr val="tx1"/>
                </a:solidFill>
                <a:effectLst>
                  <a:outerShdw blurRad="38100" dist="19050" dir="2700000" algn="tl" rotWithShape="0">
                    <a:schemeClr val="dk1">
                      <a:alpha val="40000"/>
                    </a:schemeClr>
                  </a:outerShdw>
                </a:effectLst>
              </a:rPr>
              <a:t>???</a:t>
            </a:r>
          </a:p>
        </p:txBody>
      </p:sp>
      <p:sp>
        <p:nvSpPr>
          <p:cNvPr id="3" name="Slide Number Placeholder 2">
            <a:extLst>
              <a:ext uri="{FF2B5EF4-FFF2-40B4-BE49-F238E27FC236}">
                <a16:creationId xmlns:a16="http://schemas.microsoft.com/office/drawing/2014/main" id="{14576054-D377-433D-BD81-A06BD5434E63}"/>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201274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14D39-F4C2-44D4-8AD8-0B0E2DBD71B0}"/>
              </a:ext>
            </a:extLst>
          </p:cNvPr>
          <p:cNvSpPr>
            <a:spLocks noGrp="1"/>
          </p:cNvSpPr>
          <p:nvPr>
            <p:ph type="title"/>
          </p:nvPr>
        </p:nvSpPr>
        <p:spPr>
          <a:xfrm>
            <a:off x="7181723" y="609600"/>
            <a:ext cx="4512989" cy="2227730"/>
          </a:xfrm>
        </p:spPr>
        <p:txBody>
          <a:bodyPr anchor="ctr">
            <a:normAutofit/>
          </a:bodyPr>
          <a:lstStyle/>
          <a:p>
            <a:r>
              <a:rPr lang="en-US">
                <a:solidFill>
                  <a:srgbClr val="FFFFFF"/>
                </a:solidFill>
              </a:rPr>
              <a:t>Mutual Aid Agreements</a:t>
            </a:r>
          </a:p>
        </p:txBody>
      </p:sp>
      <p:sp>
        <p:nvSpPr>
          <p:cNvPr id="3" name="Content Placeholder 2">
            <a:extLst>
              <a:ext uri="{FF2B5EF4-FFF2-40B4-BE49-F238E27FC236}">
                <a16:creationId xmlns:a16="http://schemas.microsoft.com/office/drawing/2014/main" id="{1D4ADC94-45C4-4DE2-AC72-44F45B0783B0}"/>
              </a:ext>
            </a:extLst>
          </p:cNvPr>
          <p:cNvSpPr>
            <a:spLocks noGrp="1"/>
          </p:cNvSpPr>
          <p:nvPr>
            <p:ph idx="1"/>
          </p:nvPr>
        </p:nvSpPr>
        <p:spPr>
          <a:xfrm>
            <a:off x="5350213" y="2837329"/>
            <a:ext cx="6344500" cy="3317938"/>
          </a:xfrm>
        </p:spPr>
        <p:txBody>
          <a:bodyPr anchor="t">
            <a:normAutofit/>
          </a:bodyPr>
          <a:lstStyle/>
          <a:p>
            <a:pPr marL="0" indent="0">
              <a:buNone/>
            </a:pPr>
            <a:r>
              <a:rPr lang="en-US" sz="2400" dirty="0">
                <a:solidFill>
                  <a:srgbClr val="FFFFFF"/>
                </a:solidFill>
              </a:rPr>
              <a:t>Mutual Aid Agreements are agreements between entities at any level for the purpose of sharing resources. </a:t>
            </a:r>
          </a:p>
          <a:p>
            <a:pPr marL="0" indent="0">
              <a:buNone/>
            </a:pPr>
            <a:endParaRPr lang="en-US" sz="2400" dirty="0">
              <a:solidFill>
                <a:srgbClr val="FFFFFF"/>
              </a:solidFill>
            </a:endParaRPr>
          </a:p>
          <a:p>
            <a:pPr marL="0" indent="0">
              <a:buNone/>
            </a:pPr>
            <a:r>
              <a:rPr lang="en-US" sz="2400" dirty="0">
                <a:solidFill>
                  <a:srgbClr val="FFFFFF"/>
                </a:solidFill>
              </a:rPr>
              <a:t>These agreements normally provide mutual aid for a period of time without the exchange of funds.</a:t>
            </a:r>
          </a:p>
        </p:txBody>
      </p:sp>
      <p:sp>
        <p:nvSpPr>
          <p:cNvPr id="4" name="Slide Number Placeholder 3">
            <a:extLst>
              <a:ext uri="{FF2B5EF4-FFF2-40B4-BE49-F238E27FC236}">
                <a16:creationId xmlns:a16="http://schemas.microsoft.com/office/drawing/2014/main" id="{C6444AFE-6DDF-4B37-98BF-B956B6E77593}"/>
              </a:ext>
            </a:extLst>
          </p:cNvPr>
          <p:cNvSpPr>
            <a:spLocks noGrp="1"/>
          </p:cNvSpPr>
          <p:nvPr>
            <p:ph type="sldNum" sz="quarter" idx="12"/>
          </p:nvPr>
        </p:nvSpPr>
        <p:spPr>
          <a:xfrm>
            <a:off x="9662553" y="6041362"/>
            <a:ext cx="566186" cy="365125"/>
          </a:xfrm>
        </p:spPr>
        <p:txBody>
          <a:bodyPr>
            <a:normAutofit/>
          </a:bodyPr>
          <a:lstStyle/>
          <a:p>
            <a:pPr>
              <a:spcAft>
                <a:spcPts val="600"/>
              </a:spcAft>
            </a:pPr>
            <a:fld id="{D57F1E4F-1CFF-5643-939E-217C01CDF565}" type="slidenum">
              <a:rPr lang="en-US">
                <a:solidFill>
                  <a:srgbClr val="FFFFFF"/>
                </a:solidFill>
              </a:rPr>
              <a:pPr>
                <a:spcAft>
                  <a:spcPts val="600"/>
                </a:spcAft>
              </a:pPr>
              <a:t>12</a:t>
            </a:fld>
            <a:endParaRPr lang="en-US">
              <a:solidFill>
                <a:srgbClr val="FFFFFF"/>
              </a:solidFill>
            </a:endParaRPr>
          </a:p>
        </p:txBody>
      </p:sp>
      <p:pic>
        <p:nvPicPr>
          <p:cNvPr id="8" name="Graphic 7" descr="Handshake">
            <a:extLst>
              <a:ext uri="{FF2B5EF4-FFF2-40B4-BE49-F238E27FC236}">
                <a16:creationId xmlns:a16="http://schemas.microsoft.com/office/drawing/2014/main" id="{DEDF2A72-8A87-AE2F-1472-F47CFA4B90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7251" y="1545062"/>
            <a:ext cx="3856774" cy="3856774"/>
          </a:xfrm>
          <a:prstGeom prst="rect">
            <a:avLst/>
          </a:prstGeom>
        </p:spPr>
      </p:pic>
    </p:spTree>
    <p:extLst>
      <p:ext uri="{BB962C8B-B14F-4D97-AF65-F5344CB8AC3E}">
        <p14:creationId xmlns:p14="http://schemas.microsoft.com/office/powerpoint/2010/main" val="3090592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xplosion: 8 Points 1">
            <a:extLst>
              <a:ext uri="{FF2B5EF4-FFF2-40B4-BE49-F238E27FC236}">
                <a16:creationId xmlns:a16="http://schemas.microsoft.com/office/drawing/2014/main" id="{455E4163-5EBC-40B9-B0DF-5E53C22F457D}"/>
              </a:ext>
            </a:extLst>
          </p:cNvPr>
          <p:cNvSpPr/>
          <p:nvPr/>
        </p:nvSpPr>
        <p:spPr>
          <a:xfrm>
            <a:off x="1753804" y="-266700"/>
            <a:ext cx="6837746" cy="7467600"/>
          </a:xfrm>
          <a:prstGeom prst="irregularSeal1">
            <a:avLst/>
          </a:prstGeom>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ln w="0"/>
              <a:solidFill>
                <a:schemeClr val="tx1"/>
              </a:solidFill>
              <a:effectLst>
                <a:outerShdw blurRad="38100" dist="19050" dir="2700000" algn="tl" rotWithShape="0">
                  <a:schemeClr val="dk1">
                    <a:alpha val="40000"/>
                  </a:schemeClr>
                </a:outerShdw>
              </a:effectLst>
            </a:endParaRPr>
          </a:p>
          <a:p>
            <a:pPr algn="ctr"/>
            <a:r>
              <a:rPr lang="en-US" sz="3600" dirty="0">
                <a:ln w="0"/>
                <a:solidFill>
                  <a:schemeClr val="tx1"/>
                </a:solidFill>
                <a:effectLst>
                  <a:outerShdw blurRad="38100" dist="19050" dir="2700000" algn="tl" rotWithShape="0">
                    <a:schemeClr val="dk1">
                      <a:alpha val="40000"/>
                    </a:schemeClr>
                  </a:outerShdw>
                </a:effectLst>
              </a:rPr>
              <a:t>Mutual Aid Agreement</a:t>
            </a:r>
          </a:p>
          <a:p>
            <a:pPr algn="ctr"/>
            <a:r>
              <a:rPr lang="en-US" sz="3600" dirty="0">
                <a:ln w="0"/>
                <a:solidFill>
                  <a:schemeClr val="tx1"/>
                </a:solidFill>
                <a:effectLst>
                  <a:outerShdw blurRad="38100" dist="19050" dir="2700000" algn="tl" rotWithShape="0">
                    <a:schemeClr val="dk1">
                      <a:alpha val="40000"/>
                    </a:schemeClr>
                  </a:outerShdw>
                </a:effectLst>
              </a:rPr>
              <a:t>Examples</a:t>
            </a:r>
          </a:p>
          <a:p>
            <a:pPr algn="ctr"/>
            <a:endParaRPr lang="en-US" sz="1200" dirty="0">
              <a:ln w="0"/>
              <a:solidFill>
                <a:schemeClr val="tx1"/>
              </a:solidFill>
              <a:effectLst>
                <a:outerShdw blurRad="38100" dist="19050" dir="2700000" algn="tl" rotWithShape="0">
                  <a:schemeClr val="dk1">
                    <a:alpha val="40000"/>
                  </a:schemeClr>
                </a:outerShdw>
              </a:effectLst>
            </a:endParaRPr>
          </a:p>
          <a:p>
            <a:pPr algn="ctr"/>
            <a:r>
              <a:rPr lang="en-US" sz="3600" dirty="0">
                <a:ln w="0"/>
                <a:solidFill>
                  <a:schemeClr val="tx1"/>
                </a:solidFill>
                <a:effectLst>
                  <a:outerShdw blurRad="38100" dist="19050" dir="2700000" algn="tl" rotWithShape="0">
                    <a:schemeClr val="dk1">
                      <a:alpha val="40000"/>
                    </a:schemeClr>
                  </a:outerShdw>
                </a:effectLst>
              </a:rPr>
              <a:t>???</a:t>
            </a:r>
          </a:p>
        </p:txBody>
      </p:sp>
      <p:sp>
        <p:nvSpPr>
          <p:cNvPr id="3" name="Slide Number Placeholder 2">
            <a:extLst>
              <a:ext uri="{FF2B5EF4-FFF2-40B4-BE49-F238E27FC236}">
                <a16:creationId xmlns:a16="http://schemas.microsoft.com/office/drawing/2014/main" id="{A5B09FFB-69A5-4249-B58B-ADD2834841C5}"/>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3111105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91743-6F2E-43C4-B2AC-827D6698A544}"/>
              </a:ext>
            </a:extLst>
          </p:cNvPr>
          <p:cNvSpPr>
            <a:spLocks noGrp="1"/>
          </p:cNvSpPr>
          <p:nvPr>
            <p:ph type="title"/>
          </p:nvPr>
        </p:nvSpPr>
        <p:spPr>
          <a:xfrm>
            <a:off x="1203114" y="2400300"/>
            <a:ext cx="8596668" cy="1371600"/>
          </a:xfrm>
        </p:spPr>
        <p:txBody>
          <a:bodyPr>
            <a:noAutofit/>
          </a:bodyPr>
          <a:lstStyle/>
          <a:p>
            <a:pPr algn="ctr"/>
            <a:r>
              <a:rPr lang="en-US" sz="8000" b="1" dirty="0"/>
              <a:t>EXERCISE</a:t>
            </a:r>
          </a:p>
        </p:txBody>
      </p:sp>
      <p:sp>
        <p:nvSpPr>
          <p:cNvPr id="3" name="Slide Number Placeholder 2">
            <a:extLst>
              <a:ext uri="{FF2B5EF4-FFF2-40B4-BE49-F238E27FC236}">
                <a16:creationId xmlns:a16="http://schemas.microsoft.com/office/drawing/2014/main" id="{AFFBA794-7F5C-48A1-992F-3DE9E01267C7}"/>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002640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A634D19A-9E7B-40C6-BA14-000E88E5B7B3}"/>
              </a:ext>
            </a:extLst>
          </p:cNvPr>
          <p:cNvSpPr>
            <a:spLocks noGrp="1"/>
          </p:cNvSpPr>
          <p:nvPr>
            <p:ph idx="1"/>
          </p:nvPr>
        </p:nvSpPr>
        <p:spPr>
          <a:xfrm>
            <a:off x="578697" y="765813"/>
            <a:ext cx="9936903" cy="809220"/>
          </a:xfrm>
        </p:spPr>
        <p:txBody>
          <a:bodyPr>
            <a:noAutofit/>
          </a:bodyPr>
          <a:lstStyle/>
          <a:p>
            <a:pPr marL="0" indent="0">
              <a:buNone/>
            </a:pPr>
            <a:r>
              <a:rPr lang="en-US" sz="3400" dirty="0"/>
              <a:t>Identify which type of agreement for each scenario:</a:t>
            </a:r>
          </a:p>
        </p:txBody>
      </p:sp>
      <p:sp>
        <p:nvSpPr>
          <p:cNvPr id="2" name="Slide Number Placeholder 1">
            <a:extLst>
              <a:ext uri="{FF2B5EF4-FFF2-40B4-BE49-F238E27FC236}">
                <a16:creationId xmlns:a16="http://schemas.microsoft.com/office/drawing/2014/main" id="{6C4317E6-0C04-4661-95D8-5001C2192F2C}"/>
              </a:ext>
            </a:extLst>
          </p:cNvPr>
          <p:cNvSpPr>
            <a:spLocks noGrp="1"/>
          </p:cNvSpPr>
          <p:nvPr>
            <p:ph type="sldNum" sz="quarter" idx="12"/>
          </p:nvPr>
        </p:nvSpPr>
        <p:spPr/>
        <p:txBody>
          <a:bodyPr/>
          <a:lstStyle/>
          <a:p>
            <a:fld id="{D57F1E4F-1CFF-5643-939E-217C01CDF565}" type="slidenum">
              <a:rPr lang="en-US" smtClean="0"/>
              <a:pPr/>
              <a:t>15</a:t>
            </a:fld>
            <a:endParaRPr lang="en-US" dirty="0"/>
          </a:p>
        </p:txBody>
      </p:sp>
      <p:cxnSp>
        <p:nvCxnSpPr>
          <p:cNvPr id="5" name="Straight Connector 4">
            <a:extLst>
              <a:ext uri="{FF2B5EF4-FFF2-40B4-BE49-F238E27FC236}">
                <a16:creationId xmlns:a16="http://schemas.microsoft.com/office/drawing/2014/main" id="{9BC88791-6B7F-4E90-9F5F-F53E1EC56B60}"/>
              </a:ext>
            </a:extLst>
          </p:cNvPr>
          <p:cNvCxnSpPr>
            <a:cxnSpLocks/>
          </p:cNvCxnSpPr>
          <p:nvPr/>
        </p:nvCxnSpPr>
        <p:spPr>
          <a:xfrm>
            <a:off x="487680" y="2122171"/>
            <a:ext cx="1122487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32C85346-B428-4F47-85A0-523EF3900E11}"/>
              </a:ext>
            </a:extLst>
          </p:cNvPr>
          <p:cNvCxnSpPr>
            <a:cxnSpLocks/>
          </p:cNvCxnSpPr>
          <p:nvPr/>
        </p:nvCxnSpPr>
        <p:spPr>
          <a:xfrm>
            <a:off x="3154682" y="2167963"/>
            <a:ext cx="0" cy="4118537"/>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058ACA4C-F30C-4530-9DC1-7D1C93C825FB}"/>
              </a:ext>
            </a:extLst>
          </p:cNvPr>
          <p:cNvSpPr txBox="1"/>
          <p:nvPr/>
        </p:nvSpPr>
        <p:spPr>
          <a:xfrm>
            <a:off x="487063" y="2579443"/>
            <a:ext cx="2530458" cy="3170099"/>
          </a:xfrm>
          <a:prstGeom prst="rect">
            <a:avLst/>
          </a:prstGeom>
          <a:noFill/>
        </p:spPr>
        <p:txBody>
          <a:bodyPr wrap="square" rtlCol="0">
            <a:spAutoFit/>
          </a:bodyPr>
          <a:lstStyle/>
          <a:p>
            <a:pPr>
              <a:spcBef>
                <a:spcPts val="1200"/>
              </a:spcBef>
            </a:pPr>
            <a:r>
              <a:rPr lang="en-US" sz="3400" dirty="0"/>
              <a:t>Mutual Aid</a:t>
            </a:r>
          </a:p>
          <a:p>
            <a:pPr>
              <a:spcBef>
                <a:spcPts val="1200"/>
              </a:spcBef>
            </a:pPr>
            <a:r>
              <a:rPr lang="en-US" sz="3400" dirty="0"/>
              <a:t>Interagency</a:t>
            </a:r>
          </a:p>
          <a:p>
            <a:pPr>
              <a:spcBef>
                <a:spcPts val="1200"/>
              </a:spcBef>
            </a:pPr>
            <a:r>
              <a:rPr lang="en-US" sz="3400" dirty="0"/>
              <a:t>MOU</a:t>
            </a:r>
          </a:p>
          <a:p>
            <a:pPr>
              <a:spcBef>
                <a:spcPts val="1200"/>
              </a:spcBef>
            </a:pPr>
            <a:r>
              <a:rPr lang="en-US" sz="3400" dirty="0"/>
              <a:t>Coop Fire Protection</a:t>
            </a:r>
          </a:p>
        </p:txBody>
      </p:sp>
      <p:sp>
        <p:nvSpPr>
          <p:cNvPr id="8" name="TextBox 7">
            <a:extLst>
              <a:ext uri="{FF2B5EF4-FFF2-40B4-BE49-F238E27FC236}">
                <a16:creationId xmlns:a16="http://schemas.microsoft.com/office/drawing/2014/main" id="{B385FA9C-FC2C-4FC6-B987-2671BAB406AD}"/>
              </a:ext>
            </a:extLst>
          </p:cNvPr>
          <p:cNvSpPr txBox="1"/>
          <p:nvPr/>
        </p:nvSpPr>
        <p:spPr>
          <a:xfrm>
            <a:off x="3505200" y="2351095"/>
            <a:ext cx="8199731" cy="3754874"/>
          </a:xfrm>
          <a:prstGeom prst="rect">
            <a:avLst/>
          </a:prstGeom>
          <a:noFill/>
        </p:spPr>
        <p:txBody>
          <a:bodyPr wrap="square" rtlCol="0">
            <a:spAutoFit/>
          </a:bodyPr>
          <a:lstStyle/>
          <a:p>
            <a:pPr marL="742950" indent="-742950">
              <a:buAutoNum type="arabicPeriod"/>
            </a:pPr>
            <a:r>
              <a:rPr lang="en-US" sz="3400" dirty="0"/>
              <a:t>Between federal agencies at different levels.</a:t>
            </a:r>
          </a:p>
          <a:p>
            <a:pPr marL="742950" indent="-742950">
              <a:buAutoNum type="arabicPeriod"/>
            </a:pPr>
            <a:r>
              <a:rPr lang="en-US" sz="3400" dirty="0"/>
              <a:t>Provide assistance only for a period of time and do not exchange money.</a:t>
            </a:r>
          </a:p>
          <a:p>
            <a:pPr marL="742950" indent="-742950">
              <a:buAutoNum type="arabicPeriod"/>
            </a:pPr>
            <a:r>
              <a:rPr lang="en-US" sz="3400" dirty="0"/>
              <a:t>Outline sharing resources between firefighting entities.</a:t>
            </a:r>
          </a:p>
          <a:p>
            <a:pPr marL="742950" indent="-742950">
              <a:buAutoNum type="arabicPeriod"/>
            </a:pPr>
            <a:r>
              <a:rPr lang="en-US" sz="3400" dirty="0"/>
              <a:t>Most Type 2 crews use these.</a:t>
            </a:r>
          </a:p>
        </p:txBody>
      </p:sp>
    </p:spTree>
    <p:extLst>
      <p:ext uri="{BB962C8B-B14F-4D97-AF65-F5344CB8AC3E}">
        <p14:creationId xmlns:p14="http://schemas.microsoft.com/office/powerpoint/2010/main" val="108828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0B012F7-BE0D-4116-BEE7-09A49AF78455}"/>
              </a:ext>
            </a:extLst>
          </p:cNvPr>
          <p:cNvSpPr>
            <a:spLocks noGrp="1"/>
          </p:cNvSpPr>
          <p:nvPr>
            <p:ph type="title"/>
          </p:nvPr>
        </p:nvSpPr>
        <p:spPr/>
        <p:txBody>
          <a:bodyPr>
            <a:noAutofit/>
          </a:bodyPr>
          <a:lstStyle/>
          <a:p>
            <a:r>
              <a:rPr lang="en-US" sz="4400" dirty="0"/>
              <a:t>Agreement Contents</a:t>
            </a:r>
          </a:p>
        </p:txBody>
      </p:sp>
      <p:sp>
        <p:nvSpPr>
          <p:cNvPr id="3" name="Content Placeholder 2">
            <a:extLst>
              <a:ext uri="{FF2B5EF4-FFF2-40B4-BE49-F238E27FC236}">
                <a16:creationId xmlns:a16="http://schemas.microsoft.com/office/drawing/2014/main" id="{273503CE-2E81-4E33-ABBD-CBBB1204B4F6}"/>
              </a:ext>
            </a:extLst>
          </p:cNvPr>
          <p:cNvSpPr>
            <a:spLocks noGrp="1"/>
          </p:cNvSpPr>
          <p:nvPr>
            <p:ph idx="1"/>
          </p:nvPr>
        </p:nvSpPr>
        <p:spPr>
          <a:xfrm>
            <a:off x="677689" y="1692275"/>
            <a:ext cx="5926311" cy="4944499"/>
          </a:xfrm>
        </p:spPr>
        <p:txBody>
          <a:bodyPr>
            <a:normAutofit/>
          </a:bodyPr>
          <a:lstStyle/>
          <a:p>
            <a:r>
              <a:rPr lang="en-US" sz="3600" dirty="0"/>
              <a:t>Legal Authority</a:t>
            </a:r>
          </a:p>
          <a:p>
            <a:r>
              <a:rPr lang="en-US" sz="3600" dirty="0"/>
              <a:t>Scope and Reason</a:t>
            </a:r>
          </a:p>
          <a:p>
            <a:r>
              <a:rPr lang="en-US" sz="3600" dirty="0"/>
              <a:t>Specific Responsibilities and Provisions</a:t>
            </a:r>
          </a:p>
        </p:txBody>
      </p:sp>
      <p:sp>
        <p:nvSpPr>
          <p:cNvPr id="2" name="Slide Number Placeholder 1">
            <a:extLst>
              <a:ext uri="{FF2B5EF4-FFF2-40B4-BE49-F238E27FC236}">
                <a16:creationId xmlns:a16="http://schemas.microsoft.com/office/drawing/2014/main" id="{3BA12255-F3C7-468E-A0BB-82C2730A5CE1}"/>
              </a:ext>
            </a:extLst>
          </p:cNvPr>
          <p:cNvSpPr>
            <a:spLocks noGrp="1"/>
          </p:cNvSpPr>
          <p:nvPr>
            <p:ph type="sldNum" sz="quarter" idx="12"/>
          </p:nvPr>
        </p:nvSpPr>
        <p:spPr/>
        <p:txBody>
          <a:bodyPr/>
          <a:lstStyle/>
          <a:p>
            <a:fld id="{D57F1E4F-1CFF-5643-939E-217C01CDF565}" type="slidenum">
              <a:rPr lang="en-US" smtClean="0"/>
              <a:pPr/>
              <a:t>16</a:t>
            </a:fld>
            <a:endParaRPr lang="en-US" dirty="0"/>
          </a:p>
        </p:txBody>
      </p:sp>
      <p:pic>
        <p:nvPicPr>
          <p:cNvPr id="5" name="Picture 4" descr="Agreement">
            <a:extLst>
              <a:ext uri="{FF2B5EF4-FFF2-40B4-BE49-F238E27FC236}">
                <a16:creationId xmlns:a16="http://schemas.microsoft.com/office/drawing/2014/main" id="{BA133600-F835-4F34-8F76-F4DA20D1798C}"/>
              </a:ext>
            </a:extLst>
          </p:cNvPr>
          <p:cNvPicPr>
            <a:picLocks noChangeAspect="1" noChangeArrowheads="1"/>
          </p:cNvPicPr>
          <p:nvPr/>
        </p:nvPicPr>
        <p:blipFill rotWithShape="1">
          <a:blip r:embed="rId3">
            <a:alphaModFix amt="75000"/>
            <a:extLst>
              <a:ext uri="{28A0092B-C50C-407E-A947-70E740481C1C}">
                <a14:useLocalDpi xmlns:a14="http://schemas.microsoft.com/office/drawing/2010/main" val="0"/>
              </a:ext>
            </a:extLst>
          </a:blip>
          <a:srcRect l="24845" t="4445" r="28778" b="6667"/>
          <a:stretch/>
        </p:blipFill>
        <p:spPr bwMode="auto">
          <a:xfrm rot="737127">
            <a:off x="6672801" y="973323"/>
            <a:ext cx="3613684" cy="5162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8933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9E2A6-464B-4EE9-95B9-23C5141ECD40}"/>
              </a:ext>
            </a:extLst>
          </p:cNvPr>
          <p:cNvSpPr>
            <a:spLocks noGrp="1"/>
          </p:cNvSpPr>
          <p:nvPr>
            <p:ph type="title"/>
          </p:nvPr>
        </p:nvSpPr>
        <p:spPr/>
        <p:txBody>
          <a:bodyPr>
            <a:noAutofit/>
          </a:bodyPr>
          <a:lstStyle/>
          <a:p>
            <a:r>
              <a:rPr lang="en-US" sz="4400" dirty="0"/>
              <a:t>Implementing Documents</a:t>
            </a:r>
          </a:p>
        </p:txBody>
      </p:sp>
      <p:sp>
        <p:nvSpPr>
          <p:cNvPr id="3" name="Content Placeholder 2">
            <a:extLst>
              <a:ext uri="{FF2B5EF4-FFF2-40B4-BE49-F238E27FC236}">
                <a16:creationId xmlns:a16="http://schemas.microsoft.com/office/drawing/2014/main" id="{90F50AE2-EF8D-4CA4-8E03-78F1FEFC967A}"/>
              </a:ext>
            </a:extLst>
          </p:cNvPr>
          <p:cNvSpPr>
            <a:spLocks noGrp="1"/>
          </p:cNvSpPr>
          <p:nvPr>
            <p:ph idx="1"/>
          </p:nvPr>
        </p:nvSpPr>
        <p:spPr>
          <a:xfrm>
            <a:off x="677689" y="1692275"/>
            <a:ext cx="9498697" cy="4944499"/>
          </a:xfrm>
        </p:spPr>
        <p:txBody>
          <a:bodyPr>
            <a:normAutofit/>
          </a:bodyPr>
          <a:lstStyle/>
          <a:p>
            <a:r>
              <a:rPr lang="en-US" sz="3600" dirty="0"/>
              <a:t>Operating Plan</a:t>
            </a:r>
          </a:p>
          <a:p>
            <a:r>
              <a:rPr lang="en-US" sz="3600" dirty="0"/>
              <a:t>Cost Share Agreement</a:t>
            </a:r>
          </a:p>
          <a:p>
            <a:endParaRPr lang="en-US" sz="3400" dirty="0"/>
          </a:p>
        </p:txBody>
      </p:sp>
      <p:sp>
        <p:nvSpPr>
          <p:cNvPr id="4" name="Slide Number Placeholder 3">
            <a:extLst>
              <a:ext uri="{FF2B5EF4-FFF2-40B4-BE49-F238E27FC236}">
                <a16:creationId xmlns:a16="http://schemas.microsoft.com/office/drawing/2014/main" id="{AFD820A3-B3FB-4DE0-B3DC-835A0671DA02}"/>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1296487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2CCF8-34C9-4BB7-9E12-9B15041025F6}"/>
              </a:ext>
            </a:extLst>
          </p:cNvPr>
          <p:cNvSpPr>
            <a:spLocks noGrp="1"/>
          </p:cNvSpPr>
          <p:nvPr>
            <p:ph type="title"/>
          </p:nvPr>
        </p:nvSpPr>
        <p:spPr/>
        <p:txBody>
          <a:bodyPr>
            <a:noAutofit/>
          </a:bodyPr>
          <a:lstStyle/>
          <a:p>
            <a:r>
              <a:rPr lang="en-US" sz="4400" dirty="0"/>
              <a:t>Operating Plan</a:t>
            </a:r>
          </a:p>
        </p:txBody>
      </p:sp>
      <p:sp>
        <p:nvSpPr>
          <p:cNvPr id="3" name="Content Placeholder 2">
            <a:extLst>
              <a:ext uri="{FF2B5EF4-FFF2-40B4-BE49-F238E27FC236}">
                <a16:creationId xmlns:a16="http://schemas.microsoft.com/office/drawing/2014/main" id="{37997CD9-526E-4264-AA87-0ADA41ECE6F9}"/>
              </a:ext>
            </a:extLst>
          </p:cNvPr>
          <p:cNvSpPr>
            <a:spLocks noGrp="1"/>
          </p:cNvSpPr>
          <p:nvPr>
            <p:ph idx="1"/>
          </p:nvPr>
        </p:nvSpPr>
        <p:spPr>
          <a:xfrm>
            <a:off x="677689" y="1692275"/>
            <a:ext cx="9498697" cy="4944499"/>
          </a:xfrm>
        </p:spPr>
        <p:txBody>
          <a:bodyPr>
            <a:normAutofit/>
          </a:bodyPr>
          <a:lstStyle/>
          <a:p>
            <a:r>
              <a:rPr lang="en-US" sz="3600" dirty="0"/>
              <a:t>Specifies in detail how the agreement will be implemented.</a:t>
            </a:r>
          </a:p>
          <a:p>
            <a:r>
              <a:rPr lang="en-US" sz="3600" dirty="0"/>
              <a:t>It allows for the sharing and compensation of resources.</a:t>
            </a:r>
          </a:p>
          <a:p>
            <a:r>
              <a:rPr lang="en-US" sz="3600" dirty="0"/>
              <a:t>Reviewed annually and updated as needed.</a:t>
            </a:r>
          </a:p>
          <a:p>
            <a:endParaRPr lang="en-US" sz="3400" dirty="0"/>
          </a:p>
          <a:p>
            <a:endParaRPr lang="en-US" sz="3400" dirty="0"/>
          </a:p>
        </p:txBody>
      </p:sp>
      <p:sp>
        <p:nvSpPr>
          <p:cNvPr id="4" name="Slide Number Placeholder 3">
            <a:extLst>
              <a:ext uri="{FF2B5EF4-FFF2-40B4-BE49-F238E27FC236}">
                <a16:creationId xmlns:a16="http://schemas.microsoft.com/office/drawing/2014/main" id="{D43D6A4D-498F-4B25-B8FA-DD5D279327FE}"/>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3236108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30BAD-39F1-48A0-9BDB-BDD7EAF6822C}"/>
              </a:ext>
            </a:extLst>
          </p:cNvPr>
          <p:cNvSpPr>
            <a:spLocks noGrp="1"/>
          </p:cNvSpPr>
          <p:nvPr>
            <p:ph type="title"/>
          </p:nvPr>
        </p:nvSpPr>
        <p:spPr/>
        <p:txBody>
          <a:bodyPr>
            <a:noAutofit/>
          </a:bodyPr>
          <a:lstStyle/>
          <a:p>
            <a:r>
              <a:rPr lang="en-US" sz="4400" dirty="0"/>
              <a:t>Cost Share Agreement</a:t>
            </a:r>
          </a:p>
        </p:txBody>
      </p:sp>
      <p:sp>
        <p:nvSpPr>
          <p:cNvPr id="3" name="Content Placeholder 2">
            <a:extLst>
              <a:ext uri="{FF2B5EF4-FFF2-40B4-BE49-F238E27FC236}">
                <a16:creationId xmlns:a16="http://schemas.microsoft.com/office/drawing/2014/main" id="{04E12FD0-06CD-4F45-8AAE-08CB2A1E2797}"/>
              </a:ext>
            </a:extLst>
          </p:cNvPr>
          <p:cNvSpPr>
            <a:spLocks noGrp="1"/>
          </p:cNvSpPr>
          <p:nvPr>
            <p:ph idx="1"/>
          </p:nvPr>
        </p:nvSpPr>
        <p:spPr>
          <a:xfrm>
            <a:off x="677689" y="1692275"/>
            <a:ext cx="9498697" cy="4944499"/>
          </a:xfrm>
        </p:spPr>
        <p:txBody>
          <a:bodyPr>
            <a:normAutofit/>
          </a:bodyPr>
          <a:lstStyle/>
          <a:p>
            <a:r>
              <a:rPr lang="en-US" sz="3600" dirty="0"/>
              <a:t>Provide the method of sharing and transferring costs.</a:t>
            </a:r>
          </a:p>
          <a:p>
            <a:r>
              <a:rPr lang="en-US" sz="3600" dirty="0"/>
              <a:t>Based on the cooperative agreement.</a:t>
            </a:r>
          </a:p>
          <a:p>
            <a:endParaRPr lang="en-US" sz="3600" dirty="0"/>
          </a:p>
          <a:p>
            <a:endParaRPr lang="en-US" sz="3400" dirty="0"/>
          </a:p>
          <a:p>
            <a:endParaRPr lang="en-US" sz="3400" dirty="0"/>
          </a:p>
        </p:txBody>
      </p:sp>
      <p:sp>
        <p:nvSpPr>
          <p:cNvPr id="4" name="Slide Number Placeholder 3">
            <a:extLst>
              <a:ext uri="{FF2B5EF4-FFF2-40B4-BE49-F238E27FC236}">
                <a16:creationId xmlns:a16="http://schemas.microsoft.com/office/drawing/2014/main" id="{0FC07701-D7D1-412F-83F1-C7632D6DD112}"/>
              </a:ext>
            </a:extLst>
          </p:cNvPr>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3020810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Unit Overview</a:t>
            </a:r>
          </a:p>
        </p:txBody>
      </p:sp>
      <p:sp>
        <p:nvSpPr>
          <p:cNvPr id="3" name="Content Placeholder 2"/>
          <p:cNvSpPr>
            <a:spLocks noGrp="1"/>
          </p:cNvSpPr>
          <p:nvPr>
            <p:ph idx="1"/>
          </p:nvPr>
        </p:nvSpPr>
        <p:spPr>
          <a:xfrm>
            <a:off x="677334" y="1692508"/>
            <a:ext cx="10447866" cy="4251092"/>
          </a:xfrm>
        </p:spPr>
        <p:txBody>
          <a:bodyPr>
            <a:normAutofit/>
          </a:bodyPr>
          <a:lstStyle/>
          <a:p>
            <a:r>
              <a:rPr lang="en-US" sz="3600" dirty="0"/>
              <a:t>Purpose of Agreements</a:t>
            </a:r>
          </a:p>
          <a:p>
            <a:r>
              <a:rPr lang="en-US" sz="3600" dirty="0"/>
              <a:t>Types of Agreements</a:t>
            </a:r>
          </a:p>
          <a:p>
            <a:r>
              <a:rPr lang="en-US" sz="3600" dirty="0"/>
              <a:t>Agreement Contents</a:t>
            </a:r>
          </a:p>
          <a:p>
            <a:r>
              <a:rPr lang="en-US" sz="3600" dirty="0"/>
              <a:t>Implementing Documents</a:t>
            </a:r>
          </a:p>
          <a:p>
            <a:r>
              <a:rPr lang="en-US" sz="3600" dirty="0"/>
              <a:t>Impact of Agreements on Incident Management</a:t>
            </a:r>
          </a:p>
          <a:p>
            <a:r>
              <a:rPr lang="en-US" sz="3600" dirty="0"/>
              <a:t>Military</a:t>
            </a:r>
          </a:p>
        </p:txBody>
      </p:sp>
      <p:sp>
        <p:nvSpPr>
          <p:cNvPr id="4" name="Slide Number Placeholder 3">
            <a:extLst>
              <a:ext uri="{FF2B5EF4-FFF2-40B4-BE49-F238E27FC236}">
                <a16:creationId xmlns:a16="http://schemas.microsoft.com/office/drawing/2014/main" id="{29FA5699-AAAC-4B9B-81FC-6919D87532E5}"/>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510527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4BA1F-57AD-429B-B00C-76848F6A1870}"/>
              </a:ext>
            </a:extLst>
          </p:cNvPr>
          <p:cNvSpPr>
            <a:spLocks noGrp="1"/>
          </p:cNvSpPr>
          <p:nvPr>
            <p:ph type="title"/>
          </p:nvPr>
        </p:nvSpPr>
        <p:spPr/>
        <p:txBody>
          <a:bodyPr>
            <a:noAutofit/>
          </a:bodyPr>
          <a:lstStyle/>
          <a:p>
            <a:r>
              <a:rPr lang="en-US" sz="4400" dirty="0"/>
              <a:t>Agreements &amp; Implementing Documents Summary</a:t>
            </a:r>
          </a:p>
        </p:txBody>
      </p:sp>
      <p:sp>
        <p:nvSpPr>
          <p:cNvPr id="3" name="Content Placeholder 2">
            <a:extLst>
              <a:ext uri="{FF2B5EF4-FFF2-40B4-BE49-F238E27FC236}">
                <a16:creationId xmlns:a16="http://schemas.microsoft.com/office/drawing/2014/main" id="{48772C61-D04F-483B-9C38-9F6194BC2DCB}"/>
              </a:ext>
            </a:extLst>
          </p:cNvPr>
          <p:cNvSpPr>
            <a:spLocks noGrp="1"/>
          </p:cNvSpPr>
          <p:nvPr>
            <p:ph idx="1"/>
          </p:nvPr>
        </p:nvSpPr>
        <p:spPr>
          <a:xfrm>
            <a:off x="677689" y="2377440"/>
            <a:ext cx="9624551" cy="4259334"/>
          </a:xfrm>
        </p:spPr>
        <p:txBody>
          <a:bodyPr>
            <a:normAutofit/>
          </a:bodyPr>
          <a:lstStyle/>
          <a:p>
            <a:r>
              <a:rPr lang="en-US" sz="3600" dirty="0"/>
              <a:t>Interagency Agreements – Operating Plan</a:t>
            </a:r>
          </a:p>
          <a:p>
            <a:r>
              <a:rPr lang="en-US" sz="3600" dirty="0"/>
              <a:t>Coop Fire Protection Agreements – Both Operating Plan &amp; Cost Share</a:t>
            </a:r>
          </a:p>
          <a:p>
            <a:r>
              <a:rPr lang="en-US" sz="3600" dirty="0"/>
              <a:t>MOUs – Op Plan is typically built into MOU</a:t>
            </a:r>
          </a:p>
          <a:p>
            <a:r>
              <a:rPr lang="en-US" sz="3600" dirty="0"/>
              <a:t>Mutual Aid – Stand Alone</a:t>
            </a:r>
          </a:p>
          <a:p>
            <a:endParaRPr lang="en-US" sz="3600" dirty="0"/>
          </a:p>
          <a:p>
            <a:endParaRPr lang="en-US" sz="3400" dirty="0"/>
          </a:p>
          <a:p>
            <a:endParaRPr lang="en-US" sz="3400" dirty="0"/>
          </a:p>
        </p:txBody>
      </p:sp>
      <p:sp>
        <p:nvSpPr>
          <p:cNvPr id="4" name="Slide Number Placeholder 3">
            <a:extLst>
              <a:ext uri="{FF2B5EF4-FFF2-40B4-BE49-F238E27FC236}">
                <a16:creationId xmlns:a16="http://schemas.microsoft.com/office/drawing/2014/main" id="{2F794849-6D2E-4795-9332-EF7062E24CB7}"/>
              </a:ext>
            </a:extLst>
          </p:cNvPr>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4285920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83A9B-A4B5-4A16-AD53-31A0162CC877}"/>
              </a:ext>
            </a:extLst>
          </p:cNvPr>
          <p:cNvSpPr>
            <a:spLocks noGrp="1"/>
          </p:cNvSpPr>
          <p:nvPr>
            <p:ph type="title"/>
          </p:nvPr>
        </p:nvSpPr>
        <p:spPr/>
        <p:txBody>
          <a:bodyPr>
            <a:noAutofit/>
          </a:bodyPr>
          <a:lstStyle/>
          <a:p>
            <a:r>
              <a:rPr lang="en-US" sz="4400" dirty="0"/>
              <a:t>Impacts of Agreements on Incident Management</a:t>
            </a:r>
          </a:p>
        </p:txBody>
      </p:sp>
      <p:sp>
        <p:nvSpPr>
          <p:cNvPr id="5" name="Slide Number Placeholder 4">
            <a:extLst>
              <a:ext uri="{FF2B5EF4-FFF2-40B4-BE49-F238E27FC236}">
                <a16:creationId xmlns:a16="http://schemas.microsoft.com/office/drawing/2014/main" id="{C04551E2-94DC-4E8D-8456-913B690A2691}"/>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
        <p:nvSpPr>
          <p:cNvPr id="3" name="Rectangle 3">
            <a:extLst>
              <a:ext uri="{FF2B5EF4-FFF2-40B4-BE49-F238E27FC236}">
                <a16:creationId xmlns:a16="http://schemas.microsoft.com/office/drawing/2014/main" id="{152685A2-7F0E-47A7-9726-C179219B405B}"/>
              </a:ext>
            </a:extLst>
          </p:cNvPr>
          <p:cNvSpPr txBox="1">
            <a:spLocks noChangeArrowheads="1"/>
          </p:cNvSpPr>
          <p:nvPr/>
        </p:nvSpPr>
        <p:spPr>
          <a:xfrm>
            <a:off x="677334" y="2273300"/>
            <a:ext cx="10482078" cy="41148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55563" indent="-6350">
              <a:lnSpc>
                <a:spcPct val="110000"/>
              </a:lnSpc>
              <a:spcBef>
                <a:spcPts val="0"/>
              </a:spcBef>
              <a:buFontTx/>
              <a:buNone/>
            </a:pPr>
            <a:r>
              <a:rPr lang="en-US" altLang="en-US" sz="4600" dirty="0"/>
              <a:t>Agreements may affect incident operations and financial management. </a:t>
            </a:r>
          </a:p>
          <a:p>
            <a:pPr>
              <a:lnSpc>
                <a:spcPct val="110000"/>
              </a:lnSpc>
              <a:buFontTx/>
              <a:buNone/>
            </a:pPr>
            <a:endParaRPr lang="en-US" altLang="en-US" sz="1300" dirty="0"/>
          </a:p>
          <a:p>
            <a:pPr>
              <a:spcBef>
                <a:spcPts val="0"/>
              </a:spcBef>
              <a:buClrTx/>
              <a:buFont typeface="Arial" panose="020B0604020202020204" pitchFamily="34" charset="0"/>
              <a:buChar char="•"/>
            </a:pPr>
            <a:r>
              <a:rPr lang="en-US" altLang="en-US" sz="3400" dirty="0"/>
              <a:t>Local Service and Supply</a:t>
            </a:r>
          </a:p>
          <a:p>
            <a:pPr>
              <a:spcBef>
                <a:spcPts val="0"/>
              </a:spcBef>
              <a:buClrTx/>
              <a:buFont typeface="Arial" panose="020B0604020202020204" pitchFamily="34" charset="0"/>
              <a:buChar char="•"/>
            </a:pPr>
            <a:r>
              <a:rPr lang="en-US" altLang="en-US" sz="3400" dirty="0"/>
              <a:t>Cost Sharing</a:t>
            </a:r>
          </a:p>
          <a:p>
            <a:pPr>
              <a:spcBef>
                <a:spcPts val="0"/>
              </a:spcBef>
              <a:buClrTx/>
              <a:buFont typeface="Arial" panose="020B0604020202020204" pitchFamily="34" charset="0"/>
              <a:buChar char="•"/>
            </a:pPr>
            <a:r>
              <a:rPr lang="en-US" altLang="en-US" sz="3400" dirty="0"/>
              <a:t>Operating Guidelines</a:t>
            </a:r>
          </a:p>
          <a:p>
            <a:pPr>
              <a:spcBef>
                <a:spcPts val="0"/>
              </a:spcBef>
              <a:buClrTx/>
              <a:buFont typeface="Arial" panose="020B0604020202020204" pitchFamily="34" charset="0"/>
              <a:buChar char="•"/>
            </a:pPr>
            <a:r>
              <a:rPr lang="en-US" altLang="en-US" sz="3400" dirty="0"/>
              <a:t>Wilderness Tactics</a:t>
            </a:r>
          </a:p>
          <a:p>
            <a:pPr lvl="1">
              <a:lnSpc>
                <a:spcPct val="80000"/>
              </a:lnSpc>
              <a:buClr>
                <a:schemeClr val="bg1"/>
              </a:buClr>
              <a:buFontTx/>
              <a:buChar char="•"/>
            </a:pPr>
            <a:endParaRPr lang="en-US" altLang="en-US" sz="2400" dirty="0">
              <a:solidFill>
                <a:schemeClr val="bg1"/>
              </a:solidFill>
            </a:endParaRPr>
          </a:p>
        </p:txBody>
      </p:sp>
      <p:sp>
        <p:nvSpPr>
          <p:cNvPr id="4" name="Rectangle 5">
            <a:extLst>
              <a:ext uri="{FF2B5EF4-FFF2-40B4-BE49-F238E27FC236}">
                <a16:creationId xmlns:a16="http://schemas.microsoft.com/office/drawing/2014/main" id="{463DC2F9-4E35-48AF-B846-2B87DCA8D5E1}"/>
              </a:ext>
            </a:extLst>
          </p:cNvPr>
          <p:cNvSpPr>
            <a:spLocks noChangeArrowheads="1"/>
          </p:cNvSpPr>
          <p:nvPr/>
        </p:nvSpPr>
        <p:spPr bwMode="auto">
          <a:xfrm>
            <a:off x="6151983" y="4254757"/>
            <a:ext cx="4727510" cy="2180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1"/>
              </a:buClr>
              <a:buChar char="•"/>
              <a:defRPr sz="3200" b="1">
                <a:solidFill>
                  <a:schemeClr val="tx1"/>
                </a:solidFill>
                <a:latin typeface="Arial" panose="020B0604020202020204" pitchFamily="34" charset="0"/>
              </a:defRPr>
            </a:lvl1pPr>
            <a:lvl2pPr marL="742950" indent="-285750">
              <a:spcBef>
                <a:spcPct val="20000"/>
              </a:spcBef>
              <a:buClr>
                <a:schemeClr val="tx1"/>
              </a:buClr>
              <a:buChar char="–"/>
              <a:defRPr sz="2800" b="1">
                <a:solidFill>
                  <a:schemeClr val="tx1"/>
                </a:solidFill>
                <a:latin typeface="Arial" panose="020B0604020202020204" pitchFamily="34" charset="0"/>
              </a:defRPr>
            </a:lvl2pPr>
            <a:lvl3pPr marL="1143000" indent="-228600">
              <a:spcBef>
                <a:spcPct val="20000"/>
              </a:spcBef>
              <a:buClr>
                <a:schemeClr val="tx1"/>
              </a:buClr>
              <a:buSzPct val="150000"/>
              <a:buChar char="•"/>
              <a:defRPr sz="2400" b="1">
                <a:solidFill>
                  <a:schemeClr val="tx1"/>
                </a:solidFill>
                <a:latin typeface="Arial" panose="020B0604020202020204" pitchFamily="34" charset="0"/>
              </a:defRPr>
            </a:lvl3pPr>
            <a:lvl4pPr marL="1600200" indent="-228600">
              <a:spcBef>
                <a:spcPct val="20000"/>
              </a:spcBef>
              <a:buClr>
                <a:schemeClr val="tx2"/>
              </a:buClr>
              <a:buSzPct val="150000"/>
              <a:buChar char="•"/>
              <a:defRPr sz="2000" b="1">
                <a:solidFill>
                  <a:schemeClr val="tx1"/>
                </a:solidFill>
                <a:latin typeface="Arial" panose="020B0604020202020204" pitchFamily="34" charset="0"/>
              </a:defRPr>
            </a:lvl4pPr>
            <a:lvl5pPr marL="2057400" indent="-228600">
              <a:spcBef>
                <a:spcPct val="20000"/>
              </a:spcBef>
              <a:buClr>
                <a:schemeClr val="folHlink"/>
              </a:buClr>
              <a:buSzPct val="150000"/>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b="1">
                <a:solidFill>
                  <a:schemeClr val="tx1"/>
                </a:solidFill>
                <a:latin typeface="Arial" panose="020B0604020202020204" pitchFamily="34" charset="0"/>
              </a:defRPr>
            </a:lvl9pPr>
          </a:lstStyle>
          <a:p>
            <a:pPr>
              <a:lnSpc>
                <a:spcPct val="90000"/>
              </a:lnSpc>
              <a:spcBef>
                <a:spcPts val="0"/>
              </a:spcBef>
              <a:buClrTx/>
              <a:buSzPct val="80000"/>
            </a:pPr>
            <a:r>
              <a:rPr lang="en-US" altLang="en-US" sz="3400" b="0" dirty="0">
                <a:latin typeface="+mn-lt"/>
              </a:rPr>
              <a:t>Reimbursement Procedures</a:t>
            </a:r>
          </a:p>
          <a:p>
            <a:pPr>
              <a:lnSpc>
                <a:spcPct val="90000"/>
              </a:lnSpc>
              <a:spcBef>
                <a:spcPts val="0"/>
              </a:spcBef>
              <a:buClrTx/>
              <a:buSzPct val="80000"/>
            </a:pPr>
            <a:r>
              <a:rPr lang="en-US" altLang="en-US" sz="3400" b="0" dirty="0">
                <a:latin typeface="+mn-lt"/>
              </a:rPr>
              <a:t>Cost Containment</a:t>
            </a:r>
          </a:p>
          <a:p>
            <a:pPr>
              <a:lnSpc>
                <a:spcPct val="90000"/>
              </a:lnSpc>
              <a:spcBef>
                <a:spcPts val="0"/>
              </a:spcBef>
              <a:buClrTx/>
              <a:buSzPct val="80000"/>
            </a:pPr>
            <a:r>
              <a:rPr lang="en-US" altLang="en-US" sz="3400" b="0" dirty="0">
                <a:latin typeface="+mn-lt"/>
              </a:rPr>
              <a:t>Operational Periods </a:t>
            </a:r>
          </a:p>
        </p:txBody>
      </p:sp>
    </p:spTree>
    <p:extLst>
      <p:ext uri="{BB962C8B-B14F-4D97-AF65-F5344CB8AC3E}">
        <p14:creationId xmlns:p14="http://schemas.microsoft.com/office/powerpoint/2010/main" val="2540382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6821B-8208-4E04-ABA6-BADDD28163AA}"/>
              </a:ext>
            </a:extLst>
          </p:cNvPr>
          <p:cNvSpPr>
            <a:spLocks noGrp="1"/>
          </p:cNvSpPr>
          <p:nvPr>
            <p:ph type="title"/>
          </p:nvPr>
        </p:nvSpPr>
        <p:spPr>
          <a:xfrm>
            <a:off x="1203114" y="2400300"/>
            <a:ext cx="8596668" cy="1371600"/>
          </a:xfrm>
        </p:spPr>
        <p:txBody>
          <a:bodyPr>
            <a:noAutofit/>
          </a:bodyPr>
          <a:lstStyle/>
          <a:p>
            <a:pPr algn="ctr"/>
            <a:r>
              <a:rPr lang="en-US" sz="8000" b="1" dirty="0"/>
              <a:t>EXERCISE</a:t>
            </a:r>
          </a:p>
        </p:txBody>
      </p:sp>
      <p:sp>
        <p:nvSpPr>
          <p:cNvPr id="3" name="Slide Number Placeholder 2">
            <a:extLst>
              <a:ext uri="{FF2B5EF4-FFF2-40B4-BE49-F238E27FC236}">
                <a16:creationId xmlns:a16="http://schemas.microsoft.com/office/drawing/2014/main" id="{1CB6BB3E-9DB8-45CB-A086-022F7A52499C}"/>
              </a:ext>
            </a:extLst>
          </p:cNvPr>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4239587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2FAAD0E5-B163-44F6-8224-E5895D6D4F8B}"/>
              </a:ext>
            </a:extLst>
          </p:cNvPr>
          <p:cNvSpPr>
            <a:spLocks noGrp="1"/>
          </p:cNvSpPr>
          <p:nvPr>
            <p:ph idx="1"/>
          </p:nvPr>
        </p:nvSpPr>
        <p:spPr>
          <a:xfrm>
            <a:off x="677334" y="708662"/>
            <a:ext cx="10181166" cy="1257299"/>
          </a:xfrm>
        </p:spPr>
        <p:txBody>
          <a:bodyPr>
            <a:normAutofit/>
          </a:bodyPr>
          <a:lstStyle/>
          <a:p>
            <a:pPr marL="0" indent="0">
              <a:buNone/>
            </a:pPr>
            <a:r>
              <a:rPr lang="en-US" sz="3600" dirty="0"/>
              <a:t>Identify TWO ways agreements could affect resource usage.</a:t>
            </a:r>
          </a:p>
        </p:txBody>
      </p:sp>
      <p:sp>
        <p:nvSpPr>
          <p:cNvPr id="5" name="Slide Number Placeholder 4">
            <a:extLst>
              <a:ext uri="{FF2B5EF4-FFF2-40B4-BE49-F238E27FC236}">
                <a16:creationId xmlns:a16="http://schemas.microsoft.com/office/drawing/2014/main" id="{9998FB56-A635-4E78-8BAD-067223D4BD1D}"/>
              </a:ext>
            </a:extLst>
          </p:cNvPr>
          <p:cNvSpPr>
            <a:spLocks noGrp="1"/>
          </p:cNvSpPr>
          <p:nvPr>
            <p:ph type="sldNum" sz="quarter" idx="12"/>
          </p:nvPr>
        </p:nvSpPr>
        <p:spPr/>
        <p:txBody>
          <a:bodyPr/>
          <a:lstStyle/>
          <a:p>
            <a:fld id="{D57F1E4F-1CFF-5643-939E-217C01CDF565}" type="slidenum">
              <a:rPr lang="en-US" smtClean="0"/>
              <a:pPr/>
              <a:t>23</a:t>
            </a:fld>
            <a:endParaRPr lang="en-US" dirty="0"/>
          </a:p>
        </p:txBody>
      </p:sp>
      <p:cxnSp>
        <p:nvCxnSpPr>
          <p:cNvPr id="3" name="Straight Connector 2">
            <a:extLst>
              <a:ext uri="{FF2B5EF4-FFF2-40B4-BE49-F238E27FC236}">
                <a16:creationId xmlns:a16="http://schemas.microsoft.com/office/drawing/2014/main" id="{661D390B-9C42-4FFF-9C28-2CFEFC85C1B5}"/>
              </a:ext>
            </a:extLst>
          </p:cNvPr>
          <p:cNvCxnSpPr>
            <a:cxnSpLocks/>
          </p:cNvCxnSpPr>
          <p:nvPr/>
        </p:nvCxnSpPr>
        <p:spPr>
          <a:xfrm>
            <a:off x="578697" y="2119917"/>
            <a:ext cx="1037844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AC50A185-E77A-4DEA-ADFC-06A90342C268}"/>
              </a:ext>
            </a:extLst>
          </p:cNvPr>
          <p:cNvSpPr txBox="1"/>
          <p:nvPr/>
        </p:nvSpPr>
        <p:spPr>
          <a:xfrm>
            <a:off x="677334" y="2428891"/>
            <a:ext cx="10612707" cy="3970318"/>
          </a:xfrm>
          <a:prstGeom prst="rect">
            <a:avLst/>
          </a:prstGeom>
          <a:noFill/>
        </p:spPr>
        <p:txBody>
          <a:bodyPr wrap="square" rtlCol="0">
            <a:spAutoFit/>
          </a:bodyPr>
          <a:lstStyle/>
          <a:p>
            <a:pPr marL="742950" indent="-742950">
              <a:buAutoNum type="arabicPeriod"/>
            </a:pPr>
            <a:r>
              <a:rPr lang="en-US" sz="3600" dirty="0"/>
              <a:t>Agreement budgets may restrict resource decisions.</a:t>
            </a:r>
          </a:p>
          <a:p>
            <a:pPr marL="742950" indent="-742950">
              <a:buAutoNum type="arabicPeriod"/>
            </a:pPr>
            <a:r>
              <a:rPr lang="en-US" sz="3600" dirty="0"/>
              <a:t>Agreements may stipulate use of local resources.</a:t>
            </a:r>
          </a:p>
          <a:p>
            <a:pPr marL="742950" indent="-742950">
              <a:buAutoNum type="arabicPeriod"/>
            </a:pPr>
            <a:r>
              <a:rPr lang="en-US" sz="3600" dirty="0"/>
              <a:t>Using resources is at the sole discretion of the IMT.</a:t>
            </a:r>
          </a:p>
          <a:p>
            <a:pPr marL="742950" indent="-742950">
              <a:buAutoNum type="arabicPeriod"/>
            </a:pPr>
            <a:r>
              <a:rPr lang="en-US" sz="3600" dirty="0"/>
              <a:t>Agreements only affect cooperator resources.</a:t>
            </a:r>
          </a:p>
        </p:txBody>
      </p:sp>
    </p:spTree>
    <p:extLst>
      <p:ext uri="{BB962C8B-B14F-4D97-AF65-F5344CB8AC3E}">
        <p14:creationId xmlns:p14="http://schemas.microsoft.com/office/powerpoint/2010/main" val="195811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D8D2C-9813-453F-A6EC-DF25A74987A8}"/>
              </a:ext>
            </a:extLst>
          </p:cNvPr>
          <p:cNvSpPr>
            <a:spLocks noGrp="1"/>
          </p:cNvSpPr>
          <p:nvPr>
            <p:ph type="title"/>
          </p:nvPr>
        </p:nvSpPr>
        <p:spPr/>
        <p:txBody>
          <a:bodyPr>
            <a:normAutofit/>
          </a:bodyPr>
          <a:lstStyle/>
          <a:p>
            <a:r>
              <a:rPr lang="en-US" sz="4400" dirty="0"/>
              <a:t>Military</a:t>
            </a:r>
          </a:p>
        </p:txBody>
      </p:sp>
      <p:sp>
        <p:nvSpPr>
          <p:cNvPr id="3" name="Content Placeholder 2">
            <a:extLst>
              <a:ext uri="{FF2B5EF4-FFF2-40B4-BE49-F238E27FC236}">
                <a16:creationId xmlns:a16="http://schemas.microsoft.com/office/drawing/2014/main" id="{324EA9D1-472F-4902-8B43-588A30C01FFB}"/>
              </a:ext>
            </a:extLst>
          </p:cNvPr>
          <p:cNvSpPr>
            <a:spLocks noGrp="1"/>
          </p:cNvSpPr>
          <p:nvPr>
            <p:ph idx="1"/>
          </p:nvPr>
        </p:nvSpPr>
        <p:spPr>
          <a:xfrm>
            <a:off x="677333" y="1692508"/>
            <a:ext cx="10837333" cy="4776872"/>
          </a:xfrm>
        </p:spPr>
        <p:txBody>
          <a:bodyPr>
            <a:noAutofit/>
          </a:bodyPr>
          <a:lstStyle/>
          <a:p>
            <a:pPr marL="0" indent="0">
              <a:buNone/>
            </a:pPr>
            <a:r>
              <a:rPr lang="en-US" sz="3500" dirty="0"/>
              <a:t>An interagency agreement between the Department of Defense (DoD), USDA, and USDI provides the authority for military involvement on wildland incidents.</a:t>
            </a:r>
          </a:p>
          <a:p>
            <a:pPr marL="0" indent="0">
              <a:buNone/>
            </a:pPr>
            <a:r>
              <a:rPr lang="en-US" sz="3500" dirty="0"/>
              <a:t>The agreement and the </a:t>
            </a:r>
            <a:r>
              <a:rPr lang="en-US" sz="3500" i="1" dirty="0"/>
              <a:t>Military Use Handbook </a:t>
            </a:r>
            <a:r>
              <a:rPr lang="en-US" sz="3500" dirty="0"/>
              <a:t>provides responsibilities, policies, and operational procedures regarding the military’s support.</a:t>
            </a:r>
          </a:p>
        </p:txBody>
      </p:sp>
      <p:sp>
        <p:nvSpPr>
          <p:cNvPr id="4" name="Slide Number Placeholder 3">
            <a:extLst>
              <a:ext uri="{FF2B5EF4-FFF2-40B4-BE49-F238E27FC236}">
                <a16:creationId xmlns:a16="http://schemas.microsoft.com/office/drawing/2014/main" id="{B8C37F19-8F43-4226-AAF6-9160469A77C5}"/>
              </a:ext>
            </a:extLst>
          </p:cNvPr>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8883502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73100"/>
            <a:ext cx="8341975" cy="1097280"/>
          </a:xfrm>
        </p:spPr>
        <p:txBody>
          <a:bodyPr>
            <a:normAutofit/>
          </a:bodyPr>
          <a:lstStyle/>
          <a:p>
            <a:r>
              <a:rPr lang="en-US" sz="4400" dirty="0"/>
              <a:t>Summary &amp; Questions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019309" y="3805646"/>
            <a:ext cx="2701107" cy="2701107"/>
          </a:xfrm>
        </p:spPr>
      </p:pic>
      <p:sp>
        <p:nvSpPr>
          <p:cNvPr id="3" name="Slide Number Placeholder 2">
            <a:extLst>
              <a:ext uri="{FF2B5EF4-FFF2-40B4-BE49-F238E27FC236}">
                <a16:creationId xmlns:a16="http://schemas.microsoft.com/office/drawing/2014/main" id="{B8A971AB-6658-4AC0-AAD2-B4BE22977EF5}"/>
              </a:ext>
            </a:extLst>
          </p:cNvPr>
          <p:cNvSpPr>
            <a:spLocks noGrp="1"/>
          </p:cNvSpPr>
          <p:nvPr>
            <p:ph type="sldNum" sz="quarter" idx="12"/>
          </p:nvPr>
        </p:nvSpPr>
        <p:spPr/>
        <p:txBody>
          <a:bodyPr/>
          <a:lstStyle/>
          <a:p>
            <a:fld id="{D57F1E4F-1CFF-5643-939E-217C01CDF565}" type="slidenum">
              <a:rPr lang="en-US" smtClean="0"/>
              <a:pPr/>
              <a:t>25</a:t>
            </a:fld>
            <a:endParaRPr lang="en-US" dirty="0"/>
          </a:p>
        </p:txBody>
      </p:sp>
      <p:sp>
        <p:nvSpPr>
          <p:cNvPr id="4" name="Content Placeholder 2">
            <a:extLst>
              <a:ext uri="{FF2B5EF4-FFF2-40B4-BE49-F238E27FC236}">
                <a16:creationId xmlns:a16="http://schemas.microsoft.com/office/drawing/2014/main" id="{CEF9523B-58DF-4123-A605-3366F456CE9E}"/>
              </a:ext>
            </a:extLst>
          </p:cNvPr>
          <p:cNvSpPr txBox="1">
            <a:spLocks/>
          </p:cNvSpPr>
          <p:nvPr/>
        </p:nvSpPr>
        <p:spPr>
          <a:xfrm>
            <a:off x="677334" y="1701800"/>
            <a:ext cx="9528550" cy="470829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3600" dirty="0"/>
              <a:t>Agreements are written to allow for interagency cooperation.</a:t>
            </a:r>
          </a:p>
          <a:p>
            <a:r>
              <a:rPr lang="en-US" sz="3600" dirty="0"/>
              <a:t>An agreement is what and an operating plan is how.</a:t>
            </a:r>
          </a:p>
        </p:txBody>
      </p:sp>
    </p:spTree>
    <p:extLst>
      <p:ext uri="{BB962C8B-B14F-4D97-AF65-F5344CB8AC3E}">
        <p14:creationId xmlns:p14="http://schemas.microsoft.com/office/powerpoint/2010/main" val="3277126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300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Purpose of Agreements</a:t>
            </a:r>
          </a:p>
        </p:txBody>
      </p:sp>
      <p:sp>
        <p:nvSpPr>
          <p:cNvPr id="3" name="Content Placeholder 2"/>
          <p:cNvSpPr>
            <a:spLocks noGrp="1"/>
          </p:cNvSpPr>
          <p:nvPr>
            <p:ph idx="1"/>
          </p:nvPr>
        </p:nvSpPr>
        <p:spPr>
          <a:xfrm>
            <a:off x="677334" y="1692508"/>
            <a:ext cx="9119809" cy="4251092"/>
          </a:xfrm>
        </p:spPr>
        <p:txBody>
          <a:bodyPr>
            <a:normAutofit/>
          </a:bodyPr>
          <a:lstStyle/>
          <a:p>
            <a:pPr marL="0" indent="0">
              <a:buNone/>
            </a:pPr>
            <a:r>
              <a:rPr lang="en-US" sz="3600" dirty="0"/>
              <a:t>To establish operational guidelines between all cooperative efforts at the national, geographical, and local levels.</a:t>
            </a:r>
          </a:p>
        </p:txBody>
      </p:sp>
      <p:sp>
        <p:nvSpPr>
          <p:cNvPr id="4" name="Slide Number Placeholder 3">
            <a:extLst>
              <a:ext uri="{FF2B5EF4-FFF2-40B4-BE49-F238E27FC236}">
                <a16:creationId xmlns:a16="http://schemas.microsoft.com/office/drawing/2014/main" id="{8F301B78-5CB4-452F-AE0C-FA6FA0B79364}"/>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82610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809FE3-2A50-40BA-86CA-72689A54DAFF}"/>
              </a:ext>
            </a:extLst>
          </p:cNvPr>
          <p:cNvPicPr>
            <a:picLocks noChangeAspect="1"/>
          </p:cNvPicPr>
          <p:nvPr/>
        </p:nvPicPr>
        <p:blipFill rotWithShape="1">
          <a:blip r:embed="rId3">
            <a:alphaModFix amt="75000"/>
            <a:extLst>
              <a:ext uri="{28A0092B-C50C-407E-A947-70E740481C1C}">
                <a14:useLocalDpi xmlns:a14="http://schemas.microsoft.com/office/drawing/2010/main" val="0"/>
              </a:ext>
            </a:extLst>
          </a:blip>
          <a:srcRect r="5711" b="7493"/>
          <a:stretch/>
        </p:blipFill>
        <p:spPr>
          <a:xfrm rot="21297497">
            <a:off x="5293754" y="2747592"/>
            <a:ext cx="4164981" cy="2890130"/>
          </a:xfrm>
          <a:prstGeom prst="rect">
            <a:avLst/>
          </a:prstGeom>
        </p:spPr>
      </p:pic>
      <p:sp>
        <p:nvSpPr>
          <p:cNvPr id="4" name="Title 1">
            <a:extLst>
              <a:ext uri="{FF2B5EF4-FFF2-40B4-BE49-F238E27FC236}">
                <a16:creationId xmlns:a16="http://schemas.microsoft.com/office/drawing/2014/main" id="{D0B7D3A8-3A1A-4A1B-B2F5-04AC36B56A22}"/>
              </a:ext>
            </a:extLst>
          </p:cNvPr>
          <p:cNvSpPr>
            <a:spLocks noGrp="1"/>
          </p:cNvSpPr>
          <p:nvPr>
            <p:ph type="title"/>
          </p:nvPr>
        </p:nvSpPr>
        <p:spPr/>
        <p:txBody>
          <a:bodyPr>
            <a:normAutofit/>
          </a:bodyPr>
          <a:lstStyle/>
          <a:p>
            <a:r>
              <a:rPr lang="en-US" sz="4400" dirty="0"/>
              <a:t>Purpose of Agreements</a:t>
            </a:r>
          </a:p>
        </p:txBody>
      </p:sp>
      <p:sp>
        <p:nvSpPr>
          <p:cNvPr id="5" name="Content Placeholder 2">
            <a:extLst>
              <a:ext uri="{FF2B5EF4-FFF2-40B4-BE49-F238E27FC236}">
                <a16:creationId xmlns:a16="http://schemas.microsoft.com/office/drawing/2014/main" id="{E9C4DBF0-4155-46F1-ADC1-603526420394}"/>
              </a:ext>
            </a:extLst>
          </p:cNvPr>
          <p:cNvSpPr>
            <a:spLocks noGrp="1"/>
          </p:cNvSpPr>
          <p:nvPr>
            <p:ph idx="1"/>
          </p:nvPr>
        </p:nvSpPr>
        <p:spPr>
          <a:xfrm>
            <a:off x="677862" y="1692275"/>
            <a:ext cx="9540557" cy="4556125"/>
          </a:xfrm>
        </p:spPr>
        <p:txBody>
          <a:bodyPr>
            <a:normAutofit/>
          </a:bodyPr>
          <a:lstStyle/>
          <a:p>
            <a:pPr marL="0" indent="0">
              <a:buNone/>
            </a:pPr>
            <a:r>
              <a:rPr lang="en-US" sz="3600" dirty="0">
                <a:solidFill>
                  <a:schemeClr val="tx1"/>
                </a:solidFill>
              </a:rPr>
              <a:t>The agreements outline policies covering mutual responsibilities pertaining to:</a:t>
            </a:r>
          </a:p>
          <a:p>
            <a:pPr lvl="1">
              <a:buFont typeface="Arial" panose="020B0604020202020204" pitchFamily="34" charset="0"/>
              <a:buChar char="•"/>
            </a:pPr>
            <a:r>
              <a:rPr lang="en-US" sz="3400" dirty="0">
                <a:solidFill>
                  <a:schemeClr val="tx1"/>
                </a:solidFill>
              </a:rPr>
              <a:t>Personnel</a:t>
            </a:r>
          </a:p>
          <a:p>
            <a:pPr lvl="1">
              <a:buFont typeface="Arial" panose="020B0604020202020204" pitchFamily="34" charset="0"/>
              <a:buChar char="•"/>
            </a:pPr>
            <a:r>
              <a:rPr lang="en-US" sz="3400" dirty="0">
                <a:solidFill>
                  <a:schemeClr val="tx1"/>
                </a:solidFill>
              </a:rPr>
              <a:t>Supplies and Equipment</a:t>
            </a:r>
          </a:p>
          <a:p>
            <a:pPr lvl="1">
              <a:buFont typeface="Arial" panose="020B0604020202020204" pitchFamily="34" charset="0"/>
              <a:buChar char="•"/>
            </a:pPr>
            <a:r>
              <a:rPr lang="en-US" sz="3400" dirty="0">
                <a:solidFill>
                  <a:schemeClr val="tx1"/>
                </a:solidFill>
              </a:rPr>
              <a:t>Public Education and Training</a:t>
            </a:r>
          </a:p>
          <a:p>
            <a:pPr lvl="1">
              <a:buFont typeface="Arial" panose="020B0604020202020204" pitchFamily="34" charset="0"/>
              <a:buChar char="•"/>
            </a:pPr>
            <a:r>
              <a:rPr lang="en-US" sz="3400" dirty="0">
                <a:solidFill>
                  <a:schemeClr val="tx1"/>
                </a:solidFill>
              </a:rPr>
              <a:t>Aviation Services</a:t>
            </a:r>
          </a:p>
          <a:p>
            <a:pPr lvl="1">
              <a:buFont typeface="Arial" panose="020B0604020202020204" pitchFamily="34" charset="0"/>
              <a:buChar char="•"/>
            </a:pPr>
            <a:r>
              <a:rPr lang="en-US" sz="3400" dirty="0">
                <a:solidFill>
                  <a:schemeClr val="tx1"/>
                </a:solidFill>
              </a:rPr>
              <a:t>Other Resources</a:t>
            </a:r>
          </a:p>
          <a:p>
            <a:pPr marL="0" indent="0">
              <a:buNone/>
            </a:pPr>
            <a:endParaRPr lang="en-US" sz="3600" dirty="0"/>
          </a:p>
        </p:txBody>
      </p:sp>
      <p:sp>
        <p:nvSpPr>
          <p:cNvPr id="2" name="Slide Number Placeholder 1">
            <a:extLst>
              <a:ext uri="{FF2B5EF4-FFF2-40B4-BE49-F238E27FC236}">
                <a16:creationId xmlns:a16="http://schemas.microsoft.com/office/drawing/2014/main" id="{055B1C42-C069-4A4D-A638-FE073D370798}"/>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478710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B88592D-5F62-4B60-839E-B9A22B29012F}"/>
              </a:ext>
            </a:extLst>
          </p:cNvPr>
          <p:cNvSpPr>
            <a:spLocks noGrp="1"/>
          </p:cNvSpPr>
          <p:nvPr>
            <p:ph type="title"/>
          </p:nvPr>
        </p:nvSpPr>
        <p:spPr/>
        <p:txBody>
          <a:bodyPr>
            <a:noAutofit/>
          </a:bodyPr>
          <a:lstStyle/>
          <a:p>
            <a:r>
              <a:rPr lang="en-US" sz="4400" dirty="0"/>
              <a:t>Types of Agreements</a:t>
            </a:r>
          </a:p>
        </p:txBody>
      </p:sp>
      <p:sp>
        <p:nvSpPr>
          <p:cNvPr id="5" name="Content Placeholder 2">
            <a:extLst>
              <a:ext uri="{FF2B5EF4-FFF2-40B4-BE49-F238E27FC236}">
                <a16:creationId xmlns:a16="http://schemas.microsoft.com/office/drawing/2014/main" id="{C2C9C035-8C75-4286-BF67-A14EC99E4662}"/>
              </a:ext>
            </a:extLst>
          </p:cNvPr>
          <p:cNvSpPr>
            <a:spLocks noGrp="1"/>
          </p:cNvSpPr>
          <p:nvPr>
            <p:ph idx="1"/>
          </p:nvPr>
        </p:nvSpPr>
        <p:spPr>
          <a:xfrm>
            <a:off x="677689" y="1692275"/>
            <a:ext cx="9498697" cy="4944499"/>
          </a:xfrm>
        </p:spPr>
        <p:txBody>
          <a:bodyPr>
            <a:normAutofit/>
          </a:bodyPr>
          <a:lstStyle/>
          <a:p>
            <a:r>
              <a:rPr lang="en-US" sz="3600" dirty="0"/>
              <a:t>Interagency Agreements</a:t>
            </a:r>
          </a:p>
          <a:p>
            <a:r>
              <a:rPr lang="en-US" sz="3600" dirty="0"/>
              <a:t>Cooperative Fire Protection Agreements</a:t>
            </a:r>
          </a:p>
          <a:p>
            <a:r>
              <a:rPr lang="en-US" sz="3600" dirty="0"/>
              <a:t>Memorandum of Understanding (MOUs)</a:t>
            </a:r>
          </a:p>
          <a:p>
            <a:r>
              <a:rPr lang="en-US" sz="3600" dirty="0"/>
              <a:t>Mutual Aid Agreements</a:t>
            </a:r>
            <a:endParaRPr lang="en-US" sz="3400" dirty="0"/>
          </a:p>
        </p:txBody>
      </p:sp>
      <p:sp>
        <p:nvSpPr>
          <p:cNvPr id="2" name="Slide Number Placeholder 1">
            <a:extLst>
              <a:ext uri="{FF2B5EF4-FFF2-40B4-BE49-F238E27FC236}">
                <a16:creationId xmlns:a16="http://schemas.microsoft.com/office/drawing/2014/main" id="{7D568DB8-B9EE-461F-9878-BE22A2631FF8}"/>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23037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63B76-9E8B-4680-8F04-77446F94EA5B}"/>
              </a:ext>
            </a:extLst>
          </p:cNvPr>
          <p:cNvSpPr>
            <a:spLocks noGrp="1"/>
          </p:cNvSpPr>
          <p:nvPr>
            <p:ph type="title"/>
          </p:nvPr>
        </p:nvSpPr>
        <p:spPr/>
        <p:txBody>
          <a:bodyPr>
            <a:noAutofit/>
          </a:bodyPr>
          <a:lstStyle/>
          <a:p>
            <a:r>
              <a:rPr lang="en-US" sz="4400" dirty="0"/>
              <a:t>Interagency Agreements</a:t>
            </a:r>
          </a:p>
        </p:txBody>
      </p:sp>
      <p:sp>
        <p:nvSpPr>
          <p:cNvPr id="3" name="Content Placeholder 2">
            <a:extLst>
              <a:ext uri="{FF2B5EF4-FFF2-40B4-BE49-F238E27FC236}">
                <a16:creationId xmlns:a16="http://schemas.microsoft.com/office/drawing/2014/main" id="{81C841A6-6455-426B-BD42-F1B0118CD097}"/>
              </a:ext>
            </a:extLst>
          </p:cNvPr>
          <p:cNvSpPr>
            <a:spLocks noGrp="1"/>
          </p:cNvSpPr>
          <p:nvPr>
            <p:ph idx="1"/>
          </p:nvPr>
        </p:nvSpPr>
        <p:spPr>
          <a:xfrm>
            <a:off x="677689" y="1692275"/>
            <a:ext cx="9498697" cy="1736725"/>
          </a:xfrm>
        </p:spPr>
        <p:txBody>
          <a:bodyPr>
            <a:normAutofit lnSpcReduction="10000"/>
          </a:bodyPr>
          <a:lstStyle/>
          <a:p>
            <a:pPr marL="0" indent="0">
              <a:buNone/>
            </a:pPr>
            <a:r>
              <a:rPr lang="en-US" sz="3600" dirty="0"/>
              <a:t>Interagency Agreements specify relationships and financial arrangements between federal agencies at various levels; including:</a:t>
            </a:r>
          </a:p>
        </p:txBody>
      </p:sp>
      <p:sp>
        <p:nvSpPr>
          <p:cNvPr id="6" name="Slide Number Placeholder 5">
            <a:extLst>
              <a:ext uri="{FF2B5EF4-FFF2-40B4-BE49-F238E27FC236}">
                <a16:creationId xmlns:a16="http://schemas.microsoft.com/office/drawing/2014/main" id="{DE9550E3-1F65-4A31-AD3A-0099352C6A85}"/>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
        <p:nvSpPr>
          <p:cNvPr id="4" name="Content Placeholder 2">
            <a:extLst>
              <a:ext uri="{FF2B5EF4-FFF2-40B4-BE49-F238E27FC236}">
                <a16:creationId xmlns:a16="http://schemas.microsoft.com/office/drawing/2014/main" id="{C18A6A38-A1F2-4549-A763-E788BE29D043}"/>
              </a:ext>
            </a:extLst>
          </p:cNvPr>
          <p:cNvSpPr txBox="1">
            <a:spLocks/>
          </p:cNvSpPr>
          <p:nvPr/>
        </p:nvSpPr>
        <p:spPr>
          <a:xfrm>
            <a:off x="677689" y="3429000"/>
            <a:ext cx="4869671" cy="28194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3600" dirty="0"/>
              <a:t>National Level</a:t>
            </a:r>
          </a:p>
          <a:p>
            <a:r>
              <a:rPr lang="en-US" sz="3600" dirty="0"/>
              <a:t>Area Level</a:t>
            </a:r>
          </a:p>
          <a:p>
            <a:r>
              <a:rPr lang="en-US" sz="3600" dirty="0"/>
              <a:t>Tribal Agreements</a:t>
            </a:r>
          </a:p>
        </p:txBody>
      </p:sp>
      <p:sp>
        <p:nvSpPr>
          <p:cNvPr id="5" name="Content Placeholder 2">
            <a:extLst>
              <a:ext uri="{FF2B5EF4-FFF2-40B4-BE49-F238E27FC236}">
                <a16:creationId xmlns:a16="http://schemas.microsoft.com/office/drawing/2014/main" id="{67C80C09-DC83-4D42-98F1-611AD450A0D1}"/>
              </a:ext>
            </a:extLst>
          </p:cNvPr>
          <p:cNvSpPr txBox="1">
            <a:spLocks/>
          </p:cNvSpPr>
          <p:nvPr/>
        </p:nvSpPr>
        <p:spPr>
          <a:xfrm>
            <a:off x="5432868" y="3429000"/>
            <a:ext cx="3962891" cy="28194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3600" dirty="0"/>
              <a:t>Bureau Level</a:t>
            </a:r>
          </a:p>
          <a:p>
            <a:r>
              <a:rPr lang="en-US" sz="3600" dirty="0"/>
              <a:t>Local Level</a:t>
            </a:r>
          </a:p>
        </p:txBody>
      </p:sp>
    </p:spTree>
    <p:extLst>
      <p:ext uri="{BB962C8B-B14F-4D97-AF65-F5344CB8AC3E}">
        <p14:creationId xmlns:p14="http://schemas.microsoft.com/office/powerpoint/2010/main" val="1863552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6" name="Group 35">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7"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8"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Isosceles Triangle 38">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0"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2"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3" name="Isosceles Triangle 42">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4" name="Isosceles Triangle 43">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Explosion: 8 Points 1">
            <a:extLst>
              <a:ext uri="{FF2B5EF4-FFF2-40B4-BE49-F238E27FC236}">
                <a16:creationId xmlns:a16="http://schemas.microsoft.com/office/drawing/2014/main" id="{A59D1FC1-CFE2-4569-8F49-1180A6E41057}"/>
              </a:ext>
            </a:extLst>
          </p:cNvPr>
          <p:cNvSpPr/>
          <p:nvPr/>
        </p:nvSpPr>
        <p:spPr>
          <a:xfrm>
            <a:off x="3479838" y="1066377"/>
            <a:ext cx="4216409" cy="4604800"/>
          </a:xfrm>
          <a:prstGeom prst="irregularSeal1">
            <a:avLst/>
          </a:prstGeom>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78892">
              <a:spcAft>
                <a:spcPts val="600"/>
              </a:spcAft>
            </a:pPr>
            <a:endParaRPr lang="en-US" sz="1830" kern="1200">
              <a:ln w="0"/>
              <a:solidFill>
                <a:schemeClr val="tx1"/>
              </a:solidFill>
              <a:effectLst>
                <a:outerShdw blurRad="38100" dist="19050" dir="2700000" algn="tl" rotWithShape="0">
                  <a:schemeClr val="dk1">
                    <a:alpha val="40000"/>
                  </a:schemeClr>
                </a:outerShdw>
              </a:effectLst>
              <a:latin typeface="+mn-lt"/>
              <a:ea typeface="+mn-ea"/>
              <a:cs typeface="+mn-cs"/>
            </a:endParaRPr>
          </a:p>
          <a:p>
            <a:pPr algn="ctr" defTabSz="278892">
              <a:spcAft>
                <a:spcPts val="600"/>
              </a:spcAft>
            </a:pPr>
            <a:r>
              <a:rPr lang="en-US" sz="2196" kern="1200">
                <a:ln w="0"/>
                <a:solidFill>
                  <a:schemeClr val="tx1"/>
                </a:solidFill>
                <a:effectLst>
                  <a:outerShdw blurRad="38100" dist="19050" dir="2700000" algn="tl" rotWithShape="0">
                    <a:schemeClr val="dk1">
                      <a:alpha val="40000"/>
                    </a:schemeClr>
                  </a:outerShdw>
                </a:effectLst>
                <a:latin typeface="+mn-lt"/>
                <a:ea typeface="+mn-ea"/>
                <a:cs typeface="+mn-cs"/>
              </a:rPr>
              <a:t>Interagency Agreement</a:t>
            </a:r>
          </a:p>
          <a:p>
            <a:pPr algn="ctr" defTabSz="278892">
              <a:spcAft>
                <a:spcPts val="600"/>
              </a:spcAft>
            </a:pPr>
            <a:r>
              <a:rPr lang="en-US" sz="2196" kern="1200">
                <a:ln w="0"/>
                <a:solidFill>
                  <a:schemeClr val="tx1"/>
                </a:solidFill>
                <a:effectLst>
                  <a:outerShdw blurRad="38100" dist="19050" dir="2700000" algn="tl" rotWithShape="0">
                    <a:schemeClr val="dk1">
                      <a:alpha val="40000"/>
                    </a:schemeClr>
                  </a:outerShdw>
                </a:effectLst>
                <a:latin typeface="+mn-lt"/>
                <a:ea typeface="+mn-ea"/>
                <a:cs typeface="+mn-cs"/>
              </a:rPr>
              <a:t>Examples</a:t>
            </a:r>
          </a:p>
          <a:p>
            <a:pPr algn="ctr" defTabSz="278892">
              <a:spcAft>
                <a:spcPts val="600"/>
              </a:spcAft>
            </a:pPr>
            <a:endParaRPr lang="en-US" sz="732" kern="1200">
              <a:ln w="0"/>
              <a:solidFill>
                <a:schemeClr val="tx1"/>
              </a:solidFill>
              <a:effectLst>
                <a:outerShdw blurRad="38100" dist="19050" dir="2700000" algn="tl" rotWithShape="0">
                  <a:schemeClr val="dk1">
                    <a:alpha val="40000"/>
                  </a:schemeClr>
                </a:outerShdw>
              </a:effectLst>
              <a:latin typeface="+mn-lt"/>
              <a:ea typeface="+mn-ea"/>
              <a:cs typeface="+mn-cs"/>
            </a:endParaRPr>
          </a:p>
          <a:p>
            <a:pPr algn="ctr" defTabSz="278892">
              <a:spcAft>
                <a:spcPts val="600"/>
              </a:spcAft>
            </a:pPr>
            <a:r>
              <a:rPr lang="en-US" sz="2196" kern="1200">
                <a:ln w="0"/>
                <a:solidFill>
                  <a:schemeClr val="tx1"/>
                </a:solidFill>
                <a:effectLst>
                  <a:outerShdw blurRad="38100" dist="19050" dir="2700000" algn="tl" rotWithShape="0">
                    <a:schemeClr val="dk1">
                      <a:alpha val="40000"/>
                    </a:schemeClr>
                  </a:outerShdw>
                </a:effectLst>
                <a:latin typeface="+mn-lt"/>
                <a:ea typeface="+mn-ea"/>
                <a:cs typeface="+mn-cs"/>
              </a:rPr>
              <a:t>???</a:t>
            </a:r>
            <a:endParaRPr lang="en-US" sz="3600">
              <a:ln w="0"/>
              <a:solidFill>
                <a:schemeClr val="tx1"/>
              </a:solidFill>
              <a:effectLst>
                <a:outerShdw blurRad="38100" dist="19050" dir="2700000" algn="tl" rotWithShape="0">
                  <a:schemeClr val="dk1">
                    <a:alpha val="40000"/>
                  </a:schemeClr>
                </a:outerShdw>
              </a:effectLst>
            </a:endParaRPr>
          </a:p>
        </p:txBody>
      </p:sp>
      <p:sp>
        <p:nvSpPr>
          <p:cNvPr id="3" name="Slide Number Placeholder 2">
            <a:extLst>
              <a:ext uri="{FF2B5EF4-FFF2-40B4-BE49-F238E27FC236}">
                <a16:creationId xmlns:a16="http://schemas.microsoft.com/office/drawing/2014/main" id="{17B35E10-4C97-4A08-9EFA-E3638FFAA6ED}"/>
              </a:ext>
            </a:extLst>
          </p:cNvPr>
          <p:cNvSpPr>
            <a:spLocks/>
          </p:cNvSpPr>
          <p:nvPr/>
        </p:nvSpPr>
        <p:spPr>
          <a:xfrm>
            <a:off x="7695700" y="4956163"/>
            <a:ext cx="421372" cy="225150"/>
          </a:xfrm>
          <a:prstGeom prst="rect">
            <a:avLst/>
          </a:prstGeom>
        </p:spPr>
        <p:txBody>
          <a:bodyPr/>
          <a:lstStyle/>
          <a:p>
            <a:pPr defTabSz="278892">
              <a:spcAft>
                <a:spcPts val="600"/>
              </a:spcAft>
            </a:pPr>
            <a:fld id="{D57F1E4F-1CFF-5643-939E-217C01CDF565}" type="slidenum">
              <a:rPr lang="en-US" sz="1098" kern="1200">
                <a:solidFill>
                  <a:schemeClr val="tx1"/>
                </a:solidFill>
                <a:latin typeface="+mn-lt"/>
                <a:ea typeface="+mn-ea"/>
                <a:cs typeface="+mn-cs"/>
              </a:rPr>
              <a:pPr defTabSz="278892">
                <a:spcAft>
                  <a:spcPts val="600"/>
                </a:spcAft>
              </a:pPr>
              <a:t>7</a:t>
            </a:fld>
            <a:endParaRPr lang="en-US"/>
          </a:p>
        </p:txBody>
      </p:sp>
    </p:spTree>
    <p:extLst>
      <p:ext uri="{BB962C8B-B14F-4D97-AF65-F5344CB8AC3E}">
        <p14:creationId xmlns:p14="http://schemas.microsoft.com/office/powerpoint/2010/main" val="986404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FB015-D52D-499D-9D4B-877B9F4BE07C}"/>
              </a:ext>
            </a:extLst>
          </p:cNvPr>
          <p:cNvSpPr>
            <a:spLocks noGrp="1"/>
          </p:cNvSpPr>
          <p:nvPr>
            <p:ph type="title"/>
          </p:nvPr>
        </p:nvSpPr>
        <p:spPr/>
        <p:txBody>
          <a:bodyPr>
            <a:noAutofit/>
          </a:bodyPr>
          <a:lstStyle/>
          <a:p>
            <a:r>
              <a:rPr lang="en-US" sz="4400" dirty="0"/>
              <a:t>Cooperative Fire Protection Agreements</a:t>
            </a:r>
          </a:p>
        </p:txBody>
      </p:sp>
      <p:sp>
        <p:nvSpPr>
          <p:cNvPr id="3" name="Content Placeholder 2">
            <a:extLst>
              <a:ext uri="{FF2B5EF4-FFF2-40B4-BE49-F238E27FC236}">
                <a16:creationId xmlns:a16="http://schemas.microsoft.com/office/drawing/2014/main" id="{C1910A6D-B6DE-48BF-8EEE-5F8E0DC4274D}"/>
              </a:ext>
            </a:extLst>
          </p:cNvPr>
          <p:cNvSpPr>
            <a:spLocks noGrp="1"/>
          </p:cNvSpPr>
          <p:nvPr>
            <p:ph idx="1"/>
          </p:nvPr>
        </p:nvSpPr>
        <p:spPr>
          <a:xfrm>
            <a:off x="677689" y="2377440"/>
            <a:ext cx="7286136" cy="4259334"/>
          </a:xfrm>
        </p:spPr>
        <p:txBody>
          <a:bodyPr>
            <a:normAutofit/>
          </a:bodyPr>
          <a:lstStyle/>
          <a:p>
            <a:pPr marL="0" indent="0">
              <a:buNone/>
            </a:pPr>
            <a:r>
              <a:rPr lang="en-US" sz="3600" dirty="0"/>
              <a:t>Cooperative Fire Protection Agreements outline the terms and conditions for sharing resources and processing reimbursement between firefighting entities.</a:t>
            </a:r>
          </a:p>
        </p:txBody>
      </p:sp>
      <p:sp>
        <p:nvSpPr>
          <p:cNvPr id="6" name="Slide Number Placeholder 5">
            <a:extLst>
              <a:ext uri="{FF2B5EF4-FFF2-40B4-BE49-F238E27FC236}">
                <a16:creationId xmlns:a16="http://schemas.microsoft.com/office/drawing/2014/main" id="{F3E2D2D2-DF2B-4B05-B9A8-C98518FAD69B}"/>
              </a:ext>
            </a:extLst>
          </p:cNvPr>
          <p:cNvSpPr>
            <a:spLocks noGrp="1"/>
          </p:cNvSpPr>
          <p:nvPr>
            <p:ph type="sldNum" sz="quarter" idx="12"/>
          </p:nvPr>
        </p:nvSpPr>
        <p:spPr/>
        <p:txBody>
          <a:bodyPr/>
          <a:lstStyle/>
          <a:p>
            <a:fld id="{D57F1E4F-1CFF-5643-939E-217C01CDF565}" type="slidenum">
              <a:rPr lang="en-US" smtClean="0"/>
              <a:pPr/>
              <a:t>8</a:t>
            </a:fld>
            <a:endParaRPr lang="en-US" dirty="0"/>
          </a:p>
        </p:txBody>
      </p:sp>
      <p:pic>
        <p:nvPicPr>
          <p:cNvPr id="4" name="Picture 3">
            <a:extLst>
              <a:ext uri="{FF2B5EF4-FFF2-40B4-BE49-F238E27FC236}">
                <a16:creationId xmlns:a16="http://schemas.microsoft.com/office/drawing/2014/main" id="{DF79B94F-C341-40F2-944E-8D387CF5C2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8178" y="1793240"/>
            <a:ext cx="1730202" cy="1992925"/>
          </a:xfrm>
          <a:prstGeom prst="rect">
            <a:avLst/>
          </a:prstGeom>
        </p:spPr>
      </p:pic>
      <p:pic>
        <p:nvPicPr>
          <p:cNvPr id="1026" name="Picture 2" descr="MT Board of Oil and Gas Conservation Web Applications">
            <a:extLst>
              <a:ext uri="{FF2B5EF4-FFF2-40B4-BE49-F238E27FC236}">
                <a16:creationId xmlns:a16="http://schemas.microsoft.com/office/drawing/2014/main" id="{52D64DF7-F15C-1088-A7E7-E783763E53A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61729" y="3918857"/>
            <a:ext cx="19431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7928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xplosion: 8 Points 1">
            <a:extLst>
              <a:ext uri="{FF2B5EF4-FFF2-40B4-BE49-F238E27FC236}">
                <a16:creationId xmlns:a16="http://schemas.microsoft.com/office/drawing/2014/main" id="{17CEB394-43EB-4C73-9043-CDB7A5B010F1}"/>
              </a:ext>
            </a:extLst>
          </p:cNvPr>
          <p:cNvSpPr/>
          <p:nvPr/>
        </p:nvSpPr>
        <p:spPr>
          <a:xfrm>
            <a:off x="1220404" y="-304800"/>
            <a:ext cx="8037896" cy="7467600"/>
          </a:xfrm>
          <a:prstGeom prst="irregularSeal1">
            <a:avLst/>
          </a:prstGeom>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ln w="0"/>
              <a:solidFill>
                <a:schemeClr val="tx1"/>
              </a:solidFill>
              <a:effectLst>
                <a:outerShdw blurRad="38100" dist="19050" dir="2700000" algn="tl" rotWithShape="0">
                  <a:schemeClr val="dk1">
                    <a:alpha val="40000"/>
                  </a:schemeClr>
                </a:outerShdw>
              </a:effectLst>
            </a:endParaRPr>
          </a:p>
          <a:p>
            <a:pPr algn="ctr"/>
            <a:r>
              <a:rPr lang="en-US" sz="3600" dirty="0">
                <a:ln w="0"/>
                <a:solidFill>
                  <a:schemeClr val="tx1"/>
                </a:solidFill>
                <a:effectLst>
                  <a:outerShdw blurRad="38100" dist="19050" dir="2700000" algn="tl" rotWithShape="0">
                    <a:schemeClr val="dk1">
                      <a:alpha val="40000"/>
                    </a:schemeClr>
                  </a:outerShdw>
                </a:effectLst>
              </a:rPr>
              <a:t>Coop Fire Protection Agreement</a:t>
            </a:r>
          </a:p>
          <a:p>
            <a:pPr algn="ctr"/>
            <a:r>
              <a:rPr lang="en-US" sz="3600" dirty="0">
                <a:ln w="0"/>
                <a:solidFill>
                  <a:schemeClr val="tx1"/>
                </a:solidFill>
                <a:effectLst>
                  <a:outerShdw blurRad="38100" dist="19050" dir="2700000" algn="tl" rotWithShape="0">
                    <a:schemeClr val="dk1">
                      <a:alpha val="40000"/>
                    </a:schemeClr>
                  </a:outerShdw>
                </a:effectLst>
              </a:rPr>
              <a:t>Examples</a:t>
            </a:r>
          </a:p>
          <a:p>
            <a:pPr algn="ctr"/>
            <a:endParaRPr lang="en-US" sz="1200" dirty="0">
              <a:ln w="0"/>
              <a:solidFill>
                <a:schemeClr val="tx1"/>
              </a:solidFill>
              <a:effectLst>
                <a:outerShdw blurRad="38100" dist="19050" dir="2700000" algn="tl" rotWithShape="0">
                  <a:schemeClr val="dk1">
                    <a:alpha val="40000"/>
                  </a:schemeClr>
                </a:outerShdw>
              </a:effectLst>
            </a:endParaRPr>
          </a:p>
          <a:p>
            <a:pPr algn="ctr"/>
            <a:r>
              <a:rPr lang="en-US" sz="3600" dirty="0">
                <a:ln w="0"/>
                <a:solidFill>
                  <a:schemeClr val="tx1"/>
                </a:solidFill>
                <a:effectLst>
                  <a:outerShdw blurRad="38100" dist="19050" dir="2700000" algn="tl" rotWithShape="0">
                    <a:schemeClr val="dk1">
                      <a:alpha val="40000"/>
                    </a:schemeClr>
                  </a:outerShdw>
                </a:effectLst>
              </a:rPr>
              <a:t>???</a:t>
            </a:r>
          </a:p>
        </p:txBody>
      </p:sp>
      <p:sp>
        <p:nvSpPr>
          <p:cNvPr id="3" name="Slide Number Placeholder 2">
            <a:extLst>
              <a:ext uri="{FF2B5EF4-FFF2-40B4-BE49-F238E27FC236}">
                <a16:creationId xmlns:a16="http://schemas.microsoft.com/office/drawing/2014/main" id="{E53963F4-DAB4-4D45-BF2B-D4427EF17B41}"/>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625137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9C6E643F5A4B34A857A81FF2F93CEE7" ma:contentTypeVersion="2" ma:contentTypeDescription="Create a new document." ma:contentTypeScope="" ma:versionID="e2372cc0b5a6611a46588cc28e975f72">
  <xsd:schema xmlns:xsd="http://www.w3.org/2001/XMLSchema" xmlns:xs="http://www.w3.org/2001/XMLSchema" xmlns:p="http://schemas.microsoft.com/office/2006/metadata/properties" xmlns:ns2="01552f5c-8886-418c-8beb-a593cf3890c3" targetNamespace="http://schemas.microsoft.com/office/2006/metadata/properties" ma:root="true" ma:fieldsID="670e925e577002d266563b436dfa3d94" ns2:_="">
    <xsd:import namespace="01552f5c-8886-418c-8beb-a593cf3890c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552f5c-8886-418c-8beb-a593cf3890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F8799EB-CD67-4B76-8019-E883BB58694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94166CE-B002-45CD-BB2A-139F0FFDBF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552f5c-8886-418c-8beb-a593cf3890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8530EF-2B90-4877-96E5-D043AC15D5E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9313</TotalTime>
  <Words>2047</Words>
  <Application>Microsoft Office PowerPoint</Application>
  <PresentationFormat>Widescreen</PresentationFormat>
  <Paragraphs>281</Paragraphs>
  <Slides>25</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Times New Roman</vt:lpstr>
      <vt:lpstr>Trebuchet MS</vt:lpstr>
      <vt:lpstr>Wingdings 3</vt:lpstr>
      <vt:lpstr>Facet</vt:lpstr>
      <vt:lpstr>Unit 9 Cooperative Agreements</vt:lpstr>
      <vt:lpstr>Unit Overview</vt:lpstr>
      <vt:lpstr>Purpose of Agreements</vt:lpstr>
      <vt:lpstr>Purpose of Agreements</vt:lpstr>
      <vt:lpstr>Types of Agreements</vt:lpstr>
      <vt:lpstr>Interagency Agreements</vt:lpstr>
      <vt:lpstr>PowerPoint Presentation</vt:lpstr>
      <vt:lpstr>Cooperative Fire Protection Agreements</vt:lpstr>
      <vt:lpstr>PowerPoint Presentation</vt:lpstr>
      <vt:lpstr>Memorandum of Understanding</vt:lpstr>
      <vt:lpstr>PowerPoint Presentation</vt:lpstr>
      <vt:lpstr>Mutual Aid Agreements</vt:lpstr>
      <vt:lpstr>PowerPoint Presentation</vt:lpstr>
      <vt:lpstr>EXERCISE</vt:lpstr>
      <vt:lpstr>PowerPoint Presentation</vt:lpstr>
      <vt:lpstr>Agreement Contents</vt:lpstr>
      <vt:lpstr>Implementing Documents</vt:lpstr>
      <vt:lpstr>Operating Plan</vt:lpstr>
      <vt:lpstr>Cost Share Agreement</vt:lpstr>
      <vt:lpstr>Agreements &amp; Implementing Documents Summary</vt:lpstr>
      <vt:lpstr>Impacts of Agreements on Incident Management</vt:lpstr>
      <vt:lpstr>EXERCISE</vt:lpstr>
      <vt:lpstr>PowerPoint Presentation</vt:lpstr>
      <vt:lpstr>Military</vt:lpstr>
      <vt:lpstr>Summary &amp; Questions</vt:lpstr>
    </vt:vector>
  </TitlesOfParts>
  <Company>U. S. Forest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Pay Provisions</dc:title>
  <dc:creator>Stimach, Jaclyn K -FS</dc:creator>
  <cp:lastModifiedBy>Lally, Erin - FS</cp:lastModifiedBy>
  <cp:revision>223</cp:revision>
  <cp:lastPrinted>2020-01-11T00:38:51Z</cp:lastPrinted>
  <dcterms:created xsi:type="dcterms:W3CDTF">2019-09-27T12:58:13Z</dcterms:created>
  <dcterms:modified xsi:type="dcterms:W3CDTF">2024-04-01T22:06:09Z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0x010100F9C6E643F5A4B34A857A81FF2F93CEE7</vt:lpwstr>
  </property>
  <property fmtid="{D5CDD505-2E9C-101B-9397-08002B2CF9AE}" pid="3" name="Order">
    <vt:r8>19400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_SourceUrl">
    <vt:lpwstr/>
  </property>
  <property fmtid="{D5CDD505-2E9C-101B-9397-08002B2CF9AE}" pid="9" name="_SharedFileIndex">
    <vt:lpwstr/>
  </property>
  <property fmtid="{D5CDD505-2E9C-101B-9397-08002B2CF9AE}" pid="10" name="TemplateUrl">
    <vt:lpwstr/>
  </property>
  <property fmtid="{D5CDD505-2E9C-101B-9397-08002B2CF9AE}" pid="11" name="ComplianceAssetId">
    <vt:lpwstr/>
  </property>
</Properties>
</file>