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Lst>
  <p:notesMasterIdLst>
    <p:notesMasterId r:id="rId49"/>
  </p:notesMasterIdLst>
  <p:handoutMasterIdLst>
    <p:handoutMasterId r:id="rId50"/>
  </p:handoutMasterIdLst>
  <p:sldIdLst>
    <p:sldId id="256" r:id="rId5"/>
    <p:sldId id="257" r:id="rId6"/>
    <p:sldId id="401" r:id="rId7"/>
    <p:sldId id="405" r:id="rId8"/>
    <p:sldId id="406" r:id="rId9"/>
    <p:sldId id="351" r:id="rId10"/>
    <p:sldId id="465" r:id="rId11"/>
    <p:sldId id="426" r:id="rId12"/>
    <p:sldId id="404" r:id="rId13"/>
    <p:sldId id="445" r:id="rId14"/>
    <p:sldId id="407" r:id="rId15"/>
    <p:sldId id="446" r:id="rId16"/>
    <p:sldId id="447" r:id="rId17"/>
    <p:sldId id="428" r:id="rId18"/>
    <p:sldId id="403" r:id="rId19"/>
    <p:sldId id="412" r:id="rId20"/>
    <p:sldId id="414" r:id="rId21"/>
    <p:sldId id="449" r:id="rId22"/>
    <p:sldId id="419" r:id="rId23"/>
    <p:sldId id="450" r:id="rId24"/>
    <p:sldId id="421" r:id="rId25"/>
    <p:sldId id="451" r:id="rId26"/>
    <p:sldId id="452" r:id="rId27"/>
    <p:sldId id="416" r:id="rId28"/>
    <p:sldId id="453" r:id="rId29"/>
    <p:sldId id="431" r:id="rId30"/>
    <p:sldId id="454" r:id="rId31"/>
    <p:sldId id="455" r:id="rId32"/>
    <p:sldId id="456" r:id="rId33"/>
    <p:sldId id="435" r:id="rId34"/>
    <p:sldId id="457" r:id="rId35"/>
    <p:sldId id="458" r:id="rId36"/>
    <p:sldId id="434" r:id="rId37"/>
    <p:sldId id="459" r:id="rId38"/>
    <p:sldId id="460" r:id="rId39"/>
    <p:sldId id="461" r:id="rId40"/>
    <p:sldId id="433" r:id="rId41"/>
    <p:sldId id="462" r:id="rId42"/>
    <p:sldId id="432" r:id="rId43"/>
    <p:sldId id="429" r:id="rId44"/>
    <p:sldId id="463" r:id="rId45"/>
    <p:sldId id="352" r:id="rId46"/>
    <p:sldId id="444" r:id="rId47"/>
    <p:sldId id="353" r:id="rId48"/>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56287" autoAdjust="0"/>
  </p:normalViewPr>
  <p:slideViewPr>
    <p:cSldViewPr snapToGrid="0">
      <p:cViewPr varScale="1">
        <p:scale>
          <a:sx n="64" d="100"/>
          <a:sy n="64" d="100"/>
        </p:scale>
        <p:origin x="2358" y="66"/>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handoutMaster" Target="handoutMasters/handoutMaster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8" Type="http://schemas.openxmlformats.org/officeDocument/2006/relationships/slide" Target="slides/slide4.xml"/><Relationship Id="rId51"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1729963-CE60-42D6-AE30-8259FE5185F4}"/>
              </a:ext>
            </a:extLst>
          </p:cNvPr>
          <p:cNvSpPr>
            <a:spLocks noGrp="1"/>
          </p:cNvSpPr>
          <p:nvPr>
            <p:ph type="hdr" sz="quarter"/>
          </p:nvPr>
        </p:nvSpPr>
        <p:spPr>
          <a:xfrm>
            <a:off x="0" y="105508"/>
            <a:ext cx="4185138" cy="361217"/>
          </a:xfrm>
          <a:prstGeom prst="rect">
            <a:avLst/>
          </a:prstGeom>
        </p:spPr>
        <p:txBody>
          <a:bodyPr vert="horz" lIns="91440" tIns="45720" rIns="91440" bIns="45720" rtlCol="0"/>
          <a:lstStyle>
            <a:lvl1pPr algn="l">
              <a:defRPr sz="1200"/>
            </a:lvl1pPr>
          </a:lstStyle>
          <a:p>
            <a:r>
              <a:rPr lang="en-US">
                <a:latin typeface="Trebuchet MS" panose="020B0603020202020204" pitchFamily="34" charset="0"/>
              </a:rPr>
              <a:t>S-260 Interagency Incident Business Management </a:t>
            </a:r>
          </a:p>
          <a:p>
            <a:endParaRPr lang="en-US"/>
          </a:p>
        </p:txBody>
      </p:sp>
      <p:sp>
        <p:nvSpPr>
          <p:cNvPr id="5" name="Slide Number Placeholder 4">
            <a:extLst>
              <a:ext uri="{FF2B5EF4-FFF2-40B4-BE49-F238E27FC236}">
                <a16:creationId xmlns:a16="http://schemas.microsoft.com/office/drawing/2014/main" id="{412307A0-F26D-4A3B-9875-BC32B8B67C5C}"/>
              </a:ext>
            </a:extLst>
          </p:cNvPr>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r>
              <a:rPr lang="en-US"/>
              <a:t>Page </a:t>
            </a:r>
            <a:fld id="{4F0D27B9-61F4-4813-BE63-1D49FBA3F22D}" type="slidenum">
              <a:rPr lang="en-US" smtClean="0"/>
              <a:t>‹#›</a:t>
            </a:fld>
            <a:endParaRPr lang="en-US"/>
          </a:p>
        </p:txBody>
      </p:sp>
    </p:spTree>
    <p:extLst>
      <p:ext uri="{BB962C8B-B14F-4D97-AF65-F5344CB8AC3E}">
        <p14:creationId xmlns:p14="http://schemas.microsoft.com/office/powerpoint/2010/main" val="7733758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17230"/>
            <a:ext cx="3845169" cy="349203"/>
          </a:xfrm>
          <a:prstGeom prst="rect">
            <a:avLst/>
          </a:prstGeom>
        </p:spPr>
        <p:txBody>
          <a:bodyPr vert="horz" lIns="93177" tIns="46589" rIns="93177" bIns="46589" rtlCol="0"/>
          <a:lstStyle>
            <a:lvl1pPr algn="l">
              <a:defRPr sz="1200"/>
            </a:lvl1pPr>
          </a:lstStyle>
          <a:p>
            <a:r>
              <a:rPr lang="en-US">
                <a:latin typeface="Trebuchet MS" panose="020B0603020202020204" pitchFamily="34" charset="0"/>
              </a:rPr>
              <a:t>S-260 Interagency Incident Business Management </a:t>
            </a:r>
          </a:p>
          <a:p>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54AF5A1E-ECFB-4F5E-B20E-ED2F570E6AB7}"/>
              </a:ext>
            </a:extLst>
          </p:cNvPr>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r>
              <a:rPr lang="en-US"/>
              <a:t>Page </a:t>
            </a:r>
            <a:fld id="{47FFDEB0-5CCF-4AEE-BA46-B57B98C16D46}" type="slidenum">
              <a:rPr lang="en-US" smtClean="0"/>
              <a:pPr/>
              <a:t>‹#›</a:t>
            </a:fld>
            <a:endParaRPr lang="en-US"/>
          </a:p>
        </p:txBody>
      </p:sp>
    </p:spTree>
    <p:extLst>
      <p:ext uri="{BB962C8B-B14F-4D97-AF65-F5344CB8AC3E}">
        <p14:creationId xmlns:p14="http://schemas.microsoft.com/office/powerpoint/2010/main" val="26474311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a:t>Standards for Interagency Incident Business Management (SIIBM) – Chapter 20, Page 20-1</a:t>
            </a:r>
          </a:p>
          <a:p>
            <a:pPr defTabSz="931774">
              <a:defRPr/>
            </a:pPr>
            <a:endParaRPr lang="en-US"/>
          </a:p>
          <a:p>
            <a:pPr defTabSz="931774">
              <a:defRPr/>
            </a:pPr>
            <a:r>
              <a:rPr lang="en-US"/>
              <a:t>This unit is about acquisitions or procurement; how do we get the resources, equipment, people, supplies, to do the job and then pay for that resource.</a:t>
            </a:r>
          </a:p>
          <a:p>
            <a:endParaRPr lang="en-US"/>
          </a:p>
        </p:txBody>
      </p:sp>
    </p:spTree>
    <p:extLst>
      <p:ext uri="{BB962C8B-B14F-4D97-AF65-F5344CB8AC3E}">
        <p14:creationId xmlns:p14="http://schemas.microsoft.com/office/powerpoint/2010/main" val="3345547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GM’s – specific but date/time needed equally crucial</a:t>
            </a:r>
          </a:p>
        </p:txBody>
      </p:sp>
    </p:spTree>
    <p:extLst>
      <p:ext uri="{BB962C8B-B14F-4D97-AF65-F5344CB8AC3E}">
        <p14:creationId xmlns:p14="http://schemas.microsoft.com/office/powerpoint/2010/main" val="29881439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SIIBM Chapter 20, Page 20-2</a:t>
            </a:r>
            <a:endParaRPr lang="en-US" i="1" dirty="0"/>
          </a:p>
          <a:p>
            <a:pPr defTabSz="931774">
              <a:defRPr/>
            </a:pPr>
            <a:endParaRPr lang="en-US" i="1" dirty="0"/>
          </a:p>
          <a:p>
            <a:pPr defTabSz="931774">
              <a:defRPr/>
            </a:pPr>
            <a:r>
              <a:rPr lang="en-US" i="1" dirty="0"/>
              <a:t>Instructor Note: Picture of Resource Order on the next two slides.</a:t>
            </a:r>
          </a:p>
          <a:p>
            <a:endParaRPr lang="en-US" dirty="0"/>
          </a:p>
          <a:p>
            <a:r>
              <a:rPr lang="en-US" dirty="0"/>
              <a:t>The resource order form is completed by using the interagency resource ordering capability, (IROC). </a:t>
            </a:r>
            <a:endParaRPr lang="en-US" b="1" dirty="0"/>
          </a:p>
          <a:p>
            <a:pPr defTabSz="931774">
              <a:defRPr/>
            </a:pPr>
            <a:endParaRPr lang="en-US" dirty="0"/>
          </a:p>
        </p:txBody>
      </p:sp>
    </p:spTree>
    <p:extLst>
      <p:ext uri="{BB962C8B-B14F-4D97-AF65-F5344CB8AC3E}">
        <p14:creationId xmlns:p14="http://schemas.microsoft.com/office/powerpoint/2010/main" val="20978641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Tree>
    <p:extLst>
      <p:ext uri="{BB962C8B-B14F-4D97-AF65-F5344CB8AC3E}">
        <p14:creationId xmlns:p14="http://schemas.microsoft.com/office/powerpoint/2010/main" val="29710756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a:t>
            </a:r>
          </a:p>
        </p:txBody>
      </p:sp>
    </p:spTree>
    <p:extLst>
      <p:ext uri="{BB962C8B-B14F-4D97-AF65-F5344CB8AC3E}">
        <p14:creationId xmlns:p14="http://schemas.microsoft.com/office/powerpoint/2010/main" val="1260831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i="1" dirty="0"/>
              <a:t>Instructor Note: Progress Check</a:t>
            </a:r>
            <a:endParaRPr lang="en-US" b="1" dirty="0"/>
          </a:p>
          <a:p>
            <a:pPr defTabSz="931774">
              <a:defRPr/>
            </a:pPr>
            <a:endParaRPr lang="en-US" b="1" dirty="0"/>
          </a:p>
          <a:p>
            <a:pPr defTabSz="931774">
              <a:defRPr/>
            </a:pPr>
            <a:endParaRPr lang="en-US" b="0" dirty="0"/>
          </a:p>
        </p:txBody>
      </p:sp>
    </p:spTree>
    <p:extLst>
      <p:ext uri="{BB962C8B-B14F-4D97-AF65-F5344CB8AC3E}">
        <p14:creationId xmlns:p14="http://schemas.microsoft.com/office/powerpoint/2010/main" val="24124897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a:t>SIIBM Chapter 20, Page 20-4</a:t>
            </a:r>
          </a:p>
          <a:p>
            <a:pPr defTabSz="931774">
              <a:defRPr/>
            </a:pPr>
            <a:endParaRPr lang="en-US"/>
          </a:p>
          <a:p>
            <a:pPr defTabSz="931774">
              <a:defRPr/>
            </a:pPr>
            <a:r>
              <a:rPr lang="en-US" i="1"/>
              <a:t>Instructor Note: These are explained in detail on the next several slides.</a:t>
            </a:r>
          </a:p>
          <a:p>
            <a:pPr defTabSz="931774">
              <a:defRPr/>
            </a:pPr>
            <a:endParaRPr lang="en-US"/>
          </a:p>
          <a:p>
            <a:pPr defTabSz="931774">
              <a:defRPr/>
            </a:pPr>
            <a:r>
              <a:rPr lang="en-US"/>
              <a:t>Incident personnel may need dozers and pack animals, dip sites and rental facilities, or numerous other services, supplies, and equipment. In order to have these needs fulfilled, specific acquisition methods have to be followed. </a:t>
            </a:r>
            <a:endParaRPr lang="en-US" b="1"/>
          </a:p>
          <a:p>
            <a:pPr defTabSz="931774">
              <a:defRPr/>
            </a:pPr>
            <a:endParaRPr lang="en-US"/>
          </a:p>
          <a:p>
            <a:pPr defTabSz="931774">
              <a:defRPr/>
            </a:pPr>
            <a:r>
              <a:rPr lang="en-US"/>
              <a:t>Purchases are made by authorized personnel using the most efficient method and in accordance with agency procedures. </a:t>
            </a:r>
          </a:p>
          <a:p>
            <a:pPr defTabSz="931774">
              <a:defRPr/>
            </a:pPr>
            <a:endParaRPr lang="en-US"/>
          </a:p>
          <a:p>
            <a:pPr defTabSz="931774">
              <a:defRPr/>
            </a:pPr>
            <a:endParaRPr lang="en-US"/>
          </a:p>
        </p:txBody>
      </p:sp>
    </p:spTree>
    <p:extLst>
      <p:ext uri="{BB962C8B-B14F-4D97-AF65-F5344CB8AC3E}">
        <p14:creationId xmlns:p14="http://schemas.microsoft.com/office/powerpoint/2010/main" val="8864325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SIIBM Chapter 20, Page 20-4</a:t>
            </a:r>
          </a:p>
          <a:p>
            <a:pPr defTabSz="931774">
              <a:defRPr/>
            </a:pPr>
            <a:endParaRPr lang="en-US" dirty="0"/>
          </a:p>
          <a:p>
            <a:endParaRPr lang="en-US" dirty="0"/>
          </a:p>
          <a:p>
            <a:r>
              <a:rPr lang="en-US" dirty="0"/>
              <a:t>Authorization for the purchase must be obtained. Agencies may already have agreements established that are used to support incidents in various ways, such as:</a:t>
            </a:r>
            <a:endParaRPr lang="en-US" b="1" dirty="0"/>
          </a:p>
          <a:p>
            <a:pPr marL="174708" indent="-174708">
              <a:buFont typeface="Arial" panose="020B0604020202020204" pitchFamily="34" charset="0"/>
              <a:buChar char="•"/>
            </a:pPr>
            <a:r>
              <a:rPr lang="en-US" dirty="0"/>
              <a:t>Meals</a:t>
            </a:r>
            <a:endParaRPr lang="en-US" b="1" dirty="0"/>
          </a:p>
          <a:p>
            <a:pPr marL="174708" indent="-174708">
              <a:buFont typeface="Arial" panose="020B0604020202020204" pitchFamily="34" charset="0"/>
              <a:buChar char="•"/>
            </a:pPr>
            <a:r>
              <a:rPr lang="en-US" dirty="0"/>
              <a:t>Lodging</a:t>
            </a:r>
            <a:endParaRPr lang="en-US" b="1" dirty="0"/>
          </a:p>
          <a:p>
            <a:pPr marL="174708" indent="-174708">
              <a:buFont typeface="Arial" panose="020B0604020202020204" pitchFamily="34" charset="0"/>
              <a:buChar char="•"/>
            </a:pPr>
            <a:r>
              <a:rPr lang="en-US" dirty="0"/>
              <a:t>Services</a:t>
            </a:r>
            <a:endParaRPr lang="en-US" b="1" dirty="0"/>
          </a:p>
          <a:p>
            <a:pPr defTabSz="931774">
              <a:defRPr/>
            </a:pPr>
            <a:endParaRPr lang="en-US" dirty="0"/>
          </a:p>
          <a:p>
            <a:r>
              <a:rPr lang="en-US" dirty="0"/>
              <a:t>Special circumstances may exist requiring the acquisition of food.</a:t>
            </a:r>
            <a:endParaRPr lang="en-US" b="1" dirty="0"/>
          </a:p>
          <a:p>
            <a:r>
              <a:rPr lang="en-US" dirty="0"/>
              <a:t> </a:t>
            </a:r>
            <a:endParaRPr lang="en-US" b="1" dirty="0"/>
          </a:p>
          <a:p>
            <a:r>
              <a:rPr lang="en-US" dirty="0"/>
              <a:t>Supplemental food and drinks are unique and contain their own purchasing restrictions. Any supplemental food provisions require incident command justification AND concurrence from the agency administrator.</a:t>
            </a:r>
            <a:endParaRPr lang="en-US" b="1" dirty="0"/>
          </a:p>
        </p:txBody>
      </p:sp>
    </p:spTree>
    <p:extLst>
      <p:ext uri="{BB962C8B-B14F-4D97-AF65-F5344CB8AC3E}">
        <p14:creationId xmlns:p14="http://schemas.microsoft.com/office/powerpoint/2010/main" val="18908282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SIIBM Chapter 20, Page 20-2 and 20-5</a:t>
            </a:r>
            <a:endParaRPr lang="en-US" b="1" dirty="0"/>
          </a:p>
          <a:p>
            <a:endParaRPr lang="en-US" b="1" dirty="0"/>
          </a:p>
          <a:p>
            <a:r>
              <a:rPr lang="en-US" b="1" dirty="0"/>
              <a:t>Service and Supply Plan</a:t>
            </a:r>
          </a:p>
          <a:p>
            <a:r>
              <a:rPr lang="en-US" dirty="0"/>
              <a:t>Incident agencies are to maintain a service and supply plan identifying local resources that can provide support to the incident. The service and supply plan is a compiled list of contact names, existing agreements, and existing contracts. </a:t>
            </a:r>
            <a:endParaRPr lang="en-US" b="1" dirty="0"/>
          </a:p>
          <a:p>
            <a:endParaRPr lang="en-US" dirty="0"/>
          </a:p>
          <a:p>
            <a:r>
              <a:rPr lang="en-US" dirty="0"/>
              <a:t>The plans should be:</a:t>
            </a:r>
            <a:endParaRPr lang="en-US" b="1" dirty="0"/>
          </a:p>
          <a:p>
            <a:pPr marL="174708" indent="-174708">
              <a:buFont typeface="Arial" panose="020B0604020202020204" pitchFamily="34" charset="0"/>
              <a:buChar char="•"/>
            </a:pPr>
            <a:r>
              <a:rPr lang="en-US" dirty="0"/>
              <a:t>Established preseason </a:t>
            </a:r>
            <a:endParaRPr lang="en-US" b="1" dirty="0"/>
          </a:p>
          <a:p>
            <a:pPr marL="174708" indent="-174708">
              <a:buFont typeface="Arial" panose="020B0604020202020204" pitchFamily="34" charset="0"/>
              <a:buChar char="•"/>
            </a:pPr>
            <a:r>
              <a:rPr lang="en-US" dirty="0"/>
              <a:t>Coordinated with other agencies in the same geographic area </a:t>
            </a:r>
            <a:endParaRPr lang="en-US" b="1" dirty="0"/>
          </a:p>
          <a:p>
            <a:pPr marL="174708" indent="-174708">
              <a:buFont typeface="Arial" panose="020B0604020202020204" pitchFamily="34" charset="0"/>
              <a:buChar char="•"/>
            </a:pPr>
            <a:r>
              <a:rPr lang="en-US" dirty="0"/>
              <a:t>Given to incident management teams and incident support units</a:t>
            </a:r>
          </a:p>
          <a:p>
            <a:pPr marL="174708" indent="-174708">
              <a:buFont typeface="Arial" panose="020B0604020202020204" pitchFamily="34" charset="0"/>
              <a:buChar char="•"/>
            </a:pPr>
            <a:endParaRPr lang="en-US" b="1" dirty="0"/>
          </a:p>
          <a:p>
            <a:pPr marL="0" indent="0">
              <a:buFont typeface="Arial" panose="020B0604020202020204" pitchFamily="34" charset="0"/>
              <a:buNone/>
            </a:pPr>
            <a:r>
              <a:rPr lang="en-US" b="1" dirty="0"/>
              <a:t>National Contracts</a:t>
            </a:r>
          </a:p>
          <a:p>
            <a:pPr defTabSz="931774">
              <a:defRPr/>
            </a:pPr>
            <a:r>
              <a:rPr lang="en-US" sz="1400" dirty="0"/>
              <a:t>Contracts established at the national level and are required to use. They have made a commitment to the government, and in turn, we have made a commitment to the vendor.</a:t>
            </a:r>
          </a:p>
          <a:p>
            <a:pPr defTabSz="931774">
              <a:defRPr/>
            </a:pPr>
            <a:endParaRPr lang="en-US" sz="1400" dirty="0"/>
          </a:p>
          <a:p>
            <a:pPr defTabSz="931774">
              <a:defRPr/>
            </a:pPr>
            <a:r>
              <a:rPr lang="en-US" sz="1400" dirty="0"/>
              <a:t>Form: Incident Blanket Purchase Agreement (I-BPA), SF-1449</a:t>
            </a:r>
          </a:p>
          <a:p>
            <a:pPr defTabSz="931774">
              <a:defRPr/>
            </a:pPr>
            <a:endParaRPr lang="en-US" sz="1400" dirty="0"/>
          </a:p>
          <a:p>
            <a:pPr defTabSz="931774">
              <a:defRPr/>
            </a:pPr>
            <a:r>
              <a:rPr lang="en-US" sz="1400" dirty="0"/>
              <a:t>National Contracts:</a:t>
            </a:r>
          </a:p>
          <a:p>
            <a:pPr marL="171450" indent="-171450">
              <a:buFont typeface="Arial" panose="020B0604020202020204" pitchFamily="34" charset="0"/>
              <a:buChar char="•"/>
            </a:pPr>
            <a:r>
              <a:rPr lang="en-US" sz="1200" dirty="0"/>
              <a:t>Airtanker Services</a:t>
            </a:r>
          </a:p>
          <a:p>
            <a:pPr marL="171450" indent="-171450">
              <a:buFont typeface="Arial" panose="020B0604020202020204" pitchFamily="34" charset="0"/>
              <a:buChar char="•"/>
            </a:pPr>
            <a:r>
              <a:rPr lang="en-US" sz="1200" dirty="0"/>
              <a:t>Type I and II Helicopter Services</a:t>
            </a:r>
          </a:p>
          <a:p>
            <a:pPr marL="171450" indent="-171450">
              <a:buFont typeface="Arial" panose="020B0604020202020204" pitchFamily="34" charset="0"/>
              <a:buChar char="•"/>
            </a:pPr>
            <a:r>
              <a:rPr lang="en-US" sz="1200" dirty="0"/>
              <a:t>Aircraft Services for Transport</a:t>
            </a:r>
          </a:p>
          <a:p>
            <a:pPr marL="171450" indent="-171450">
              <a:buFont typeface="Arial" panose="020B0604020202020204" pitchFamily="34" charset="0"/>
              <a:buChar char="•"/>
            </a:pPr>
            <a:r>
              <a:rPr lang="en-US" sz="1200" dirty="0"/>
              <a:t>Portable Retardant Base </a:t>
            </a:r>
          </a:p>
          <a:p>
            <a:pPr marL="171450" indent="-171450">
              <a:buFont typeface="Arial" panose="020B0604020202020204" pitchFamily="34" charset="0"/>
              <a:buChar char="•"/>
            </a:pPr>
            <a:r>
              <a:rPr lang="en-US" sz="1200" dirty="0"/>
              <a:t>Bulk Retardant</a:t>
            </a:r>
          </a:p>
          <a:p>
            <a:pPr marL="171450" indent="-171450">
              <a:buFont typeface="Arial" panose="020B0604020202020204" pitchFamily="34" charset="0"/>
              <a:buChar char="•"/>
            </a:pPr>
            <a:r>
              <a:rPr lang="en-US" sz="1200" dirty="0"/>
              <a:t>Mobile Food and Shower Services</a:t>
            </a:r>
            <a:endParaRPr lang="en-US" b="0" dirty="0"/>
          </a:p>
          <a:p>
            <a:pPr marL="171450" indent="-171450">
              <a:buFont typeface="Arial" panose="020B0604020202020204" pitchFamily="34" charset="0"/>
              <a:buChar char="•"/>
            </a:pPr>
            <a:endParaRPr lang="en-US" b="0" dirty="0"/>
          </a:p>
          <a:p>
            <a:pPr marL="0" indent="0">
              <a:buFont typeface="Arial" panose="020B0604020202020204" pitchFamily="34" charset="0"/>
              <a:buNone/>
            </a:pPr>
            <a:r>
              <a:rPr lang="en-US" b="1" dirty="0"/>
              <a:t>Geographic Area Agreements</a:t>
            </a:r>
          </a:p>
          <a:p>
            <a:r>
              <a:rPr lang="en-US" dirty="0"/>
              <a:t>Agreements are essentially CWN and. Agreement becomes binding only when services are ordered by the incident and accepted by the contractor.</a:t>
            </a:r>
          </a:p>
          <a:p>
            <a:endParaRPr lang="en-US" dirty="0"/>
          </a:p>
          <a:p>
            <a:pPr defTabSz="931774">
              <a:defRPr/>
            </a:pPr>
            <a:r>
              <a:rPr lang="en-US" dirty="0"/>
              <a:t>Form: Incident Blanket Purchase Agreement (I-BPA), SF-1449</a:t>
            </a:r>
          </a:p>
          <a:p>
            <a:pPr defTabSz="931774">
              <a:defRPr/>
            </a:pPr>
            <a:r>
              <a:rPr lang="en-US" i="1" dirty="0"/>
              <a:t>Instructor Note: Picture of the Form on the next slide.</a:t>
            </a:r>
          </a:p>
          <a:p>
            <a:pPr marL="0" indent="0">
              <a:buNone/>
            </a:pPr>
            <a:endParaRPr lang="en-US" sz="1200" dirty="0"/>
          </a:p>
          <a:p>
            <a:pPr marL="0" indent="0">
              <a:buNone/>
            </a:pPr>
            <a:r>
              <a:rPr lang="en-US" sz="1200" dirty="0"/>
              <a:t>Examples:</a:t>
            </a:r>
            <a:endParaRPr lang="en-US" sz="100" dirty="0"/>
          </a:p>
          <a:p>
            <a:pPr marL="171450" indent="-171450">
              <a:buFont typeface="Arial" panose="020B0604020202020204" pitchFamily="34" charset="0"/>
              <a:buChar char="•"/>
            </a:pPr>
            <a:r>
              <a:rPr lang="en-US" sz="1200" dirty="0"/>
              <a:t>Engines</a:t>
            </a:r>
          </a:p>
          <a:p>
            <a:pPr marL="171450" indent="-171450">
              <a:buFont typeface="Arial" panose="020B0604020202020204" pitchFamily="34" charset="0"/>
              <a:buChar char="•"/>
            </a:pPr>
            <a:r>
              <a:rPr lang="en-US" sz="1200" dirty="0"/>
              <a:t>Tenders</a:t>
            </a:r>
          </a:p>
          <a:p>
            <a:pPr marL="171450" indent="-171450">
              <a:buFont typeface="Arial" panose="020B0604020202020204" pitchFamily="34" charset="0"/>
              <a:buChar char="•"/>
            </a:pPr>
            <a:r>
              <a:rPr lang="en-US" sz="1200" dirty="0"/>
              <a:t>Heavy Equipment</a:t>
            </a:r>
          </a:p>
          <a:p>
            <a:pPr marL="171450" indent="-171450">
              <a:buFont typeface="Arial" panose="020B0604020202020204" pitchFamily="34" charset="0"/>
              <a:buChar char="•"/>
            </a:pPr>
            <a:r>
              <a:rPr lang="en-US" sz="1200" dirty="0"/>
              <a:t>Medical Resources</a:t>
            </a:r>
          </a:p>
          <a:p>
            <a:pPr marL="171450" indent="-171450">
              <a:buFont typeface="Arial" panose="020B0604020202020204" pitchFamily="34" charset="0"/>
              <a:buChar char="•"/>
            </a:pPr>
            <a:endParaRPr lang="en-US" b="0" dirty="0"/>
          </a:p>
        </p:txBody>
      </p:sp>
    </p:spTree>
    <p:extLst>
      <p:ext uri="{BB962C8B-B14F-4D97-AF65-F5344CB8AC3E}">
        <p14:creationId xmlns:p14="http://schemas.microsoft.com/office/powerpoint/2010/main" val="25949489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r>
              <a:rPr lang="en-US"/>
              <a:t>SIIBM Chapter 20, Page 20-5</a:t>
            </a:r>
          </a:p>
          <a:p>
            <a:endParaRPr lang="en-US"/>
          </a:p>
        </p:txBody>
      </p:sp>
    </p:spTree>
    <p:extLst>
      <p:ext uri="{BB962C8B-B14F-4D97-AF65-F5344CB8AC3E}">
        <p14:creationId xmlns:p14="http://schemas.microsoft.com/office/powerpoint/2010/main" val="4358741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SIIBM Chapter 20, Page 20-5</a:t>
            </a:r>
          </a:p>
          <a:p>
            <a:pPr defTabSz="931774">
              <a:defRPr/>
            </a:pPr>
            <a:endParaRPr lang="en-US" dirty="0"/>
          </a:p>
          <a:p>
            <a:pPr defTabSz="931774">
              <a:defRPr/>
            </a:pPr>
            <a:r>
              <a:rPr lang="en-US" dirty="0"/>
              <a:t>Form: Emergency Facilities and Land Use Agreement, PMS-902-2</a:t>
            </a:r>
          </a:p>
          <a:p>
            <a:pPr defTabSz="931774">
              <a:defRPr/>
            </a:pPr>
            <a:endParaRPr lang="en-US" dirty="0"/>
          </a:p>
          <a:p>
            <a:pPr defTabSz="931774">
              <a:defRPr/>
            </a:pPr>
            <a:r>
              <a:rPr lang="en-US" i="1" dirty="0"/>
              <a:t>Instructor Note: Picture of the Form on the next slide.</a:t>
            </a:r>
          </a:p>
          <a:p>
            <a:pPr defTabSz="931774">
              <a:defRPr/>
            </a:pPr>
            <a:endParaRPr lang="en-US" dirty="0"/>
          </a:p>
        </p:txBody>
      </p:sp>
    </p:spTree>
    <p:extLst>
      <p:ext uri="{BB962C8B-B14F-4D97-AF65-F5344CB8AC3E}">
        <p14:creationId xmlns:p14="http://schemas.microsoft.com/office/powerpoint/2010/main" val="22244615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a:t> </a:t>
            </a:r>
          </a:p>
        </p:txBody>
      </p:sp>
    </p:spTree>
    <p:extLst>
      <p:ext uri="{BB962C8B-B14F-4D97-AF65-F5344CB8AC3E}">
        <p14:creationId xmlns:p14="http://schemas.microsoft.com/office/powerpoint/2010/main" val="14294264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endParaRPr lang="en-US"/>
          </a:p>
        </p:txBody>
      </p:sp>
    </p:spTree>
    <p:extLst>
      <p:ext uri="{BB962C8B-B14F-4D97-AF65-F5344CB8AC3E}">
        <p14:creationId xmlns:p14="http://schemas.microsoft.com/office/powerpoint/2010/main" val="4810769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EERA is written at the incident and good for the life of the incident only. A warranted contracting officer writes the agreement and they are the only person authorized to negotiate rates.</a:t>
            </a:r>
          </a:p>
          <a:p>
            <a:pPr defTabSz="931774">
              <a:defRPr/>
            </a:pPr>
            <a:endParaRPr lang="en-US" dirty="0"/>
          </a:p>
          <a:p>
            <a:pPr defTabSz="931774">
              <a:defRPr/>
            </a:pPr>
            <a:r>
              <a:rPr lang="en-US" dirty="0"/>
              <a:t>Form: Emergency Equipment Rental Agreement (EERA), OF-294</a:t>
            </a:r>
          </a:p>
          <a:p>
            <a:pPr defTabSz="931774">
              <a:defRPr/>
            </a:pPr>
            <a:endParaRPr lang="en-US" dirty="0"/>
          </a:p>
          <a:p>
            <a:pPr defTabSz="931774">
              <a:defRPr/>
            </a:pPr>
            <a:r>
              <a:rPr lang="en-US" i="1" dirty="0"/>
              <a:t>Instructor Note: Picture of the Form on the next slide.</a:t>
            </a:r>
            <a:endParaRPr lang="en-US" dirty="0"/>
          </a:p>
          <a:p>
            <a:pPr defTabSz="931774">
              <a:defRPr/>
            </a:pPr>
            <a:endParaRPr lang="en-US" dirty="0"/>
          </a:p>
          <a:p>
            <a:r>
              <a:rPr lang="en-US" b="1" dirty="0"/>
              <a:t>Fire Chasing </a:t>
            </a:r>
            <a:r>
              <a:rPr lang="en-US" dirty="0"/>
              <a:t>– Occurs when a resource shows up at an incident that hasn’t been ordered. Use this equipment ONLY if there is a genuine need and time does not permit ordering through established channels.</a:t>
            </a:r>
            <a:endParaRPr lang="en-US" b="1" dirty="0"/>
          </a:p>
          <a:p>
            <a:r>
              <a:rPr lang="en-US" dirty="0"/>
              <a:t> </a:t>
            </a:r>
            <a:endParaRPr lang="en-US" b="1" dirty="0"/>
          </a:p>
          <a:p>
            <a:r>
              <a:rPr lang="en-US" dirty="0"/>
              <a:t>In those circumstances, apply the following guidelines:</a:t>
            </a:r>
            <a:endParaRPr lang="en-US" b="1" dirty="0"/>
          </a:p>
          <a:p>
            <a:pPr marL="174708" indent="-174708">
              <a:buFont typeface="Arial" panose="020B0604020202020204" pitchFamily="34" charset="0"/>
              <a:buChar char="•"/>
            </a:pPr>
            <a:r>
              <a:rPr lang="en-US" dirty="0"/>
              <a:t>Before use, establish a resource order to document the need</a:t>
            </a:r>
            <a:endParaRPr lang="en-US" b="1" dirty="0"/>
          </a:p>
          <a:p>
            <a:pPr marL="174708" indent="-174708">
              <a:buFont typeface="Arial" panose="020B0604020202020204" pitchFamily="34" charset="0"/>
              <a:buChar char="•"/>
            </a:pPr>
            <a:r>
              <a:rPr lang="en-US" dirty="0"/>
              <a:t>Refer to a warranted contracting officer to establish an agreement</a:t>
            </a:r>
            <a:endParaRPr lang="en-US" b="1" dirty="0"/>
          </a:p>
          <a:p>
            <a:pPr marL="174708" indent="-174708">
              <a:buFont typeface="Arial" panose="020B0604020202020204" pitchFamily="34" charset="0"/>
              <a:buChar char="•"/>
            </a:pPr>
            <a:r>
              <a:rPr lang="en-US" dirty="0"/>
              <a:t>New agreements are valid for the duration of that incident only</a:t>
            </a:r>
            <a:endParaRPr lang="en-US" b="1" dirty="0"/>
          </a:p>
          <a:p>
            <a:pPr marL="174708" indent="-174708">
              <a:buFont typeface="Arial" panose="020B0604020202020204" pitchFamily="34" charset="0"/>
              <a:buChar char="•"/>
            </a:pPr>
            <a:r>
              <a:rPr lang="en-US" dirty="0"/>
              <a:t>Point of hire should be the incident</a:t>
            </a:r>
            <a:endParaRPr lang="en-US" b="1" dirty="0"/>
          </a:p>
          <a:p>
            <a:pPr marL="174708" indent="-174708">
              <a:buFont typeface="Arial" panose="020B0604020202020204" pitchFamily="34" charset="0"/>
              <a:buChar char="•"/>
            </a:pPr>
            <a:r>
              <a:rPr lang="en-US" dirty="0"/>
              <a:t>Compensation for travel to and from the incident is not allowed</a:t>
            </a:r>
            <a:endParaRPr lang="en-US" b="1" dirty="0"/>
          </a:p>
          <a:p>
            <a:pPr marL="174708" indent="-174708">
              <a:buFont typeface="Arial" panose="020B0604020202020204" pitchFamily="34" charset="0"/>
              <a:buChar char="•"/>
            </a:pPr>
            <a:r>
              <a:rPr lang="en-US" dirty="0"/>
              <a:t>Replace equipment with the most </a:t>
            </a:r>
            <a:r>
              <a:rPr lang="en-US" u="sng" dirty="0"/>
              <a:t>cost-effectiv</a:t>
            </a:r>
            <a:r>
              <a:rPr lang="en-US" dirty="0"/>
              <a:t>e resource at the earliest convenience</a:t>
            </a:r>
          </a:p>
          <a:p>
            <a:pPr defTabSz="931774">
              <a:defRPr/>
            </a:pPr>
            <a:endParaRPr lang="en-US" dirty="0"/>
          </a:p>
        </p:txBody>
      </p:sp>
    </p:spTree>
    <p:extLst>
      <p:ext uri="{BB962C8B-B14F-4D97-AF65-F5344CB8AC3E}">
        <p14:creationId xmlns:p14="http://schemas.microsoft.com/office/powerpoint/2010/main" val="157472495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endParaRPr lang="en-US"/>
          </a:p>
        </p:txBody>
      </p:sp>
    </p:spTree>
    <p:extLst>
      <p:ext uri="{BB962C8B-B14F-4D97-AF65-F5344CB8AC3E}">
        <p14:creationId xmlns:p14="http://schemas.microsoft.com/office/powerpoint/2010/main" val="11050809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a:t>SIIBM Chapter 20, Page 20-7 and 20-19</a:t>
            </a:r>
            <a:endParaRPr lang="en-US" b="0"/>
          </a:p>
          <a:p>
            <a:endParaRPr lang="en-US" b="0"/>
          </a:p>
          <a:p>
            <a:r>
              <a:rPr lang="en-US" b="0"/>
              <a:t>Contracts and agreements are signed by both the Contracting Officer and the Contractor.</a:t>
            </a:r>
          </a:p>
          <a:p>
            <a:endParaRPr lang="en-US" b="0"/>
          </a:p>
          <a:p>
            <a:r>
              <a:rPr lang="en-US" b="0"/>
              <a:t>Date – Date agreement is valid</a:t>
            </a:r>
          </a:p>
          <a:p>
            <a:r>
              <a:rPr lang="en-US" b="0"/>
              <a:t>Resource Details – Example: Type of equipment, serial numbers, etc.</a:t>
            </a:r>
          </a:p>
          <a:p>
            <a:r>
              <a:rPr lang="en-US" b="0"/>
              <a:t>Hiring Method – Example: Paid based on daily, weekly, monthly, hourly rates.</a:t>
            </a:r>
          </a:p>
          <a:p>
            <a:r>
              <a:rPr lang="en-US" b="0"/>
              <a:t>Rates – Amount paid for resource.</a:t>
            </a:r>
          </a:p>
          <a:p>
            <a:r>
              <a:rPr lang="en-US" b="0"/>
              <a:t>Clauses – Examples:</a:t>
            </a:r>
          </a:p>
          <a:p>
            <a:pPr marL="174708" indent="-174708">
              <a:buFont typeface="Arial" panose="020B0604020202020204" pitchFamily="34" charset="0"/>
              <a:buChar char="•"/>
            </a:pPr>
            <a:r>
              <a:rPr lang="en-US"/>
              <a:t>Equipment condition</a:t>
            </a:r>
            <a:endParaRPr lang="en-US" b="1"/>
          </a:p>
          <a:p>
            <a:pPr marL="174708" indent="-174708">
              <a:buFont typeface="Arial" panose="020B0604020202020204" pitchFamily="34" charset="0"/>
              <a:buChar char="•"/>
            </a:pPr>
            <a:r>
              <a:rPr lang="en-US"/>
              <a:t>Supplies required</a:t>
            </a:r>
            <a:endParaRPr lang="en-US" b="1"/>
          </a:p>
          <a:p>
            <a:pPr marL="174708" indent="-174708">
              <a:buFont typeface="Arial" panose="020B0604020202020204" pitchFamily="34" charset="0"/>
              <a:buChar char="•"/>
            </a:pPr>
            <a:r>
              <a:rPr lang="en-US"/>
              <a:t>Who pays repairs</a:t>
            </a:r>
            <a:endParaRPr lang="en-US" b="1"/>
          </a:p>
          <a:p>
            <a:pPr marL="174708" indent="-174708">
              <a:buFont typeface="Arial" panose="020B0604020202020204" pitchFamily="34" charset="0"/>
              <a:buChar char="•"/>
            </a:pPr>
            <a:r>
              <a:rPr lang="en-US"/>
              <a:t>What/when contractor is subsisted</a:t>
            </a:r>
            <a:endParaRPr lang="en-US" b="1"/>
          </a:p>
          <a:p>
            <a:pPr marL="174708" indent="-174708">
              <a:buFont typeface="Arial" panose="020B0604020202020204" pitchFamily="34" charset="0"/>
              <a:buChar char="•"/>
            </a:pPr>
            <a:r>
              <a:rPr lang="en-US"/>
              <a:t>Required personal protective equipment (PPE)</a:t>
            </a:r>
            <a:endParaRPr lang="en-US" b="1"/>
          </a:p>
          <a:p>
            <a:pPr marL="174708" indent="-174708">
              <a:buFont typeface="Arial" panose="020B0604020202020204" pitchFamily="34" charset="0"/>
              <a:buChar char="•"/>
            </a:pPr>
            <a:r>
              <a:rPr lang="en-US"/>
              <a:t>Who pays for loss, damage, and destruction</a:t>
            </a:r>
          </a:p>
          <a:p>
            <a:pPr marL="174708" indent="-174708">
              <a:buFont typeface="Arial" panose="020B0604020202020204" pitchFamily="34" charset="0"/>
              <a:buChar char="•"/>
            </a:pPr>
            <a:r>
              <a:rPr lang="en-US"/>
              <a:t>Work Rest requirements</a:t>
            </a:r>
            <a:endParaRPr lang="en-US" b="1"/>
          </a:p>
          <a:p>
            <a:pPr marL="174708" indent="-174708">
              <a:buFont typeface="Arial" panose="020B0604020202020204" pitchFamily="34" charset="0"/>
              <a:buChar char="•"/>
            </a:pPr>
            <a:r>
              <a:rPr lang="en-US"/>
              <a:t>Workers' compensation obligations and liability coverage</a:t>
            </a:r>
            <a:endParaRPr lang="en-US" b="1"/>
          </a:p>
          <a:p>
            <a:pPr marL="174708" indent="-174708">
              <a:buFont typeface="Arial" panose="020B0604020202020204" pitchFamily="34" charset="0"/>
              <a:buChar char="•"/>
            </a:pPr>
            <a:r>
              <a:rPr lang="en-US"/>
              <a:t>Incident behavior responsibilities, including conduct and ethics</a:t>
            </a:r>
            <a:endParaRPr lang="en-US" b="1"/>
          </a:p>
          <a:p>
            <a:endParaRPr lang="en-US"/>
          </a:p>
        </p:txBody>
      </p:sp>
    </p:spTree>
    <p:extLst>
      <p:ext uri="{BB962C8B-B14F-4D97-AF65-F5344CB8AC3E}">
        <p14:creationId xmlns:p14="http://schemas.microsoft.com/office/powerpoint/2010/main" val="205957770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i="1"/>
              <a:t>Instructor Note: Depending on delivery method; use this exercise as a class or small groups.</a:t>
            </a:r>
          </a:p>
          <a:p>
            <a:endParaRPr lang="en-US"/>
          </a:p>
        </p:txBody>
      </p:sp>
    </p:spTree>
    <p:extLst>
      <p:ext uri="{BB962C8B-B14F-4D97-AF65-F5344CB8AC3E}">
        <p14:creationId xmlns:p14="http://schemas.microsoft.com/office/powerpoint/2010/main" val="191252365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Answers: </a:t>
            </a:r>
          </a:p>
          <a:p>
            <a:r>
              <a:rPr lang="en-US"/>
              <a:t>1 – Service &amp; Supply Plan</a:t>
            </a:r>
          </a:p>
          <a:p>
            <a:r>
              <a:rPr lang="en-US"/>
              <a:t>2 – LUA</a:t>
            </a:r>
          </a:p>
          <a:p>
            <a:r>
              <a:rPr lang="en-US"/>
              <a:t>3 – Pre-Season Agreements</a:t>
            </a:r>
          </a:p>
          <a:p>
            <a:r>
              <a:rPr lang="en-US"/>
              <a:t>4 – Unique Acquisitions</a:t>
            </a:r>
            <a:endParaRPr lang="en-US" i="1"/>
          </a:p>
          <a:p>
            <a:endParaRPr lang="en-US"/>
          </a:p>
        </p:txBody>
      </p:sp>
    </p:spTree>
    <p:extLst>
      <p:ext uri="{BB962C8B-B14F-4D97-AF65-F5344CB8AC3E}">
        <p14:creationId xmlns:p14="http://schemas.microsoft.com/office/powerpoint/2010/main" val="339739004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i="1"/>
              <a:t>Instructor Note: Progress Check</a:t>
            </a:r>
            <a:endParaRPr lang="en-US" b="1"/>
          </a:p>
        </p:txBody>
      </p:sp>
    </p:spTree>
    <p:extLst>
      <p:ext uri="{BB962C8B-B14F-4D97-AF65-F5344CB8AC3E}">
        <p14:creationId xmlns:p14="http://schemas.microsoft.com/office/powerpoint/2010/main" val="196804675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Incident agencies have established procedures for ordering, inspecting, record keeping, releasing, and paying for resources. </a:t>
            </a:r>
          </a:p>
          <a:p>
            <a:pPr defTabSz="931774">
              <a:defRPr/>
            </a:pPr>
            <a:endParaRPr lang="en-US" dirty="0"/>
          </a:p>
          <a:p>
            <a:pPr defTabSz="931774">
              <a:defRPr/>
            </a:pPr>
            <a:r>
              <a:rPr lang="en-US" dirty="0"/>
              <a:t>We have covered the first two steps of the process; ordering and the appropriate acquisition method.</a:t>
            </a:r>
          </a:p>
          <a:p>
            <a:pPr defTabSz="931774">
              <a:defRPr/>
            </a:pPr>
            <a:endParaRPr lang="en-US" dirty="0"/>
          </a:p>
          <a:p>
            <a:pPr defTabSz="931774">
              <a:defRPr/>
            </a:pPr>
            <a:r>
              <a:rPr lang="en-US" dirty="0"/>
              <a:t>Incident supervisors need to understand the agreement or contract and the requirements that affect the wok the contractor is doing in the field.</a:t>
            </a:r>
          </a:p>
          <a:p>
            <a:pPr defTabSz="931774">
              <a:defRPr/>
            </a:pPr>
            <a:endParaRPr lang="en-US" dirty="0"/>
          </a:p>
          <a:p>
            <a:pPr defTabSz="931774">
              <a:defRPr/>
            </a:pPr>
            <a:r>
              <a:rPr lang="en-US" b="1" dirty="0">
                <a:solidFill>
                  <a:srgbClr val="FF0000"/>
                </a:solidFill>
              </a:rPr>
              <a:t>TEST QUESTION: Three supervisory responsibilities associated with emergency equipment are 1. Managing emergency equipment, 2. Documenting time on a shift ticket, and 3. Documenting pre-use inspection and post-use inspections.</a:t>
            </a:r>
          </a:p>
          <a:p>
            <a:pPr defTabSz="931774">
              <a:defRPr/>
            </a:pPr>
            <a:endParaRPr lang="en-US" dirty="0"/>
          </a:p>
          <a:p>
            <a:pPr defTabSz="931774">
              <a:defRPr/>
            </a:pPr>
            <a:r>
              <a:rPr lang="en-US" dirty="0"/>
              <a:t>Scenario:</a:t>
            </a:r>
          </a:p>
          <a:p>
            <a:r>
              <a:rPr lang="en-US" dirty="0"/>
              <a:t>A Type I incident that has requested emergency equipment through IROC. A contractor has accepted the assignment and a resource order has been created. Procurement authorities acquire the equipment using an EERA or incident blanket purchase agreement (IBPA), and it arrives at an incident. What now?</a:t>
            </a:r>
          </a:p>
          <a:p>
            <a:endParaRPr lang="en-US" dirty="0"/>
          </a:p>
        </p:txBody>
      </p:sp>
    </p:spTree>
    <p:extLst>
      <p:ext uri="{BB962C8B-B14F-4D97-AF65-F5344CB8AC3E}">
        <p14:creationId xmlns:p14="http://schemas.microsoft.com/office/powerpoint/2010/main" val="93800470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SIIBM Chapter 20, Page 20-12 thru 20-15</a:t>
            </a:r>
          </a:p>
          <a:p>
            <a:endParaRPr lang="en-US" b="1" dirty="0"/>
          </a:p>
          <a:p>
            <a:r>
              <a:rPr lang="en-US" b="1" dirty="0"/>
              <a:t>Pre-Use Inspection</a:t>
            </a:r>
          </a:p>
          <a:p>
            <a:pPr marL="174708" indent="-174708">
              <a:buFont typeface="Arial" panose="020B0604020202020204" pitchFamily="34" charset="0"/>
              <a:buChar char="•"/>
            </a:pPr>
            <a:r>
              <a:rPr lang="en-US" dirty="0"/>
              <a:t>The contractor and inspector must accept and sign the inspection.</a:t>
            </a:r>
            <a:endParaRPr lang="en-US" b="1" dirty="0"/>
          </a:p>
          <a:p>
            <a:pPr marL="174708" indent="-174708">
              <a:buFont typeface="Arial" panose="020B0604020202020204" pitchFamily="34" charset="0"/>
              <a:buChar char="•"/>
            </a:pPr>
            <a:r>
              <a:rPr lang="en-US" dirty="0"/>
              <a:t>Finance immediately receives a copy.</a:t>
            </a:r>
            <a:endParaRPr lang="en-US" b="1" dirty="0"/>
          </a:p>
          <a:p>
            <a:pPr marL="174708" indent="-174708">
              <a:buFont typeface="Arial" panose="020B0604020202020204" pitchFamily="34" charset="0"/>
              <a:buChar char="•"/>
            </a:pPr>
            <a:r>
              <a:rPr lang="en-US" dirty="0"/>
              <a:t>The vendor is given a copy and must bring this copy back for the release inspection.</a:t>
            </a:r>
          </a:p>
          <a:p>
            <a:pPr marL="174708" indent="-174708">
              <a:buFont typeface="Arial" panose="020B0604020202020204" pitchFamily="34" charset="0"/>
              <a:buChar char="•"/>
            </a:pPr>
            <a:endParaRPr lang="en-US" dirty="0"/>
          </a:p>
          <a:p>
            <a:pPr defTabSz="931774">
              <a:defRPr/>
            </a:pPr>
            <a:r>
              <a:rPr lang="en-US" dirty="0"/>
              <a:t>Although ground support typically performs the pre-use inspection, the supervisor must ensure this is completed prior to allowing the contractor to work.</a:t>
            </a:r>
          </a:p>
          <a:p>
            <a:pPr defTabSz="931774">
              <a:defRPr/>
            </a:pPr>
            <a:endParaRPr lang="en-US" dirty="0"/>
          </a:p>
          <a:p>
            <a:pPr defTabSz="931774">
              <a:defRPr/>
            </a:pPr>
            <a:r>
              <a:rPr lang="en-US" i="1" dirty="0"/>
              <a:t>Instructor Note: Picture of the Form on the next slide.</a:t>
            </a:r>
          </a:p>
          <a:p>
            <a:endParaRPr lang="en-US" dirty="0"/>
          </a:p>
        </p:txBody>
      </p:sp>
    </p:spTree>
    <p:extLst>
      <p:ext uri="{BB962C8B-B14F-4D97-AF65-F5344CB8AC3E}">
        <p14:creationId xmlns:p14="http://schemas.microsoft.com/office/powerpoint/2010/main" val="296874498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4105635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SIIBM Chapter 20, Page 20-1</a:t>
            </a:r>
          </a:p>
          <a:p>
            <a:pPr defTabSz="931774">
              <a:defRPr/>
            </a:pPr>
            <a:endParaRPr lang="en-US" dirty="0"/>
          </a:p>
          <a:p>
            <a:pPr defTabSz="931774">
              <a:defRPr/>
            </a:pPr>
            <a:r>
              <a:rPr lang="en-US" dirty="0"/>
              <a:t>State and federal agencies manage equipment, supplies, and services and ensure correct procedures are followed. These agencies have specific guidelines for who can buy, rent, or otherwise obtain resources. This is referred to as procurement authority.</a:t>
            </a:r>
          </a:p>
          <a:p>
            <a:pPr defTabSz="931774">
              <a:defRPr/>
            </a:pPr>
            <a:endParaRPr lang="en-US" dirty="0"/>
          </a:p>
          <a:p>
            <a:pPr defTabSz="931774">
              <a:defRPr/>
            </a:pPr>
            <a:r>
              <a:rPr lang="en-US" dirty="0"/>
              <a:t>Federal agencies do not have the latitude to delegate procurement authority to nonfederal agencies.</a:t>
            </a:r>
          </a:p>
          <a:p>
            <a:pPr defTabSz="931774">
              <a:defRPr/>
            </a:pPr>
            <a:endParaRPr lang="en-US" dirty="0"/>
          </a:p>
        </p:txBody>
      </p:sp>
    </p:spTree>
    <p:extLst>
      <p:ext uri="{BB962C8B-B14F-4D97-AF65-F5344CB8AC3E}">
        <p14:creationId xmlns:p14="http://schemas.microsoft.com/office/powerpoint/2010/main" val="190762014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i="1"/>
              <a:t>Instructor Note: Progress Check</a:t>
            </a:r>
            <a:endParaRPr lang="en-US" b="1"/>
          </a:p>
        </p:txBody>
      </p:sp>
    </p:spTree>
    <p:extLst>
      <p:ext uri="{BB962C8B-B14F-4D97-AF65-F5344CB8AC3E}">
        <p14:creationId xmlns:p14="http://schemas.microsoft.com/office/powerpoint/2010/main" val="426059015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“real world” the contractor completes the shift tickets, but it is ultimately the responsibility of the government representative.</a:t>
            </a:r>
          </a:p>
          <a:p>
            <a:endParaRPr lang="en-US" dirty="0"/>
          </a:p>
          <a:p>
            <a:r>
              <a:rPr lang="en-US" b="1" dirty="0">
                <a:solidFill>
                  <a:srgbClr val="FF0000"/>
                </a:solidFill>
              </a:rPr>
              <a:t>TEST QUESTION: Who is responsible for completing and submitting the shift ticket? The </a:t>
            </a:r>
            <a:r>
              <a:rPr lang="en-US" sz="1800" b="1" dirty="0">
                <a:solidFill>
                  <a:srgbClr val="FF0000"/>
                </a:solidFill>
              </a:rPr>
              <a:t>agency representative </a:t>
            </a:r>
            <a:r>
              <a:rPr lang="en-US" b="1" dirty="0">
                <a:solidFill>
                  <a:srgbClr val="FF0000"/>
                </a:solidFill>
              </a:rPr>
              <a:t>responsible for managing the equipment.</a:t>
            </a:r>
            <a:endParaRPr lang="en-US" dirty="0">
              <a:solidFill>
                <a:srgbClr val="FF0000"/>
              </a:solidFill>
            </a:endParaRPr>
          </a:p>
          <a:p>
            <a:endParaRPr lang="en-US" dirty="0"/>
          </a:p>
          <a:p>
            <a:pPr defTabSz="931774">
              <a:defRPr/>
            </a:pPr>
            <a:r>
              <a:rPr lang="en-US" i="1" dirty="0"/>
              <a:t>Instructor Note: Picture of the Form on the next slide.</a:t>
            </a:r>
          </a:p>
          <a:p>
            <a:endParaRPr lang="en-US" dirty="0"/>
          </a:p>
        </p:txBody>
      </p:sp>
    </p:spTree>
    <p:extLst>
      <p:ext uri="{BB962C8B-B14F-4D97-AF65-F5344CB8AC3E}">
        <p14:creationId xmlns:p14="http://schemas.microsoft.com/office/powerpoint/2010/main" val="255886718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Instructor Note: Review the Shift Ticket and the supervisor responsibilities.</a:t>
            </a:r>
          </a:p>
          <a:p>
            <a:endParaRPr lang="en-US" i="1" dirty="0"/>
          </a:p>
          <a:p>
            <a:r>
              <a:rPr lang="en-US" dirty="0"/>
              <a:t>In order to fill out the shift ticket, two documents are needed from the contractor:</a:t>
            </a:r>
            <a:endParaRPr lang="en-US" b="1" dirty="0"/>
          </a:p>
          <a:p>
            <a:pPr marL="174708" indent="-174708">
              <a:buFont typeface="Arial" panose="020B0604020202020204" pitchFamily="34" charset="0"/>
              <a:buChar char="•"/>
            </a:pPr>
            <a:r>
              <a:rPr lang="en-US" dirty="0"/>
              <a:t>Resource order</a:t>
            </a:r>
            <a:endParaRPr lang="en-US" b="1" dirty="0"/>
          </a:p>
          <a:p>
            <a:pPr marL="174708" indent="-174708">
              <a:buFont typeface="Arial" panose="020B0604020202020204" pitchFamily="34" charset="0"/>
              <a:buChar char="•"/>
            </a:pPr>
            <a:r>
              <a:rPr lang="en-US" dirty="0"/>
              <a:t>EERA or IBPA</a:t>
            </a:r>
            <a:endParaRPr lang="en-US" b="1" dirty="0"/>
          </a:p>
          <a:p>
            <a:r>
              <a:rPr lang="en-US" dirty="0"/>
              <a:t> </a:t>
            </a:r>
            <a:endParaRPr lang="en-US" b="1" dirty="0"/>
          </a:p>
          <a:p>
            <a:r>
              <a:rPr lang="en-US" dirty="0"/>
              <a:t>The EERA will specify if the equipment's daily use is recorded by:</a:t>
            </a:r>
            <a:endParaRPr lang="en-US" b="1" dirty="0"/>
          </a:p>
          <a:p>
            <a:pPr marL="174708" indent="-174708">
              <a:buFont typeface="Arial" panose="020B0604020202020204" pitchFamily="34" charset="0"/>
              <a:buChar char="•"/>
            </a:pPr>
            <a:r>
              <a:rPr lang="en-US" dirty="0"/>
              <a:t>Hours</a:t>
            </a:r>
            <a:endParaRPr lang="en-US" b="1" dirty="0"/>
          </a:p>
          <a:p>
            <a:pPr marL="174708" indent="-174708">
              <a:buFont typeface="Arial" panose="020B0604020202020204" pitchFamily="34" charset="0"/>
              <a:buChar char="•"/>
            </a:pPr>
            <a:r>
              <a:rPr lang="en-US" dirty="0"/>
              <a:t>Days</a:t>
            </a:r>
            <a:endParaRPr lang="en-US" b="1" dirty="0"/>
          </a:p>
          <a:p>
            <a:pPr marL="174708" indent="-174708">
              <a:buFont typeface="Arial" panose="020B0604020202020204" pitchFamily="34" charset="0"/>
              <a:buChar char="•"/>
            </a:pPr>
            <a:r>
              <a:rPr lang="en-US" dirty="0"/>
              <a:t>Miles</a:t>
            </a:r>
            <a:endParaRPr lang="en-US" b="1" dirty="0"/>
          </a:p>
          <a:p>
            <a:pPr marL="174708" indent="-174708">
              <a:buFont typeface="Arial" panose="020B0604020202020204" pitchFamily="34" charset="0"/>
              <a:buChar char="•"/>
            </a:pPr>
            <a:r>
              <a:rPr lang="en-US" dirty="0"/>
              <a:t>Guarantee</a:t>
            </a:r>
            <a:endParaRPr lang="en-US" b="1" dirty="0"/>
          </a:p>
          <a:p>
            <a:endParaRPr lang="en-US" b="1" dirty="0"/>
          </a:p>
          <a:p>
            <a:r>
              <a:rPr lang="en-US" b="1" dirty="0"/>
              <a:t>Hours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Even if the resource is paid a daily rate still need actual hours worked for operated equipment. w/r guidelines apply to all incident resources and need to be tracked.</a:t>
            </a:r>
          </a:p>
          <a:p>
            <a:endParaRPr lang="en-US" dirty="0"/>
          </a:p>
          <a:p>
            <a:r>
              <a:rPr lang="en-US" dirty="0"/>
              <a:t>Hours are recorded daily on the shift ticket (in military time) in order to compare service hours and value, even if the EERA specifies to record equipment use by days. </a:t>
            </a:r>
          </a:p>
          <a:p>
            <a:r>
              <a:rPr lang="en-US" dirty="0"/>
              <a:t> </a:t>
            </a:r>
            <a:endParaRPr lang="en-US" b="1" dirty="0"/>
          </a:p>
          <a:p>
            <a:r>
              <a:rPr lang="en-US" dirty="0"/>
              <a:t>If the equipment is being used for only two hours a day but is getting paid a daily rate, then appropriate agency personnel might consider renegotiating the agreement or releasing that equipment and procuring a new resource.</a:t>
            </a:r>
            <a:endParaRPr lang="en-US" b="1" dirty="0"/>
          </a:p>
          <a:p>
            <a:r>
              <a:rPr lang="en-US" dirty="0"/>
              <a:t> </a:t>
            </a:r>
            <a:endParaRPr lang="en-US" b="1" dirty="0"/>
          </a:p>
          <a:p>
            <a:r>
              <a:rPr lang="en-US" b="1" dirty="0"/>
              <a:t>Days</a:t>
            </a:r>
          </a:p>
          <a:p>
            <a:r>
              <a:rPr lang="en-US" dirty="0"/>
              <a:t>Daily rates are negotiated by the procurement officer and the vendor. These rates are paid to the vendor regardless of hours or mileage used.</a:t>
            </a:r>
            <a:endParaRPr lang="en-US" b="1" dirty="0"/>
          </a:p>
          <a:p>
            <a:r>
              <a:rPr lang="en-US" dirty="0"/>
              <a:t> </a:t>
            </a:r>
            <a:endParaRPr lang="en-US" b="1" dirty="0"/>
          </a:p>
          <a:p>
            <a:r>
              <a:rPr lang="en-US" b="1" dirty="0"/>
              <a:t>Miles</a:t>
            </a:r>
          </a:p>
          <a:p>
            <a:r>
              <a:rPr lang="en-US" dirty="0"/>
              <a:t>Miles are recorded using the odometer. They are written in the start and stop columns of the shift ticket. If the numbers are too large to fit in the space provided, record miles in the remarks section. As long as they are recorded, finance will find them.</a:t>
            </a:r>
            <a:endParaRPr lang="en-US" b="1" dirty="0"/>
          </a:p>
          <a:p>
            <a:r>
              <a:rPr lang="en-US" dirty="0"/>
              <a:t> </a:t>
            </a:r>
            <a:endParaRPr lang="en-US" b="1" dirty="0"/>
          </a:p>
          <a:p>
            <a:r>
              <a:rPr lang="en-US" b="1" dirty="0"/>
              <a:t>Guarantee</a:t>
            </a:r>
          </a:p>
          <a:p>
            <a:r>
              <a:rPr lang="en-US" dirty="0"/>
              <a:t>A guaranteed rate is a minimum flat-rate payment for services rendered.</a:t>
            </a:r>
            <a:endParaRPr lang="en-US" b="1" dirty="0"/>
          </a:p>
          <a:p>
            <a:endParaRPr lang="en-US" dirty="0"/>
          </a:p>
          <a:p>
            <a:r>
              <a:rPr lang="en-US" dirty="0"/>
              <a:t>Unusual conditions need to be documented on the shift ticket in the remarks section:</a:t>
            </a:r>
            <a:endParaRPr lang="en-US" b="1" dirty="0"/>
          </a:p>
          <a:p>
            <a:pPr marL="174708" indent="-174708">
              <a:buFont typeface="Arial" panose="020B0604020202020204" pitchFamily="34" charset="0"/>
              <a:buChar char="•"/>
            </a:pPr>
            <a:r>
              <a:rPr lang="en-US" dirty="0"/>
              <a:t>Downtime- mechanical issues, personnel issues, etc.</a:t>
            </a:r>
            <a:endParaRPr lang="en-US" b="1" dirty="0"/>
          </a:p>
          <a:p>
            <a:pPr marL="174708" indent="-174708">
              <a:buFont typeface="Arial" panose="020B0604020202020204" pitchFamily="34" charset="0"/>
              <a:buChar char="•"/>
            </a:pPr>
            <a:r>
              <a:rPr lang="en-US" dirty="0"/>
              <a:t>Damage</a:t>
            </a:r>
            <a:endParaRPr lang="en-US" b="1" dirty="0"/>
          </a:p>
          <a:p>
            <a:pPr marL="174708" indent="-174708">
              <a:buFont typeface="Arial" panose="020B0604020202020204" pitchFamily="34" charset="0"/>
              <a:buChar char="•"/>
            </a:pPr>
            <a:r>
              <a:rPr lang="en-US" dirty="0"/>
              <a:t>Release time</a:t>
            </a:r>
            <a:endParaRPr lang="en-US" b="1" dirty="0"/>
          </a:p>
          <a:p>
            <a:pPr marL="174708" indent="-174708">
              <a:buFont typeface="Arial" panose="020B0604020202020204" pitchFamily="34" charset="0"/>
              <a:buChar char="•"/>
            </a:pPr>
            <a:r>
              <a:rPr lang="en-US" dirty="0"/>
              <a:t>Transport</a:t>
            </a:r>
            <a:endParaRPr lang="en-US" b="1" dirty="0"/>
          </a:p>
          <a:p>
            <a:pPr marL="174708" indent="-174708">
              <a:buFont typeface="Arial" panose="020B0604020202020204" pitchFamily="34" charset="0"/>
              <a:buChar char="•"/>
            </a:pPr>
            <a:r>
              <a:rPr lang="en-US" dirty="0"/>
              <a:t>Reason for paid meal break </a:t>
            </a:r>
          </a:p>
          <a:p>
            <a:pPr marL="174708" indent="-174708">
              <a:buFont typeface="Arial" panose="020B0604020202020204" pitchFamily="34" charset="0"/>
              <a:buChar char="•"/>
            </a:pPr>
            <a:endParaRPr lang="en-US" b="1" dirty="0"/>
          </a:p>
          <a:p>
            <a:pPr marL="0" indent="0">
              <a:buFont typeface="Arial" panose="020B0604020202020204" pitchFamily="34" charset="0"/>
              <a:buNone/>
            </a:pPr>
            <a:r>
              <a:rPr lang="en-US" b="1" dirty="0">
                <a:solidFill>
                  <a:srgbClr val="FF0000"/>
                </a:solidFill>
              </a:rPr>
              <a:t>TEST QUESTION: Mechanical problems and off time are noted in the remarks on the shift ticket.</a:t>
            </a:r>
          </a:p>
          <a:p>
            <a:r>
              <a:rPr lang="en-US" dirty="0"/>
              <a:t> </a:t>
            </a:r>
            <a:endParaRPr lang="en-US" b="1" dirty="0"/>
          </a:p>
          <a:p>
            <a:r>
              <a:rPr lang="en-US" dirty="0"/>
              <a:t>Meal breaks should be taken and documented on the shift ticket. If they do not show up, document why breaks were not taken.</a:t>
            </a:r>
          </a:p>
          <a:p>
            <a:endParaRPr lang="en-US" dirty="0"/>
          </a:p>
          <a:p>
            <a:pPr defTabSz="931774">
              <a:defRPr/>
            </a:pPr>
            <a:r>
              <a:rPr lang="en-US" dirty="0"/>
              <a:t>After the shift ticket is completed and signed, it is submitted to Finance to post to the Use Invoice.</a:t>
            </a:r>
          </a:p>
          <a:p>
            <a:endParaRPr lang="en-US" dirty="0"/>
          </a:p>
        </p:txBody>
      </p:sp>
    </p:spTree>
    <p:extLst>
      <p:ext uri="{BB962C8B-B14F-4D97-AF65-F5344CB8AC3E}">
        <p14:creationId xmlns:p14="http://schemas.microsoft.com/office/powerpoint/2010/main" val="232325574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i="1"/>
              <a:t>Instructor Note: Progress Check</a:t>
            </a:r>
            <a:endParaRPr lang="en-US" b="1"/>
          </a:p>
        </p:txBody>
      </p:sp>
    </p:spTree>
    <p:extLst>
      <p:ext uri="{BB962C8B-B14F-4D97-AF65-F5344CB8AC3E}">
        <p14:creationId xmlns:p14="http://schemas.microsoft.com/office/powerpoint/2010/main" val="141764500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r>
              <a:rPr lang="en-US" i="1"/>
              <a:t>Instructor Note: Picture of the Form on the next slide.</a:t>
            </a:r>
          </a:p>
          <a:p>
            <a:endParaRPr lang="en-US"/>
          </a:p>
        </p:txBody>
      </p:sp>
    </p:spTree>
    <p:extLst>
      <p:ext uri="{BB962C8B-B14F-4D97-AF65-F5344CB8AC3E}">
        <p14:creationId xmlns:p14="http://schemas.microsoft.com/office/powerpoint/2010/main" val="56638191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Instructor Note: Review the Use Invoice.</a:t>
            </a:r>
            <a:endParaRPr lang="en-US" dirty="0"/>
          </a:p>
          <a:p>
            <a:endParaRPr lang="en-US" dirty="0"/>
          </a:p>
          <a:p>
            <a:r>
              <a:rPr lang="en-US" dirty="0"/>
              <a:t>Three documents are required to complete the use invoice:</a:t>
            </a:r>
            <a:endParaRPr lang="en-US" b="1" dirty="0"/>
          </a:p>
          <a:p>
            <a:pPr marL="174708" indent="-174708">
              <a:buFont typeface="Arial" panose="020B0604020202020204" pitchFamily="34" charset="0"/>
              <a:buChar char="•"/>
            </a:pPr>
            <a:r>
              <a:rPr lang="en-US" dirty="0"/>
              <a:t>Shift ticket</a:t>
            </a:r>
            <a:endParaRPr lang="en-US" b="1" dirty="0"/>
          </a:p>
          <a:p>
            <a:pPr marL="174708" indent="-174708">
              <a:buFont typeface="Arial" panose="020B0604020202020204" pitchFamily="34" charset="0"/>
              <a:buChar char="•"/>
            </a:pPr>
            <a:r>
              <a:rPr lang="en-US" dirty="0"/>
              <a:t>EERA or IBPA</a:t>
            </a:r>
            <a:endParaRPr lang="en-US" b="1" dirty="0"/>
          </a:p>
          <a:p>
            <a:pPr marL="174708" indent="-174708">
              <a:buFont typeface="Arial" panose="020B0604020202020204" pitchFamily="34" charset="0"/>
              <a:buChar char="•"/>
            </a:pPr>
            <a:r>
              <a:rPr lang="en-US" dirty="0"/>
              <a:t>Resource order</a:t>
            </a:r>
            <a:endParaRPr lang="en-US" b="1" dirty="0"/>
          </a:p>
          <a:p>
            <a:r>
              <a:rPr lang="en-US" dirty="0"/>
              <a:t> </a:t>
            </a:r>
            <a:endParaRPr lang="en-US" b="1" dirty="0"/>
          </a:p>
          <a:p>
            <a:r>
              <a:rPr lang="en-US" dirty="0"/>
              <a:t>Other pertinent information, such as administrative office for payment and hiring/agreement information, is retrieved from the EERA or IBPA.</a:t>
            </a:r>
            <a:endParaRPr lang="en-US" b="1" dirty="0"/>
          </a:p>
          <a:p>
            <a:r>
              <a:rPr lang="en-US" dirty="0"/>
              <a:t> </a:t>
            </a:r>
            <a:endParaRPr lang="en-US" b="1" dirty="0"/>
          </a:p>
          <a:p>
            <a:r>
              <a:rPr lang="en-US" dirty="0"/>
              <a:t>Possible additions and deductions on the use invoice include:</a:t>
            </a:r>
            <a:endParaRPr lang="en-US" b="1" dirty="0"/>
          </a:p>
          <a:p>
            <a:pPr marL="174708" indent="-174708">
              <a:buFont typeface="Arial" panose="020B0604020202020204" pitchFamily="34" charset="0"/>
              <a:buChar char="•"/>
            </a:pPr>
            <a:r>
              <a:rPr lang="en-US" dirty="0"/>
              <a:t>Fuel </a:t>
            </a:r>
            <a:endParaRPr lang="en-US" b="1" dirty="0"/>
          </a:p>
          <a:p>
            <a:pPr marL="174708" indent="-174708">
              <a:buFont typeface="Arial" panose="020B0604020202020204" pitchFamily="34" charset="0"/>
              <a:buChar char="•"/>
            </a:pPr>
            <a:r>
              <a:rPr lang="en-US" dirty="0"/>
              <a:t>Unusual wear and tear </a:t>
            </a:r>
            <a:endParaRPr lang="en-US" b="1" dirty="0"/>
          </a:p>
          <a:p>
            <a:pPr marL="174708" indent="-174708">
              <a:buFont typeface="Arial" panose="020B0604020202020204" pitchFamily="34" charset="0"/>
              <a:buChar char="•"/>
            </a:pPr>
            <a:r>
              <a:rPr lang="en-US" dirty="0"/>
              <a:t>Commissary </a:t>
            </a:r>
            <a:endParaRPr lang="en-US" b="1" dirty="0"/>
          </a:p>
          <a:p>
            <a:pPr marL="174708" indent="-174708">
              <a:buFont typeface="Arial" panose="020B0604020202020204" pitchFamily="34" charset="0"/>
              <a:buChar char="•"/>
            </a:pPr>
            <a:r>
              <a:rPr lang="en-US" dirty="0"/>
              <a:t>Parts </a:t>
            </a:r>
          </a:p>
          <a:p>
            <a:pPr marL="174708" indent="-174708">
              <a:buFont typeface="Arial" panose="020B0604020202020204" pitchFamily="34" charset="0"/>
              <a:buChar char="•"/>
            </a:pPr>
            <a:r>
              <a:rPr lang="en-US" b="0" dirty="0"/>
              <a:t>M&amp;IE and/or lodging if no incident base or meals provided</a:t>
            </a:r>
          </a:p>
          <a:p>
            <a:r>
              <a:rPr lang="en-US" dirty="0"/>
              <a:t> </a:t>
            </a:r>
            <a:endParaRPr lang="en-US" b="1" dirty="0"/>
          </a:p>
          <a:p>
            <a:r>
              <a:rPr lang="en-US" dirty="0"/>
              <a:t>At the time of demobilization, the emergency equipment use invoice is:</a:t>
            </a:r>
            <a:endParaRPr lang="en-US" b="1" dirty="0"/>
          </a:p>
          <a:p>
            <a:pPr marL="174708" indent="-174708">
              <a:buFont typeface="Arial" panose="020B0604020202020204" pitchFamily="34" charset="0"/>
              <a:buChar char="•"/>
            </a:pPr>
            <a:r>
              <a:rPr lang="en-US" dirty="0"/>
              <a:t>Totaled and closed out </a:t>
            </a:r>
            <a:endParaRPr lang="en-US" b="1" dirty="0"/>
          </a:p>
          <a:p>
            <a:pPr marL="174708" indent="-174708">
              <a:buFont typeface="Arial" panose="020B0604020202020204" pitchFamily="34" charset="0"/>
              <a:buChar char="•"/>
            </a:pPr>
            <a:r>
              <a:rPr lang="en-US" dirty="0"/>
              <a:t>Signed by the appropriate agency official </a:t>
            </a:r>
            <a:endParaRPr lang="en-US" b="1" dirty="0"/>
          </a:p>
          <a:p>
            <a:pPr marL="174708" indent="-174708">
              <a:buFont typeface="Arial" panose="020B0604020202020204" pitchFamily="34" charset="0"/>
              <a:buChar char="•"/>
            </a:pPr>
            <a:r>
              <a:rPr lang="en-US" dirty="0"/>
              <a:t>Signed by the contractor </a:t>
            </a:r>
            <a:endParaRPr lang="en-US" b="1" dirty="0"/>
          </a:p>
          <a:p>
            <a:pPr marL="174708" indent="-174708">
              <a:buFont typeface="Arial" panose="020B0604020202020204" pitchFamily="34" charset="0"/>
              <a:buChar char="•"/>
            </a:pPr>
            <a:r>
              <a:rPr lang="en-US" dirty="0"/>
              <a:t>Subject to audit (errors are corrected before the contractor payment is sent) </a:t>
            </a:r>
            <a:endParaRPr lang="en-US" b="1" dirty="0"/>
          </a:p>
          <a:p>
            <a:endParaRPr lang="en-US" dirty="0"/>
          </a:p>
        </p:txBody>
      </p:sp>
    </p:spTree>
    <p:extLst>
      <p:ext uri="{BB962C8B-B14F-4D97-AF65-F5344CB8AC3E}">
        <p14:creationId xmlns:p14="http://schemas.microsoft.com/office/powerpoint/2010/main" val="349333160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Entire slide agency dependent -- Fuel and Oil Issue </a:t>
            </a:r>
          </a:p>
          <a:p>
            <a:r>
              <a:rPr lang="en-US" dirty="0"/>
              <a:t>The OF-304 (fuel and oil) is a payment document used by fuel tenders when they issue fuel at an incident. More and more, fuel tenders are accepting credit cards on the incident base and therefore reducing the need for this form. </a:t>
            </a:r>
            <a:endParaRPr lang="en-US" b="1" dirty="0"/>
          </a:p>
          <a:p>
            <a:r>
              <a:rPr lang="en-US" dirty="0"/>
              <a:t> </a:t>
            </a:r>
            <a:endParaRPr lang="en-US" b="1" dirty="0"/>
          </a:p>
          <a:p>
            <a:r>
              <a:rPr lang="en-US" dirty="0"/>
              <a:t>Tender agreements are also incorporating the credit card utility, so vendors need to be set up to accept credit cards.</a:t>
            </a:r>
            <a:endParaRPr lang="en-US" b="1" dirty="0"/>
          </a:p>
          <a:p>
            <a:endParaRPr lang="en-US" b="1" dirty="0"/>
          </a:p>
          <a:p>
            <a:r>
              <a:rPr lang="en-US" b="1" dirty="0"/>
              <a:t>Rental-Use Envelope, OF-305</a:t>
            </a:r>
          </a:p>
          <a:p>
            <a:r>
              <a:rPr lang="en-US" dirty="0"/>
              <a:t>The OF-305 consolidates all pertinent documents related to the EERA or IBPA. It is prepared at the time of hire by the hiring official and contains:</a:t>
            </a:r>
            <a:endParaRPr lang="en-US" b="1" dirty="0"/>
          </a:p>
          <a:p>
            <a:pPr marL="174708" indent="-174708">
              <a:buFont typeface="Arial" panose="020B0604020202020204" pitchFamily="34" charset="0"/>
              <a:buChar char="•"/>
            </a:pPr>
            <a:r>
              <a:rPr lang="en-US" dirty="0"/>
              <a:t>A copy of the EERA or IBPA</a:t>
            </a:r>
            <a:endParaRPr lang="en-US" b="1" dirty="0"/>
          </a:p>
          <a:p>
            <a:pPr marL="174708" indent="-174708">
              <a:buFont typeface="Arial" panose="020B0604020202020204" pitchFamily="34" charset="0"/>
              <a:buChar char="•"/>
            </a:pPr>
            <a:r>
              <a:rPr lang="en-US" dirty="0"/>
              <a:t>Pre-use inspection</a:t>
            </a:r>
            <a:endParaRPr lang="en-US" b="1" dirty="0"/>
          </a:p>
          <a:p>
            <a:pPr marL="174708" indent="-174708">
              <a:buFont typeface="Arial" panose="020B0604020202020204" pitchFamily="34" charset="0"/>
              <a:buChar char="•"/>
            </a:pPr>
            <a:r>
              <a:rPr lang="en-US" dirty="0"/>
              <a:t>Emergency equipment shift ticket book</a:t>
            </a:r>
            <a:endParaRPr lang="en-US" b="1" dirty="0"/>
          </a:p>
          <a:p>
            <a:r>
              <a:rPr lang="en-US" dirty="0"/>
              <a:t> </a:t>
            </a:r>
            <a:endParaRPr lang="en-US" b="1" dirty="0"/>
          </a:p>
          <a:p>
            <a:r>
              <a:rPr lang="en-US" dirty="0"/>
              <a:t>The materials needed for payment are placed inside the envelope.</a:t>
            </a:r>
            <a:endParaRPr lang="en-US" b="1" dirty="0"/>
          </a:p>
          <a:p>
            <a:r>
              <a:rPr lang="en-US" dirty="0"/>
              <a:t> </a:t>
            </a:r>
            <a:endParaRPr lang="en-US" b="1" dirty="0"/>
          </a:p>
          <a:p>
            <a:r>
              <a:rPr lang="en-US" b="1" dirty="0"/>
              <a:t>Contract Claim Documentation</a:t>
            </a:r>
          </a:p>
          <a:p>
            <a:r>
              <a:rPr lang="en-US" dirty="0"/>
              <a:t>Contract claims information may be submitted to the procurement unit leader, incident agency, or contracting officer. We get into the specifics of contract claims in the Claims module.</a:t>
            </a:r>
            <a:endParaRPr lang="en-US" b="1" dirty="0"/>
          </a:p>
          <a:p>
            <a:r>
              <a:rPr lang="en-US" dirty="0"/>
              <a:t> </a:t>
            </a:r>
            <a:endParaRPr lang="en-US" b="1" dirty="0"/>
          </a:p>
          <a:p>
            <a:r>
              <a:rPr lang="en-US" b="1" dirty="0"/>
              <a:t>Performance Evaluations</a:t>
            </a:r>
          </a:p>
          <a:p>
            <a:r>
              <a:rPr lang="en-US" dirty="0"/>
              <a:t>Performance evaluations are completed by the supervisor and forwarded to the contracting officer. A copy is given to the contractor, and another copy is retained for the incident documentation package.</a:t>
            </a:r>
            <a:endParaRPr lang="en-US" b="1" dirty="0"/>
          </a:p>
          <a:p>
            <a:r>
              <a:rPr lang="en-US" dirty="0"/>
              <a:t> </a:t>
            </a:r>
            <a:endParaRPr lang="en-US" b="1" dirty="0"/>
          </a:p>
          <a:p>
            <a:r>
              <a:rPr lang="en-US" dirty="0"/>
              <a:t>Before equipment is released and paid, the procurement unit leader or the buying team leader ensures the:</a:t>
            </a:r>
            <a:endParaRPr lang="en-US" b="1" dirty="0"/>
          </a:p>
          <a:p>
            <a:pPr marL="174708" indent="-174708">
              <a:buFont typeface="Arial" panose="020B0604020202020204" pitchFamily="34" charset="0"/>
              <a:buChar char="•"/>
            </a:pPr>
            <a:r>
              <a:rPr lang="en-US" dirty="0"/>
              <a:t>Completion of a release inspection</a:t>
            </a:r>
            <a:endParaRPr lang="en-US" b="1" dirty="0"/>
          </a:p>
          <a:p>
            <a:pPr marL="174708" indent="-174708">
              <a:buFont typeface="Arial" panose="020B0604020202020204" pitchFamily="34" charset="0"/>
              <a:buChar char="•"/>
            </a:pPr>
            <a:r>
              <a:rPr lang="en-US" dirty="0"/>
              <a:t>Posting of time, additions, and subtractions is correct</a:t>
            </a:r>
            <a:endParaRPr lang="en-US" b="1" dirty="0"/>
          </a:p>
          <a:p>
            <a:pPr marL="174708" indent="-174708">
              <a:buFont typeface="Arial" panose="020B0604020202020204" pitchFamily="34" charset="0"/>
              <a:buChar char="•"/>
            </a:pPr>
            <a:r>
              <a:rPr lang="en-US" dirty="0"/>
              <a:t>Signing of the demobilization checkout, ICS-221</a:t>
            </a:r>
            <a:endParaRPr lang="en-US" b="1" dirty="0"/>
          </a:p>
          <a:p>
            <a:pPr marL="174708" indent="-174708">
              <a:buFont typeface="Arial" panose="020B0604020202020204" pitchFamily="34" charset="0"/>
              <a:buChar char="•"/>
            </a:pPr>
            <a:r>
              <a:rPr lang="en-US" dirty="0"/>
              <a:t>Documentation of release time and date</a:t>
            </a:r>
            <a:endParaRPr lang="en-US" b="1" dirty="0"/>
          </a:p>
          <a:p>
            <a:pPr marL="174708" indent="-174708">
              <a:buFont typeface="Arial" panose="020B0604020202020204" pitchFamily="34" charset="0"/>
              <a:buChar char="•"/>
            </a:pPr>
            <a:r>
              <a:rPr lang="en-US" dirty="0"/>
              <a:t>Obtaining of legible signatures</a:t>
            </a:r>
            <a:endParaRPr lang="en-US" b="1" dirty="0"/>
          </a:p>
          <a:p>
            <a:pPr marL="174708" indent="-174708">
              <a:buFont typeface="Arial" panose="020B0604020202020204" pitchFamily="34" charset="0"/>
              <a:buChar char="•"/>
            </a:pPr>
            <a:r>
              <a:rPr lang="en-US" dirty="0"/>
              <a:t>Completion of the performance evaluation</a:t>
            </a:r>
            <a:endParaRPr lang="en-US" b="1" dirty="0"/>
          </a:p>
          <a:p>
            <a:pPr marL="174708" indent="-174708">
              <a:buFont typeface="Arial" panose="020B0604020202020204" pitchFamily="34" charset="0"/>
              <a:buChar char="•"/>
            </a:pPr>
            <a:r>
              <a:rPr lang="en-US" dirty="0"/>
              <a:t>Placement of all payment documentation into the emergency equipment rental-use envelope</a:t>
            </a:r>
            <a:endParaRPr lang="en-US" b="1" dirty="0"/>
          </a:p>
          <a:p>
            <a:endParaRPr lang="en-US" dirty="0"/>
          </a:p>
        </p:txBody>
      </p:sp>
    </p:spTree>
    <p:extLst>
      <p:ext uri="{BB962C8B-B14F-4D97-AF65-F5344CB8AC3E}">
        <p14:creationId xmlns:p14="http://schemas.microsoft.com/office/powerpoint/2010/main" val="123260277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i="1"/>
              <a:t>Instructor Note: Progress Check</a:t>
            </a:r>
            <a:endParaRPr lang="en-US" b="1"/>
          </a:p>
        </p:txBody>
      </p:sp>
    </p:spTree>
    <p:extLst>
      <p:ext uri="{BB962C8B-B14F-4D97-AF65-F5344CB8AC3E}">
        <p14:creationId xmlns:p14="http://schemas.microsoft.com/office/powerpoint/2010/main" val="174958419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r>
              <a:rPr lang="en-US" dirty="0"/>
              <a:t>A post-use inspection is not required.</a:t>
            </a:r>
          </a:p>
          <a:p>
            <a:endParaRPr lang="en-US" dirty="0"/>
          </a:p>
        </p:txBody>
      </p:sp>
    </p:spTree>
    <p:extLst>
      <p:ext uri="{BB962C8B-B14F-4D97-AF65-F5344CB8AC3E}">
        <p14:creationId xmlns:p14="http://schemas.microsoft.com/office/powerpoint/2010/main" val="316147317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i="1"/>
              <a:t>Instructor Note: Progress Check</a:t>
            </a:r>
            <a:endParaRPr lang="en-US" b="1"/>
          </a:p>
        </p:txBody>
      </p:sp>
    </p:spTree>
    <p:extLst>
      <p:ext uri="{BB962C8B-B14F-4D97-AF65-F5344CB8AC3E}">
        <p14:creationId xmlns:p14="http://schemas.microsoft.com/office/powerpoint/2010/main" val="18122221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extremely important to go through the appropriate channels to obtain the resources you need on an incident. That means relying on personnel who have specific procurement authority. If you don’t obtain the proper authority before acquiring an item or service, your agency might not be reimbursed for it. </a:t>
            </a:r>
          </a:p>
          <a:p>
            <a:endParaRPr lang="en-US" dirty="0"/>
          </a:p>
        </p:txBody>
      </p:sp>
    </p:spTree>
    <p:extLst>
      <p:ext uri="{BB962C8B-B14F-4D97-AF65-F5344CB8AC3E}">
        <p14:creationId xmlns:p14="http://schemas.microsoft.com/office/powerpoint/2010/main" val="45410687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Review the process for ordering a resource through the resource receiving payment. </a:t>
            </a:r>
            <a:endParaRPr lang="en-US" b="1" dirty="0"/>
          </a:p>
        </p:txBody>
      </p:sp>
    </p:spTree>
    <p:extLst>
      <p:ext uri="{BB962C8B-B14F-4D97-AF65-F5344CB8AC3E}">
        <p14:creationId xmlns:p14="http://schemas.microsoft.com/office/powerpoint/2010/main" val="237633271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SIIBM Chapter 20, Page 20-16</a:t>
            </a:r>
          </a:p>
          <a:p>
            <a:pPr defTabSz="931774">
              <a:defRPr/>
            </a:pPr>
            <a:endParaRPr lang="en-US" dirty="0"/>
          </a:p>
          <a:p>
            <a:pPr defTabSz="931774">
              <a:defRPr/>
            </a:pPr>
            <a:r>
              <a:rPr lang="en-US" dirty="0"/>
              <a:t>Documentation should include name, address, phone number, signature, facts concerning damage, itemized listing of the amount claimed and witness statements.</a:t>
            </a:r>
          </a:p>
          <a:p>
            <a:pPr defTabSz="931774">
              <a:defRPr/>
            </a:pPr>
            <a:endParaRPr lang="en-US" b="1" dirty="0"/>
          </a:p>
          <a:p>
            <a:pPr defTabSz="931774">
              <a:defRPr/>
            </a:pPr>
            <a:r>
              <a:rPr lang="en-US" dirty="0"/>
              <a:t>Most common issues resulting in a claim:</a:t>
            </a:r>
          </a:p>
          <a:p>
            <a:pPr marL="174708" indent="-174708" defTabSz="931774">
              <a:buFont typeface="Arial" panose="020B0604020202020204" pitchFamily="34" charset="0"/>
              <a:buChar char="•"/>
              <a:defRPr/>
            </a:pPr>
            <a:r>
              <a:rPr lang="en-US" dirty="0"/>
              <a:t>Equipment damage</a:t>
            </a:r>
          </a:p>
          <a:p>
            <a:pPr marL="174708" indent="-174708" defTabSz="931774">
              <a:buFont typeface="Arial" panose="020B0604020202020204" pitchFamily="34" charset="0"/>
              <a:buChar char="•"/>
              <a:defRPr/>
            </a:pPr>
            <a:r>
              <a:rPr lang="en-US" dirty="0"/>
              <a:t>Failure to comply with terms and conditions of agreement</a:t>
            </a:r>
          </a:p>
          <a:p>
            <a:pPr marL="174708" indent="-174708" defTabSz="931774">
              <a:buFont typeface="Arial" panose="020B0604020202020204" pitchFamily="34" charset="0"/>
              <a:buChar char="•"/>
              <a:defRPr/>
            </a:pPr>
            <a:r>
              <a:rPr lang="en-US" dirty="0"/>
              <a:t>Inadequate documentation</a:t>
            </a:r>
          </a:p>
          <a:p>
            <a:pPr marL="174708" indent="-174708" defTabSz="931774">
              <a:buFont typeface="Arial" panose="020B0604020202020204" pitchFamily="34" charset="0"/>
              <a:buChar char="•"/>
              <a:defRPr/>
            </a:pPr>
            <a:r>
              <a:rPr lang="en-US" dirty="0"/>
              <a:t>Inadequate pre-use inspections</a:t>
            </a:r>
          </a:p>
          <a:p>
            <a:pPr marL="174708" indent="-174708" defTabSz="931774">
              <a:buFont typeface="Arial" panose="020B0604020202020204" pitchFamily="34" charset="0"/>
              <a:buChar char="•"/>
              <a:defRPr/>
            </a:pPr>
            <a:r>
              <a:rPr lang="en-US" dirty="0"/>
              <a:t>Lack of communication between reps</a:t>
            </a:r>
          </a:p>
          <a:p>
            <a:pPr marL="174708" indent="-174708" defTabSz="931774">
              <a:buFont typeface="Arial" panose="020B0604020202020204" pitchFamily="34" charset="0"/>
              <a:buChar char="•"/>
              <a:defRPr/>
            </a:pPr>
            <a:endParaRPr lang="en-US" dirty="0"/>
          </a:p>
          <a:p>
            <a:pPr defTabSz="931774">
              <a:defRPr/>
            </a:pPr>
            <a:r>
              <a:rPr lang="en-US" b="1" dirty="0"/>
              <a:t>Example of a Contract Claim</a:t>
            </a:r>
          </a:p>
          <a:p>
            <a:r>
              <a:rPr lang="en-US" dirty="0"/>
              <a:t>A hose on a contract engine is used on the </a:t>
            </a:r>
            <a:r>
              <a:rPr lang="en-US" dirty="0" err="1"/>
              <a:t>fireline</a:t>
            </a:r>
            <a:r>
              <a:rPr lang="en-US" dirty="0"/>
              <a:t> and the division supervisor directs the hose to be left in place when the engine is released. Is this a claims situation? </a:t>
            </a:r>
            <a:endParaRPr lang="en-US" b="1" dirty="0"/>
          </a:p>
          <a:p>
            <a:r>
              <a:rPr lang="en-US" dirty="0"/>
              <a:t> </a:t>
            </a:r>
            <a:endParaRPr lang="en-US" b="1" dirty="0"/>
          </a:p>
          <a:p>
            <a:r>
              <a:rPr lang="en-US" dirty="0"/>
              <a:t>To replace the lost property, the contractor initiates a claim through the contracting officer who then has the authority to bring the claim to resolution.</a:t>
            </a:r>
            <a:endParaRPr lang="en-US" b="1" dirty="0"/>
          </a:p>
          <a:p>
            <a:r>
              <a:rPr lang="en-US" dirty="0"/>
              <a:t> </a:t>
            </a:r>
            <a:endParaRPr lang="en-US" b="1" dirty="0"/>
          </a:p>
          <a:p>
            <a:r>
              <a:rPr lang="en-US" dirty="0"/>
              <a:t>Some details: </a:t>
            </a:r>
            <a:endParaRPr lang="en-US" b="1" dirty="0"/>
          </a:p>
          <a:p>
            <a:pPr marL="174708" indent="-174708">
              <a:buFont typeface="Arial" panose="020B0604020202020204" pitchFamily="34" charset="0"/>
              <a:buChar char="•"/>
            </a:pPr>
            <a:r>
              <a:rPr lang="en-US" dirty="0"/>
              <a:t>The government cannot give or sell federal inventory to a contractor</a:t>
            </a:r>
            <a:endParaRPr lang="en-US" b="1" dirty="0"/>
          </a:p>
          <a:p>
            <a:pPr marL="174708" indent="-174708">
              <a:buFont typeface="Arial" panose="020B0604020202020204" pitchFamily="34" charset="0"/>
              <a:buChar char="•"/>
            </a:pPr>
            <a:r>
              <a:rPr lang="en-US" dirty="0"/>
              <a:t>Contractors can check out items temporarily from supply</a:t>
            </a:r>
            <a:endParaRPr lang="en-US" b="1" dirty="0"/>
          </a:p>
          <a:p>
            <a:pPr marL="174708" indent="-174708">
              <a:buFont typeface="Arial" panose="020B0604020202020204" pitchFamily="34" charset="0"/>
              <a:buChar char="•"/>
            </a:pPr>
            <a:r>
              <a:rPr lang="en-US" dirty="0"/>
              <a:t>Checked out items have to be returned when demobilizing</a:t>
            </a:r>
            <a:endParaRPr lang="en-US" b="1" dirty="0"/>
          </a:p>
          <a:p>
            <a:pPr marL="174708" indent="-174708">
              <a:buFont typeface="Arial" panose="020B0604020202020204" pitchFamily="34" charset="0"/>
              <a:buChar char="•"/>
            </a:pPr>
            <a:r>
              <a:rPr lang="en-US" dirty="0"/>
              <a:t>The EERA or I-BPA ensures that if the government keeps or damages equipment, then the contractor will have another way of providing materials so that it can do its job.</a:t>
            </a:r>
            <a:endParaRPr lang="en-US" b="1" dirty="0"/>
          </a:p>
          <a:p>
            <a:endParaRPr lang="en-US" dirty="0"/>
          </a:p>
        </p:txBody>
      </p:sp>
    </p:spTree>
    <p:extLst>
      <p:ext uri="{BB962C8B-B14F-4D97-AF65-F5344CB8AC3E}">
        <p14:creationId xmlns:p14="http://schemas.microsoft.com/office/powerpoint/2010/main" val="202430127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a:t>Instructor Note: Show shift ticket and then cover the other questions. Other questions are on next slide.</a:t>
            </a:r>
          </a:p>
          <a:p>
            <a:endParaRPr lang="en-US" i="1"/>
          </a:p>
        </p:txBody>
      </p:sp>
    </p:spTree>
    <p:extLst>
      <p:ext uri="{BB962C8B-B14F-4D97-AF65-F5344CB8AC3E}">
        <p14:creationId xmlns:p14="http://schemas.microsoft.com/office/powerpoint/2010/main" val="87168899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a:t>Instructor Note: Show shift ticket and then cover the other questions.</a:t>
            </a:r>
          </a:p>
          <a:p>
            <a:endParaRPr lang="en-US" i="1"/>
          </a:p>
          <a:p>
            <a:r>
              <a:rPr lang="en-US" i="1"/>
              <a:t>Answers:</a:t>
            </a:r>
          </a:p>
          <a:p>
            <a:r>
              <a:rPr lang="en-US" i="1"/>
              <a:t>1 – a. EERA or I-BPA</a:t>
            </a:r>
          </a:p>
          <a:p>
            <a:r>
              <a:rPr lang="en-US" i="1"/>
              <a:t>2 – 0530-1300, 1330-1800; no remarks needed.</a:t>
            </a:r>
          </a:p>
          <a:p>
            <a:r>
              <a:rPr lang="en-US" i="1"/>
              <a:t>3 – 0530-1000; down at 1000 for mechanical problem and out of service for the day.</a:t>
            </a:r>
          </a:p>
          <a:p>
            <a:endParaRPr lang="en-US" i="1"/>
          </a:p>
        </p:txBody>
      </p:sp>
    </p:spTree>
    <p:extLst>
      <p:ext uri="{BB962C8B-B14F-4D97-AF65-F5344CB8AC3E}">
        <p14:creationId xmlns:p14="http://schemas.microsoft.com/office/powerpoint/2010/main" val="275628689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Tree>
    <p:extLst>
      <p:ext uri="{BB962C8B-B14F-4D97-AF65-F5344CB8AC3E}">
        <p14:creationId xmlns:p14="http://schemas.microsoft.com/office/powerpoint/2010/main" val="29729391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Contracting Specialists </a:t>
            </a:r>
          </a:p>
          <a:p>
            <a:pPr marL="174708" indent="-174708">
              <a:buFont typeface="Arial" panose="020B0604020202020204" pitchFamily="34" charset="0"/>
              <a:buChar char="•"/>
            </a:pPr>
            <a:r>
              <a:rPr lang="en-US" dirty="0"/>
              <a:t>Specific level of warranted procurement authority in the federal system.</a:t>
            </a:r>
          </a:p>
          <a:p>
            <a:pPr marL="174708" indent="-174708">
              <a:buFont typeface="Arial" panose="020B0604020202020204" pitchFamily="34" charset="0"/>
              <a:buChar char="•"/>
            </a:pPr>
            <a:r>
              <a:rPr lang="en-US" dirty="0"/>
              <a:t>For example, a contracting specialist might have authority to sign agreements including land use agreements up to a set dollar amount.</a:t>
            </a:r>
          </a:p>
          <a:p>
            <a:r>
              <a:rPr lang="en-US" b="1" dirty="0"/>
              <a:t> </a:t>
            </a:r>
          </a:p>
          <a:p>
            <a:r>
              <a:rPr lang="en-US" b="1" dirty="0"/>
              <a:t>Purchasing Agents</a:t>
            </a:r>
          </a:p>
          <a:p>
            <a:pPr marL="174708" indent="-174708">
              <a:buFont typeface="Arial" panose="020B0604020202020204" pitchFamily="34" charset="0"/>
              <a:buChar char="•"/>
            </a:pPr>
            <a:r>
              <a:rPr lang="en-US" dirty="0"/>
              <a:t>Purchasing agents might work at the local level. </a:t>
            </a:r>
          </a:p>
          <a:p>
            <a:pPr marL="174708" indent="-174708">
              <a:buFont typeface="Arial" panose="020B0604020202020204" pitchFamily="34" charset="0"/>
              <a:buChar char="•"/>
            </a:pPr>
            <a:r>
              <a:rPr lang="en-US" dirty="0"/>
              <a:t>They may have a limited level of procurement authority. </a:t>
            </a:r>
          </a:p>
          <a:p>
            <a:pPr marL="174708" indent="-174708">
              <a:buFont typeface="Arial" panose="020B0604020202020204" pitchFamily="34" charset="0"/>
              <a:buChar char="•"/>
            </a:pPr>
            <a:r>
              <a:rPr lang="en-US" dirty="0"/>
              <a:t>For example, they might use a government purchase card with a certain dollar limit attached to it. </a:t>
            </a:r>
            <a:endParaRPr lang="en-US" b="1" dirty="0"/>
          </a:p>
          <a:p>
            <a:r>
              <a:rPr lang="en-US" dirty="0"/>
              <a:t> </a:t>
            </a:r>
            <a:endParaRPr lang="en-US" b="1" dirty="0"/>
          </a:p>
          <a:p>
            <a:r>
              <a:rPr lang="en-US" b="1" dirty="0"/>
              <a:t>Buying Team Members</a:t>
            </a:r>
          </a:p>
          <a:p>
            <a:pPr marL="174708" indent="-174708">
              <a:buFont typeface="Arial" panose="020B0604020202020204" pitchFamily="34" charset="0"/>
              <a:buChar char="•"/>
            </a:pPr>
            <a:r>
              <a:rPr lang="en-US" dirty="0"/>
              <a:t>A buying team is a cadre of individuals who arrive at an incident agency to help with procurement. </a:t>
            </a:r>
          </a:p>
          <a:p>
            <a:pPr marL="174708" indent="-174708">
              <a:buFont typeface="Arial" panose="020B0604020202020204" pitchFamily="34" charset="0"/>
              <a:buChar char="•"/>
            </a:pPr>
            <a:r>
              <a:rPr lang="en-US" dirty="0"/>
              <a:t>Team members could come from local, state, or federal agencies, and they may have different levels of purchasing authority. </a:t>
            </a:r>
            <a:endParaRPr lang="en-US" b="1" dirty="0"/>
          </a:p>
          <a:p>
            <a:pPr marL="174708" indent="-174708">
              <a:buFont typeface="Arial" panose="020B0604020202020204" pitchFamily="34" charset="0"/>
              <a:buChar char="•"/>
            </a:pPr>
            <a:r>
              <a:rPr lang="en-US" dirty="0"/>
              <a:t>Buying teams are often used for large incidents or incidents that are expected to obligate the government for a significant amount of money. </a:t>
            </a:r>
          </a:p>
          <a:p>
            <a:pPr marL="174708" indent="-174708">
              <a:buFont typeface="Arial" panose="020B0604020202020204" pitchFamily="34" charset="0"/>
              <a:buChar char="•"/>
            </a:pPr>
            <a:r>
              <a:rPr lang="en-US" dirty="0"/>
              <a:t>They must have a government purchase card issued by their home unit or convenience checks with purchase authority for use at the incident.  </a:t>
            </a:r>
          </a:p>
          <a:p>
            <a:pPr marL="174708" indent="-174708">
              <a:buFont typeface="Arial" panose="020B0604020202020204" pitchFamily="34" charset="0"/>
              <a:buChar char="•"/>
            </a:pPr>
            <a:endParaRPr lang="en-US" dirty="0"/>
          </a:p>
          <a:p>
            <a:r>
              <a:rPr lang="en-US" dirty="0"/>
              <a:t> </a:t>
            </a:r>
            <a:endParaRPr lang="en-US" b="1" dirty="0"/>
          </a:p>
          <a:p>
            <a:r>
              <a:rPr lang="en-US" b="1" dirty="0"/>
              <a:t>Procurement Unit Leaders</a:t>
            </a:r>
          </a:p>
          <a:p>
            <a:pPr marL="174708" indent="-174708">
              <a:buFont typeface="Arial" panose="020B0604020202020204" pitchFamily="34" charset="0"/>
              <a:buChar char="•"/>
            </a:pPr>
            <a:r>
              <a:rPr lang="en-US" dirty="0"/>
              <a:t>A procurement unit leader works for the finance/administration section chief (FSC) at an incident. </a:t>
            </a:r>
            <a:endParaRPr lang="en-US" b="1" dirty="0"/>
          </a:p>
          <a:p>
            <a:pPr marL="174708" indent="-174708">
              <a:buFont typeface="Arial" panose="020B0604020202020204" pitchFamily="34" charset="0"/>
              <a:buChar char="•"/>
            </a:pPr>
            <a:r>
              <a:rPr lang="en-US" dirty="0"/>
              <a:t>A PROC administers financial matters related to cooperators and vendor contracts and supervises equipment time recorders. </a:t>
            </a:r>
          </a:p>
          <a:p>
            <a:pPr marL="174708" indent="-174708">
              <a:buFont typeface="Arial" panose="020B0604020202020204" pitchFamily="34" charset="0"/>
              <a:buChar char="•"/>
            </a:pPr>
            <a:r>
              <a:rPr lang="en-US" dirty="0"/>
              <a:t>Type 1 incidents may have a PROC, but smaller incidents often do not. </a:t>
            </a:r>
          </a:p>
          <a:p>
            <a:pPr marL="174708" indent="-174708">
              <a:buFont typeface="Arial" panose="020B0604020202020204" pitchFamily="34" charset="0"/>
              <a:buChar char="•"/>
            </a:pPr>
            <a:r>
              <a:rPr lang="en-US" dirty="0"/>
              <a:t>PROC may or may not have their own procurement authority (no longer required for currency, will depend on the individual). </a:t>
            </a:r>
          </a:p>
          <a:p>
            <a:pPr defTabSz="931774">
              <a:defRPr/>
            </a:pPr>
            <a:endParaRPr lang="en-US" dirty="0"/>
          </a:p>
        </p:txBody>
      </p:sp>
    </p:spTree>
    <p:extLst>
      <p:ext uri="{BB962C8B-B14F-4D97-AF65-F5344CB8AC3E}">
        <p14:creationId xmlns:p14="http://schemas.microsoft.com/office/powerpoint/2010/main" val="27830521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i="1"/>
              <a:t>Instructor Note: Depending on delivery method; use this exercise as a class or small groups.</a:t>
            </a:r>
          </a:p>
          <a:p>
            <a:endParaRPr lang="en-US"/>
          </a:p>
        </p:txBody>
      </p:sp>
    </p:spTree>
    <p:extLst>
      <p:ext uri="{BB962C8B-B14F-4D97-AF65-F5344CB8AC3E}">
        <p14:creationId xmlns:p14="http://schemas.microsoft.com/office/powerpoint/2010/main" val="23523964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a:t>Answers: </a:t>
            </a:r>
          </a:p>
          <a:p>
            <a:r>
              <a:rPr lang="en-US" i="1"/>
              <a:t>1 – Buying Team</a:t>
            </a:r>
          </a:p>
          <a:p>
            <a:r>
              <a:rPr lang="en-US" i="1"/>
              <a:t>2 – Contracting Specialist</a:t>
            </a:r>
          </a:p>
          <a:p>
            <a:r>
              <a:rPr lang="en-US" i="1"/>
              <a:t>3 – PROC</a:t>
            </a:r>
          </a:p>
          <a:p>
            <a:r>
              <a:rPr lang="en-US" i="1"/>
              <a:t>4 – Incident Personnel</a:t>
            </a:r>
          </a:p>
          <a:p>
            <a:endParaRPr lang="en-US"/>
          </a:p>
        </p:txBody>
      </p:sp>
    </p:spTree>
    <p:extLst>
      <p:ext uri="{BB962C8B-B14F-4D97-AF65-F5344CB8AC3E}">
        <p14:creationId xmlns:p14="http://schemas.microsoft.com/office/powerpoint/2010/main" val="19819015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Instructor Note: The remainder of the unit will be discussing the process for ordering a resource through payment. This is a QUICK summary slide. </a:t>
            </a:r>
          </a:p>
          <a:p>
            <a:endParaRPr lang="en-US" dirty="0"/>
          </a:p>
          <a:p>
            <a:r>
              <a:rPr lang="en-US" dirty="0" err="1"/>
              <a:t>PreUse</a:t>
            </a:r>
            <a:r>
              <a:rPr lang="en-US" dirty="0"/>
              <a:t> for Equipment is required, post use is helpful but not a boiler plate requirement. Documentation of condition of equipment upon demobilization is helpful, but does not preclude the contractor from submitting a claim to their CO.</a:t>
            </a:r>
          </a:p>
        </p:txBody>
      </p:sp>
    </p:spTree>
    <p:extLst>
      <p:ext uri="{BB962C8B-B14F-4D97-AF65-F5344CB8AC3E}">
        <p14:creationId xmlns:p14="http://schemas.microsoft.com/office/powerpoint/2010/main" val="19603779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i="1" dirty="0"/>
              <a:t>Instructor Note: Picture of General Message Form on the next slide.</a:t>
            </a:r>
          </a:p>
          <a:p>
            <a:pPr defTabSz="931774">
              <a:defRPr/>
            </a:pPr>
            <a:endParaRPr lang="en-US" dirty="0"/>
          </a:p>
          <a:p>
            <a:pPr defTabSz="931774">
              <a:defRPr/>
            </a:pPr>
            <a:r>
              <a:rPr lang="en-US" dirty="0"/>
              <a:t>All procurement officials must follow certain procedures and make sure the necessary paperwork is in place. </a:t>
            </a:r>
            <a:endParaRPr lang="en-US" b="1" dirty="0"/>
          </a:p>
          <a:p>
            <a:pPr marL="174708" indent="-174708">
              <a:buFont typeface="Arial" panose="020B0604020202020204" pitchFamily="34" charset="0"/>
              <a:buChar char="•"/>
            </a:pPr>
            <a:r>
              <a:rPr lang="en-US" dirty="0"/>
              <a:t>Written documentation is required for all procurements.</a:t>
            </a:r>
          </a:p>
          <a:p>
            <a:pPr marL="174708" indent="-174708">
              <a:buFont typeface="Arial" panose="020B0604020202020204" pitchFamily="34" charset="0"/>
              <a:buChar char="•"/>
            </a:pPr>
            <a:r>
              <a:rPr lang="en-US" dirty="0"/>
              <a:t>You may not have procurement authority, but you can request resources to do your job.</a:t>
            </a:r>
          </a:p>
          <a:p>
            <a:pPr marL="174708" indent="-174708">
              <a:buFont typeface="Arial" panose="020B0604020202020204" pitchFamily="34" charset="0"/>
              <a:buChar char="•"/>
            </a:pPr>
            <a:endParaRPr lang="en-US" dirty="0"/>
          </a:p>
          <a:p>
            <a:r>
              <a:rPr lang="en-US" dirty="0"/>
              <a:t>All orders on an incident go through the Ordering Manager in the Logistics Section.</a:t>
            </a:r>
          </a:p>
          <a:p>
            <a:pPr marL="174708" indent="-174708">
              <a:buFont typeface="Arial" panose="020B0604020202020204" pitchFamily="34" charset="0"/>
              <a:buChar char="•"/>
            </a:pPr>
            <a:r>
              <a:rPr lang="en-US" dirty="0"/>
              <a:t>ORDM will record GM, give it a number and forward to expanded dispatch</a:t>
            </a:r>
          </a:p>
          <a:p>
            <a:pPr marL="174708" indent="-174708">
              <a:buFont typeface="Arial" panose="020B0604020202020204" pitchFamily="34" charset="0"/>
              <a:buChar char="•"/>
            </a:pPr>
            <a:r>
              <a:rPr lang="en-US" dirty="0"/>
              <a:t>Expanded dispatch will generate and fill RO. </a:t>
            </a:r>
          </a:p>
          <a:p>
            <a:r>
              <a:rPr lang="en-US" dirty="0"/>
              <a:t> </a:t>
            </a:r>
            <a:endParaRPr lang="en-US" b="1" dirty="0"/>
          </a:p>
        </p:txBody>
      </p:sp>
    </p:spTree>
    <p:extLst>
      <p:ext uri="{BB962C8B-B14F-4D97-AF65-F5344CB8AC3E}">
        <p14:creationId xmlns:p14="http://schemas.microsoft.com/office/powerpoint/2010/main" val="14169248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004A8DF-53E6-43EE-B98A-EDF69891D0C0}" type="datetime1">
              <a:rPr lang="en-US" smtClean="0"/>
              <a:t>4/12/2024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759B23D-A251-4CA2-A70C-3EEF0DAE2383}" type="datetime1">
              <a:rPr lang="en-US" smtClean="0"/>
              <a:t>4/12/2024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F78521E-FB60-48A6-B646-B4D543DE5FE3}" type="datetime1">
              <a:rPr lang="en-US" smtClean="0"/>
              <a:t>4/12/2024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latin typeface="Arial"/>
              </a:rPr>
              <a:t>”</a:t>
            </a:r>
            <a:endParaRPr lang="en-US">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DCAC54B-05B9-4CCC-9E85-1D14A67F55B3}" type="datetime1">
              <a:rPr lang="en-US" smtClean="0"/>
              <a:t>4/12/2024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A7DDF72-ECD7-41A6-AE9E-CCF313E13C0F}" type="datetime1">
              <a:rPr lang="en-US" smtClean="0"/>
              <a:t>4/12/2024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30830C5-905D-4C52-B69B-7E6736418CD2}" type="datetime1">
              <a:rPr lang="en-US" smtClean="0"/>
              <a:t>4/12/2024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5CFF728-86EC-40BB-B4AC-0312D3B5ED05}" type="datetime1">
              <a:rPr lang="en-US" smtClean="0"/>
              <a:t>4/12/2024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2B3DB91-4C9F-418C-A5CB-878791828E55}" type="datetime1">
              <a:rPr lang="en-US" smtClean="0"/>
              <a:t>4/12/2024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340FE70-F95F-4BD7-938E-56169E967DDF}" type="datetime1">
              <a:rPr lang="en-US" smtClean="0"/>
              <a:t>4/12/2024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B9D84E6-1B96-44FA-BF54-630689D699E4}" type="datetime1">
              <a:rPr lang="en-US" smtClean="0"/>
              <a:t>4/12/2024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7AD400C-C02B-4D2C-8C08-692AD971F644}" type="datetime1">
              <a:rPr lang="en-US" smtClean="0"/>
              <a:t>4/12/2024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F9F0C5-380F-41C2-899A-BAC0F0927E16}" type="slidenum">
              <a:rPr lang="en-US" dirty="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3636C31-993B-419C-8EBA-389E39EF40A4}" type="datetime1">
              <a:rPr lang="en-US" smtClean="0"/>
              <a:t>4/12/2024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p>
        </p:txBody>
      </p:sp>
      <p:sp>
        <p:nvSpPr>
          <p:cNvPr id="3" name="Date Placeholder 2"/>
          <p:cNvSpPr>
            <a:spLocks noGrp="1"/>
          </p:cNvSpPr>
          <p:nvPr>
            <p:ph type="dt" sz="half" idx="10"/>
          </p:nvPr>
        </p:nvSpPr>
        <p:spPr/>
        <p:txBody>
          <a:bodyPr/>
          <a:lstStyle/>
          <a:p>
            <a:fld id="{B8D4B5DF-C7EC-472F-A537-3DE723585987}" type="datetime1">
              <a:rPr lang="en-US" smtClean="0"/>
              <a:t>4/12/2024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C525878-897E-49B0-BFAD-5E640B6CD50E}" type="datetime1">
              <a:rPr lang="en-US" smtClean="0"/>
              <a:t>4/12/2024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70466BD-7833-43DD-BB28-5002F4AEB405}" type="datetime1">
              <a:rPr lang="en-US" smtClean="0"/>
              <a:t>4/12/2024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BAF4711-D4C0-4D1E-AF22-28C9310503A0}" type="datetime1">
              <a:rPr lang="en-US" smtClean="0"/>
              <a:t>4/12/2024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22000"/>
          </a:schemeClr>
        </a:solidFill>
        <a:effectLst/>
      </p:bgPr>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2A9CF2A-4FA7-484B-A07A-5CF56040C71E}" type="datetime1">
              <a:rPr lang="en-US" smtClean="0"/>
              <a:t>4/12/2024</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hf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alpha val="15000"/>
          </a:schemeClr>
        </a:solidFill>
        <a:effectLst/>
      </p:bgPr>
    </p:bg>
    <p:spTree>
      <p:nvGrpSpPr>
        <p:cNvPr id="1" name=""/>
        <p:cNvGrpSpPr/>
        <p:nvPr/>
      </p:nvGrpSpPr>
      <p:grpSpPr>
        <a:xfrm>
          <a:off x="0" y="0"/>
          <a:ext cx="0" cy="0"/>
          <a:chOff x="0" y="0"/>
          <a:chExt cx="0" cy="0"/>
        </a:xfrm>
      </p:grpSpPr>
      <p:pic>
        <p:nvPicPr>
          <p:cNvPr id="5" name="Picture 3" descr="conglomeration">
            <a:extLst>
              <a:ext uri="{FF2B5EF4-FFF2-40B4-BE49-F238E27FC236}">
                <a16:creationId xmlns:a16="http://schemas.microsoft.com/office/drawing/2014/main" id="{197115DD-9F5B-42FC-9BD7-4D4E90892408}"/>
              </a:ext>
            </a:extLst>
          </p:cNvPr>
          <p:cNvPicPr>
            <a:picLocks noChangeAspect="1" noChangeArrowheads="1"/>
          </p:cNvPicPr>
          <p:nvPr/>
        </p:nvPicPr>
        <p:blipFill rotWithShape="1">
          <a:blip r:embed="rId3">
            <a:alphaModFix amt="40000"/>
            <a:extLst>
              <a:ext uri="{28A0092B-C50C-407E-A947-70E740481C1C}">
                <a14:useLocalDpi xmlns:a14="http://schemas.microsoft.com/office/drawing/2010/main" val="0"/>
              </a:ext>
            </a:extLst>
          </a:blip>
          <a:srcRect l="7231" t="35088" r="7536"/>
          <a:stretch/>
        </p:blipFill>
        <p:spPr bwMode="auto">
          <a:xfrm>
            <a:off x="35169" y="0"/>
            <a:ext cx="12156831" cy="685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09600" y="1741594"/>
            <a:ext cx="9033163" cy="1646302"/>
          </a:xfrm>
        </p:spPr>
        <p:txBody>
          <a:bodyPr/>
          <a:lstStyle/>
          <a:p>
            <a:r>
              <a:rPr lang="en-US" sz="6000" b="1"/>
              <a:t>Unit 7</a:t>
            </a:r>
            <a:br>
              <a:rPr lang="en-US" sz="6000" b="1"/>
            </a:br>
            <a:r>
              <a:rPr lang="en-US" sz="6000" b="1"/>
              <a:t>Acquisition</a:t>
            </a:r>
          </a:p>
        </p:txBody>
      </p:sp>
      <p:sp>
        <p:nvSpPr>
          <p:cNvPr id="3" name="Slide Number Placeholder 2">
            <a:extLst>
              <a:ext uri="{FF2B5EF4-FFF2-40B4-BE49-F238E27FC236}">
                <a16:creationId xmlns:a16="http://schemas.microsoft.com/office/drawing/2014/main" id="{22F02CF0-2510-45E8-AC85-D8989182CDE1}"/>
              </a:ext>
            </a:extLst>
          </p:cNvPr>
          <p:cNvSpPr>
            <a:spLocks noGrp="1"/>
          </p:cNvSpPr>
          <p:nvPr>
            <p:ph type="sldNum" sz="quarter" idx="12"/>
          </p:nvPr>
        </p:nvSpPr>
        <p:spPr/>
        <p:txBody>
          <a:bodyPr/>
          <a:lstStyle/>
          <a:p>
            <a:fld id="{D57F1E4F-1CFF-5643-939E-217C01CDF565}" type="slidenum">
              <a:rPr lang="en-US" smtClean="0"/>
              <a:pPr/>
              <a:t>1</a:t>
            </a:fld>
            <a:endParaRPr lang="en-US"/>
          </a:p>
        </p:txBody>
      </p:sp>
      <p:sp>
        <p:nvSpPr>
          <p:cNvPr id="6" name="TextBox 1">
            <a:extLst>
              <a:ext uri="{FF2B5EF4-FFF2-40B4-BE49-F238E27FC236}">
                <a16:creationId xmlns:a16="http://schemas.microsoft.com/office/drawing/2014/main" id="{8EDB39A0-BEF2-665E-9696-68CCFF6D175B}"/>
              </a:ext>
            </a:extLst>
          </p:cNvPr>
          <p:cNvSpPr txBox="1"/>
          <p:nvPr/>
        </p:nvSpPr>
        <p:spPr>
          <a:xfrm>
            <a:off x="10528126" y="6404976"/>
            <a:ext cx="1668049" cy="36933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solidFill>
                  <a:schemeClr val="bg1">
                    <a:lumMod val="50000"/>
                  </a:schemeClr>
                </a:solidFill>
                <a:ea typeface="+mn-lt"/>
                <a:cs typeface="+mn-lt"/>
              </a:rPr>
              <a:t>January 2020</a:t>
            </a:r>
            <a:endParaRPr lang="en-US" dirty="0">
              <a:solidFill>
                <a:schemeClr val="bg1">
                  <a:lumMod val="50000"/>
                </a:schemeClr>
              </a:solidFill>
            </a:endParaRPr>
          </a:p>
        </p:txBody>
      </p:sp>
    </p:spTree>
    <p:extLst>
      <p:ext uri="{BB962C8B-B14F-4D97-AF65-F5344CB8AC3E}">
        <p14:creationId xmlns:p14="http://schemas.microsoft.com/office/powerpoint/2010/main" val="24221715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E7A2B1F-E7B6-439E-B81F-29FFF077338E}"/>
              </a:ext>
            </a:extLst>
          </p:cNvPr>
          <p:cNvPicPr>
            <a:picLocks noChangeAspect="1"/>
          </p:cNvPicPr>
          <p:nvPr/>
        </p:nvPicPr>
        <p:blipFill rotWithShape="1">
          <a:blip r:embed="rId3"/>
          <a:srcRect l="8076" t="15812" r="66645" b="8975"/>
          <a:stretch/>
        </p:blipFill>
        <p:spPr>
          <a:xfrm>
            <a:off x="1201306" y="221030"/>
            <a:ext cx="5111263" cy="6415939"/>
          </a:xfrm>
          <a:prstGeom prst="rect">
            <a:avLst/>
          </a:prstGeom>
          <a:ln>
            <a:solidFill>
              <a:schemeClr val="tx1"/>
            </a:solidFill>
          </a:ln>
        </p:spPr>
      </p:pic>
      <p:sp>
        <p:nvSpPr>
          <p:cNvPr id="5" name="Title 1">
            <a:extLst>
              <a:ext uri="{FF2B5EF4-FFF2-40B4-BE49-F238E27FC236}">
                <a16:creationId xmlns:a16="http://schemas.microsoft.com/office/drawing/2014/main" id="{1F55F01D-BE7D-457E-9F2D-541861BB13C5}"/>
              </a:ext>
            </a:extLst>
          </p:cNvPr>
          <p:cNvSpPr>
            <a:spLocks noGrp="1"/>
          </p:cNvSpPr>
          <p:nvPr>
            <p:ph type="title"/>
          </p:nvPr>
        </p:nvSpPr>
        <p:spPr>
          <a:xfrm>
            <a:off x="6673824" y="1780674"/>
            <a:ext cx="3770923" cy="4622799"/>
          </a:xfrm>
        </p:spPr>
        <p:txBody>
          <a:bodyPr>
            <a:noAutofit/>
          </a:bodyPr>
          <a:lstStyle/>
          <a:p>
            <a:r>
              <a:rPr lang="en-US" sz="4400" u="sng"/>
              <a:t>ICS-213</a:t>
            </a:r>
            <a:br>
              <a:rPr lang="en-US" sz="4400"/>
            </a:br>
            <a:r>
              <a:rPr lang="en-US" sz="4400"/>
              <a:t>General Message Form</a:t>
            </a:r>
            <a:endParaRPr lang="en-US"/>
          </a:p>
        </p:txBody>
      </p:sp>
      <p:sp>
        <p:nvSpPr>
          <p:cNvPr id="2" name="Slide Number Placeholder 1">
            <a:extLst>
              <a:ext uri="{FF2B5EF4-FFF2-40B4-BE49-F238E27FC236}">
                <a16:creationId xmlns:a16="http://schemas.microsoft.com/office/drawing/2014/main" id="{75107BD8-1A7D-490C-ADAA-B3407BF955CA}"/>
              </a:ext>
            </a:extLst>
          </p:cNvPr>
          <p:cNvSpPr>
            <a:spLocks noGrp="1"/>
          </p:cNvSpPr>
          <p:nvPr>
            <p:ph type="sldNum" sz="quarter" idx="12"/>
          </p:nvPr>
        </p:nvSpPr>
        <p:spPr/>
        <p:txBody>
          <a:bodyPr/>
          <a:lstStyle/>
          <a:p>
            <a:fld id="{D57F1E4F-1CFF-5643-939E-217C01CDF565}" type="slidenum">
              <a:rPr lang="en-US" smtClean="0"/>
              <a:pPr/>
              <a:t>10</a:t>
            </a:fld>
            <a:endParaRPr lang="en-US"/>
          </a:p>
        </p:txBody>
      </p:sp>
    </p:spTree>
    <p:extLst>
      <p:ext uri="{BB962C8B-B14F-4D97-AF65-F5344CB8AC3E}">
        <p14:creationId xmlns:p14="http://schemas.microsoft.com/office/powerpoint/2010/main" val="18734615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3" y="609600"/>
            <a:ext cx="9592082" cy="1320800"/>
          </a:xfrm>
        </p:spPr>
        <p:txBody>
          <a:bodyPr>
            <a:noAutofit/>
          </a:bodyPr>
          <a:lstStyle/>
          <a:p>
            <a:r>
              <a:rPr lang="en-US" sz="4400"/>
              <a:t>Requests for Equipment and Supplies</a:t>
            </a:r>
          </a:p>
        </p:txBody>
      </p:sp>
      <p:sp>
        <p:nvSpPr>
          <p:cNvPr id="3" name="Content Placeholder 2"/>
          <p:cNvSpPr>
            <a:spLocks noGrp="1"/>
          </p:cNvSpPr>
          <p:nvPr>
            <p:ph idx="1"/>
          </p:nvPr>
        </p:nvSpPr>
        <p:spPr>
          <a:xfrm>
            <a:off x="677333" y="1692508"/>
            <a:ext cx="9766078" cy="4555892"/>
          </a:xfrm>
        </p:spPr>
        <p:txBody>
          <a:bodyPr>
            <a:normAutofit/>
          </a:bodyPr>
          <a:lstStyle/>
          <a:p>
            <a:r>
              <a:rPr lang="en-US" sz="3600"/>
              <a:t>Everything ordered for an incident must have a resource order request number.</a:t>
            </a:r>
          </a:p>
          <a:p>
            <a:r>
              <a:rPr lang="en-US" sz="3600"/>
              <a:t>Resource order is in lieu of an agency requisition form.</a:t>
            </a:r>
          </a:p>
          <a:p>
            <a:r>
              <a:rPr lang="en-US" sz="3600"/>
              <a:t>Resource order provides the authority and tracking for the acquisition of goods and services.</a:t>
            </a:r>
          </a:p>
        </p:txBody>
      </p:sp>
      <p:sp>
        <p:nvSpPr>
          <p:cNvPr id="4" name="Slide Number Placeholder 3">
            <a:extLst>
              <a:ext uri="{FF2B5EF4-FFF2-40B4-BE49-F238E27FC236}">
                <a16:creationId xmlns:a16="http://schemas.microsoft.com/office/drawing/2014/main" id="{EFE3136B-7F85-4422-A012-C71CCD1ADBAE}"/>
              </a:ext>
            </a:extLst>
          </p:cNvPr>
          <p:cNvSpPr>
            <a:spLocks noGrp="1"/>
          </p:cNvSpPr>
          <p:nvPr>
            <p:ph type="sldNum" sz="quarter" idx="12"/>
          </p:nvPr>
        </p:nvSpPr>
        <p:spPr/>
        <p:txBody>
          <a:bodyPr/>
          <a:lstStyle/>
          <a:p>
            <a:fld id="{D57F1E4F-1CFF-5643-939E-217C01CDF565}" type="slidenum">
              <a:rPr lang="en-US" smtClean="0"/>
              <a:pPr/>
              <a:t>11</a:t>
            </a:fld>
            <a:endParaRPr lang="en-US"/>
          </a:p>
        </p:txBody>
      </p:sp>
    </p:spTree>
    <p:extLst>
      <p:ext uri="{BB962C8B-B14F-4D97-AF65-F5344CB8AC3E}">
        <p14:creationId xmlns:p14="http://schemas.microsoft.com/office/powerpoint/2010/main" val="9015978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CD4573D-513E-4858-B8B5-A94E8F5A7F25}"/>
              </a:ext>
            </a:extLst>
          </p:cNvPr>
          <p:cNvPicPr>
            <a:picLocks noChangeAspect="1"/>
          </p:cNvPicPr>
          <p:nvPr/>
        </p:nvPicPr>
        <p:blipFill rotWithShape="1">
          <a:blip r:embed="rId3"/>
          <a:srcRect l="3173" t="14520" r="68750" b="35983"/>
          <a:stretch/>
        </p:blipFill>
        <p:spPr>
          <a:xfrm>
            <a:off x="386861" y="187546"/>
            <a:ext cx="8684950" cy="6459207"/>
          </a:xfrm>
          <a:prstGeom prst="rect">
            <a:avLst/>
          </a:prstGeom>
          <a:ln>
            <a:solidFill>
              <a:schemeClr val="tx1"/>
            </a:solidFill>
          </a:ln>
        </p:spPr>
      </p:pic>
      <p:sp>
        <p:nvSpPr>
          <p:cNvPr id="4" name="Title 1">
            <a:extLst>
              <a:ext uri="{FF2B5EF4-FFF2-40B4-BE49-F238E27FC236}">
                <a16:creationId xmlns:a16="http://schemas.microsoft.com/office/drawing/2014/main" id="{10AE3E91-032F-402F-9569-5FECE66D7C5C}"/>
              </a:ext>
            </a:extLst>
          </p:cNvPr>
          <p:cNvSpPr txBox="1">
            <a:spLocks/>
          </p:cNvSpPr>
          <p:nvPr/>
        </p:nvSpPr>
        <p:spPr>
          <a:xfrm>
            <a:off x="8630806" y="2039533"/>
            <a:ext cx="2847321" cy="2755231"/>
          </a:xfrm>
          <a:prstGeom prst="rect">
            <a:avLst/>
          </a:prstGeom>
          <a:solidFill>
            <a:schemeClr val="bg1"/>
          </a:solidFill>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400"/>
              <a:t>IROC Generated</a:t>
            </a:r>
            <a:br>
              <a:rPr lang="en-US" sz="4400"/>
            </a:br>
            <a:r>
              <a:rPr lang="en-US" sz="4400"/>
              <a:t>Resource Order</a:t>
            </a:r>
            <a:endParaRPr lang="en-US"/>
          </a:p>
        </p:txBody>
      </p:sp>
      <p:sp>
        <p:nvSpPr>
          <p:cNvPr id="2" name="Slide Number Placeholder 1">
            <a:extLst>
              <a:ext uri="{FF2B5EF4-FFF2-40B4-BE49-F238E27FC236}">
                <a16:creationId xmlns:a16="http://schemas.microsoft.com/office/drawing/2014/main" id="{AE494FA2-97EF-4F89-82C0-BBD724039858}"/>
              </a:ext>
            </a:extLst>
          </p:cNvPr>
          <p:cNvSpPr>
            <a:spLocks noGrp="1"/>
          </p:cNvSpPr>
          <p:nvPr>
            <p:ph type="sldNum" sz="quarter" idx="12"/>
          </p:nvPr>
        </p:nvSpPr>
        <p:spPr/>
        <p:txBody>
          <a:bodyPr/>
          <a:lstStyle/>
          <a:p>
            <a:fld id="{D57F1E4F-1CFF-5643-939E-217C01CDF565}" type="slidenum">
              <a:rPr lang="en-US" smtClean="0"/>
              <a:pPr/>
              <a:t>12</a:t>
            </a:fld>
            <a:endParaRPr lang="en-US"/>
          </a:p>
        </p:txBody>
      </p:sp>
    </p:spTree>
    <p:extLst>
      <p:ext uri="{BB962C8B-B14F-4D97-AF65-F5344CB8AC3E}">
        <p14:creationId xmlns:p14="http://schemas.microsoft.com/office/powerpoint/2010/main" val="35048624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685B82C-F88D-4C23-9650-4E01F5C8FB98}"/>
              </a:ext>
            </a:extLst>
          </p:cNvPr>
          <p:cNvPicPr>
            <a:picLocks noChangeAspect="1"/>
          </p:cNvPicPr>
          <p:nvPr/>
        </p:nvPicPr>
        <p:blipFill rotWithShape="1">
          <a:blip r:embed="rId3"/>
          <a:srcRect l="3158" t="15146" r="61250" b="23099"/>
          <a:stretch/>
        </p:blipFill>
        <p:spPr>
          <a:xfrm>
            <a:off x="356102" y="0"/>
            <a:ext cx="9369132" cy="6858000"/>
          </a:xfrm>
          <a:prstGeom prst="rect">
            <a:avLst/>
          </a:prstGeom>
        </p:spPr>
      </p:pic>
      <p:sp>
        <p:nvSpPr>
          <p:cNvPr id="4" name="Title 1">
            <a:extLst>
              <a:ext uri="{FF2B5EF4-FFF2-40B4-BE49-F238E27FC236}">
                <a16:creationId xmlns:a16="http://schemas.microsoft.com/office/drawing/2014/main" id="{316AD175-9045-461D-9F9E-DA1BC90AECAF}"/>
              </a:ext>
            </a:extLst>
          </p:cNvPr>
          <p:cNvSpPr txBox="1">
            <a:spLocks/>
          </p:cNvSpPr>
          <p:nvPr/>
        </p:nvSpPr>
        <p:spPr>
          <a:xfrm>
            <a:off x="9007951" y="2391508"/>
            <a:ext cx="2470176" cy="2074984"/>
          </a:xfrm>
          <a:prstGeom prst="rect">
            <a:avLst/>
          </a:prstGeom>
          <a:solidFill>
            <a:schemeClr val="bg1"/>
          </a:solidFill>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400" u="sng"/>
              <a:t>ICS-260</a:t>
            </a:r>
            <a:br>
              <a:rPr lang="en-US" sz="4400" u="sng"/>
            </a:br>
            <a:r>
              <a:rPr lang="en-US" sz="4400"/>
              <a:t>Resource</a:t>
            </a:r>
            <a:r>
              <a:rPr lang="en-US" sz="4400" u="sng"/>
              <a:t> </a:t>
            </a:r>
            <a:r>
              <a:rPr lang="en-US" sz="4400"/>
              <a:t>Order</a:t>
            </a:r>
            <a:endParaRPr lang="en-US"/>
          </a:p>
        </p:txBody>
      </p:sp>
      <p:sp>
        <p:nvSpPr>
          <p:cNvPr id="2" name="Slide Number Placeholder 1">
            <a:extLst>
              <a:ext uri="{FF2B5EF4-FFF2-40B4-BE49-F238E27FC236}">
                <a16:creationId xmlns:a16="http://schemas.microsoft.com/office/drawing/2014/main" id="{667EFBE2-25BD-4BF7-9B01-B637D2B2F414}"/>
              </a:ext>
            </a:extLst>
          </p:cNvPr>
          <p:cNvSpPr>
            <a:spLocks noGrp="1"/>
          </p:cNvSpPr>
          <p:nvPr>
            <p:ph type="sldNum" sz="quarter" idx="12"/>
          </p:nvPr>
        </p:nvSpPr>
        <p:spPr/>
        <p:txBody>
          <a:bodyPr/>
          <a:lstStyle/>
          <a:p>
            <a:fld id="{D57F1E4F-1CFF-5643-939E-217C01CDF565}" type="slidenum">
              <a:rPr lang="en-US" smtClean="0"/>
              <a:pPr/>
              <a:t>13</a:t>
            </a:fld>
            <a:endParaRPr lang="en-US"/>
          </a:p>
        </p:txBody>
      </p:sp>
    </p:spTree>
    <p:extLst>
      <p:ext uri="{BB962C8B-B14F-4D97-AF65-F5344CB8AC3E}">
        <p14:creationId xmlns:p14="http://schemas.microsoft.com/office/powerpoint/2010/main" val="37074659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3" y="609600"/>
            <a:ext cx="9592082" cy="1320800"/>
          </a:xfrm>
        </p:spPr>
        <p:txBody>
          <a:bodyPr>
            <a:noAutofit/>
          </a:bodyPr>
          <a:lstStyle/>
          <a:p>
            <a:r>
              <a:rPr lang="en-US" sz="4400"/>
              <a:t>Process for Ordering thru Payment</a:t>
            </a:r>
          </a:p>
        </p:txBody>
      </p:sp>
      <p:sp>
        <p:nvSpPr>
          <p:cNvPr id="3" name="Content Placeholder 2"/>
          <p:cNvSpPr>
            <a:spLocks noGrp="1"/>
          </p:cNvSpPr>
          <p:nvPr>
            <p:ph idx="1"/>
          </p:nvPr>
        </p:nvSpPr>
        <p:spPr>
          <a:xfrm>
            <a:off x="677333" y="1692508"/>
            <a:ext cx="9766078" cy="4555892"/>
          </a:xfrm>
        </p:spPr>
        <p:txBody>
          <a:bodyPr>
            <a:normAutofit/>
          </a:bodyPr>
          <a:lstStyle/>
          <a:p>
            <a:pPr marL="0" indent="0">
              <a:buNone/>
            </a:pPr>
            <a:r>
              <a:rPr lang="en-US" sz="3600">
                <a:solidFill>
                  <a:schemeClr val="bg1">
                    <a:lumMod val="65000"/>
                  </a:schemeClr>
                </a:solidFill>
              </a:rPr>
              <a:t>Step 1 – Order</a:t>
            </a:r>
          </a:p>
          <a:p>
            <a:pPr marL="0" indent="0">
              <a:buNone/>
            </a:pPr>
            <a:r>
              <a:rPr lang="en-US" sz="3600">
                <a:solidFill>
                  <a:schemeClr val="bg1">
                    <a:lumMod val="65000"/>
                  </a:schemeClr>
                </a:solidFill>
              </a:rPr>
              <a:t>Step 2 – Acquisition Method</a:t>
            </a:r>
          </a:p>
          <a:p>
            <a:pPr marL="0" indent="0">
              <a:buNone/>
            </a:pPr>
            <a:r>
              <a:rPr lang="en-US" sz="3600">
                <a:solidFill>
                  <a:schemeClr val="bg1">
                    <a:lumMod val="65000"/>
                  </a:schemeClr>
                </a:solidFill>
              </a:rPr>
              <a:t>Step 3 – Pre-Inspection</a:t>
            </a:r>
          </a:p>
          <a:p>
            <a:pPr marL="0" indent="0">
              <a:buNone/>
            </a:pPr>
            <a:r>
              <a:rPr lang="en-US" sz="3600">
                <a:solidFill>
                  <a:schemeClr val="bg1">
                    <a:lumMod val="65000"/>
                  </a:schemeClr>
                </a:solidFill>
              </a:rPr>
              <a:t>Step 4 – Tracking Time</a:t>
            </a:r>
          </a:p>
          <a:p>
            <a:pPr marL="0" indent="0">
              <a:buNone/>
            </a:pPr>
            <a:r>
              <a:rPr lang="en-US" sz="3600">
                <a:solidFill>
                  <a:schemeClr val="bg1">
                    <a:lumMod val="65000"/>
                  </a:schemeClr>
                </a:solidFill>
              </a:rPr>
              <a:t>Step 5 – Invoice</a:t>
            </a:r>
          </a:p>
          <a:p>
            <a:pPr marL="0" indent="0">
              <a:buNone/>
            </a:pPr>
            <a:r>
              <a:rPr lang="en-US" sz="3600">
                <a:solidFill>
                  <a:schemeClr val="bg1">
                    <a:lumMod val="65000"/>
                  </a:schemeClr>
                </a:solidFill>
              </a:rPr>
              <a:t>Step 6 – Post-Inspection</a:t>
            </a:r>
          </a:p>
        </p:txBody>
      </p:sp>
      <p:grpSp>
        <p:nvGrpSpPr>
          <p:cNvPr id="8" name="Group 7">
            <a:extLst>
              <a:ext uri="{FF2B5EF4-FFF2-40B4-BE49-F238E27FC236}">
                <a16:creationId xmlns:a16="http://schemas.microsoft.com/office/drawing/2014/main" id="{DB4FD8A4-4547-48DB-ACCB-52462E3BBBE3}"/>
              </a:ext>
            </a:extLst>
          </p:cNvPr>
          <p:cNvGrpSpPr/>
          <p:nvPr/>
        </p:nvGrpSpPr>
        <p:grpSpPr>
          <a:xfrm>
            <a:off x="764331" y="1285358"/>
            <a:ext cx="9592082" cy="4933066"/>
            <a:chOff x="2541684" y="1930400"/>
            <a:chExt cx="5528450" cy="3912232"/>
          </a:xfrm>
        </p:grpSpPr>
        <p:pic>
          <p:nvPicPr>
            <p:cNvPr id="6" name="Picture 5">
              <a:extLst>
                <a:ext uri="{FF2B5EF4-FFF2-40B4-BE49-F238E27FC236}">
                  <a16:creationId xmlns:a16="http://schemas.microsoft.com/office/drawing/2014/main" id="{23514BFF-2E6E-4EE1-9156-B7F61A7F16F7}"/>
                </a:ext>
              </a:extLst>
            </p:cNvPr>
            <p:cNvPicPr>
              <a:picLocks noChangeAspect="1"/>
            </p:cNvPicPr>
            <p:nvPr/>
          </p:nvPicPr>
          <p:blipFill>
            <a:blip r:embed="rId3"/>
            <a:stretch>
              <a:fillRect/>
            </a:stretch>
          </p:blipFill>
          <p:spPr>
            <a:xfrm>
              <a:off x="3870593" y="1930400"/>
              <a:ext cx="3205563" cy="3912232"/>
            </a:xfrm>
            <a:prstGeom prst="rect">
              <a:avLst/>
            </a:prstGeom>
          </p:spPr>
        </p:pic>
        <p:sp>
          <p:nvSpPr>
            <p:cNvPr id="4" name="TextBox 3">
              <a:extLst>
                <a:ext uri="{FF2B5EF4-FFF2-40B4-BE49-F238E27FC236}">
                  <a16:creationId xmlns:a16="http://schemas.microsoft.com/office/drawing/2014/main" id="{75424BDF-D93C-4A4D-A7CE-673BCAB790CA}"/>
                </a:ext>
              </a:extLst>
            </p:cNvPr>
            <p:cNvSpPr txBox="1"/>
            <p:nvPr/>
          </p:nvSpPr>
          <p:spPr>
            <a:xfrm>
              <a:off x="2541684" y="2276334"/>
              <a:ext cx="5528450" cy="2123658"/>
            </a:xfrm>
            <a:prstGeom prst="rect">
              <a:avLst/>
            </a:prstGeom>
            <a:noFill/>
          </p:spPr>
          <p:txBody>
            <a:bodyPr wrap="square" rtlCol="0">
              <a:spAutoFit/>
            </a:bodyPr>
            <a:lstStyle/>
            <a:p>
              <a:pPr algn="ctr"/>
              <a:r>
                <a:rPr lang="en-US" sz="4400">
                  <a:solidFill>
                    <a:schemeClr val="accent2">
                      <a:lumMod val="75000"/>
                    </a:schemeClr>
                  </a:solidFill>
                  <a:latin typeface="Verdana Pro Cond Black" panose="020B0604020202020204" pitchFamily="34" charset="0"/>
                </a:rPr>
                <a:t>Step 1 - Order</a:t>
              </a:r>
            </a:p>
            <a:p>
              <a:pPr algn="ctr"/>
              <a:r>
                <a:rPr lang="en-US" sz="4400">
                  <a:solidFill>
                    <a:schemeClr val="accent2">
                      <a:lumMod val="75000"/>
                    </a:schemeClr>
                  </a:solidFill>
                  <a:latin typeface="Verdana Pro Cond Black" panose="020B0604020202020204" pitchFamily="34" charset="0"/>
                </a:rPr>
                <a:t>Resource Order</a:t>
              </a:r>
            </a:p>
            <a:p>
              <a:pPr algn="ctr"/>
              <a:endParaRPr lang="en-US" sz="4400">
                <a:solidFill>
                  <a:schemeClr val="tx2">
                    <a:lumMod val="60000"/>
                    <a:lumOff val="40000"/>
                  </a:schemeClr>
                </a:solidFill>
                <a:latin typeface="Verdana Pro Cond Black" panose="020B0604020202020204" pitchFamily="34" charset="0"/>
              </a:endParaRPr>
            </a:p>
          </p:txBody>
        </p:sp>
      </p:grpSp>
      <p:sp>
        <p:nvSpPr>
          <p:cNvPr id="5" name="Slide Number Placeholder 4">
            <a:extLst>
              <a:ext uri="{FF2B5EF4-FFF2-40B4-BE49-F238E27FC236}">
                <a16:creationId xmlns:a16="http://schemas.microsoft.com/office/drawing/2014/main" id="{0835223D-AEFE-4877-994B-950A37B496BB}"/>
              </a:ext>
            </a:extLst>
          </p:cNvPr>
          <p:cNvSpPr>
            <a:spLocks noGrp="1"/>
          </p:cNvSpPr>
          <p:nvPr>
            <p:ph type="sldNum" sz="quarter" idx="12"/>
          </p:nvPr>
        </p:nvSpPr>
        <p:spPr/>
        <p:txBody>
          <a:bodyPr/>
          <a:lstStyle/>
          <a:p>
            <a:fld id="{D57F1E4F-1CFF-5643-939E-217C01CDF565}" type="slidenum">
              <a:rPr lang="en-US" smtClean="0"/>
              <a:pPr/>
              <a:t>14</a:t>
            </a:fld>
            <a:endParaRPr lang="en-US"/>
          </a:p>
        </p:txBody>
      </p:sp>
    </p:spTree>
    <p:extLst>
      <p:ext uri="{BB962C8B-B14F-4D97-AF65-F5344CB8AC3E}">
        <p14:creationId xmlns:p14="http://schemas.microsoft.com/office/powerpoint/2010/main" val="539916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withEffect">
                                  <p:stCondLst>
                                    <p:cond delay="1000"/>
                                  </p:stCondLst>
                                  <p:childTnLst>
                                    <p:animEffect transition="out" filter="fade">
                                      <p:cBhvr>
                                        <p:cTn id="6" dur="500"/>
                                        <p:tgtEl>
                                          <p:spTgt spid="3">
                                            <p:txEl>
                                              <p:pRg st="0" end="0"/>
                                            </p:txEl>
                                          </p:spTgt>
                                        </p:tgtEl>
                                      </p:cBhvr>
                                    </p:animEffect>
                                    <p:set>
                                      <p:cBhvr>
                                        <p:cTn id="7" dur="1" fill="hold">
                                          <p:stCondLst>
                                            <p:cond delay="499"/>
                                          </p:stCondLst>
                                        </p:cTn>
                                        <p:tgtEl>
                                          <p:spTgt spid="3">
                                            <p:txEl>
                                              <p:pRg st="0" end="0"/>
                                            </p:txEl>
                                          </p:spTgt>
                                        </p:tgtEl>
                                        <p:attrNameLst>
                                          <p:attrName>style.visibility</p:attrName>
                                        </p:attrNameLst>
                                      </p:cBhvr>
                                      <p:to>
                                        <p:strVal val="hidden"/>
                                      </p:to>
                                    </p:set>
                                  </p:childTnLst>
                                </p:cTn>
                              </p:par>
                              <p:par>
                                <p:cTn id="8" presetID="10" presetClass="exit" presetSubtype="0" fill="hold" grpId="0" nodeType="withEffect">
                                  <p:stCondLst>
                                    <p:cond delay="1000"/>
                                  </p:stCondLst>
                                  <p:childTnLst>
                                    <p:animEffect transition="out" filter="fade">
                                      <p:cBhvr>
                                        <p:cTn id="9" dur="500"/>
                                        <p:tgtEl>
                                          <p:spTgt spid="3">
                                            <p:txEl>
                                              <p:pRg st="1" end="1"/>
                                            </p:txEl>
                                          </p:spTgt>
                                        </p:tgtEl>
                                      </p:cBhvr>
                                    </p:animEffect>
                                    <p:set>
                                      <p:cBhvr>
                                        <p:cTn id="10" dur="1" fill="hold">
                                          <p:stCondLst>
                                            <p:cond delay="499"/>
                                          </p:stCondLst>
                                        </p:cTn>
                                        <p:tgtEl>
                                          <p:spTgt spid="3">
                                            <p:txEl>
                                              <p:pRg st="1" end="1"/>
                                            </p:txEl>
                                          </p:spTgt>
                                        </p:tgtEl>
                                        <p:attrNameLst>
                                          <p:attrName>style.visibility</p:attrName>
                                        </p:attrNameLst>
                                      </p:cBhvr>
                                      <p:to>
                                        <p:strVal val="hidden"/>
                                      </p:to>
                                    </p:set>
                                  </p:childTnLst>
                                </p:cTn>
                              </p:par>
                              <p:par>
                                <p:cTn id="11" presetID="10" presetClass="exit" presetSubtype="0" fill="hold" grpId="0" nodeType="withEffect">
                                  <p:stCondLst>
                                    <p:cond delay="1000"/>
                                  </p:stCondLst>
                                  <p:childTnLst>
                                    <p:animEffect transition="out" filter="fade">
                                      <p:cBhvr>
                                        <p:cTn id="12" dur="500"/>
                                        <p:tgtEl>
                                          <p:spTgt spid="3">
                                            <p:txEl>
                                              <p:pRg st="2" end="2"/>
                                            </p:txEl>
                                          </p:spTgt>
                                        </p:tgtEl>
                                      </p:cBhvr>
                                    </p:animEffect>
                                    <p:set>
                                      <p:cBhvr>
                                        <p:cTn id="13" dur="1" fill="hold">
                                          <p:stCondLst>
                                            <p:cond delay="499"/>
                                          </p:stCondLst>
                                        </p:cTn>
                                        <p:tgtEl>
                                          <p:spTgt spid="3">
                                            <p:txEl>
                                              <p:pRg st="2" end="2"/>
                                            </p:txEl>
                                          </p:spTgt>
                                        </p:tgtEl>
                                        <p:attrNameLst>
                                          <p:attrName>style.visibility</p:attrName>
                                        </p:attrNameLst>
                                      </p:cBhvr>
                                      <p:to>
                                        <p:strVal val="hidden"/>
                                      </p:to>
                                    </p:set>
                                  </p:childTnLst>
                                </p:cTn>
                              </p:par>
                              <p:par>
                                <p:cTn id="14" presetID="10" presetClass="exit" presetSubtype="0" fill="hold" grpId="0" nodeType="withEffect">
                                  <p:stCondLst>
                                    <p:cond delay="1000"/>
                                  </p:stCondLst>
                                  <p:childTnLst>
                                    <p:animEffect transition="out" filter="fade">
                                      <p:cBhvr>
                                        <p:cTn id="15" dur="500"/>
                                        <p:tgtEl>
                                          <p:spTgt spid="3">
                                            <p:txEl>
                                              <p:pRg st="3" end="3"/>
                                            </p:txEl>
                                          </p:spTgt>
                                        </p:tgtEl>
                                      </p:cBhvr>
                                    </p:animEffect>
                                    <p:set>
                                      <p:cBhvr>
                                        <p:cTn id="16" dur="1" fill="hold">
                                          <p:stCondLst>
                                            <p:cond delay="499"/>
                                          </p:stCondLst>
                                        </p:cTn>
                                        <p:tgtEl>
                                          <p:spTgt spid="3">
                                            <p:txEl>
                                              <p:pRg st="3" end="3"/>
                                            </p:txEl>
                                          </p:spTgt>
                                        </p:tgtEl>
                                        <p:attrNameLst>
                                          <p:attrName>style.visibility</p:attrName>
                                        </p:attrNameLst>
                                      </p:cBhvr>
                                      <p:to>
                                        <p:strVal val="hidden"/>
                                      </p:to>
                                    </p:set>
                                  </p:childTnLst>
                                </p:cTn>
                              </p:par>
                              <p:par>
                                <p:cTn id="17" presetID="10" presetClass="exit" presetSubtype="0" fill="hold" grpId="0" nodeType="withEffect">
                                  <p:stCondLst>
                                    <p:cond delay="1000"/>
                                  </p:stCondLst>
                                  <p:childTnLst>
                                    <p:animEffect transition="out" filter="fade">
                                      <p:cBhvr>
                                        <p:cTn id="18" dur="500"/>
                                        <p:tgtEl>
                                          <p:spTgt spid="3">
                                            <p:txEl>
                                              <p:pRg st="4" end="4"/>
                                            </p:txEl>
                                          </p:spTgt>
                                        </p:tgtEl>
                                      </p:cBhvr>
                                    </p:animEffect>
                                    <p:set>
                                      <p:cBhvr>
                                        <p:cTn id="19" dur="1" fill="hold">
                                          <p:stCondLst>
                                            <p:cond delay="499"/>
                                          </p:stCondLst>
                                        </p:cTn>
                                        <p:tgtEl>
                                          <p:spTgt spid="3">
                                            <p:txEl>
                                              <p:pRg st="4" end="4"/>
                                            </p:txEl>
                                          </p:spTgt>
                                        </p:tgtEl>
                                        <p:attrNameLst>
                                          <p:attrName>style.visibility</p:attrName>
                                        </p:attrNameLst>
                                      </p:cBhvr>
                                      <p:to>
                                        <p:strVal val="hidden"/>
                                      </p:to>
                                    </p:set>
                                  </p:childTnLst>
                                </p:cTn>
                              </p:par>
                              <p:par>
                                <p:cTn id="20" presetID="10" presetClass="exit" presetSubtype="0" fill="hold" grpId="0" nodeType="withEffect">
                                  <p:stCondLst>
                                    <p:cond delay="1000"/>
                                  </p:stCondLst>
                                  <p:childTnLst>
                                    <p:animEffect transition="out" filter="fade">
                                      <p:cBhvr>
                                        <p:cTn id="21" dur="500"/>
                                        <p:tgtEl>
                                          <p:spTgt spid="3">
                                            <p:txEl>
                                              <p:pRg st="5" end="5"/>
                                            </p:txEl>
                                          </p:spTgt>
                                        </p:tgtEl>
                                      </p:cBhvr>
                                    </p:animEffect>
                                    <p:set>
                                      <p:cBhvr>
                                        <p:cTn id="22" dur="1" fill="hold">
                                          <p:stCondLst>
                                            <p:cond delay="499"/>
                                          </p:stCondLst>
                                        </p:cTn>
                                        <p:tgtEl>
                                          <p:spTgt spid="3">
                                            <p:txEl>
                                              <p:pRg st="5" end="5"/>
                                            </p:txEl>
                                          </p:spTgt>
                                        </p:tgtEl>
                                        <p:attrNameLst>
                                          <p:attrName>style.visibility</p:attrName>
                                        </p:attrNameLst>
                                      </p:cBhvr>
                                      <p:to>
                                        <p:strVal val="hidden"/>
                                      </p:to>
                                    </p:set>
                                  </p:childTnLst>
                                </p:cTn>
                              </p:par>
                              <p:par>
                                <p:cTn id="23" presetID="53" presetClass="entr" presetSubtype="16" fill="hold" nodeType="withEffect">
                                  <p:stCondLst>
                                    <p:cond delay="100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Effect transition="in" filter="fade">
                                      <p:cBhvr>
                                        <p:cTn id="2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normAutofit/>
          </a:bodyPr>
          <a:lstStyle/>
          <a:p>
            <a:r>
              <a:rPr lang="en-US" sz="4400"/>
              <a:t>Acquisition Methods</a:t>
            </a:r>
          </a:p>
        </p:txBody>
      </p:sp>
      <p:sp>
        <p:nvSpPr>
          <p:cNvPr id="3" name="Content Placeholder 2"/>
          <p:cNvSpPr>
            <a:spLocks noGrp="1"/>
          </p:cNvSpPr>
          <p:nvPr>
            <p:ph idx="1"/>
          </p:nvPr>
        </p:nvSpPr>
        <p:spPr>
          <a:xfrm>
            <a:off x="677333" y="1692508"/>
            <a:ext cx="9188561" cy="4251092"/>
          </a:xfrm>
        </p:spPr>
        <p:txBody>
          <a:bodyPr>
            <a:normAutofit/>
          </a:bodyPr>
          <a:lstStyle/>
          <a:p>
            <a:r>
              <a:rPr lang="en-US" sz="3600" dirty="0"/>
              <a:t>Government Purchase Card or Convenience Checks</a:t>
            </a:r>
          </a:p>
          <a:p>
            <a:r>
              <a:rPr lang="en-US" sz="3600" dirty="0"/>
              <a:t>Established Contracts &amp; Agreements</a:t>
            </a:r>
          </a:p>
          <a:p>
            <a:r>
              <a:rPr lang="en-US" sz="3600" dirty="0"/>
              <a:t>Land Use and Facility Rental Agreement</a:t>
            </a:r>
          </a:p>
          <a:p>
            <a:r>
              <a:rPr lang="en-US" sz="3600" dirty="0"/>
              <a:t>Unique Acquisitions</a:t>
            </a:r>
          </a:p>
          <a:p>
            <a:r>
              <a:rPr lang="en-US" sz="3600" dirty="0"/>
              <a:t>Emergency Equipment Rental Agreement</a:t>
            </a:r>
          </a:p>
        </p:txBody>
      </p:sp>
      <p:sp>
        <p:nvSpPr>
          <p:cNvPr id="4" name="Slide Number Placeholder 3">
            <a:extLst>
              <a:ext uri="{FF2B5EF4-FFF2-40B4-BE49-F238E27FC236}">
                <a16:creationId xmlns:a16="http://schemas.microsoft.com/office/drawing/2014/main" id="{01311AB4-3639-415C-867C-8CA70DEC41C0}"/>
              </a:ext>
            </a:extLst>
          </p:cNvPr>
          <p:cNvSpPr>
            <a:spLocks noGrp="1"/>
          </p:cNvSpPr>
          <p:nvPr>
            <p:ph type="sldNum" sz="quarter" idx="12"/>
          </p:nvPr>
        </p:nvSpPr>
        <p:spPr/>
        <p:txBody>
          <a:bodyPr/>
          <a:lstStyle/>
          <a:p>
            <a:fld id="{D57F1E4F-1CFF-5643-939E-217C01CDF565}" type="slidenum">
              <a:rPr lang="en-US" smtClean="0"/>
              <a:pPr/>
              <a:t>15</a:t>
            </a:fld>
            <a:endParaRPr lang="en-US"/>
          </a:p>
        </p:txBody>
      </p:sp>
    </p:spTree>
    <p:extLst>
      <p:ext uri="{BB962C8B-B14F-4D97-AF65-F5344CB8AC3E}">
        <p14:creationId xmlns:p14="http://schemas.microsoft.com/office/powerpoint/2010/main" val="33422089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noAutofit/>
          </a:bodyPr>
          <a:lstStyle/>
          <a:p>
            <a:r>
              <a:rPr lang="en-US" sz="4400"/>
              <a:t>Government Purchase Card or Convenience Checks</a:t>
            </a:r>
          </a:p>
        </p:txBody>
      </p:sp>
      <p:sp>
        <p:nvSpPr>
          <p:cNvPr id="3" name="Content Placeholder 2"/>
          <p:cNvSpPr>
            <a:spLocks noGrp="1"/>
          </p:cNvSpPr>
          <p:nvPr>
            <p:ph idx="1"/>
          </p:nvPr>
        </p:nvSpPr>
        <p:spPr>
          <a:xfrm>
            <a:off x="677333" y="2237873"/>
            <a:ext cx="10728604" cy="3938338"/>
          </a:xfrm>
        </p:spPr>
        <p:txBody>
          <a:bodyPr>
            <a:noAutofit/>
          </a:bodyPr>
          <a:lstStyle/>
          <a:p>
            <a:r>
              <a:rPr lang="en-US" sz="3600"/>
              <a:t>The use of government purchase cards and convenience checks must be authorized.</a:t>
            </a:r>
          </a:p>
          <a:p>
            <a:r>
              <a:rPr lang="en-US" sz="3600"/>
              <a:t>The authorized purchaser must:</a:t>
            </a:r>
          </a:p>
          <a:p>
            <a:pPr lvl="1">
              <a:buFont typeface="Arial" panose="020B0604020202020204" pitchFamily="34" charset="0"/>
              <a:buChar char="•"/>
            </a:pPr>
            <a:r>
              <a:rPr lang="en-US" sz="3600"/>
              <a:t>Obtain a resource request number</a:t>
            </a:r>
          </a:p>
          <a:p>
            <a:pPr lvl="1">
              <a:buFont typeface="Arial" panose="020B0604020202020204" pitchFamily="34" charset="0"/>
              <a:buChar char="•"/>
            </a:pPr>
            <a:r>
              <a:rPr lang="en-US" sz="3600"/>
              <a:t>Maintain proper records of purchases</a:t>
            </a:r>
          </a:p>
          <a:p>
            <a:pPr lvl="1">
              <a:buFont typeface="Arial" panose="020B0604020202020204" pitchFamily="34" charset="0"/>
              <a:buChar char="•"/>
            </a:pPr>
            <a:r>
              <a:rPr lang="en-US" sz="3600"/>
              <a:t>Provide a copy of purchases for documentation</a:t>
            </a:r>
          </a:p>
        </p:txBody>
      </p:sp>
      <p:sp>
        <p:nvSpPr>
          <p:cNvPr id="4" name="Slide Number Placeholder 3">
            <a:extLst>
              <a:ext uri="{FF2B5EF4-FFF2-40B4-BE49-F238E27FC236}">
                <a16:creationId xmlns:a16="http://schemas.microsoft.com/office/drawing/2014/main" id="{2058E669-C23B-41D4-900B-C22DCED905A3}"/>
              </a:ext>
            </a:extLst>
          </p:cNvPr>
          <p:cNvSpPr>
            <a:spLocks noGrp="1"/>
          </p:cNvSpPr>
          <p:nvPr>
            <p:ph type="sldNum" sz="quarter" idx="12"/>
          </p:nvPr>
        </p:nvSpPr>
        <p:spPr/>
        <p:txBody>
          <a:bodyPr/>
          <a:lstStyle/>
          <a:p>
            <a:fld id="{D57F1E4F-1CFF-5643-939E-217C01CDF565}" type="slidenum">
              <a:rPr lang="en-US" smtClean="0"/>
              <a:pPr/>
              <a:t>16</a:t>
            </a:fld>
            <a:endParaRPr lang="en-US"/>
          </a:p>
        </p:txBody>
      </p:sp>
    </p:spTree>
    <p:extLst>
      <p:ext uri="{BB962C8B-B14F-4D97-AF65-F5344CB8AC3E}">
        <p14:creationId xmlns:p14="http://schemas.microsoft.com/office/powerpoint/2010/main" val="18730692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9332940" cy="1320800"/>
          </a:xfrm>
        </p:spPr>
        <p:txBody>
          <a:bodyPr>
            <a:noAutofit/>
          </a:bodyPr>
          <a:lstStyle/>
          <a:p>
            <a:r>
              <a:rPr lang="en-US" sz="4400"/>
              <a:t>Established Contracts &amp; Agreements</a:t>
            </a:r>
          </a:p>
        </p:txBody>
      </p:sp>
      <p:sp>
        <p:nvSpPr>
          <p:cNvPr id="3" name="Content Placeholder 2"/>
          <p:cNvSpPr>
            <a:spLocks noGrp="1"/>
          </p:cNvSpPr>
          <p:nvPr>
            <p:ph idx="1"/>
          </p:nvPr>
        </p:nvSpPr>
        <p:spPr>
          <a:xfrm>
            <a:off x="677334" y="1660356"/>
            <a:ext cx="10728604" cy="4588043"/>
          </a:xfrm>
        </p:spPr>
        <p:txBody>
          <a:bodyPr>
            <a:noAutofit/>
          </a:bodyPr>
          <a:lstStyle/>
          <a:p>
            <a:r>
              <a:rPr lang="en-US" sz="3600" dirty="0"/>
              <a:t>Agencies may already have contracts and agreements established.</a:t>
            </a:r>
          </a:p>
          <a:p>
            <a:r>
              <a:rPr lang="en-US" sz="3600" dirty="0"/>
              <a:t>Existing agreements ordered through IROC and arriving outside of the local area should be honored and never negotiated.</a:t>
            </a:r>
          </a:p>
          <a:p>
            <a:r>
              <a:rPr lang="en-US" sz="3600" dirty="0"/>
              <a:t>BPAs and other contracts are found in the Service and Supply Plan.</a:t>
            </a:r>
          </a:p>
        </p:txBody>
      </p:sp>
      <p:sp>
        <p:nvSpPr>
          <p:cNvPr id="4" name="Slide Number Placeholder 3">
            <a:extLst>
              <a:ext uri="{FF2B5EF4-FFF2-40B4-BE49-F238E27FC236}">
                <a16:creationId xmlns:a16="http://schemas.microsoft.com/office/drawing/2014/main" id="{0724EAE1-EB88-4C38-AF92-DC236ECFB602}"/>
              </a:ext>
            </a:extLst>
          </p:cNvPr>
          <p:cNvSpPr>
            <a:spLocks noGrp="1"/>
          </p:cNvSpPr>
          <p:nvPr>
            <p:ph type="sldNum" sz="quarter" idx="12"/>
          </p:nvPr>
        </p:nvSpPr>
        <p:spPr/>
        <p:txBody>
          <a:bodyPr/>
          <a:lstStyle/>
          <a:p>
            <a:fld id="{D57F1E4F-1CFF-5643-939E-217C01CDF565}" type="slidenum">
              <a:rPr lang="en-US" smtClean="0"/>
              <a:pPr/>
              <a:t>17</a:t>
            </a:fld>
            <a:endParaRPr lang="en-US"/>
          </a:p>
        </p:txBody>
      </p:sp>
    </p:spTree>
    <p:extLst>
      <p:ext uri="{BB962C8B-B14F-4D97-AF65-F5344CB8AC3E}">
        <p14:creationId xmlns:p14="http://schemas.microsoft.com/office/powerpoint/2010/main" val="15760600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7260126-79F2-4E33-99E5-762A2C830EC8}"/>
              </a:ext>
            </a:extLst>
          </p:cNvPr>
          <p:cNvSpPr txBox="1">
            <a:spLocks/>
          </p:cNvSpPr>
          <p:nvPr/>
        </p:nvSpPr>
        <p:spPr>
          <a:xfrm>
            <a:off x="7207826" y="1394327"/>
            <a:ext cx="2927735" cy="4069346"/>
          </a:xfrm>
          <a:prstGeom prst="rect">
            <a:avLst/>
          </a:prstGeom>
          <a:noFill/>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400" u="sng"/>
              <a:t>SF-1449</a:t>
            </a:r>
            <a:br>
              <a:rPr lang="en-US" sz="4400"/>
            </a:br>
            <a:r>
              <a:rPr lang="en-US" sz="4400"/>
              <a:t>I-BPA</a:t>
            </a:r>
            <a:br>
              <a:rPr lang="en-US" sz="4400"/>
            </a:br>
            <a:r>
              <a:rPr lang="en-US" sz="4400"/>
              <a:t>Incident Blanket Purchase Agreement</a:t>
            </a:r>
            <a:endParaRPr lang="en-US"/>
          </a:p>
        </p:txBody>
      </p:sp>
      <p:pic>
        <p:nvPicPr>
          <p:cNvPr id="5" name="Picture 2">
            <a:extLst>
              <a:ext uri="{FF2B5EF4-FFF2-40B4-BE49-F238E27FC236}">
                <a16:creationId xmlns:a16="http://schemas.microsoft.com/office/drawing/2014/main" id="{C3EDC62F-254B-4D6A-ADC3-9BCA39E40A7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66274" y="228600"/>
            <a:ext cx="4946593" cy="64008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6" name="Picture 1">
            <a:extLst>
              <a:ext uri="{FF2B5EF4-FFF2-40B4-BE49-F238E27FC236}">
                <a16:creationId xmlns:a16="http://schemas.microsoft.com/office/drawing/2014/main" id="{9AC6A67D-2C6F-49FA-8F44-8989941B92DC}"/>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056439" y="228600"/>
            <a:ext cx="4946718" cy="64008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id="{AABEE1FA-210C-4564-9CA7-4C0B202F4DE0}"/>
              </a:ext>
            </a:extLst>
          </p:cNvPr>
          <p:cNvSpPr>
            <a:spLocks noGrp="1"/>
          </p:cNvSpPr>
          <p:nvPr>
            <p:ph type="sldNum" sz="quarter" idx="12"/>
          </p:nvPr>
        </p:nvSpPr>
        <p:spPr/>
        <p:txBody>
          <a:bodyPr/>
          <a:lstStyle/>
          <a:p>
            <a:fld id="{D57F1E4F-1CFF-5643-939E-217C01CDF565}" type="slidenum">
              <a:rPr lang="en-US" smtClean="0"/>
              <a:pPr/>
              <a:t>18</a:t>
            </a:fld>
            <a:endParaRPr lang="en-US"/>
          </a:p>
        </p:txBody>
      </p:sp>
    </p:spTree>
    <p:extLst>
      <p:ext uri="{BB962C8B-B14F-4D97-AF65-F5344CB8AC3E}">
        <p14:creationId xmlns:p14="http://schemas.microsoft.com/office/powerpoint/2010/main" val="915358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3" y="609600"/>
            <a:ext cx="10656413" cy="1320800"/>
          </a:xfrm>
        </p:spPr>
        <p:txBody>
          <a:bodyPr>
            <a:noAutofit/>
          </a:bodyPr>
          <a:lstStyle/>
          <a:p>
            <a:r>
              <a:rPr lang="en-US" sz="4400"/>
              <a:t>Land Use and Facility Rental Agreements</a:t>
            </a:r>
          </a:p>
        </p:txBody>
      </p:sp>
      <p:sp>
        <p:nvSpPr>
          <p:cNvPr id="3" name="Content Placeholder 2"/>
          <p:cNvSpPr>
            <a:spLocks noGrp="1"/>
          </p:cNvSpPr>
          <p:nvPr>
            <p:ph idx="1"/>
          </p:nvPr>
        </p:nvSpPr>
        <p:spPr>
          <a:xfrm>
            <a:off x="677333" y="1692508"/>
            <a:ext cx="9188561" cy="4010460"/>
          </a:xfrm>
        </p:spPr>
        <p:txBody>
          <a:bodyPr>
            <a:normAutofit/>
          </a:bodyPr>
          <a:lstStyle/>
          <a:p>
            <a:pPr marL="0" indent="0">
              <a:buNone/>
            </a:pPr>
            <a:r>
              <a:rPr lang="en-US" sz="3600"/>
              <a:t>LUA is an acquisition procedure to acquire the use of non-federal property or facilities.</a:t>
            </a:r>
            <a:endParaRPr lang="en-US" sz="600"/>
          </a:p>
          <a:p>
            <a:r>
              <a:rPr lang="en-US" sz="3600"/>
              <a:t>School for base camp</a:t>
            </a:r>
          </a:p>
          <a:p>
            <a:r>
              <a:rPr lang="en-US" sz="3600"/>
              <a:t>Pond for dip site</a:t>
            </a:r>
          </a:p>
          <a:p>
            <a:r>
              <a:rPr lang="en-US" sz="3600"/>
              <a:t>Pasture for parking</a:t>
            </a:r>
          </a:p>
        </p:txBody>
      </p:sp>
      <p:sp>
        <p:nvSpPr>
          <p:cNvPr id="4" name="Slide Number Placeholder 3">
            <a:extLst>
              <a:ext uri="{FF2B5EF4-FFF2-40B4-BE49-F238E27FC236}">
                <a16:creationId xmlns:a16="http://schemas.microsoft.com/office/drawing/2014/main" id="{85CE8901-6071-4AE0-8379-794B0B16A9C0}"/>
              </a:ext>
            </a:extLst>
          </p:cNvPr>
          <p:cNvSpPr>
            <a:spLocks noGrp="1"/>
          </p:cNvSpPr>
          <p:nvPr>
            <p:ph type="sldNum" sz="quarter" idx="12"/>
          </p:nvPr>
        </p:nvSpPr>
        <p:spPr/>
        <p:txBody>
          <a:bodyPr/>
          <a:lstStyle/>
          <a:p>
            <a:fld id="{D57F1E4F-1CFF-5643-939E-217C01CDF565}" type="slidenum">
              <a:rPr lang="en-US" smtClean="0"/>
              <a:pPr/>
              <a:t>19</a:t>
            </a:fld>
            <a:endParaRPr lang="en-US"/>
          </a:p>
        </p:txBody>
      </p:sp>
    </p:spTree>
    <p:extLst>
      <p:ext uri="{BB962C8B-B14F-4D97-AF65-F5344CB8AC3E}">
        <p14:creationId xmlns:p14="http://schemas.microsoft.com/office/powerpoint/2010/main" val="29954997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a:t>Unit Overview</a:t>
            </a:r>
            <a:endParaRPr lang="en-US" sz="4400">
              <a:solidFill>
                <a:srgbClr val="FF0000"/>
              </a:solidFill>
            </a:endParaRPr>
          </a:p>
        </p:txBody>
      </p:sp>
      <p:sp>
        <p:nvSpPr>
          <p:cNvPr id="3" name="Content Placeholder 2"/>
          <p:cNvSpPr>
            <a:spLocks noGrp="1"/>
          </p:cNvSpPr>
          <p:nvPr>
            <p:ph idx="1"/>
          </p:nvPr>
        </p:nvSpPr>
        <p:spPr>
          <a:xfrm>
            <a:off x="677334" y="1692508"/>
            <a:ext cx="8596668" cy="4251092"/>
          </a:xfrm>
        </p:spPr>
        <p:txBody>
          <a:bodyPr>
            <a:normAutofit/>
          </a:bodyPr>
          <a:lstStyle/>
          <a:p>
            <a:r>
              <a:rPr lang="en-US" sz="3600"/>
              <a:t>Authorized Procurement Officials</a:t>
            </a:r>
          </a:p>
          <a:p>
            <a:r>
              <a:rPr lang="en-US" sz="3600"/>
              <a:t>Requests for Equipment and Supplies</a:t>
            </a:r>
          </a:p>
          <a:p>
            <a:r>
              <a:rPr lang="en-US" sz="3600"/>
              <a:t>Acquisition Methods</a:t>
            </a:r>
          </a:p>
          <a:p>
            <a:r>
              <a:rPr lang="en-US" sz="3600"/>
              <a:t>Time and Payment Process</a:t>
            </a:r>
          </a:p>
          <a:p>
            <a:r>
              <a:rPr lang="en-US" sz="3600"/>
              <a:t>Contract Claims</a:t>
            </a:r>
          </a:p>
        </p:txBody>
      </p:sp>
      <p:sp>
        <p:nvSpPr>
          <p:cNvPr id="4" name="Slide Number Placeholder 3">
            <a:extLst>
              <a:ext uri="{FF2B5EF4-FFF2-40B4-BE49-F238E27FC236}">
                <a16:creationId xmlns:a16="http://schemas.microsoft.com/office/drawing/2014/main" id="{5F4D9F0F-1128-4120-B5EF-6A00AC354461}"/>
              </a:ext>
            </a:extLst>
          </p:cNvPr>
          <p:cNvSpPr>
            <a:spLocks noGrp="1"/>
          </p:cNvSpPr>
          <p:nvPr>
            <p:ph type="sldNum" sz="quarter" idx="12"/>
          </p:nvPr>
        </p:nvSpPr>
        <p:spPr/>
        <p:txBody>
          <a:bodyPr/>
          <a:lstStyle/>
          <a:p>
            <a:fld id="{D57F1E4F-1CFF-5643-939E-217C01CDF565}" type="slidenum">
              <a:rPr lang="en-US" smtClean="0"/>
              <a:pPr/>
              <a:t>2</a:t>
            </a:fld>
            <a:endParaRPr lang="en-US"/>
          </a:p>
        </p:txBody>
      </p:sp>
    </p:spTree>
    <p:extLst>
      <p:ext uri="{BB962C8B-B14F-4D97-AF65-F5344CB8AC3E}">
        <p14:creationId xmlns:p14="http://schemas.microsoft.com/office/powerpoint/2010/main" val="35105278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64D4198-AC52-4B37-ABA0-773872D03E73}"/>
              </a:ext>
            </a:extLst>
          </p:cNvPr>
          <p:cNvPicPr>
            <a:picLocks noChangeAspect="1"/>
          </p:cNvPicPr>
          <p:nvPr/>
        </p:nvPicPr>
        <p:blipFill rotWithShape="1">
          <a:blip r:embed="rId3"/>
          <a:srcRect l="3102" t="14628" r="71006" b="7698"/>
          <a:stretch/>
        </p:blipFill>
        <p:spPr>
          <a:xfrm>
            <a:off x="240632" y="48126"/>
            <a:ext cx="5245768" cy="6639174"/>
          </a:xfrm>
          <a:prstGeom prst="rect">
            <a:avLst/>
          </a:prstGeom>
        </p:spPr>
      </p:pic>
      <p:pic>
        <p:nvPicPr>
          <p:cNvPr id="6" name="Picture 5">
            <a:extLst>
              <a:ext uri="{FF2B5EF4-FFF2-40B4-BE49-F238E27FC236}">
                <a16:creationId xmlns:a16="http://schemas.microsoft.com/office/drawing/2014/main" id="{F7594A73-399F-4F00-9A9C-1C355A43F539}"/>
              </a:ext>
            </a:extLst>
          </p:cNvPr>
          <p:cNvPicPr>
            <a:picLocks noChangeAspect="1"/>
          </p:cNvPicPr>
          <p:nvPr/>
        </p:nvPicPr>
        <p:blipFill rotWithShape="1">
          <a:blip r:embed="rId4"/>
          <a:srcRect l="2961" t="18421" r="70395" b="6769"/>
          <a:stretch/>
        </p:blipFill>
        <p:spPr>
          <a:xfrm>
            <a:off x="1828800" y="80838"/>
            <a:ext cx="5599612" cy="6632587"/>
          </a:xfrm>
          <a:prstGeom prst="rect">
            <a:avLst/>
          </a:prstGeom>
        </p:spPr>
      </p:pic>
      <p:pic>
        <p:nvPicPr>
          <p:cNvPr id="7" name="Picture 6">
            <a:extLst>
              <a:ext uri="{FF2B5EF4-FFF2-40B4-BE49-F238E27FC236}">
                <a16:creationId xmlns:a16="http://schemas.microsoft.com/office/drawing/2014/main" id="{2A0886A8-2E83-48F6-9C7B-3F4719A7F2BC}"/>
              </a:ext>
            </a:extLst>
          </p:cNvPr>
          <p:cNvPicPr>
            <a:picLocks noChangeAspect="1"/>
          </p:cNvPicPr>
          <p:nvPr/>
        </p:nvPicPr>
        <p:blipFill rotWithShape="1">
          <a:blip r:embed="rId5"/>
          <a:srcRect l="2961" t="13743" r="70395" b="9938"/>
          <a:stretch/>
        </p:blipFill>
        <p:spPr>
          <a:xfrm>
            <a:off x="3699288" y="212351"/>
            <a:ext cx="5599613" cy="6632587"/>
          </a:xfrm>
          <a:prstGeom prst="rect">
            <a:avLst/>
          </a:prstGeom>
        </p:spPr>
      </p:pic>
      <p:sp>
        <p:nvSpPr>
          <p:cNvPr id="4" name="Title 1">
            <a:extLst>
              <a:ext uri="{FF2B5EF4-FFF2-40B4-BE49-F238E27FC236}">
                <a16:creationId xmlns:a16="http://schemas.microsoft.com/office/drawing/2014/main" id="{C52A7996-D0E8-4300-9B5C-7B0776ECC2D2}"/>
              </a:ext>
            </a:extLst>
          </p:cNvPr>
          <p:cNvSpPr txBox="1">
            <a:spLocks/>
          </p:cNvSpPr>
          <p:nvPr/>
        </p:nvSpPr>
        <p:spPr>
          <a:xfrm>
            <a:off x="8629315" y="1333040"/>
            <a:ext cx="3322053" cy="4069346"/>
          </a:xfrm>
          <a:prstGeom prst="rect">
            <a:avLst/>
          </a:prstGeom>
          <a:solidFill>
            <a:schemeClr val="bg1"/>
          </a:solidFill>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400" u="sng"/>
              <a:t>PMS 902-2</a:t>
            </a:r>
            <a:br>
              <a:rPr lang="en-US" sz="4400"/>
            </a:br>
            <a:r>
              <a:rPr lang="en-US" sz="4400"/>
              <a:t>LUA</a:t>
            </a:r>
            <a:br>
              <a:rPr lang="en-US" sz="4400"/>
            </a:br>
            <a:r>
              <a:rPr lang="en-US" sz="4400"/>
              <a:t>Emergency Facilities &amp; Land Use Agreement</a:t>
            </a:r>
            <a:endParaRPr lang="en-US"/>
          </a:p>
        </p:txBody>
      </p:sp>
      <p:sp>
        <p:nvSpPr>
          <p:cNvPr id="2" name="Slide Number Placeholder 1">
            <a:extLst>
              <a:ext uri="{FF2B5EF4-FFF2-40B4-BE49-F238E27FC236}">
                <a16:creationId xmlns:a16="http://schemas.microsoft.com/office/drawing/2014/main" id="{EF99B6DA-E2E6-4450-92FF-A9E8D971F41A}"/>
              </a:ext>
            </a:extLst>
          </p:cNvPr>
          <p:cNvSpPr>
            <a:spLocks noGrp="1"/>
          </p:cNvSpPr>
          <p:nvPr>
            <p:ph type="sldNum" sz="quarter" idx="12"/>
          </p:nvPr>
        </p:nvSpPr>
        <p:spPr/>
        <p:txBody>
          <a:bodyPr/>
          <a:lstStyle/>
          <a:p>
            <a:fld id="{D57F1E4F-1CFF-5643-939E-217C01CDF565}" type="slidenum">
              <a:rPr lang="en-US" smtClean="0"/>
              <a:pPr/>
              <a:t>20</a:t>
            </a:fld>
            <a:endParaRPr lang="en-US"/>
          </a:p>
        </p:txBody>
      </p:sp>
    </p:spTree>
    <p:extLst>
      <p:ext uri="{BB962C8B-B14F-4D97-AF65-F5344CB8AC3E}">
        <p14:creationId xmlns:p14="http://schemas.microsoft.com/office/powerpoint/2010/main" val="3955152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3" y="609600"/>
            <a:ext cx="9188561" cy="1320800"/>
          </a:xfrm>
        </p:spPr>
        <p:txBody>
          <a:bodyPr>
            <a:noAutofit/>
          </a:bodyPr>
          <a:lstStyle/>
          <a:p>
            <a:r>
              <a:rPr lang="en-US" sz="4400"/>
              <a:t>Emergency Equipment Rental Agreement</a:t>
            </a:r>
          </a:p>
        </p:txBody>
      </p:sp>
      <p:sp>
        <p:nvSpPr>
          <p:cNvPr id="3" name="Content Placeholder 2"/>
          <p:cNvSpPr>
            <a:spLocks noGrp="1"/>
          </p:cNvSpPr>
          <p:nvPr>
            <p:ph idx="1"/>
          </p:nvPr>
        </p:nvSpPr>
        <p:spPr>
          <a:xfrm>
            <a:off x="677333" y="2237940"/>
            <a:ext cx="9188561" cy="4010460"/>
          </a:xfrm>
        </p:spPr>
        <p:txBody>
          <a:bodyPr>
            <a:normAutofit/>
          </a:bodyPr>
          <a:lstStyle/>
          <a:p>
            <a:pPr marL="0" indent="0">
              <a:buNone/>
            </a:pPr>
            <a:r>
              <a:rPr lang="en-US" sz="3600"/>
              <a:t>If there is no established (pre-season agreement for a resource needed, a procurement official may create an Emergency Equipment Rental Agreement (EERA).</a:t>
            </a:r>
            <a:endParaRPr lang="en-US" sz="600"/>
          </a:p>
        </p:txBody>
      </p:sp>
      <p:sp>
        <p:nvSpPr>
          <p:cNvPr id="4" name="Slide Number Placeholder 3">
            <a:extLst>
              <a:ext uri="{FF2B5EF4-FFF2-40B4-BE49-F238E27FC236}">
                <a16:creationId xmlns:a16="http://schemas.microsoft.com/office/drawing/2014/main" id="{91AE40F2-BE41-4500-9397-6D35B64597D4}"/>
              </a:ext>
            </a:extLst>
          </p:cNvPr>
          <p:cNvSpPr>
            <a:spLocks noGrp="1"/>
          </p:cNvSpPr>
          <p:nvPr>
            <p:ph type="sldNum" sz="quarter" idx="12"/>
          </p:nvPr>
        </p:nvSpPr>
        <p:spPr/>
        <p:txBody>
          <a:bodyPr/>
          <a:lstStyle/>
          <a:p>
            <a:fld id="{D57F1E4F-1CFF-5643-939E-217C01CDF565}" type="slidenum">
              <a:rPr lang="en-US" smtClean="0"/>
              <a:pPr/>
              <a:t>21</a:t>
            </a:fld>
            <a:endParaRPr lang="en-US"/>
          </a:p>
        </p:txBody>
      </p:sp>
    </p:spTree>
    <p:extLst>
      <p:ext uri="{BB962C8B-B14F-4D97-AF65-F5344CB8AC3E}">
        <p14:creationId xmlns:p14="http://schemas.microsoft.com/office/powerpoint/2010/main" val="26706240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2950FDA-B845-4192-ACBB-3A102D5BB192}"/>
              </a:ext>
            </a:extLst>
          </p:cNvPr>
          <p:cNvSpPr txBox="1">
            <a:spLocks/>
          </p:cNvSpPr>
          <p:nvPr/>
        </p:nvSpPr>
        <p:spPr>
          <a:xfrm>
            <a:off x="6367671" y="1394327"/>
            <a:ext cx="2935355" cy="4069346"/>
          </a:xfrm>
          <a:prstGeom prst="rect">
            <a:avLst/>
          </a:prstGeom>
          <a:noFill/>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400" u="sng"/>
              <a:t>OF-294</a:t>
            </a:r>
            <a:br>
              <a:rPr lang="en-US" sz="4400"/>
            </a:br>
            <a:r>
              <a:rPr lang="en-US" sz="4400"/>
              <a:t>EERA</a:t>
            </a:r>
            <a:br>
              <a:rPr lang="en-US" sz="4400"/>
            </a:br>
            <a:r>
              <a:rPr lang="en-US" sz="4400"/>
              <a:t>Emergency Equipment Rental Agreement</a:t>
            </a:r>
            <a:endParaRPr lang="en-US"/>
          </a:p>
        </p:txBody>
      </p:sp>
      <p:pic>
        <p:nvPicPr>
          <p:cNvPr id="5" name="Picture 4">
            <a:extLst>
              <a:ext uri="{FF2B5EF4-FFF2-40B4-BE49-F238E27FC236}">
                <a16:creationId xmlns:a16="http://schemas.microsoft.com/office/drawing/2014/main" id="{8151550A-C621-4BCA-968A-FD4458B3E438}"/>
              </a:ext>
            </a:extLst>
          </p:cNvPr>
          <p:cNvPicPr>
            <a:picLocks noChangeAspect="1"/>
          </p:cNvPicPr>
          <p:nvPr/>
        </p:nvPicPr>
        <p:blipFill rotWithShape="1">
          <a:blip r:embed="rId3"/>
          <a:srcRect l="8152" t="16569" r="66739" b="10442"/>
          <a:stretch/>
        </p:blipFill>
        <p:spPr>
          <a:xfrm>
            <a:off x="788663" y="246370"/>
            <a:ext cx="5294085" cy="6492360"/>
          </a:xfrm>
          <a:prstGeom prst="rect">
            <a:avLst/>
          </a:prstGeom>
        </p:spPr>
      </p:pic>
      <p:sp>
        <p:nvSpPr>
          <p:cNvPr id="2" name="Slide Number Placeholder 1">
            <a:extLst>
              <a:ext uri="{FF2B5EF4-FFF2-40B4-BE49-F238E27FC236}">
                <a16:creationId xmlns:a16="http://schemas.microsoft.com/office/drawing/2014/main" id="{C0EDE78D-3050-4D69-B3E5-1F028D122C00}"/>
              </a:ext>
            </a:extLst>
          </p:cNvPr>
          <p:cNvSpPr>
            <a:spLocks noGrp="1"/>
          </p:cNvSpPr>
          <p:nvPr>
            <p:ph type="sldNum" sz="quarter" idx="12"/>
          </p:nvPr>
        </p:nvSpPr>
        <p:spPr/>
        <p:txBody>
          <a:bodyPr/>
          <a:lstStyle/>
          <a:p>
            <a:fld id="{D57F1E4F-1CFF-5643-939E-217C01CDF565}" type="slidenum">
              <a:rPr lang="en-US" smtClean="0"/>
              <a:pPr/>
              <a:t>22</a:t>
            </a:fld>
            <a:endParaRPr lang="en-US"/>
          </a:p>
        </p:txBody>
      </p:sp>
    </p:spTree>
    <p:extLst>
      <p:ext uri="{BB962C8B-B14F-4D97-AF65-F5344CB8AC3E}">
        <p14:creationId xmlns:p14="http://schemas.microsoft.com/office/powerpoint/2010/main" val="21929909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AC3E489-196B-444E-AE6B-949EBCE14987}"/>
              </a:ext>
            </a:extLst>
          </p:cNvPr>
          <p:cNvSpPr>
            <a:spLocks noGrp="1"/>
          </p:cNvSpPr>
          <p:nvPr>
            <p:ph type="title"/>
          </p:nvPr>
        </p:nvSpPr>
        <p:spPr>
          <a:xfrm>
            <a:off x="677334" y="609600"/>
            <a:ext cx="9861126" cy="822960"/>
          </a:xfrm>
        </p:spPr>
        <p:txBody>
          <a:bodyPr>
            <a:normAutofit/>
          </a:bodyPr>
          <a:lstStyle/>
          <a:p>
            <a:r>
              <a:rPr lang="en-US" sz="4400"/>
              <a:t>Contract &amp; Agreement Contents</a:t>
            </a:r>
          </a:p>
        </p:txBody>
      </p:sp>
      <p:sp>
        <p:nvSpPr>
          <p:cNvPr id="5" name="Content Placeholder 2">
            <a:extLst>
              <a:ext uri="{FF2B5EF4-FFF2-40B4-BE49-F238E27FC236}">
                <a16:creationId xmlns:a16="http://schemas.microsoft.com/office/drawing/2014/main" id="{AE2ADD41-091A-4CF7-BAA7-681A245D28B2}"/>
              </a:ext>
            </a:extLst>
          </p:cNvPr>
          <p:cNvSpPr>
            <a:spLocks noGrp="1"/>
          </p:cNvSpPr>
          <p:nvPr>
            <p:ph idx="1"/>
          </p:nvPr>
        </p:nvSpPr>
        <p:spPr>
          <a:xfrm>
            <a:off x="677862" y="1692275"/>
            <a:ext cx="9860598" cy="4556125"/>
          </a:xfrm>
        </p:spPr>
        <p:txBody>
          <a:bodyPr>
            <a:normAutofit/>
          </a:bodyPr>
          <a:lstStyle/>
          <a:p>
            <a:pPr marL="0" indent="0">
              <a:buNone/>
            </a:pPr>
            <a:r>
              <a:rPr lang="en-US" sz="3600"/>
              <a:t>Documents the rental of property, animals, or equipment and negotiated by a Procurement Official. It includes:</a:t>
            </a:r>
          </a:p>
          <a:p>
            <a:pPr>
              <a:buFont typeface="Wingdings" panose="05000000000000000000" pitchFamily="2" charset="2"/>
              <a:buChar char="Ø"/>
            </a:pPr>
            <a:r>
              <a:rPr lang="en-US" sz="3600"/>
              <a:t>Terms and Conditions</a:t>
            </a:r>
          </a:p>
          <a:p>
            <a:pPr>
              <a:buFont typeface="Wingdings" panose="05000000000000000000" pitchFamily="2" charset="2"/>
              <a:buChar char="Ø"/>
            </a:pPr>
            <a:r>
              <a:rPr lang="en-US" sz="3600"/>
              <a:t>Date of Agreement</a:t>
            </a:r>
          </a:p>
          <a:p>
            <a:pPr>
              <a:buFont typeface="Wingdings" panose="05000000000000000000" pitchFamily="2" charset="2"/>
              <a:buChar char="Ø"/>
            </a:pPr>
            <a:r>
              <a:rPr lang="en-US" sz="3600"/>
              <a:t>Vendor Information</a:t>
            </a:r>
          </a:p>
          <a:p>
            <a:pPr>
              <a:buFont typeface="Wingdings" panose="05000000000000000000" pitchFamily="2" charset="2"/>
              <a:buChar char="Ø"/>
            </a:pPr>
            <a:r>
              <a:rPr lang="en-US" sz="3600"/>
              <a:t>Government Information</a:t>
            </a:r>
          </a:p>
        </p:txBody>
      </p:sp>
      <p:sp>
        <p:nvSpPr>
          <p:cNvPr id="6" name="TextBox 5">
            <a:extLst>
              <a:ext uri="{FF2B5EF4-FFF2-40B4-BE49-F238E27FC236}">
                <a16:creationId xmlns:a16="http://schemas.microsoft.com/office/drawing/2014/main" id="{36A0032B-E4EC-4CE2-B4CB-0A9100CF7476}"/>
              </a:ext>
            </a:extLst>
          </p:cNvPr>
          <p:cNvSpPr txBox="1"/>
          <p:nvPr/>
        </p:nvSpPr>
        <p:spPr>
          <a:xfrm>
            <a:off x="6280480" y="3472654"/>
            <a:ext cx="4186990" cy="3247043"/>
          </a:xfrm>
          <a:prstGeom prst="rect">
            <a:avLst/>
          </a:prstGeom>
          <a:noFill/>
        </p:spPr>
        <p:txBody>
          <a:bodyPr wrap="square" rtlCol="0">
            <a:spAutoFit/>
          </a:bodyPr>
          <a:lstStyle/>
          <a:p>
            <a:pPr marL="571500" indent="-571500">
              <a:spcBef>
                <a:spcPts val="1000"/>
              </a:spcBef>
              <a:buClr>
                <a:schemeClr val="accent1"/>
              </a:buClr>
              <a:buFont typeface="Wingdings" panose="05000000000000000000" pitchFamily="2" charset="2"/>
              <a:buChar char="Ø"/>
            </a:pPr>
            <a:r>
              <a:rPr lang="en-US" sz="3600"/>
              <a:t>Resource Details</a:t>
            </a:r>
          </a:p>
          <a:p>
            <a:pPr marL="571500" indent="-571500">
              <a:spcBef>
                <a:spcPts val="1000"/>
              </a:spcBef>
              <a:buClr>
                <a:schemeClr val="accent1"/>
              </a:buClr>
              <a:buFont typeface="Wingdings" panose="05000000000000000000" pitchFamily="2" charset="2"/>
              <a:buChar char="Ø"/>
            </a:pPr>
            <a:r>
              <a:rPr lang="en-US" sz="3600"/>
              <a:t>Hiring Method</a:t>
            </a:r>
          </a:p>
          <a:p>
            <a:pPr marL="571500" indent="-571500">
              <a:spcBef>
                <a:spcPts val="1000"/>
              </a:spcBef>
              <a:buClr>
                <a:schemeClr val="accent1"/>
              </a:buClr>
              <a:buFont typeface="Wingdings" panose="05000000000000000000" pitchFamily="2" charset="2"/>
              <a:buChar char="Ø"/>
            </a:pPr>
            <a:r>
              <a:rPr lang="en-US" sz="3600"/>
              <a:t>Rates</a:t>
            </a:r>
          </a:p>
          <a:p>
            <a:pPr marL="571500" indent="-571500">
              <a:spcBef>
                <a:spcPts val="1000"/>
              </a:spcBef>
              <a:buClr>
                <a:schemeClr val="accent1"/>
              </a:buClr>
              <a:buFont typeface="Wingdings" panose="05000000000000000000" pitchFamily="2" charset="2"/>
              <a:buChar char="Ø"/>
            </a:pPr>
            <a:r>
              <a:rPr lang="en-US" sz="3600"/>
              <a:t>Clauses</a:t>
            </a:r>
          </a:p>
          <a:p>
            <a:endParaRPr lang="en-US" sz="3600"/>
          </a:p>
        </p:txBody>
      </p:sp>
      <p:sp>
        <p:nvSpPr>
          <p:cNvPr id="2" name="Slide Number Placeholder 1">
            <a:extLst>
              <a:ext uri="{FF2B5EF4-FFF2-40B4-BE49-F238E27FC236}">
                <a16:creationId xmlns:a16="http://schemas.microsoft.com/office/drawing/2014/main" id="{CDE49C56-B5FB-4122-9453-A0B50804B49C}"/>
              </a:ext>
            </a:extLst>
          </p:cNvPr>
          <p:cNvSpPr>
            <a:spLocks noGrp="1"/>
          </p:cNvSpPr>
          <p:nvPr>
            <p:ph type="sldNum" sz="quarter" idx="12"/>
          </p:nvPr>
        </p:nvSpPr>
        <p:spPr/>
        <p:txBody>
          <a:bodyPr/>
          <a:lstStyle/>
          <a:p>
            <a:fld id="{D57F1E4F-1CFF-5643-939E-217C01CDF565}" type="slidenum">
              <a:rPr lang="en-US" smtClean="0"/>
              <a:pPr/>
              <a:t>23</a:t>
            </a:fld>
            <a:endParaRPr lang="en-US"/>
          </a:p>
        </p:txBody>
      </p:sp>
    </p:spTree>
    <p:extLst>
      <p:ext uri="{BB962C8B-B14F-4D97-AF65-F5344CB8AC3E}">
        <p14:creationId xmlns:p14="http://schemas.microsoft.com/office/powerpoint/2010/main" val="17762932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0EE85A-0235-4F80-9FA7-8F224AE32B3B}"/>
              </a:ext>
            </a:extLst>
          </p:cNvPr>
          <p:cNvSpPr>
            <a:spLocks noGrp="1"/>
          </p:cNvSpPr>
          <p:nvPr>
            <p:ph type="title"/>
          </p:nvPr>
        </p:nvSpPr>
        <p:spPr>
          <a:xfrm>
            <a:off x="1203114" y="2400300"/>
            <a:ext cx="8596668" cy="1371600"/>
          </a:xfrm>
        </p:spPr>
        <p:txBody>
          <a:bodyPr>
            <a:noAutofit/>
          </a:bodyPr>
          <a:lstStyle/>
          <a:p>
            <a:pPr algn="ctr"/>
            <a:r>
              <a:rPr lang="en-US" sz="8000" b="1"/>
              <a:t>EXERCISE</a:t>
            </a:r>
          </a:p>
        </p:txBody>
      </p:sp>
      <p:sp>
        <p:nvSpPr>
          <p:cNvPr id="3" name="Slide Number Placeholder 2">
            <a:extLst>
              <a:ext uri="{FF2B5EF4-FFF2-40B4-BE49-F238E27FC236}">
                <a16:creationId xmlns:a16="http://schemas.microsoft.com/office/drawing/2014/main" id="{47583C0A-8F57-4C1A-89F5-E3BF54573D24}"/>
              </a:ext>
            </a:extLst>
          </p:cNvPr>
          <p:cNvSpPr>
            <a:spLocks noGrp="1"/>
          </p:cNvSpPr>
          <p:nvPr>
            <p:ph type="sldNum" sz="quarter" idx="12"/>
          </p:nvPr>
        </p:nvSpPr>
        <p:spPr/>
        <p:txBody>
          <a:bodyPr/>
          <a:lstStyle/>
          <a:p>
            <a:fld id="{D57F1E4F-1CFF-5643-939E-217C01CDF565}" type="slidenum">
              <a:rPr lang="en-US" smtClean="0"/>
              <a:pPr/>
              <a:t>24</a:t>
            </a:fld>
            <a:endParaRPr lang="en-US"/>
          </a:p>
        </p:txBody>
      </p:sp>
    </p:spTree>
    <p:extLst>
      <p:ext uri="{BB962C8B-B14F-4D97-AF65-F5344CB8AC3E}">
        <p14:creationId xmlns:p14="http://schemas.microsoft.com/office/powerpoint/2010/main" val="29888949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C195D98C-746E-4539-8018-237BAFB27EB7}"/>
              </a:ext>
            </a:extLst>
          </p:cNvPr>
          <p:cNvSpPr>
            <a:spLocks noGrp="1"/>
          </p:cNvSpPr>
          <p:nvPr>
            <p:ph idx="1"/>
          </p:nvPr>
        </p:nvSpPr>
        <p:spPr>
          <a:xfrm>
            <a:off x="578697" y="765812"/>
            <a:ext cx="10181166" cy="1257299"/>
          </a:xfrm>
        </p:spPr>
        <p:txBody>
          <a:bodyPr>
            <a:normAutofit/>
          </a:bodyPr>
          <a:lstStyle/>
          <a:p>
            <a:pPr marL="0" indent="0">
              <a:buNone/>
            </a:pPr>
            <a:r>
              <a:rPr lang="en-US" sz="3600"/>
              <a:t>Match each term with the most appropriate description:</a:t>
            </a:r>
          </a:p>
        </p:txBody>
      </p:sp>
      <p:sp>
        <p:nvSpPr>
          <p:cNvPr id="5" name="TextBox 4">
            <a:extLst>
              <a:ext uri="{FF2B5EF4-FFF2-40B4-BE49-F238E27FC236}">
                <a16:creationId xmlns:a16="http://schemas.microsoft.com/office/drawing/2014/main" id="{16F0D594-B98F-4848-A5F4-321645459F1E}"/>
              </a:ext>
            </a:extLst>
          </p:cNvPr>
          <p:cNvSpPr txBox="1"/>
          <p:nvPr/>
        </p:nvSpPr>
        <p:spPr>
          <a:xfrm>
            <a:off x="487063" y="2354452"/>
            <a:ext cx="2568958" cy="3985706"/>
          </a:xfrm>
          <a:prstGeom prst="rect">
            <a:avLst/>
          </a:prstGeom>
          <a:noFill/>
        </p:spPr>
        <p:txBody>
          <a:bodyPr wrap="square" rtlCol="0">
            <a:spAutoFit/>
          </a:bodyPr>
          <a:lstStyle/>
          <a:p>
            <a:r>
              <a:rPr lang="en-US" sz="3100"/>
              <a:t>LUA</a:t>
            </a:r>
          </a:p>
          <a:p>
            <a:endParaRPr lang="en-US" sz="1200"/>
          </a:p>
          <a:p>
            <a:r>
              <a:rPr lang="en-US" sz="3100"/>
              <a:t>Pre-Season Agreements</a:t>
            </a:r>
          </a:p>
          <a:p>
            <a:endParaRPr lang="en-US" sz="1200"/>
          </a:p>
          <a:p>
            <a:r>
              <a:rPr lang="en-US" sz="3100"/>
              <a:t>Service &amp; Supply Plan</a:t>
            </a:r>
          </a:p>
          <a:p>
            <a:endParaRPr lang="en-US" sz="1200"/>
          </a:p>
          <a:p>
            <a:r>
              <a:rPr lang="en-US" sz="3100"/>
              <a:t>Unique Acquisitions</a:t>
            </a:r>
          </a:p>
        </p:txBody>
      </p:sp>
      <p:sp>
        <p:nvSpPr>
          <p:cNvPr id="6" name="TextBox 5">
            <a:extLst>
              <a:ext uri="{FF2B5EF4-FFF2-40B4-BE49-F238E27FC236}">
                <a16:creationId xmlns:a16="http://schemas.microsoft.com/office/drawing/2014/main" id="{43A8541D-FAA7-4A4B-88E2-FF9380616F30}"/>
              </a:ext>
            </a:extLst>
          </p:cNvPr>
          <p:cNvSpPr txBox="1"/>
          <p:nvPr/>
        </p:nvSpPr>
        <p:spPr>
          <a:xfrm>
            <a:off x="3320716" y="2351095"/>
            <a:ext cx="8384218" cy="3908762"/>
          </a:xfrm>
          <a:prstGeom prst="rect">
            <a:avLst/>
          </a:prstGeom>
          <a:noFill/>
        </p:spPr>
        <p:txBody>
          <a:bodyPr wrap="square" rtlCol="0">
            <a:spAutoFit/>
          </a:bodyPr>
          <a:lstStyle/>
          <a:p>
            <a:pPr marL="514350" indent="-514350">
              <a:buFont typeface="+mj-lt"/>
              <a:buAutoNum type="arabicPeriod"/>
            </a:pPr>
            <a:r>
              <a:rPr lang="en-US" sz="3100" dirty="0"/>
              <a:t>Contains a list of contacts, contracts, and agreements.</a:t>
            </a:r>
          </a:p>
          <a:p>
            <a:pPr marL="514350" indent="-514350">
              <a:buFont typeface="+mj-lt"/>
              <a:buAutoNum type="arabicPeriod"/>
            </a:pPr>
            <a:r>
              <a:rPr lang="en-US" sz="3100" dirty="0"/>
              <a:t>Established contract allowing nonfederal land to be used during incidents.</a:t>
            </a:r>
          </a:p>
          <a:p>
            <a:pPr marL="514350" indent="-514350">
              <a:buFont typeface="+mj-lt"/>
              <a:buAutoNum type="arabicPeriod"/>
            </a:pPr>
            <a:r>
              <a:rPr lang="en-US" sz="3100" dirty="0"/>
              <a:t>Previously arranged agreement with a vendor for lodging.</a:t>
            </a:r>
          </a:p>
          <a:p>
            <a:pPr marL="514350" indent="-514350">
              <a:buFont typeface="+mj-lt"/>
              <a:buAutoNum type="arabicPeriod"/>
            </a:pPr>
            <a:r>
              <a:rPr lang="en-US" sz="3100" dirty="0"/>
              <a:t>Acquiring medical providers for an incident.</a:t>
            </a:r>
          </a:p>
        </p:txBody>
      </p:sp>
      <p:cxnSp>
        <p:nvCxnSpPr>
          <p:cNvPr id="7" name="Straight Connector 6">
            <a:extLst>
              <a:ext uri="{FF2B5EF4-FFF2-40B4-BE49-F238E27FC236}">
                <a16:creationId xmlns:a16="http://schemas.microsoft.com/office/drawing/2014/main" id="{8E894867-D878-4743-8A62-57BF8B807F65}"/>
              </a:ext>
            </a:extLst>
          </p:cNvPr>
          <p:cNvCxnSpPr>
            <a:cxnSpLocks/>
          </p:cNvCxnSpPr>
          <p:nvPr/>
        </p:nvCxnSpPr>
        <p:spPr>
          <a:xfrm>
            <a:off x="480060" y="2045971"/>
            <a:ext cx="11224874"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B4BE4624-0255-4BF4-A9BC-5D60A42BB8E0}"/>
              </a:ext>
            </a:extLst>
          </p:cNvPr>
          <p:cNvCxnSpPr>
            <a:cxnSpLocks/>
          </p:cNvCxnSpPr>
          <p:nvPr/>
        </p:nvCxnSpPr>
        <p:spPr>
          <a:xfrm>
            <a:off x="3072865" y="2045971"/>
            <a:ext cx="0" cy="4400549"/>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 name="Slide Number Placeholder 1">
            <a:extLst>
              <a:ext uri="{FF2B5EF4-FFF2-40B4-BE49-F238E27FC236}">
                <a16:creationId xmlns:a16="http://schemas.microsoft.com/office/drawing/2014/main" id="{164D213E-7287-4E90-A5F4-1A9103D5C66F}"/>
              </a:ext>
            </a:extLst>
          </p:cNvPr>
          <p:cNvSpPr>
            <a:spLocks noGrp="1"/>
          </p:cNvSpPr>
          <p:nvPr>
            <p:ph type="sldNum" sz="quarter" idx="12"/>
          </p:nvPr>
        </p:nvSpPr>
        <p:spPr/>
        <p:txBody>
          <a:bodyPr/>
          <a:lstStyle/>
          <a:p>
            <a:fld id="{D57F1E4F-1CFF-5643-939E-217C01CDF565}" type="slidenum">
              <a:rPr lang="en-US" smtClean="0"/>
              <a:pPr/>
              <a:t>25</a:t>
            </a:fld>
            <a:endParaRPr lang="en-US"/>
          </a:p>
        </p:txBody>
      </p:sp>
    </p:spTree>
    <p:extLst>
      <p:ext uri="{BB962C8B-B14F-4D97-AF65-F5344CB8AC3E}">
        <p14:creationId xmlns:p14="http://schemas.microsoft.com/office/powerpoint/2010/main" val="4244333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3" y="609600"/>
            <a:ext cx="9592082" cy="1320800"/>
          </a:xfrm>
        </p:spPr>
        <p:txBody>
          <a:bodyPr>
            <a:noAutofit/>
          </a:bodyPr>
          <a:lstStyle/>
          <a:p>
            <a:r>
              <a:rPr lang="en-US" sz="4400"/>
              <a:t>Process for Ordering thru Payment</a:t>
            </a:r>
          </a:p>
        </p:txBody>
      </p:sp>
      <p:sp>
        <p:nvSpPr>
          <p:cNvPr id="3" name="Content Placeholder 2"/>
          <p:cNvSpPr>
            <a:spLocks noGrp="1"/>
          </p:cNvSpPr>
          <p:nvPr>
            <p:ph idx="1"/>
          </p:nvPr>
        </p:nvSpPr>
        <p:spPr>
          <a:xfrm>
            <a:off x="677333" y="1692508"/>
            <a:ext cx="9766078" cy="4555892"/>
          </a:xfrm>
        </p:spPr>
        <p:txBody>
          <a:bodyPr>
            <a:normAutofit/>
          </a:bodyPr>
          <a:lstStyle/>
          <a:p>
            <a:pPr marL="0" indent="0">
              <a:buNone/>
            </a:pPr>
            <a:r>
              <a:rPr lang="en-US" sz="3600">
                <a:solidFill>
                  <a:schemeClr val="bg1">
                    <a:lumMod val="65000"/>
                  </a:schemeClr>
                </a:solidFill>
              </a:rPr>
              <a:t>Step 1 – Order</a:t>
            </a:r>
          </a:p>
          <a:p>
            <a:pPr marL="0" indent="0">
              <a:buNone/>
            </a:pPr>
            <a:r>
              <a:rPr lang="en-US" sz="3600">
                <a:solidFill>
                  <a:schemeClr val="bg1">
                    <a:lumMod val="65000"/>
                  </a:schemeClr>
                </a:solidFill>
              </a:rPr>
              <a:t>Step 2 – Acquisition Method</a:t>
            </a:r>
          </a:p>
          <a:p>
            <a:pPr marL="0" indent="0">
              <a:buNone/>
            </a:pPr>
            <a:r>
              <a:rPr lang="en-US" sz="3600">
                <a:solidFill>
                  <a:schemeClr val="bg1">
                    <a:lumMod val="65000"/>
                  </a:schemeClr>
                </a:solidFill>
              </a:rPr>
              <a:t>Step 3 – Pre-Use Inspection</a:t>
            </a:r>
          </a:p>
          <a:p>
            <a:pPr marL="0" indent="0">
              <a:buNone/>
            </a:pPr>
            <a:r>
              <a:rPr lang="en-US" sz="3600">
                <a:solidFill>
                  <a:schemeClr val="bg1">
                    <a:lumMod val="65000"/>
                  </a:schemeClr>
                </a:solidFill>
              </a:rPr>
              <a:t>Step 4 – Tracking Time</a:t>
            </a:r>
          </a:p>
          <a:p>
            <a:pPr marL="0" indent="0">
              <a:buNone/>
            </a:pPr>
            <a:r>
              <a:rPr lang="en-US" sz="3600">
                <a:solidFill>
                  <a:schemeClr val="bg1">
                    <a:lumMod val="65000"/>
                  </a:schemeClr>
                </a:solidFill>
              </a:rPr>
              <a:t>Step 5 – Invoice</a:t>
            </a:r>
          </a:p>
          <a:p>
            <a:pPr marL="0" indent="0">
              <a:buNone/>
            </a:pPr>
            <a:r>
              <a:rPr lang="en-US" sz="3600">
                <a:solidFill>
                  <a:schemeClr val="bg1">
                    <a:lumMod val="65000"/>
                  </a:schemeClr>
                </a:solidFill>
              </a:rPr>
              <a:t>Step 6 – Post-Use Inspection</a:t>
            </a:r>
          </a:p>
        </p:txBody>
      </p:sp>
      <p:grpSp>
        <p:nvGrpSpPr>
          <p:cNvPr id="8" name="Group 7">
            <a:extLst>
              <a:ext uri="{FF2B5EF4-FFF2-40B4-BE49-F238E27FC236}">
                <a16:creationId xmlns:a16="http://schemas.microsoft.com/office/drawing/2014/main" id="{DB4FD8A4-4547-48DB-ACCB-52462E3BBBE3}"/>
              </a:ext>
            </a:extLst>
          </p:cNvPr>
          <p:cNvGrpSpPr/>
          <p:nvPr/>
        </p:nvGrpSpPr>
        <p:grpSpPr>
          <a:xfrm>
            <a:off x="764331" y="1285358"/>
            <a:ext cx="9592082" cy="4933066"/>
            <a:chOff x="2541684" y="1930400"/>
            <a:chExt cx="5528450" cy="3912232"/>
          </a:xfrm>
        </p:grpSpPr>
        <p:pic>
          <p:nvPicPr>
            <p:cNvPr id="6" name="Picture 5">
              <a:extLst>
                <a:ext uri="{FF2B5EF4-FFF2-40B4-BE49-F238E27FC236}">
                  <a16:creationId xmlns:a16="http://schemas.microsoft.com/office/drawing/2014/main" id="{23514BFF-2E6E-4EE1-9156-B7F61A7F16F7}"/>
                </a:ext>
              </a:extLst>
            </p:cNvPr>
            <p:cNvPicPr>
              <a:picLocks noChangeAspect="1"/>
            </p:cNvPicPr>
            <p:nvPr/>
          </p:nvPicPr>
          <p:blipFill>
            <a:blip r:embed="rId3"/>
            <a:stretch>
              <a:fillRect/>
            </a:stretch>
          </p:blipFill>
          <p:spPr>
            <a:xfrm>
              <a:off x="3870593" y="1930400"/>
              <a:ext cx="3205563" cy="3912232"/>
            </a:xfrm>
            <a:prstGeom prst="rect">
              <a:avLst/>
            </a:prstGeom>
          </p:spPr>
        </p:pic>
        <p:sp>
          <p:nvSpPr>
            <p:cNvPr id="4" name="TextBox 3">
              <a:extLst>
                <a:ext uri="{FF2B5EF4-FFF2-40B4-BE49-F238E27FC236}">
                  <a16:creationId xmlns:a16="http://schemas.microsoft.com/office/drawing/2014/main" id="{75424BDF-D93C-4A4D-A7CE-673BCAB790CA}"/>
                </a:ext>
              </a:extLst>
            </p:cNvPr>
            <p:cNvSpPr txBox="1"/>
            <p:nvPr/>
          </p:nvSpPr>
          <p:spPr>
            <a:xfrm>
              <a:off x="2541684" y="2276334"/>
              <a:ext cx="5528450" cy="1684195"/>
            </a:xfrm>
            <a:prstGeom prst="rect">
              <a:avLst/>
            </a:prstGeom>
            <a:noFill/>
          </p:spPr>
          <p:txBody>
            <a:bodyPr wrap="square" rtlCol="0">
              <a:spAutoFit/>
            </a:bodyPr>
            <a:lstStyle/>
            <a:p>
              <a:pPr algn="ctr"/>
              <a:r>
                <a:rPr lang="en-US" sz="4400">
                  <a:solidFill>
                    <a:schemeClr val="accent2">
                      <a:lumMod val="75000"/>
                    </a:schemeClr>
                  </a:solidFill>
                  <a:latin typeface="Verdana Pro Cond Black" panose="020B0604020202020204" pitchFamily="34" charset="0"/>
                </a:rPr>
                <a:t>Step 2 – Acquisition Method</a:t>
              </a:r>
            </a:p>
            <a:p>
              <a:pPr algn="ctr"/>
              <a:r>
                <a:rPr lang="en-US" sz="4400">
                  <a:solidFill>
                    <a:schemeClr val="accent2">
                      <a:lumMod val="75000"/>
                    </a:schemeClr>
                  </a:solidFill>
                  <a:latin typeface="Verdana Pro Cond Black" panose="020B0604020202020204" pitchFamily="34" charset="0"/>
                </a:rPr>
                <a:t>Contract/Agreement</a:t>
              </a:r>
            </a:p>
            <a:p>
              <a:pPr algn="ctr"/>
              <a:endParaRPr lang="en-US" sz="4400">
                <a:solidFill>
                  <a:schemeClr val="tx2">
                    <a:lumMod val="60000"/>
                    <a:lumOff val="40000"/>
                  </a:schemeClr>
                </a:solidFill>
                <a:latin typeface="Verdana Pro Cond Black" panose="020B0604020202020204" pitchFamily="34" charset="0"/>
              </a:endParaRPr>
            </a:p>
          </p:txBody>
        </p:sp>
      </p:grpSp>
      <p:sp>
        <p:nvSpPr>
          <p:cNvPr id="5" name="Slide Number Placeholder 4">
            <a:extLst>
              <a:ext uri="{FF2B5EF4-FFF2-40B4-BE49-F238E27FC236}">
                <a16:creationId xmlns:a16="http://schemas.microsoft.com/office/drawing/2014/main" id="{A41AFF7B-8C60-4BBC-B51E-A4C02002FCE6}"/>
              </a:ext>
            </a:extLst>
          </p:cNvPr>
          <p:cNvSpPr>
            <a:spLocks noGrp="1"/>
          </p:cNvSpPr>
          <p:nvPr>
            <p:ph type="sldNum" sz="quarter" idx="12"/>
          </p:nvPr>
        </p:nvSpPr>
        <p:spPr/>
        <p:txBody>
          <a:bodyPr/>
          <a:lstStyle/>
          <a:p>
            <a:fld id="{D57F1E4F-1CFF-5643-939E-217C01CDF565}" type="slidenum">
              <a:rPr lang="en-US" smtClean="0"/>
              <a:pPr/>
              <a:t>26</a:t>
            </a:fld>
            <a:endParaRPr lang="en-US"/>
          </a:p>
        </p:txBody>
      </p:sp>
    </p:spTree>
    <p:extLst>
      <p:ext uri="{BB962C8B-B14F-4D97-AF65-F5344CB8AC3E}">
        <p14:creationId xmlns:p14="http://schemas.microsoft.com/office/powerpoint/2010/main" val="2091276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withEffect">
                                  <p:stCondLst>
                                    <p:cond delay="1000"/>
                                  </p:stCondLst>
                                  <p:childTnLst>
                                    <p:animEffect transition="out" filter="fade">
                                      <p:cBhvr>
                                        <p:cTn id="6" dur="500"/>
                                        <p:tgtEl>
                                          <p:spTgt spid="3">
                                            <p:txEl>
                                              <p:pRg st="0" end="0"/>
                                            </p:txEl>
                                          </p:spTgt>
                                        </p:tgtEl>
                                      </p:cBhvr>
                                    </p:animEffect>
                                    <p:set>
                                      <p:cBhvr>
                                        <p:cTn id="7" dur="1" fill="hold">
                                          <p:stCondLst>
                                            <p:cond delay="499"/>
                                          </p:stCondLst>
                                        </p:cTn>
                                        <p:tgtEl>
                                          <p:spTgt spid="3">
                                            <p:txEl>
                                              <p:pRg st="0" end="0"/>
                                            </p:txEl>
                                          </p:spTgt>
                                        </p:tgtEl>
                                        <p:attrNameLst>
                                          <p:attrName>style.visibility</p:attrName>
                                        </p:attrNameLst>
                                      </p:cBhvr>
                                      <p:to>
                                        <p:strVal val="hidden"/>
                                      </p:to>
                                    </p:set>
                                  </p:childTnLst>
                                </p:cTn>
                              </p:par>
                              <p:par>
                                <p:cTn id="8" presetID="10" presetClass="exit" presetSubtype="0" fill="hold" grpId="0" nodeType="withEffect">
                                  <p:stCondLst>
                                    <p:cond delay="1000"/>
                                  </p:stCondLst>
                                  <p:childTnLst>
                                    <p:animEffect transition="out" filter="fade">
                                      <p:cBhvr>
                                        <p:cTn id="9" dur="500"/>
                                        <p:tgtEl>
                                          <p:spTgt spid="3">
                                            <p:txEl>
                                              <p:pRg st="1" end="1"/>
                                            </p:txEl>
                                          </p:spTgt>
                                        </p:tgtEl>
                                      </p:cBhvr>
                                    </p:animEffect>
                                    <p:set>
                                      <p:cBhvr>
                                        <p:cTn id="10" dur="1" fill="hold">
                                          <p:stCondLst>
                                            <p:cond delay="499"/>
                                          </p:stCondLst>
                                        </p:cTn>
                                        <p:tgtEl>
                                          <p:spTgt spid="3">
                                            <p:txEl>
                                              <p:pRg st="1" end="1"/>
                                            </p:txEl>
                                          </p:spTgt>
                                        </p:tgtEl>
                                        <p:attrNameLst>
                                          <p:attrName>style.visibility</p:attrName>
                                        </p:attrNameLst>
                                      </p:cBhvr>
                                      <p:to>
                                        <p:strVal val="hidden"/>
                                      </p:to>
                                    </p:set>
                                  </p:childTnLst>
                                </p:cTn>
                              </p:par>
                              <p:par>
                                <p:cTn id="11" presetID="10" presetClass="exit" presetSubtype="0" fill="hold" grpId="0" nodeType="withEffect">
                                  <p:stCondLst>
                                    <p:cond delay="1000"/>
                                  </p:stCondLst>
                                  <p:childTnLst>
                                    <p:animEffect transition="out" filter="fade">
                                      <p:cBhvr>
                                        <p:cTn id="12" dur="500"/>
                                        <p:tgtEl>
                                          <p:spTgt spid="3">
                                            <p:txEl>
                                              <p:pRg st="2" end="2"/>
                                            </p:txEl>
                                          </p:spTgt>
                                        </p:tgtEl>
                                      </p:cBhvr>
                                    </p:animEffect>
                                    <p:set>
                                      <p:cBhvr>
                                        <p:cTn id="13" dur="1" fill="hold">
                                          <p:stCondLst>
                                            <p:cond delay="499"/>
                                          </p:stCondLst>
                                        </p:cTn>
                                        <p:tgtEl>
                                          <p:spTgt spid="3">
                                            <p:txEl>
                                              <p:pRg st="2" end="2"/>
                                            </p:txEl>
                                          </p:spTgt>
                                        </p:tgtEl>
                                        <p:attrNameLst>
                                          <p:attrName>style.visibility</p:attrName>
                                        </p:attrNameLst>
                                      </p:cBhvr>
                                      <p:to>
                                        <p:strVal val="hidden"/>
                                      </p:to>
                                    </p:set>
                                  </p:childTnLst>
                                </p:cTn>
                              </p:par>
                              <p:par>
                                <p:cTn id="14" presetID="10" presetClass="exit" presetSubtype="0" fill="hold" grpId="0" nodeType="withEffect">
                                  <p:stCondLst>
                                    <p:cond delay="1000"/>
                                  </p:stCondLst>
                                  <p:childTnLst>
                                    <p:animEffect transition="out" filter="fade">
                                      <p:cBhvr>
                                        <p:cTn id="15" dur="500"/>
                                        <p:tgtEl>
                                          <p:spTgt spid="3">
                                            <p:txEl>
                                              <p:pRg st="3" end="3"/>
                                            </p:txEl>
                                          </p:spTgt>
                                        </p:tgtEl>
                                      </p:cBhvr>
                                    </p:animEffect>
                                    <p:set>
                                      <p:cBhvr>
                                        <p:cTn id="16" dur="1" fill="hold">
                                          <p:stCondLst>
                                            <p:cond delay="499"/>
                                          </p:stCondLst>
                                        </p:cTn>
                                        <p:tgtEl>
                                          <p:spTgt spid="3">
                                            <p:txEl>
                                              <p:pRg st="3" end="3"/>
                                            </p:txEl>
                                          </p:spTgt>
                                        </p:tgtEl>
                                        <p:attrNameLst>
                                          <p:attrName>style.visibility</p:attrName>
                                        </p:attrNameLst>
                                      </p:cBhvr>
                                      <p:to>
                                        <p:strVal val="hidden"/>
                                      </p:to>
                                    </p:set>
                                  </p:childTnLst>
                                </p:cTn>
                              </p:par>
                              <p:par>
                                <p:cTn id="17" presetID="10" presetClass="exit" presetSubtype="0" fill="hold" grpId="0" nodeType="withEffect">
                                  <p:stCondLst>
                                    <p:cond delay="1000"/>
                                  </p:stCondLst>
                                  <p:childTnLst>
                                    <p:animEffect transition="out" filter="fade">
                                      <p:cBhvr>
                                        <p:cTn id="18" dur="500"/>
                                        <p:tgtEl>
                                          <p:spTgt spid="3">
                                            <p:txEl>
                                              <p:pRg st="4" end="4"/>
                                            </p:txEl>
                                          </p:spTgt>
                                        </p:tgtEl>
                                      </p:cBhvr>
                                    </p:animEffect>
                                    <p:set>
                                      <p:cBhvr>
                                        <p:cTn id="19" dur="1" fill="hold">
                                          <p:stCondLst>
                                            <p:cond delay="499"/>
                                          </p:stCondLst>
                                        </p:cTn>
                                        <p:tgtEl>
                                          <p:spTgt spid="3">
                                            <p:txEl>
                                              <p:pRg st="4" end="4"/>
                                            </p:txEl>
                                          </p:spTgt>
                                        </p:tgtEl>
                                        <p:attrNameLst>
                                          <p:attrName>style.visibility</p:attrName>
                                        </p:attrNameLst>
                                      </p:cBhvr>
                                      <p:to>
                                        <p:strVal val="hidden"/>
                                      </p:to>
                                    </p:set>
                                  </p:childTnLst>
                                </p:cTn>
                              </p:par>
                              <p:par>
                                <p:cTn id="20" presetID="10" presetClass="exit" presetSubtype="0" fill="hold" grpId="0" nodeType="withEffect">
                                  <p:stCondLst>
                                    <p:cond delay="1000"/>
                                  </p:stCondLst>
                                  <p:childTnLst>
                                    <p:animEffect transition="out" filter="fade">
                                      <p:cBhvr>
                                        <p:cTn id="21" dur="500"/>
                                        <p:tgtEl>
                                          <p:spTgt spid="3">
                                            <p:txEl>
                                              <p:pRg st="5" end="5"/>
                                            </p:txEl>
                                          </p:spTgt>
                                        </p:tgtEl>
                                      </p:cBhvr>
                                    </p:animEffect>
                                    <p:set>
                                      <p:cBhvr>
                                        <p:cTn id="22" dur="1" fill="hold">
                                          <p:stCondLst>
                                            <p:cond delay="499"/>
                                          </p:stCondLst>
                                        </p:cTn>
                                        <p:tgtEl>
                                          <p:spTgt spid="3">
                                            <p:txEl>
                                              <p:pRg st="5" end="5"/>
                                            </p:txEl>
                                          </p:spTgt>
                                        </p:tgtEl>
                                        <p:attrNameLst>
                                          <p:attrName>style.visibility</p:attrName>
                                        </p:attrNameLst>
                                      </p:cBhvr>
                                      <p:to>
                                        <p:strVal val="hidden"/>
                                      </p:to>
                                    </p:set>
                                  </p:childTnLst>
                                </p:cTn>
                              </p:par>
                              <p:par>
                                <p:cTn id="23" presetID="53" presetClass="entr" presetSubtype="16" fill="hold" nodeType="withEffect">
                                  <p:stCondLst>
                                    <p:cond delay="100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Effect transition="in" filter="fade">
                                      <p:cBhvr>
                                        <p:cTn id="2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F5EBA400-220B-47E7-9730-1C94222F515C}"/>
              </a:ext>
            </a:extLst>
          </p:cNvPr>
          <p:cNvSpPr>
            <a:spLocks noGrp="1"/>
          </p:cNvSpPr>
          <p:nvPr>
            <p:ph type="title"/>
          </p:nvPr>
        </p:nvSpPr>
        <p:spPr>
          <a:xfrm>
            <a:off x="677334" y="609600"/>
            <a:ext cx="9541086" cy="830580"/>
          </a:xfrm>
        </p:spPr>
        <p:txBody>
          <a:bodyPr>
            <a:normAutofit/>
          </a:bodyPr>
          <a:lstStyle/>
          <a:p>
            <a:r>
              <a:rPr lang="en-US" sz="4400"/>
              <a:t>Time and Payment Process</a:t>
            </a:r>
          </a:p>
        </p:txBody>
      </p:sp>
      <p:sp>
        <p:nvSpPr>
          <p:cNvPr id="6" name="Content Placeholder 2">
            <a:extLst>
              <a:ext uri="{FF2B5EF4-FFF2-40B4-BE49-F238E27FC236}">
                <a16:creationId xmlns:a16="http://schemas.microsoft.com/office/drawing/2014/main" id="{570C9F70-996E-475A-A24E-13048FB3AFE7}"/>
              </a:ext>
            </a:extLst>
          </p:cNvPr>
          <p:cNvSpPr>
            <a:spLocks noGrp="1"/>
          </p:cNvSpPr>
          <p:nvPr>
            <p:ph idx="1"/>
          </p:nvPr>
        </p:nvSpPr>
        <p:spPr>
          <a:xfrm>
            <a:off x="677862" y="1692275"/>
            <a:ext cx="10209878" cy="4556125"/>
          </a:xfrm>
        </p:spPr>
        <p:txBody>
          <a:bodyPr>
            <a:normAutofit/>
          </a:bodyPr>
          <a:lstStyle/>
          <a:p>
            <a:pPr marL="0" indent="0">
              <a:buNone/>
            </a:pPr>
            <a:r>
              <a:rPr lang="en-US" sz="3600"/>
              <a:t>Once a resource has been secured through a resource order and agreement/contract, the supervisor has various responsibilities.</a:t>
            </a:r>
          </a:p>
          <a:p>
            <a:r>
              <a:rPr lang="en-US" sz="3600"/>
              <a:t>Document pre-use and post-use inspections (ensure it’s completed)</a:t>
            </a:r>
          </a:p>
          <a:p>
            <a:r>
              <a:rPr lang="en-US" sz="3600"/>
              <a:t>Manage emergency equipment</a:t>
            </a:r>
          </a:p>
          <a:p>
            <a:r>
              <a:rPr lang="en-US" sz="3600"/>
              <a:t>Document time</a:t>
            </a:r>
          </a:p>
        </p:txBody>
      </p:sp>
      <p:sp>
        <p:nvSpPr>
          <p:cNvPr id="2" name="Slide Number Placeholder 1">
            <a:extLst>
              <a:ext uri="{FF2B5EF4-FFF2-40B4-BE49-F238E27FC236}">
                <a16:creationId xmlns:a16="http://schemas.microsoft.com/office/drawing/2014/main" id="{F46B7387-A955-45CB-BA9C-B43B698CB661}"/>
              </a:ext>
            </a:extLst>
          </p:cNvPr>
          <p:cNvSpPr>
            <a:spLocks noGrp="1"/>
          </p:cNvSpPr>
          <p:nvPr>
            <p:ph type="sldNum" sz="quarter" idx="12"/>
          </p:nvPr>
        </p:nvSpPr>
        <p:spPr/>
        <p:txBody>
          <a:bodyPr/>
          <a:lstStyle/>
          <a:p>
            <a:fld id="{D57F1E4F-1CFF-5643-939E-217C01CDF565}" type="slidenum">
              <a:rPr lang="en-US" smtClean="0"/>
              <a:pPr/>
              <a:t>27</a:t>
            </a:fld>
            <a:endParaRPr lang="en-US"/>
          </a:p>
        </p:txBody>
      </p:sp>
    </p:spTree>
    <p:extLst>
      <p:ext uri="{BB962C8B-B14F-4D97-AF65-F5344CB8AC3E}">
        <p14:creationId xmlns:p14="http://schemas.microsoft.com/office/powerpoint/2010/main" val="40678242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051CB01-9F0F-401E-A03C-E71CFB37DD9C}"/>
              </a:ext>
            </a:extLst>
          </p:cNvPr>
          <p:cNvSpPr>
            <a:spLocks noGrp="1"/>
          </p:cNvSpPr>
          <p:nvPr>
            <p:ph type="title"/>
          </p:nvPr>
        </p:nvSpPr>
        <p:spPr>
          <a:xfrm>
            <a:off x="677863" y="609600"/>
            <a:ext cx="8596312" cy="1320800"/>
          </a:xfrm>
        </p:spPr>
        <p:txBody>
          <a:bodyPr>
            <a:normAutofit/>
          </a:bodyPr>
          <a:lstStyle/>
          <a:p>
            <a:r>
              <a:rPr lang="en-US" sz="4400"/>
              <a:t>Pre-Use Inspection</a:t>
            </a:r>
          </a:p>
        </p:txBody>
      </p:sp>
      <p:sp>
        <p:nvSpPr>
          <p:cNvPr id="5" name="Content Placeholder 2">
            <a:extLst>
              <a:ext uri="{FF2B5EF4-FFF2-40B4-BE49-F238E27FC236}">
                <a16:creationId xmlns:a16="http://schemas.microsoft.com/office/drawing/2014/main" id="{E3BC4115-BC3B-4791-B267-58B758164A16}"/>
              </a:ext>
            </a:extLst>
          </p:cNvPr>
          <p:cNvSpPr>
            <a:spLocks noGrp="1"/>
          </p:cNvSpPr>
          <p:nvPr>
            <p:ph idx="1"/>
          </p:nvPr>
        </p:nvSpPr>
        <p:spPr>
          <a:xfrm>
            <a:off x="677862" y="1692275"/>
            <a:ext cx="10209878" cy="4556125"/>
          </a:xfrm>
        </p:spPr>
        <p:txBody>
          <a:bodyPr>
            <a:normAutofit/>
          </a:bodyPr>
          <a:lstStyle/>
          <a:p>
            <a:pPr marL="0" indent="0">
              <a:buNone/>
            </a:pPr>
            <a:r>
              <a:rPr lang="en-US" sz="3600" dirty="0"/>
              <a:t>Before a resource can be put to work, it must have a pre-use inspection.</a:t>
            </a:r>
          </a:p>
          <a:p>
            <a:r>
              <a:rPr lang="en-US" sz="3600" dirty="0"/>
              <a:t>Typically completed by Ground Support.</a:t>
            </a:r>
          </a:p>
          <a:p>
            <a:r>
              <a:rPr lang="en-US" sz="3600" dirty="0"/>
              <a:t>In IA, inspections may be done by Operations.</a:t>
            </a:r>
          </a:p>
          <a:p>
            <a:r>
              <a:rPr lang="en-US" sz="3600" dirty="0"/>
              <a:t>Form documents overall condition prior to use.</a:t>
            </a:r>
          </a:p>
          <a:p>
            <a:r>
              <a:rPr lang="en-US" sz="3600" dirty="0"/>
              <a:t>Protects the interest of the government and contractor.</a:t>
            </a:r>
          </a:p>
        </p:txBody>
      </p:sp>
      <p:sp>
        <p:nvSpPr>
          <p:cNvPr id="2" name="Slide Number Placeholder 1">
            <a:extLst>
              <a:ext uri="{FF2B5EF4-FFF2-40B4-BE49-F238E27FC236}">
                <a16:creationId xmlns:a16="http://schemas.microsoft.com/office/drawing/2014/main" id="{74AA0DE0-245E-4B5D-83D3-BDEC5B6A2DBD}"/>
              </a:ext>
            </a:extLst>
          </p:cNvPr>
          <p:cNvSpPr>
            <a:spLocks noGrp="1"/>
          </p:cNvSpPr>
          <p:nvPr>
            <p:ph type="sldNum" sz="quarter" idx="12"/>
          </p:nvPr>
        </p:nvSpPr>
        <p:spPr/>
        <p:txBody>
          <a:bodyPr/>
          <a:lstStyle/>
          <a:p>
            <a:fld id="{D57F1E4F-1CFF-5643-939E-217C01CDF565}" type="slidenum">
              <a:rPr lang="en-US" smtClean="0"/>
              <a:pPr/>
              <a:t>28</a:t>
            </a:fld>
            <a:endParaRPr lang="en-US"/>
          </a:p>
        </p:txBody>
      </p:sp>
    </p:spTree>
    <p:extLst>
      <p:ext uri="{BB962C8B-B14F-4D97-AF65-F5344CB8AC3E}">
        <p14:creationId xmlns:p14="http://schemas.microsoft.com/office/powerpoint/2010/main" val="21192741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577DA21-18C3-4A05-BB78-F676F7F8558C}"/>
              </a:ext>
            </a:extLst>
          </p:cNvPr>
          <p:cNvSpPr txBox="1">
            <a:spLocks/>
          </p:cNvSpPr>
          <p:nvPr/>
        </p:nvSpPr>
        <p:spPr>
          <a:xfrm>
            <a:off x="6407890" y="1000191"/>
            <a:ext cx="3118882" cy="4857617"/>
          </a:xfrm>
          <a:prstGeom prst="rect">
            <a:avLst/>
          </a:prstGeom>
          <a:noFill/>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400" u="sng"/>
              <a:t>OF-296</a:t>
            </a:r>
            <a:br>
              <a:rPr lang="en-US" sz="4400"/>
            </a:br>
            <a:r>
              <a:rPr lang="en-US" sz="4400"/>
              <a:t>Vehicle/ Heavy Equipment Pre-Use Inspection Checklist</a:t>
            </a:r>
            <a:endParaRPr lang="en-US"/>
          </a:p>
        </p:txBody>
      </p:sp>
      <p:pic>
        <p:nvPicPr>
          <p:cNvPr id="5" name="Picture 4">
            <a:extLst>
              <a:ext uri="{FF2B5EF4-FFF2-40B4-BE49-F238E27FC236}">
                <a16:creationId xmlns:a16="http://schemas.microsoft.com/office/drawing/2014/main" id="{DA0B5239-1E55-40E4-83BB-0783F04F1206}"/>
              </a:ext>
            </a:extLst>
          </p:cNvPr>
          <p:cNvPicPr>
            <a:picLocks noChangeAspect="1"/>
          </p:cNvPicPr>
          <p:nvPr/>
        </p:nvPicPr>
        <p:blipFill rotWithShape="1">
          <a:blip r:embed="rId3"/>
          <a:srcRect l="7500" t="14753" r="67732" b="6718"/>
          <a:stretch/>
        </p:blipFill>
        <p:spPr>
          <a:xfrm>
            <a:off x="935665" y="221612"/>
            <a:ext cx="4848447" cy="6485205"/>
          </a:xfrm>
          <a:prstGeom prst="rect">
            <a:avLst/>
          </a:prstGeom>
          <a:ln>
            <a:solidFill>
              <a:srgbClr val="000000"/>
            </a:solidFill>
          </a:ln>
        </p:spPr>
      </p:pic>
      <p:sp>
        <p:nvSpPr>
          <p:cNvPr id="2" name="Slide Number Placeholder 1">
            <a:extLst>
              <a:ext uri="{FF2B5EF4-FFF2-40B4-BE49-F238E27FC236}">
                <a16:creationId xmlns:a16="http://schemas.microsoft.com/office/drawing/2014/main" id="{2CCE1220-5D37-43AA-AFE4-355FB4A0F60D}"/>
              </a:ext>
            </a:extLst>
          </p:cNvPr>
          <p:cNvSpPr>
            <a:spLocks noGrp="1"/>
          </p:cNvSpPr>
          <p:nvPr>
            <p:ph type="sldNum" sz="quarter" idx="12"/>
          </p:nvPr>
        </p:nvSpPr>
        <p:spPr/>
        <p:txBody>
          <a:bodyPr/>
          <a:lstStyle/>
          <a:p>
            <a:fld id="{D57F1E4F-1CFF-5643-939E-217C01CDF565}" type="slidenum">
              <a:rPr lang="en-US" smtClean="0"/>
              <a:pPr/>
              <a:t>29</a:t>
            </a:fld>
            <a:endParaRPr lang="en-US"/>
          </a:p>
        </p:txBody>
      </p:sp>
    </p:spTree>
    <p:extLst>
      <p:ext uri="{BB962C8B-B14F-4D97-AF65-F5344CB8AC3E}">
        <p14:creationId xmlns:p14="http://schemas.microsoft.com/office/powerpoint/2010/main" val="3903501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a:t>Authorized Procurement Officials</a:t>
            </a:r>
          </a:p>
        </p:txBody>
      </p:sp>
      <p:sp>
        <p:nvSpPr>
          <p:cNvPr id="3" name="Content Placeholder 2"/>
          <p:cNvSpPr>
            <a:spLocks noGrp="1"/>
          </p:cNvSpPr>
          <p:nvPr>
            <p:ph idx="1"/>
          </p:nvPr>
        </p:nvSpPr>
        <p:spPr>
          <a:xfrm>
            <a:off x="800426" y="1358162"/>
            <a:ext cx="8473576" cy="1320800"/>
          </a:xfrm>
        </p:spPr>
        <p:txBody>
          <a:bodyPr>
            <a:normAutofit/>
          </a:bodyPr>
          <a:lstStyle/>
          <a:p>
            <a:pPr marL="0" indent="0" algn="ctr">
              <a:buNone/>
            </a:pPr>
            <a:r>
              <a:rPr lang="en-US" sz="3600"/>
              <a:t>Delegation of Procurement Authority</a:t>
            </a:r>
          </a:p>
          <a:p>
            <a:pPr marL="0" indent="0" algn="ctr">
              <a:buNone/>
            </a:pPr>
            <a:r>
              <a:rPr lang="en-US" sz="3600" b="1">
                <a:solidFill>
                  <a:srgbClr val="FFC000"/>
                </a:solidFill>
              </a:rPr>
              <a:t>Authorities are Agency Specific</a:t>
            </a:r>
          </a:p>
          <a:p>
            <a:pPr marL="0" indent="0">
              <a:buNone/>
            </a:pPr>
            <a:endParaRPr lang="en-US" sz="3600"/>
          </a:p>
        </p:txBody>
      </p:sp>
      <p:sp>
        <p:nvSpPr>
          <p:cNvPr id="5" name="Rectangle 3">
            <a:extLst>
              <a:ext uri="{FF2B5EF4-FFF2-40B4-BE49-F238E27FC236}">
                <a16:creationId xmlns:a16="http://schemas.microsoft.com/office/drawing/2014/main" id="{0091D3AF-20AB-47BC-8253-FA9509B72521}"/>
              </a:ext>
            </a:extLst>
          </p:cNvPr>
          <p:cNvSpPr txBox="1">
            <a:spLocks noChangeArrowheads="1"/>
          </p:cNvSpPr>
          <p:nvPr/>
        </p:nvSpPr>
        <p:spPr>
          <a:xfrm>
            <a:off x="547586" y="2794000"/>
            <a:ext cx="5358067" cy="3495908"/>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buFontTx/>
              <a:buNone/>
            </a:pPr>
            <a:r>
              <a:rPr lang="en-US" altLang="en-US" sz="3000">
                <a:solidFill>
                  <a:srgbClr val="FFCC00"/>
                </a:solidFill>
              </a:rPr>
              <a:t>State Agencies</a:t>
            </a:r>
            <a:r>
              <a:rPr lang="en-US" altLang="en-US" sz="2400">
                <a:solidFill>
                  <a:schemeClr val="bg1"/>
                </a:solidFill>
              </a:rPr>
              <a:t>  </a:t>
            </a:r>
          </a:p>
          <a:p>
            <a:r>
              <a:rPr lang="en-US" altLang="en-US" sz="2600"/>
              <a:t>Full-time employees may be delegated full authority in the state where they are employed.</a:t>
            </a:r>
          </a:p>
          <a:p>
            <a:r>
              <a:rPr lang="en-US" altLang="en-US" sz="2600"/>
              <a:t>Procurement authority </a:t>
            </a:r>
            <a:br>
              <a:rPr lang="en-US" altLang="en-US" sz="2600"/>
            </a:br>
            <a:r>
              <a:rPr lang="en-US" altLang="en-US" sz="2600"/>
              <a:t>is delegated to other individuals on a case-by-case basis by jurisdictional agency.</a:t>
            </a:r>
          </a:p>
        </p:txBody>
      </p:sp>
      <p:sp>
        <p:nvSpPr>
          <p:cNvPr id="6" name="Rectangle 4">
            <a:extLst>
              <a:ext uri="{FF2B5EF4-FFF2-40B4-BE49-F238E27FC236}">
                <a16:creationId xmlns:a16="http://schemas.microsoft.com/office/drawing/2014/main" id="{39317813-0526-46B3-B6CB-19096ED42842}"/>
              </a:ext>
            </a:extLst>
          </p:cNvPr>
          <p:cNvSpPr txBox="1">
            <a:spLocks noChangeArrowheads="1"/>
          </p:cNvSpPr>
          <p:nvPr/>
        </p:nvSpPr>
        <p:spPr>
          <a:xfrm>
            <a:off x="6016405" y="2794000"/>
            <a:ext cx="4120662" cy="3495908"/>
          </a:xfrm>
          <a:prstGeom prst="rect">
            <a:avLst/>
          </a:prstGeom>
        </p:spPr>
        <p:txBody>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spcBef>
                <a:spcPct val="0"/>
              </a:spcBef>
              <a:buFontTx/>
              <a:buNone/>
            </a:pPr>
            <a:r>
              <a:rPr lang="en-US" altLang="en-US" sz="3000" dirty="0">
                <a:solidFill>
                  <a:srgbClr val="FFCC00"/>
                </a:solidFill>
              </a:rPr>
              <a:t>Federal Agencies</a:t>
            </a:r>
          </a:p>
          <a:p>
            <a:r>
              <a:rPr lang="en-US" altLang="en-US" sz="2600" dirty="0"/>
              <a:t>Procurement authority is delegated to an individual, not </a:t>
            </a:r>
            <a:br>
              <a:rPr lang="en-US" altLang="en-US" sz="2600" dirty="0"/>
            </a:br>
            <a:r>
              <a:rPr lang="en-US" altLang="en-US" sz="2600" dirty="0"/>
              <a:t>a position</a:t>
            </a:r>
          </a:p>
          <a:p>
            <a:r>
              <a:rPr lang="en-US" altLang="en-US" sz="2600" dirty="0"/>
              <a:t>Delegated procurement authorities are a specific amount.</a:t>
            </a:r>
          </a:p>
        </p:txBody>
      </p:sp>
      <p:sp>
        <p:nvSpPr>
          <p:cNvPr id="4" name="Slide Number Placeholder 3">
            <a:extLst>
              <a:ext uri="{FF2B5EF4-FFF2-40B4-BE49-F238E27FC236}">
                <a16:creationId xmlns:a16="http://schemas.microsoft.com/office/drawing/2014/main" id="{7A5FF656-5AC5-4BD2-B474-AF90328252E5}"/>
              </a:ext>
            </a:extLst>
          </p:cNvPr>
          <p:cNvSpPr>
            <a:spLocks noGrp="1"/>
          </p:cNvSpPr>
          <p:nvPr>
            <p:ph type="sldNum" sz="quarter" idx="12"/>
          </p:nvPr>
        </p:nvSpPr>
        <p:spPr/>
        <p:txBody>
          <a:bodyPr/>
          <a:lstStyle/>
          <a:p>
            <a:fld id="{D57F1E4F-1CFF-5643-939E-217C01CDF565}" type="slidenum">
              <a:rPr lang="en-US" smtClean="0"/>
              <a:pPr/>
              <a:t>3</a:t>
            </a:fld>
            <a:endParaRPr lang="en-US"/>
          </a:p>
        </p:txBody>
      </p:sp>
    </p:spTree>
    <p:extLst>
      <p:ext uri="{BB962C8B-B14F-4D97-AF65-F5344CB8AC3E}">
        <p14:creationId xmlns:p14="http://schemas.microsoft.com/office/powerpoint/2010/main" val="27711474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3" y="609600"/>
            <a:ext cx="9592082" cy="1320800"/>
          </a:xfrm>
        </p:spPr>
        <p:txBody>
          <a:bodyPr>
            <a:noAutofit/>
          </a:bodyPr>
          <a:lstStyle/>
          <a:p>
            <a:r>
              <a:rPr lang="en-US" sz="4400"/>
              <a:t>Process for Ordering thru Payment</a:t>
            </a:r>
          </a:p>
        </p:txBody>
      </p:sp>
      <p:sp>
        <p:nvSpPr>
          <p:cNvPr id="3" name="Content Placeholder 2"/>
          <p:cNvSpPr>
            <a:spLocks noGrp="1"/>
          </p:cNvSpPr>
          <p:nvPr>
            <p:ph idx="1"/>
          </p:nvPr>
        </p:nvSpPr>
        <p:spPr>
          <a:xfrm>
            <a:off x="677333" y="1692508"/>
            <a:ext cx="9766078" cy="4555892"/>
          </a:xfrm>
        </p:spPr>
        <p:txBody>
          <a:bodyPr>
            <a:normAutofit/>
          </a:bodyPr>
          <a:lstStyle/>
          <a:p>
            <a:pPr marL="0" indent="0">
              <a:buNone/>
            </a:pPr>
            <a:r>
              <a:rPr lang="en-US" sz="3600">
                <a:solidFill>
                  <a:schemeClr val="bg1">
                    <a:lumMod val="65000"/>
                  </a:schemeClr>
                </a:solidFill>
              </a:rPr>
              <a:t>Step 1 – Order</a:t>
            </a:r>
          </a:p>
          <a:p>
            <a:pPr marL="0" indent="0">
              <a:buNone/>
            </a:pPr>
            <a:r>
              <a:rPr lang="en-US" sz="3600">
                <a:solidFill>
                  <a:schemeClr val="bg1">
                    <a:lumMod val="65000"/>
                  </a:schemeClr>
                </a:solidFill>
              </a:rPr>
              <a:t>Step 2 – Acquisition Method</a:t>
            </a:r>
          </a:p>
          <a:p>
            <a:pPr marL="0" indent="0">
              <a:buNone/>
            </a:pPr>
            <a:r>
              <a:rPr lang="en-US" sz="3600">
                <a:solidFill>
                  <a:schemeClr val="bg1">
                    <a:lumMod val="65000"/>
                  </a:schemeClr>
                </a:solidFill>
              </a:rPr>
              <a:t>Step 3 – Pre-Use Inspection</a:t>
            </a:r>
          </a:p>
          <a:p>
            <a:pPr marL="0" indent="0">
              <a:buNone/>
            </a:pPr>
            <a:r>
              <a:rPr lang="en-US" sz="3600">
                <a:solidFill>
                  <a:schemeClr val="bg1">
                    <a:lumMod val="65000"/>
                  </a:schemeClr>
                </a:solidFill>
              </a:rPr>
              <a:t>Step 4 – Tracking Time</a:t>
            </a:r>
          </a:p>
          <a:p>
            <a:pPr marL="0" indent="0">
              <a:buNone/>
            </a:pPr>
            <a:r>
              <a:rPr lang="en-US" sz="3600">
                <a:solidFill>
                  <a:schemeClr val="bg1">
                    <a:lumMod val="65000"/>
                  </a:schemeClr>
                </a:solidFill>
              </a:rPr>
              <a:t>Step 5 – Invoice</a:t>
            </a:r>
          </a:p>
          <a:p>
            <a:pPr marL="0" indent="0">
              <a:buNone/>
            </a:pPr>
            <a:r>
              <a:rPr lang="en-US" sz="3600">
                <a:solidFill>
                  <a:schemeClr val="bg1">
                    <a:lumMod val="65000"/>
                  </a:schemeClr>
                </a:solidFill>
              </a:rPr>
              <a:t>Step 6 – Post-Use Inspection</a:t>
            </a:r>
          </a:p>
        </p:txBody>
      </p:sp>
      <p:grpSp>
        <p:nvGrpSpPr>
          <p:cNvPr id="8" name="Group 7">
            <a:extLst>
              <a:ext uri="{FF2B5EF4-FFF2-40B4-BE49-F238E27FC236}">
                <a16:creationId xmlns:a16="http://schemas.microsoft.com/office/drawing/2014/main" id="{DB4FD8A4-4547-48DB-ACCB-52462E3BBBE3}"/>
              </a:ext>
            </a:extLst>
          </p:cNvPr>
          <p:cNvGrpSpPr/>
          <p:nvPr/>
        </p:nvGrpSpPr>
        <p:grpSpPr>
          <a:xfrm>
            <a:off x="764331" y="1285358"/>
            <a:ext cx="9592082" cy="4933066"/>
            <a:chOff x="2541684" y="1930400"/>
            <a:chExt cx="5528450" cy="3912232"/>
          </a:xfrm>
        </p:grpSpPr>
        <p:pic>
          <p:nvPicPr>
            <p:cNvPr id="6" name="Picture 5">
              <a:extLst>
                <a:ext uri="{FF2B5EF4-FFF2-40B4-BE49-F238E27FC236}">
                  <a16:creationId xmlns:a16="http://schemas.microsoft.com/office/drawing/2014/main" id="{23514BFF-2E6E-4EE1-9156-B7F61A7F16F7}"/>
                </a:ext>
              </a:extLst>
            </p:cNvPr>
            <p:cNvPicPr>
              <a:picLocks noChangeAspect="1"/>
            </p:cNvPicPr>
            <p:nvPr/>
          </p:nvPicPr>
          <p:blipFill>
            <a:blip r:embed="rId3"/>
            <a:stretch>
              <a:fillRect/>
            </a:stretch>
          </p:blipFill>
          <p:spPr>
            <a:xfrm>
              <a:off x="3870593" y="1930400"/>
              <a:ext cx="3205563" cy="3912232"/>
            </a:xfrm>
            <a:prstGeom prst="rect">
              <a:avLst/>
            </a:prstGeom>
          </p:spPr>
        </p:pic>
        <p:sp>
          <p:nvSpPr>
            <p:cNvPr id="4" name="TextBox 3">
              <a:extLst>
                <a:ext uri="{FF2B5EF4-FFF2-40B4-BE49-F238E27FC236}">
                  <a16:creationId xmlns:a16="http://schemas.microsoft.com/office/drawing/2014/main" id="{75424BDF-D93C-4A4D-A7CE-673BCAB790CA}"/>
                </a:ext>
              </a:extLst>
            </p:cNvPr>
            <p:cNvSpPr txBox="1"/>
            <p:nvPr/>
          </p:nvSpPr>
          <p:spPr>
            <a:xfrm>
              <a:off x="2541684" y="2276334"/>
              <a:ext cx="5528450" cy="1684195"/>
            </a:xfrm>
            <a:prstGeom prst="rect">
              <a:avLst/>
            </a:prstGeom>
            <a:noFill/>
          </p:spPr>
          <p:txBody>
            <a:bodyPr wrap="square" rtlCol="0">
              <a:spAutoFit/>
            </a:bodyPr>
            <a:lstStyle/>
            <a:p>
              <a:pPr algn="ctr"/>
              <a:r>
                <a:rPr lang="en-US" sz="4400">
                  <a:solidFill>
                    <a:schemeClr val="accent2">
                      <a:lumMod val="75000"/>
                    </a:schemeClr>
                  </a:solidFill>
                  <a:latin typeface="Verdana Pro Cond Black" panose="020B0604020202020204" pitchFamily="34" charset="0"/>
                </a:rPr>
                <a:t>Step 3 – Pre-Use Inspection</a:t>
              </a:r>
            </a:p>
            <a:p>
              <a:pPr algn="ctr"/>
              <a:r>
                <a:rPr lang="en-US" sz="4400">
                  <a:solidFill>
                    <a:schemeClr val="accent2">
                      <a:lumMod val="75000"/>
                    </a:schemeClr>
                  </a:solidFill>
                  <a:latin typeface="Verdana Pro Cond Black" panose="020B0604020202020204" pitchFamily="34" charset="0"/>
                </a:rPr>
                <a:t>OF-296</a:t>
              </a:r>
            </a:p>
            <a:p>
              <a:pPr algn="ctr"/>
              <a:endParaRPr lang="en-US" sz="4400">
                <a:solidFill>
                  <a:schemeClr val="tx2">
                    <a:lumMod val="60000"/>
                    <a:lumOff val="40000"/>
                  </a:schemeClr>
                </a:solidFill>
                <a:latin typeface="Verdana Pro Cond Black" panose="020B0604020202020204" pitchFamily="34" charset="0"/>
              </a:endParaRPr>
            </a:p>
          </p:txBody>
        </p:sp>
      </p:grpSp>
      <p:sp>
        <p:nvSpPr>
          <p:cNvPr id="5" name="Slide Number Placeholder 4">
            <a:extLst>
              <a:ext uri="{FF2B5EF4-FFF2-40B4-BE49-F238E27FC236}">
                <a16:creationId xmlns:a16="http://schemas.microsoft.com/office/drawing/2014/main" id="{19C96449-7342-4372-88C0-6219FF2EF572}"/>
              </a:ext>
            </a:extLst>
          </p:cNvPr>
          <p:cNvSpPr>
            <a:spLocks noGrp="1"/>
          </p:cNvSpPr>
          <p:nvPr>
            <p:ph type="sldNum" sz="quarter" idx="12"/>
          </p:nvPr>
        </p:nvSpPr>
        <p:spPr/>
        <p:txBody>
          <a:bodyPr/>
          <a:lstStyle/>
          <a:p>
            <a:fld id="{D57F1E4F-1CFF-5643-939E-217C01CDF565}" type="slidenum">
              <a:rPr lang="en-US" smtClean="0"/>
              <a:pPr/>
              <a:t>30</a:t>
            </a:fld>
            <a:endParaRPr lang="en-US"/>
          </a:p>
        </p:txBody>
      </p:sp>
    </p:spTree>
    <p:extLst>
      <p:ext uri="{BB962C8B-B14F-4D97-AF65-F5344CB8AC3E}">
        <p14:creationId xmlns:p14="http://schemas.microsoft.com/office/powerpoint/2010/main" val="1046104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withEffect">
                                  <p:stCondLst>
                                    <p:cond delay="1000"/>
                                  </p:stCondLst>
                                  <p:childTnLst>
                                    <p:animEffect transition="out" filter="fade">
                                      <p:cBhvr>
                                        <p:cTn id="6" dur="500"/>
                                        <p:tgtEl>
                                          <p:spTgt spid="3">
                                            <p:txEl>
                                              <p:pRg st="0" end="0"/>
                                            </p:txEl>
                                          </p:spTgt>
                                        </p:tgtEl>
                                      </p:cBhvr>
                                    </p:animEffect>
                                    <p:set>
                                      <p:cBhvr>
                                        <p:cTn id="7" dur="1" fill="hold">
                                          <p:stCondLst>
                                            <p:cond delay="499"/>
                                          </p:stCondLst>
                                        </p:cTn>
                                        <p:tgtEl>
                                          <p:spTgt spid="3">
                                            <p:txEl>
                                              <p:pRg st="0" end="0"/>
                                            </p:txEl>
                                          </p:spTgt>
                                        </p:tgtEl>
                                        <p:attrNameLst>
                                          <p:attrName>style.visibility</p:attrName>
                                        </p:attrNameLst>
                                      </p:cBhvr>
                                      <p:to>
                                        <p:strVal val="hidden"/>
                                      </p:to>
                                    </p:set>
                                  </p:childTnLst>
                                </p:cTn>
                              </p:par>
                              <p:par>
                                <p:cTn id="8" presetID="10" presetClass="exit" presetSubtype="0" fill="hold" grpId="0" nodeType="withEffect">
                                  <p:stCondLst>
                                    <p:cond delay="1000"/>
                                  </p:stCondLst>
                                  <p:childTnLst>
                                    <p:animEffect transition="out" filter="fade">
                                      <p:cBhvr>
                                        <p:cTn id="9" dur="500"/>
                                        <p:tgtEl>
                                          <p:spTgt spid="3">
                                            <p:txEl>
                                              <p:pRg st="1" end="1"/>
                                            </p:txEl>
                                          </p:spTgt>
                                        </p:tgtEl>
                                      </p:cBhvr>
                                    </p:animEffect>
                                    <p:set>
                                      <p:cBhvr>
                                        <p:cTn id="10" dur="1" fill="hold">
                                          <p:stCondLst>
                                            <p:cond delay="499"/>
                                          </p:stCondLst>
                                        </p:cTn>
                                        <p:tgtEl>
                                          <p:spTgt spid="3">
                                            <p:txEl>
                                              <p:pRg st="1" end="1"/>
                                            </p:txEl>
                                          </p:spTgt>
                                        </p:tgtEl>
                                        <p:attrNameLst>
                                          <p:attrName>style.visibility</p:attrName>
                                        </p:attrNameLst>
                                      </p:cBhvr>
                                      <p:to>
                                        <p:strVal val="hidden"/>
                                      </p:to>
                                    </p:set>
                                  </p:childTnLst>
                                </p:cTn>
                              </p:par>
                              <p:par>
                                <p:cTn id="11" presetID="10" presetClass="exit" presetSubtype="0" fill="hold" grpId="0" nodeType="withEffect">
                                  <p:stCondLst>
                                    <p:cond delay="1000"/>
                                  </p:stCondLst>
                                  <p:childTnLst>
                                    <p:animEffect transition="out" filter="fade">
                                      <p:cBhvr>
                                        <p:cTn id="12" dur="500"/>
                                        <p:tgtEl>
                                          <p:spTgt spid="3">
                                            <p:txEl>
                                              <p:pRg st="2" end="2"/>
                                            </p:txEl>
                                          </p:spTgt>
                                        </p:tgtEl>
                                      </p:cBhvr>
                                    </p:animEffect>
                                    <p:set>
                                      <p:cBhvr>
                                        <p:cTn id="13" dur="1" fill="hold">
                                          <p:stCondLst>
                                            <p:cond delay="499"/>
                                          </p:stCondLst>
                                        </p:cTn>
                                        <p:tgtEl>
                                          <p:spTgt spid="3">
                                            <p:txEl>
                                              <p:pRg st="2" end="2"/>
                                            </p:txEl>
                                          </p:spTgt>
                                        </p:tgtEl>
                                        <p:attrNameLst>
                                          <p:attrName>style.visibility</p:attrName>
                                        </p:attrNameLst>
                                      </p:cBhvr>
                                      <p:to>
                                        <p:strVal val="hidden"/>
                                      </p:to>
                                    </p:set>
                                  </p:childTnLst>
                                </p:cTn>
                              </p:par>
                              <p:par>
                                <p:cTn id="14" presetID="10" presetClass="exit" presetSubtype="0" fill="hold" grpId="0" nodeType="withEffect">
                                  <p:stCondLst>
                                    <p:cond delay="1000"/>
                                  </p:stCondLst>
                                  <p:childTnLst>
                                    <p:animEffect transition="out" filter="fade">
                                      <p:cBhvr>
                                        <p:cTn id="15" dur="500"/>
                                        <p:tgtEl>
                                          <p:spTgt spid="3">
                                            <p:txEl>
                                              <p:pRg st="3" end="3"/>
                                            </p:txEl>
                                          </p:spTgt>
                                        </p:tgtEl>
                                      </p:cBhvr>
                                    </p:animEffect>
                                    <p:set>
                                      <p:cBhvr>
                                        <p:cTn id="16" dur="1" fill="hold">
                                          <p:stCondLst>
                                            <p:cond delay="499"/>
                                          </p:stCondLst>
                                        </p:cTn>
                                        <p:tgtEl>
                                          <p:spTgt spid="3">
                                            <p:txEl>
                                              <p:pRg st="3" end="3"/>
                                            </p:txEl>
                                          </p:spTgt>
                                        </p:tgtEl>
                                        <p:attrNameLst>
                                          <p:attrName>style.visibility</p:attrName>
                                        </p:attrNameLst>
                                      </p:cBhvr>
                                      <p:to>
                                        <p:strVal val="hidden"/>
                                      </p:to>
                                    </p:set>
                                  </p:childTnLst>
                                </p:cTn>
                              </p:par>
                              <p:par>
                                <p:cTn id="17" presetID="10" presetClass="exit" presetSubtype="0" fill="hold" grpId="0" nodeType="withEffect">
                                  <p:stCondLst>
                                    <p:cond delay="1000"/>
                                  </p:stCondLst>
                                  <p:childTnLst>
                                    <p:animEffect transition="out" filter="fade">
                                      <p:cBhvr>
                                        <p:cTn id="18" dur="500"/>
                                        <p:tgtEl>
                                          <p:spTgt spid="3">
                                            <p:txEl>
                                              <p:pRg st="4" end="4"/>
                                            </p:txEl>
                                          </p:spTgt>
                                        </p:tgtEl>
                                      </p:cBhvr>
                                    </p:animEffect>
                                    <p:set>
                                      <p:cBhvr>
                                        <p:cTn id="19" dur="1" fill="hold">
                                          <p:stCondLst>
                                            <p:cond delay="499"/>
                                          </p:stCondLst>
                                        </p:cTn>
                                        <p:tgtEl>
                                          <p:spTgt spid="3">
                                            <p:txEl>
                                              <p:pRg st="4" end="4"/>
                                            </p:txEl>
                                          </p:spTgt>
                                        </p:tgtEl>
                                        <p:attrNameLst>
                                          <p:attrName>style.visibility</p:attrName>
                                        </p:attrNameLst>
                                      </p:cBhvr>
                                      <p:to>
                                        <p:strVal val="hidden"/>
                                      </p:to>
                                    </p:set>
                                  </p:childTnLst>
                                </p:cTn>
                              </p:par>
                              <p:par>
                                <p:cTn id="20" presetID="10" presetClass="exit" presetSubtype="0" fill="hold" grpId="0" nodeType="withEffect">
                                  <p:stCondLst>
                                    <p:cond delay="1000"/>
                                  </p:stCondLst>
                                  <p:childTnLst>
                                    <p:animEffect transition="out" filter="fade">
                                      <p:cBhvr>
                                        <p:cTn id="21" dur="500"/>
                                        <p:tgtEl>
                                          <p:spTgt spid="3">
                                            <p:txEl>
                                              <p:pRg st="5" end="5"/>
                                            </p:txEl>
                                          </p:spTgt>
                                        </p:tgtEl>
                                      </p:cBhvr>
                                    </p:animEffect>
                                    <p:set>
                                      <p:cBhvr>
                                        <p:cTn id="22" dur="1" fill="hold">
                                          <p:stCondLst>
                                            <p:cond delay="499"/>
                                          </p:stCondLst>
                                        </p:cTn>
                                        <p:tgtEl>
                                          <p:spTgt spid="3">
                                            <p:txEl>
                                              <p:pRg st="5" end="5"/>
                                            </p:txEl>
                                          </p:spTgt>
                                        </p:tgtEl>
                                        <p:attrNameLst>
                                          <p:attrName>style.visibility</p:attrName>
                                        </p:attrNameLst>
                                      </p:cBhvr>
                                      <p:to>
                                        <p:strVal val="hidden"/>
                                      </p:to>
                                    </p:set>
                                  </p:childTnLst>
                                </p:cTn>
                              </p:par>
                              <p:par>
                                <p:cTn id="23" presetID="53" presetClass="entr" presetSubtype="16" fill="hold" nodeType="withEffect">
                                  <p:stCondLst>
                                    <p:cond delay="100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Effect transition="in" filter="fade">
                                      <p:cBhvr>
                                        <p:cTn id="2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5E94B908-FA8D-44AE-983B-D25482FBF597}"/>
              </a:ext>
            </a:extLst>
          </p:cNvPr>
          <p:cNvSpPr>
            <a:spLocks noGrp="1"/>
          </p:cNvSpPr>
          <p:nvPr>
            <p:ph type="title"/>
          </p:nvPr>
        </p:nvSpPr>
        <p:spPr>
          <a:xfrm>
            <a:off x="677333" y="609600"/>
            <a:ext cx="9062089" cy="1320800"/>
          </a:xfrm>
        </p:spPr>
        <p:txBody>
          <a:bodyPr>
            <a:noAutofit/>
          </a:bodyPr>
          <a:lstStyle/>
          <a:p>
            <a:r>
              <a:rPr lang="en-US" sz="4400"/>
              <a:t>Emergency Equipment Shift Ticket</a:t>
            </a:r>
          </a:p>
        </p:txBody>
      </p:sp>
      <p:sp>
        <p:nvSpPr>
          <p:cNvPr id="6" name="Content Placeholder 2">
            <a:extLst>
              <a:ext uri="{FF2B5EF4-FFF2-40B4-BE49-F238E27FC236}">
                <a16:creationId xmlns:a16="http://schemas.microsoft.com/office/drawing/2014/main" id="{D000A621-B20C-43DB-A740-8F2CC3B0EBE9}"/>
              </a:ext>
            </a:extLst>
          </p:cNvPr>
          <p:cNvSpPr>
            <a:spLocks noGrp="1"/>
          </p:cNvSpPr>
          <p:nvPr>
            <p:ph idx="1"/>
          </p:nvPr>
        </p:nvSpPr>
        <p:spPr>
          <a:xfrm>
            <a:off x="677689" y="1607215"/>
            <a:ext cx="9498697" cy="4944499"/>
          </a:xfrm>
        </p:spPr>
        <p:txBody>
          <a:bodyPr>
            <a:normAutofit/>
          </a:bodyPr>
          <a:lstStyle/>
          <a:p>
            <a:r>
              <a:rPr lang="en-US" sz="3600"/>
              <a:t>Documents daily use of the equipment.</a:t>
            </a:r>
          </a:p>
          <a:p>
            <a:r>
              <a:rPr lang="en-US" sz="3600"/>
              <a:t>Use is documented in accordance with the agreement terms and conditions.</a:t>
            </a:r>
          </a:p>
          <a:p>
            <a:r>
              <a:rPr lang="en-US" sz="3600"/>
              <a:t>Government Representative supervising the equipment completes the shift ticket (OF-297) each shift.</a:t>
            </a:r>
          </a:p>
          <a:p>
            <a:r>
              <a:rPr lang="en-US" sz="3600"/>
              <a:t>Shift ticket is signed by Government Rep and Contractor.</a:t>
            </a:r>
            <a:endParaRPr lang="en-US" sz="3400"/>
          </a:p>
        </p:txBody>
      </p:sp>
      <p:sp>
        <p:nvSpPr>
          <p:cNvPr id="2" name="Slide Number Placeholder 1">
            <a:extLst>
              <a:ext uri="{FF2B5EF4-FFF2-40B4-BE49-F238E27FC236}">
                <a16:creationId xmlns:a16="http://schemas.microsoft.com/office/drawing/2014/main" id="{99BF80B2-0316-42E7-834D-C3BBB42ECF5C}"/>
              </a:ext>
            </a:extLst>
          </p:cNvPr>
          <p:cNvSpPr>
            <a:spLocks noGrp="1"/>
          </p:cNvSpPr>
          <p:nvPr>
            <p:ph type="sldNum" sz="quarter" idx="12"/>
          </p:nvPr>
        </p:nvSpPr>
        <p:spPr/>
        <p:txBody>
          <a:bodyPr/>
          <a:lstStyle/>
          <a:p>
            <a:fld id="{D57F1E4F-1CFF-5643-939E-217C01CDF565}" type="slidenum">
              <a:rPr lang="en-US" smtClean="0"/>
              <a:pPr/>
              <a:t>31</a:t>
            </a:fld>
            <a:endParaRPr lang="en-US"/>
          </a:p>
        </p:txBody>
      </p:sp>
    </p:spTree>
    <p:extLst>
      <p:ext uri="{BB962C8B-B14F-4D97-AF65-F5344CB8AC3E}">
        <p14:creationId xmlns:p14="http://schemas.microsoft.com/office/powerpoint/2010/main" val="226652564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DE33739-B5B3-475C-B7CA-778DAE3AF0BA}"/>
              </a:ext>
            </a:extLst>
          </p:cNvPr>
          <p:cNvSpPr txBox="1">
            <a:spLocks/>
          </p:cNvSpPr>
          <p:nvPr/>
        </p:nvSpPr>
        <p:spPr>
          <a:xfrm>
            <a:off x="7846827" y="2296996"/>
            <a:ext cx="2318137" cy="2264003"/>
          </a:xfrm>
          <a:prstGeom prst="rect">
            <a:avLst/>
          </a:prstGeom>
          <a:noFill/>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400" u="sng"/>
              <a:t>OF-297</a:t>
            </a:r>
            <a:br>
              <a:rPr lang="en-US" sz="4400"/>
            </a:br>
            <a:r>
              <a:rPr lang="en-US" sz="4400"/>
              <a:t>Shift Ticket</a:t>
            </a:r>
            <a:endParaRPr lang="en-US"/>
          </a:p>
        </p:txBody>
      </p:sp>
      <p:grpSp>
        <p:nvGrpSpPr>
          <p:cNvPr id="5" name="Group 4">
            <a:extLst>
              <a:ext uri="{FF2B5EF4-FFF2-40B4-BE49-F238E27FC236}">
                <a16:creationId xmlns:a16="http://schemas.microsoft.com/office/drawing/2014/main" id="{88BB15DB-534F-438F-9BC4-CBC6EF5F95B8}"/>
              </a:ext>
            </a:extLst>
          </p:cNvPr>
          <p:cNvGrpSpPr/>
          <p:nvPr/>
        </p:nvGrpSpPr>
        <p:grpSpPr>
          <a:xfrm>
            <a:off x="438033" y="768095"/>
            <a:ext cx="7408794" cy="5321810"/>
            <a:chOff x="438033" y="969265"/>
            <a:chExt cx="7408794" cy="5321810"/>
          </a:xfrm>
        </p:grpSpPr>
        <p:pic>
          <p:nvPicPr>
            <p:cNvPr id="6" name="Picture 5">
              <a:extLst>
                <a:ext uri="{FF2B5EF4-FFF2-40B4-BE49-F238E27FC236}">
                  <a16:creationId xmlns:a16="http://schemas.microsoft.com/office/drawing/2014/main" id="{3483A447-73F9-415A-A779-6B0B0664452F}"/>
                </a:ext>
              </a:extLst>
            </p:cNvPr>
            <p:cNvPicPr>
              <a:picLocks noChangeAspect="1"/>
            </p:cNvPicPr>
            <p:nvPr/>
          </p:nvPicPr>
          <p:blipFill rotWithShape="1">
            <a:blip r:embed="rId3"/>
            <a:srcRect l="3000" t="33466" r="81700" b="16046"/>
            <a:stretch/>
          </p:blipFill>
          <p:spPr>
            <a:xfrm rot="5400000">
              <a:off x="1481525" y="-74227"/>
              <a:ext cx="5321810" cy="7408794"/>
            </a:xfrm>
            <a:prstGeom prst="rect">
              <a:avLst/>
            </a:prstGeom>
          </p:spPr>
        </p:pic>
        <p:sp>
          <p:nvSpPr>
            <p:cNvPr id="7" name="TextBox 6">
              <a:extLst>
                <a:ext uri="{FF2B5EF4-FFF2-40B4-BE49-F238E27FC236}">
                  <a16:creationId xmlns:a16="http://schemas.microsoft.com/office/drawing/2014/main" id="{143585E7-B9B1-4AA2-ABA8-D3E931C38170}"/>
                </a:ext>
              </a:extLst>
            </p:cNvPr>
            <p:cNvSpPr txBox="1"/>
            <p:nvPr/>
          </p:nvSpPr>
          <p:spPr>
            <a:xfrm>
              <a:off x="548640" y="5413248"/>
              <a:ext cx="201168" cy="640080"/>
            </a:xfrm>
            <a:prstGeom prst="rect">
              <a:avLst/>
            </a:prstGeom>
            <a:solidFill>
              <a:schemeClr val="bg1"/>
            </a:solidFill>
          </p:spPr>
          <p:txBody>
            <a:bodyPr wrap="square" rtlCol="0">
              <a:spAutoFit/>
            </a:bodyPr>
            <a:lstStyle/>
            <a:p>
              <a:endParaRPr lang="en-US"/>
            </a:p>
          </p:txBody>
        </p:sp>
      </p:grpSp>
      <p:sp>
        <p:nvSpPr>
          <p:cNvPr id="2" name="Slide Number Placeholder 1">
            <a:extLst>
              <a:ext uri="{FF2B5EF4-FFF2-40B4-BE49-F238E27FC236}">
                <a16:creationId xmlns:a16="http://schemas.microsoft.com/office/drawing/2014/main" id="{D8F32FEC-E1E6-4D27-B5F1-3929988C9234}"/>
              </a:ext>
            </a:extLst>
          </p:cNvPr>
          <p:cNvSpPr>
            <a:spLocks noGrp="1"/>
          </p:cNvSpPr>
          <p:nvPr>
            <p:ph type="sldNum" sz="quarter" idx="12"/>
          </p:nvPr>
        </p:nvSpPr>
        <p:spPr/>
        <p:txBody>
          <a:bodyPr/>
          <a:lstStyle/>
          <a:p>
            <a:fld id="{D57F1E4F-1CFF-5643-939E-217C01CDF565}" type="slidenum">
              <a:rPr lang="en-US" smtClean="0"/>
              <a:pPr/>
              <a:t>32</a:t>
            </a:fld>
            <a:endParaRPr lang="en-US"/>
          </a:p>
        </p:txBody>
      </p:sp>
    </p:spTree>
    <p:extLst>
      <p:ext uri="{BB962C8B-B14F-4D97-AF65-F5344CB8AC3E}">
        <p14:creationId xmlns:p14="http://schemas.microsoft.com/office/powerpoint/2010/main" val="323319872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3" y="609600"/>
            <a:ext cx="9592082" cy="1320800"/>
          </a:xfrm>
        </p:spPr>
        <p:txBody>
          <a:bodyPr>
            <a:noAutofit/>
          </a:bodyPr>
          <a:lstStyle/>
          <a:p>
            <a:r>
              <a:rPr lang="en-US" sz="4400"/>
              <a:t>Process for Ordering thru Payment</a:t>
            </a:r>
          </a:p>
        </p:txBody>
      </p:sp>
      <p:sp>
        <p:nvSpPr>
          <p:cNvPr id="3" name="Content Placeholder 2"/>
          <p:cNvSpPr>
            <a:spLocks noGrp="1"/>
          </p:cNvSpPr>
          <p:nvPr>
            <p:ph idx="1"/>
          </p:nvPr>
        </p:nvSpPr>
        <p:spPr>
          <a:xfrm>
            <a:off x="677333" y="1692508"/>
            <a:ext cx="9766078" cy="4555892"/>
          </a:xfrm>
        </p:spPr>
        <p:txBody>
          <a:bodyPr>
            <a:normAutofit/>
          </a:bodyPr>
          <a:lstStyle/>
          <a:p>
            <a:pPr marL="0" indent="0">
              <a:buNone/>
            </a:pPr>
            <a:r>
              <a:rPr lang="en-US" sz="3600">
                <a:solidFill>
                  <a:schemeClr val="bg1">
                    <a:lumMod val="65000"/>
                  </a:schemeClr>
                </a:solidFill>
              </a:rPr>
              <a:t>Step 1 – Order</a:t>
            </a:r>
          </a:p>
          <a:p>
            <a:pPr marL="0" indent="0">
              <a:buNone/>
            </a:pPr>
            <a:r>
              <a:rPr lang="en-US" sz="3600">
                <a:solidFill>
                  <a:schemeClr val="bg1">
                    <a:lumMod val="65000"/>
                  </a:schemeClr>
                </a:solidFill>
              </a:rPr>
              <a:t>Step 2 – Acquisition Method</a:t>
            </a:r>
          </a:p>
          <a:p>
            <a:pPr marL="0" indent="0">
              <a:buNone/>
            </a:pPr>
            <a:r>
              <a:rPr lang="en-US" sz="3600">
                <a:solidFill>
                  <a:schemeClr val="bg1">
                    <a:lumMod val="65000"/>
                  </a:schemeClr>
                </a:solidFill>
              </a:rPr>
              <a:t>Step 3 – Pre-Use Inspection</a:t>
            </a:r>
          </a:p>
          <a:p>
            <a:pPr marL="0" indent="0">
              <a:buNone/>
            </a:pPr>
            <a:r>
              <a:rPr lang="en-US" sz="3600">
                <a:solidFill>
                  <a:schemeClr val="bg1">
                    <a:lumMod val="65000"/>
                  </a:schemeClr>
                </a:solidFill>
              </a:rPr>
              <a:t>Step 4 – Tracking Time</a:t>
            </a:r>
          </a:p>
          <a:p>
            <a:pPr marL="0" indent="0">
              <a:buNone/>
            </a:pPr>
            <a:r>
              <a:rPr lang="en-US" sz="3600">
                <a:solidFill>
                  <a:schemeClr val="bg1">
                    <a:lumMod val="65000"/>
                  </a:schemeClr>
                </a:solidFill>
              </a:rPr>
              <a:t>Step 5 – Invoice</a:t>
            </a:r>
          </a:p>
          <a:p>
            <a:pPr marL="0" indent="0">
              <a:buNone/>
            </a:pPr>
            <a:r>
              <a:rPr lang="en-US" sz="3600">
                <a:solidFill>
                  <a:schemeClr val="bg1">
                    <a:lumMod val="65000"/>
                  </a:schemeClr>
                </a:solidFill>
              </a:rPr>
              <a:t>Step 6 – Post-Use Inspection</a:t>
            </a:r>
          </a:p>
        </p:txBody>
      </p:sp>
      <p:grpSp>
        <p:nvGrpSpPr>
          <p:cNvPr id="8" name="Group 7">
            <a:extLst>
              <a:ext uri="{FF2B5EF4-FFF2-40B4-BE49-F238E27FC236}">
                <a16:creationId xmlns:a16="http://schemas.microsoft.com/office/drawing/2014/main" id="{DB4FD8A4-4547-48DB-ACCB-52462E3BBBE3}"/>
              </a:ext>
            </a:extLst>
          </p:cNvPr>
          <p:cNvGrpSpPr/>
          <p:nvPr/>
        </p:nvGrpSpPr>
        <p:grpSpPr>
          <a:xfrm>
            <a:off x="764331" y="1285358"/>
            <a:ext cx="9592082" cy="4933066"/>
            <a:chOff x="2541684" y="1930400"/>
            <a:chExt cx="5528450" cy="3912232"/>
          </a:xfrm>
        </p:grpSpPr>
        <p:pic>
          <p:nvPicPr>
            <p:cNvPr id="6" name="Picture 5">
              <a:extLst>
                <a:ext uri="{FF2B5EF4-FFF2-40B4-BE49-F238E27FC236}">
                  <a16:creationId xmlns:a16="http://schemas.microsoft.com/office/drawing/2014/main" id="{23514BFF-2E6E-4EE1-9156-B7F61A7F16F7}"/>
                </a:ext>
              </a:extLst>
            </p:cNvPr>
            <p:cNvPicPr>
              <a:picLocks noChangeAspect="1"/>
            </p:cNvPicPr>
            <p:nvPr/>
          </p:nvPicPr>
          <p:blipFill>
            <a:blip r:embed="rId3"/>
            <a:stretch>
              <a:fillRect/>
            </a:stretch>
          </p:blipFill>
          <p:spPr>
            <a:xfrm>
              <a:off x="3870593" y="1930400"/>
              <a:ext cx="3205563" cy="3912232"/>
            </a:xfrm>
            <a:prstGeom prst="rect">
              <a:avLst/>
            </a:prstGeom>
          </p:spPr>
        </p:pic>
        <p:sp>
          <p:nvSpPr>
            <p:cNvPr id="4" name="TextBox 3">
              <a:extLst>
                <a:ext uri="{FF2B5EF4-FFF2-40B4-BE49-F238E27FC236}">
                  <a16:creationId xmlns:a16="http://schemas.microsoft.com/office/drawing/2014/main" id="{75424BDF-D93C-4A4D-A7CE-673BCAB790CA}"/>
                </a:ext>
              </a:extLst>
            </p:cNvPr>
            <p:cNvSpPr txBox="1"/>
            <p:nvPr/>
          </p:nvSpPr>
          <p:spPr>
            <a:xfrm>
              <a:off x="2541684" y="2276334"/>
              <a:ext cx="5528450" cy="1684195"/>
            </a:xfrm>
            <a:prstGeom prst="rect">
              <a:avLst/>
            </a:prstGeom>
            <a:noFill/>
          </p:spPr>
          <p:txBody>
            <a:bodyPr wrap="square" rtlCol="0">
              <a:spAutoFit/>
            </a:bodyPr>
            <a:lstStyle/>
            <a:p>
              <a:pPr algn="ctr"/>
              <a:r>
                <a:rPr lang="en-US" sz="4400">
                  <a:solidFill>
                    <a:schemeClr val="accent2">
                      <a:lumMod val="75000"/>
                    </a:schemeClr>
                  </a:solidFill>
                  <a:latin typeface="Verdana Pro Cond Black" panose="020B0604020202020204" pitchFamily="34" charset="0"/>
                </a:rPr>
                <a:t>Step 4 – Tracking Time</a:t>
              </a:r>
            </a:p>
            <a:p>
              <a:pPr algn="ctr"/>
              <a:r>
                <a:rPr lang="en-US" sz="4400">
                  <a:solidFill>
                    <a:schemeClr val="accent2">
                      <a:lumMod val="75000"/>
                    </a:schemeClr>
                  </a:solidFill>
                  <a:latin typeface="Verdana Pro Cond Black" panose="020B0604020202020204" pitchFamily="34" charset="0"/>
                </a:rPr>
                <a:t>OF-297</a:t>
              </a:r>
            </a:p>
            <a:p>
              <a:pPr algn="ctr"/>
              <a:endParaRPr lang="en-US" sz="4400">
                <a:solidFill>
                  <a:schemeClr val="tx2">
                    <a:lumMod val="60000"/>
                    <a:lumOff val="40000"/>
                  </a:schemeClr>
                </a:solidFill>
                <a:latin typeface="Verdana Pro Cond Black" panose="020B0604020202020204" pitchFamily="34" charset="0"/>
              </a:endParaRPr>
            </a:p>
          </p:txBody>
        </p:sp>
      </p:grpSp>
      <p:sp>
        <p:nvSpPr>
          <p:cNvPr id="5" name="Slide Number Placeholder 4">
            <a:extLst>
              <a:ext uri="{FF2B5EF4-FFF2-40B4-BE49-F238E27FC236}">
                <a16:creationId xmlns:a16="http://schemas.microsoft.com/office/drawing/2014/main" id="{3C621563-FA5F-4BC1-B6D7-F1FA8D3CB737}"/>
              </a:ext>
            </a:extLst>
          </p:cNvPr>
          <p:cNvSpPr>
            <a:spLocks noGrp="1"/>
          </p:cNvSpPr>
          <p:nvPr>
            <p:ph type="sldNum" sz="quarter" idx="12"/>
          </p:nvPr>
        </p:nvSpPr>
        <p:spPr/>
        <p:txBody>
          <a:bodyPr/>
          <a:lstStyle/>
          <a:p>
            <a:fld id="{D57F1E4F-1CFF-5643-939E-217C01CDF565}" type="slidenum">
              <a:rPr lang="en-US" smtClean="0"/>
              <a:pPr/>
              <a:t>33</a:t>
            </a:fld>
            <a:endParaRPr lang="en-US"/>
          </a:p>
        </p:txBody>
      </p:sp>
    </p:spTree>
    <p:extLst>
      <p:ext uri="{BB962C8B-B14F-4D97-AF65-F5344CB8AC3E}">
        <p14:creationId xmlns:p14="http://schemas.microsoft.com/office/powerpoint/2010/main" val="2236356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withEffect">
                                  <p:stCondLst>
                                    <p:cond delay="1000"/>
                                  </p:stCondLst>
                                  <p:childTnLst>
                                    <p:animEffect transition="out" filter="fade">
                                      <p:cBhvr>
                                        <p:cTn id="6" dur="500"/>
                                        <p:tgtEl>
                                          <p:spTgt spid="3">
                                            <p:txEl>
                                              <p:pRg st="0" end="0"/>
                                            </p:txEl>
                                          </p:spTgt>
                                        </p:tgtEl>
                                      </p:cBhvr>
                                    </p:animEffect>
                                    <p:set>
                                      <p:cBhvr>
                                        <p:cTn id="7" dur="1" fill="hold">
                                          <p:stCondLst>
                                            <p:cond delay="499"/>
                                          </p:stCondLst>
                                        </p:cTn>
                                        <p:tgtEl>
                                          <p:spTgt spid="3">
                                            <p:txEl>
                                              <p:pRg st="0" end="0"/>
                                            </p:txEl>
                                          </p:spTgt>
                                        </p:tgtEl>
                                        <p:attrNameLst>
                                          <p:attrName>style.visibility</p:attrName>
                                        </p:attrNameLst>
                                      </p:cBhvr>
                                      <p:to>
                                        <p:strVal val="hidden"/>
                                      </p:to>
                                    </p:set>
                                  </p:childTnLst>
                                </p:cTn>
                              </p:par>
                              <p:par>
                                <p:cTn id="8" presetID="10" presetClass="exit" presetSubtype="0" fill="hold" grpId="0" nodeType="withEffect">
                                  <p:stCondLst>
                                    <p:cond delay="1000"/>
                                  </p:stCondLst>
                                  <p:childTnLst>
                                    <p:animEffect transition="out" filter="fade">
                                      <p:cBhvr>
                                        <p:cTn id="9" dur="500"/>
                                        <p:tgtEl>
                                          <p:spTgt spid="3">
                                            <p:txEl>
                                              <p:pRg st="1" end="1"/>
                                            </p:txEl>
                                          </p:spTgt>
                                        </p:tgtEl>
                                      </p:cBhvr>
                                    </p:animEffect>
                                    <p:set>
                                      <p:cBhvr>
                                        <p:cTn id="10" dur="1" fill="hold">
                                          <p:stCondLst>
                                            <p:cond delay="499"/>
                                          </p:stCondLst>
                                        </p:cTn>
                                        <p:tgtEl>
                                          <p:spTgt spid="3">
                                            <p:txEl>
                                              <p:pRg st="1" end="1"/>
                                            </p:txEl>
                                          </p:spTgt>
                                        </p:tgtEl>
                                        <p:attrNameLst>
                                          <p:attrName>style.visibility</p:attrName>
                                        </p:attrNameLst>
                                      </p:cBhvr>
                                      <p:to>
                                        <p:strVal val="hidden"/>
                                      </p:to>
                                    </p:set>
                                  </p:childTnLst>
                                </p:cTn>
                              </p:par>
                              <p:par>
                                <p:cTn id="11" presetID="10" presetClass="exit" presetSubtype="0" fill="hold" grpId="0" nodeType="withEffect">
                                  <p:stCondLst>
                                    <p:cond delay="1000"/>
                                  </p:stCondLst>
                                  <p:childTnLst>
                                    <p:animEffect transition="out" filter="fade">
                                      <p:cBhvr>
                                        <p:cTn id="12" dur="500"/>
                                        <p:tgtEl>
                                          <p:spTgt spid="3">
                                            <p:txEl>
                                              <p:pRg st="2" end="2"/>
                                            </p:txEl>
                                          </p:spTgt>
                                        </p:tgtEl>
                                      </p:cBhvr>
                                    </p:animEffect>
                                    <p:set>
                                      <p:cBhvr>
                                        <p:cTn id="13" dur="1" fill="hold">
                                          <p:stCondLst>
                                            <p:cond delay="499"/>
                                          </p:stCondLst>
                                        </p:cTn>
                                        <p:tgtEl>
                                          <p:spTgt spid="3">
                                            <p:txEl>
                                              <p:pRg st="2" end="2"/>
                                            </p:txEl>
                                          </p:spTgt>
                                        </p:tgtEl>
                                        <p:attrNameLst>
                                          <p:attrName>style.visibility</p:attrName>
                                        </p:attrNameLst>
                                      </p:cBhvr>
                                      <p:to>
                                        <p:strVal val="hidden"/>
                                      </p:to>
                                    </p:set>
                                  </p:childTnLst>
                                </p:cTn>
                              </p:par>
                              <p:par>
                                <p:cTn id="14" presetID="10" presetClass="exit" presetSubtype="0" fill="hold" grpId="0" nodeType="withEffect">
                                  <p:stCondLst>
                                    <p:cond delay="1000"/>
                                  </p:stCondLst>
                                  <p:childTnLst>
                                    <p:animEffect transition="out" filter="fade">
                                      <p:cBhvr>
                                        <p:cTn id="15" dur="500"/>
                                        <p:tgtEl>
                                          <p:spTgt spid="3">
                                            <p:txEl>
                                              <p:pRg st="3" end="3"/>
                                            </p:txEl>
                                          </p:spTgt>
                                        </p:tgtEl>
                                      </p:cBhvr>
                                    </p:animEffect>
                                    <p:set>
                                      <p:cBhvr>
                                        <p:cTn id="16" dur="1" fill="hold">
                                          <p:stCondLst>
                                            <p:cond delay="499"/>
                                          </p:stCondLst>
                                        </p:cTn>
                                        <p:tgtEl>
                                          <p:spTgt spid="3">
                                            <p:txEl>
                                              <p:pRg st="3" end="3"/>
                                            </p:txEl>
                                          </p:spTgt>
                                        </p:tgtEl>
                                        <p:attrNameLst>
                                          <p:attrName>style.visibility</p:attrName>
                                        </p:attrNameLst>
                                      </p:cBhvr>
                                      <p:to>
                                        <p:strVal val="hidden"/>
                                      </p:to>
                                    </p:set>
                                  </p:childTnLst>
                                </p:cTn>
                              </p:par>
                              <p:par>
                                <p:cTn id="17" presetID="10" presetClass="exit" presetSubtype="0" fill="hold" grpId="0" nodeType="withEffect">
                                  <p:stCondLst>
                                    <p:cond delay="1000"/>
                                  </p:stCondLst>
                                  <p:childTnLst>
                                    <p:animEffect transition="out" filter="fade">
                                      <p:cBhvr>
                                        <p:cTn id="18" dur="500"/>
                                        <p:tgtEl>
                                          <p:spTgt spid="3">
                                            <p:txEl>
                                              <p:pRg st="4" end="4"/>
                                            </p:txEl>
                                          </p:spTgt>
                                        </p:tgtEl>
                                      </p:cBhvr>
                                    </p:animEffect>
                                    <p:set>
                                      <p:cBhvr>
                                        <p:cTn id="19" dur="1" fill="hold">
                                          <p:stCondLst>
                                            <p:cond delay="499"/>
                                          </p:stCondLst>
                                        </p:cTn>
                                        <p:tgtEl>
                                          <p:spTgt spid="3">
                                            <p:txEl>
                                              <p:pRg st="4" end="4"/>
                                            </p:txEl>
                                          </p:spTgt>
                                        </p:tgtEl>
                                        <p:attrNameLst>
                                          <p:attrName>style.visibility</p:attrName>
                                        </p:attrNameLst>
                                      </p:cBhvr>
                                      <p:to>
                                        <p:strVal val="hidden"/>
                                      </p:to>
                                    </p:set>
                                  </p:childTnLst>
                                </p:cTn>
                              </p:par>
                              <p:par>
                                <p:cTn id="20" presetID="10" presetClass="exit" presetSubtype="0" fill="hold" grpId="0" nodeType="withEffect">
                                  <p:stCondLst>
                                    <p:cond delay="1000"/>
                                  </p:stCondLst>
                                  <p:childTnLst>
                                    <p:animEffect transition="out" filter="fade">
                                      <p:cBhvr>
                                        <p:cTn id="21" dur="500"/>
                                        <p:tgtEl>
                                          <p:spTgt spid="3">
                                            <p:txEl>
                                              <p:pRg st="5" end="5"/>
                                            </p:txEl>
                                          </p:spTgt>
                                        </p:tgtEl>
                                      </p:cBhvr>
                                    </p:animEffect>
                                    <p:set>
                                      <p:cBhvr>
                                        <p:cTn id="22" dur="1" fill="hold">
                                          <p:stCondLst>
                                            <p:cond delay="499"/>
                                          </p:stCondLst>
                                        </p:cTn>
                                        <p:tgtEl>
                                          <p:spTgt spid="3">
                                            <p:txEl>
                                              <p:pRg st="5" end="5"/>
                                            </p:txEl>
                                          </p:spTgt>
                                        </p:tgtEl>
                                        <p:attrNameLst>
                                          <p:attrName>style.visibility</p:attrName>
                                        </p:attrNameLst>
                                      </p:cBhvr>
                                      <p:to>
                                        <p:strVal val="hidden"/>
                                      </p:to>
                                    </p:set>
                                  </p:childTnLst>
                                </p:cTn>
                              </p:par>
                              <p:par>
                                <p:cTn id="23" presetID="53" presetClass="entr" presetSubtype="16" fill="hold" nodeType="withEffect">
                                  <p:stCondLst>
                                    <p:cond delay="100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Effect transition="in" filter="fade">
                                      <p:cBhvr>
                                        <p:cTn id="2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EF2F687-4F2D-4BA0-9301-63FEC589F1ED}"/>
              </a:ext>
            </a:extLst>
          </p:cNvPr>
          <p:cNvSpPr>
            <a:spLocks noGrp="1"/>
          </p:cNvSpPr>
          <p:nvPr>
            <p:ph type="title"/>
          </p:nvPr>
        </p:nvSpPr>
        <p:spPr>
          <a:xfrm>
            <a:off x="677334" y="609600"/>
            <a:ext cx="9541086" cy="830580"/>
          </a:xfrm>
        </p:spPr>
        <p:txBody>
          <a:bodyPr>
            <a:normAutofit/>
          </a:bodyPr>
          <a:lstStyle/>
          <a:p>
            <a:r>
              <a:rPr lang="en-US" sz="4400"/>
              <a:t>Emergency Equipment Use Invoice</a:t>
            </a:r>
          </a:p>
        </p:txBody>
      </p:sp>
      <p:sp>
        <p:nvSpPr>
          <p:cNvPr id="5" name="Content Placeholder 2">
            <a:extLst>
              <a:ext uri="{FF2B5EF4-FFF2-40B4-BE49-F238E27FC236}">
                <a16:creationId xmlns:a16="http://schemas.microsoft.com/office/drawing/2014/main" id="{DBEE50D4-3A31-4113-8756-05181DAC3510}"/>
              </a:ext>
            </a:extLst>
          </p:cNvPr>
          <p:cNvSpPr>
            <a:spLocks noGrp="1"/>
          </p:cNvSpPr>
          <p:nvPr>
            <p:ph idx="1"/>
          </p:nvPr>
        </p:nvSpPr>
        <p:spPr>
          <a:xfrm>
            <a:off x="677862" y="1692275"/>
            <a:ext cx="10209878" cy="4556125"/>
          </a:xfrm>
        </p:spPr>
        <p:txBody>
          <a:bodyPr>
            <a:normAutofit/>
          </a:bodyPr>
          <a:lstStyle/>
          <a:p>
            <a:pPr marL="0" indent="0">
              <a:buNone/>
            </a:pPr>
            <a:r>
              <a:rPr lang="en-US" sz="3600"/>
              <a:t>For a contractor to be paid, Finance posts time from the shift ticket to the use invoice.</a:t>
            </a:r>
          </a:p>
          <a:p>
            <a:r>
              <a:rPr lang="en-US" sz="3600"/>
              <a:t>Payment Document</a:t>
            </a:r>
          </a:p>
          <a:p>
            <a:r>
              <a:rPr lang="en-US" sz="3600"/>
              <a:t>Posted Daily</a:t>
            </a:r>
          </a:p>
          <a:p>
            <a:r>
              <a:rPr lang="en-US" sz="3600"/>
              <a:t>Completed by the Equipment Time Recorders</a:t>
            </a:r>
          </a:p>
          <a:p>
            <a:r>
              <a:rPr lang="en-US" sz="3600"/>
              <a:t>Signed by the Contractor and Finance</a:t>
            </a:r>
          </a:p>
        </p:txBody>
      </p:sp>
      <p:sp>
        <p:nvSpPr>
          <p:cNvPr id="2" name="Slide Number Placeholder 1">
            <a:extLst>
              <a:ext uri="{FF2B5EF4-FFF2-40B4-BE49-F238E27FC236}">
                <a16:creationId xmlns:a16="http://schemas.microsoft.com/office/drawing/2014/main" id="{0B33AE09-4E3C-4C42-B5EC-AB7C8AFF0870}"/>
              </a:ext>
            </a:extLst>
          </p:cNvPr>
          <p:cNvSpPr>
            <a:spLocks noGrp="1"/>
          </p:cNvSpPr>
          <p:nvPr>
            <p:ph type="sldNum" sz="quarter" idx="12"/>
          </p:nvPr>
        </p:nvSpPr>
        <p:spPr/>
        <p:txBody>
          <a:bodyPr/>
          <a:lstStyle/>
          <a:p>
            <a:fld id="{D57F1E4F-1CFF-5643-939E-217C01CDF565}" type="slidenum">
              <a:rPr lang="en-US" smtClean="0"/>
              <a:pPr/>
              <a:t>34</a:t>
            </a:fld>
            <a:endParaRPr lang="en-US"/>
          </a:p>
        </p:txBody>
      </p:sp>
    </p:spTree>
    <p:extLst>
      <p:ext uri="{BB962C8B-B14F-4D97-AF65-F5344CB8AC3E}">
        <p14:creationId xmlns:p14="http://schemas.microsoft.com/office/powerpoint/2010/main" val="102603038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3E5A875-7424-47F1-980F-5D93AF108C25}"/>
              </a:ext>
            </a:extLst>
          </p:cNvPr>
          <p:cNvSpPr txBox="1">
            <a:spLocks/>
          </p:cNvSpPr>
          <p:nvPr/>
        </p:nvSpPr>
        <p:spPr>
          <a:xfrm>
            <a:off x="6259034" y="2025867"/>
            <a:ext cx="3118882" cy="2806265"/>
          </a:xfrm>
          <a:prstGeom prst="rect">
            <a:avLst/>
          </a:prstGeom>
          <a:noFill/>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400" u="sng"/>
              <a:t>OF-286</a:t>
            </a:r>
            <a:br>
              <a:rPr lang="en-US" sz="4400"/>
            </a:br>
            <a:r>
              <a:rPr lang="en-US" sz="4400"/>
              <a:t>Emergency Equipment Use Invoice</a:t>
            </a:r>
            <a:endParaRPr lang="en-US"/>
          </a:p>
        </p:txBody>
      </p:sp>
      <p:pic>
        <p:nvPicPr>
          <p:cNvPr id="5" name="Picture 4">
            <a:extLst>
              <a:ext uri="{FF2B5EF4-FFF2-40B4-BE49-F238E27FC236}">
                <a16:creationId xmlns:a16="http://schemas.microsoft.com/office/drawing/2014/main" id="{BB94E425-1D31-41DA-BEFA-17EF7F5EB270}"/>
              </a:ext>
            </a:extLst>
          </p:cNvPr>
          <p:cNvPicPr>
            <a:picLocks noChangeAspect="1"/>
          </p:cNvPicPr>
          <p:nvPr/>
        </p:nvPicPr>
        <p:blipFill rotWithShape="1">
          <a:blip r:embed="rId3"/>
          <a:srcRect l="8545" t="14341" r="66687" b="7518"/>
          <a:stretch/>
        </p:blipFill>
        <p:spPr>
          <a:xfrm>
            <a:off x="978195" y="237735"/>
            <a:ext cx="4763385" cy="6339999"/>
          </a:xfrm>
          <a:prstGeom prst="rect">
            <a:avLst/>
          </a:prstGeom>
          <a:ln>
            <a:solidFill>
              <a:srgbClr val="000000"/>
            </a:solidFill>
          </a:ln>
        </p:spPr>
      </p:pic>
      <p:sp>
        <p:nvSpPr>
          <p:cNvPr id="2" name="Slide Number Placeholder 1">
            <a:extLst>
              <a:ext uri="{FF2B5EF4-FFF2-40B4-BE49-F238E27FC236}">
                <a16:creationId xmlns:a16="http://schemas.microsoft.com/office/drawing/2014/main" id="{9F41C0EC-1CC1-4039-BAD8-E9EB63285FD7}"/>
              </a:ext>
            </a:extLst>
          </p:cNvPr>
          <p:cNvSpPr>
            <a:spLocks noGrp="1"/>
          </p:cNvSpPr>
          <p:nvPr>
            <p:ph type="sldNum" sz="quarter" idx="12"/>
          </p:nvPr>
        </p:nvSpPr>
        <p:spPr/>
        <p:txBody>
          <a:bodyPr/>
          <a:lstStyle/>
          <a:p>
            <a:fld id="{D57F1E4F-1CFF-5643-939E-217C01CDF565}" type="slidenum">
              <a:rPr lang="en-US" smtClean="0"/>
              <a:pPr/>
              <a:t>35</a:t>
            </a:fld>
            <a:endParaRPr lang="en-US"/>
          </a:p>
        </p:txBody>
      </p:sp>
    </p:spTree>
    <p:extLst>
      <p:ext uri="{BB962C8B-B14F-4D97-AF65-F5344CB8AC3E}">
        <p14:creationId xmlns:p14="http://schemas.microsoft.com/office/powerpoint/2010/main" val="208377917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3A004AF-6FF5-4EF4-ACAF-E9E7DC6A9E52}"/>
              </a:ext>
            </a:extLst>
          </p:cNvPr>
          <p:cNvSpPr>
            <a:spLocks noGrp="1"/>
          </p:cNvSpPr>
          <p:nvPr>
            <p:ph type="title"/>
          </p:nvPr>
        </p:nvSpPr>
        <p:spPr>
          <a:xfrm>
            <a:off x="677334" y="609600"/>
            <a:ext cx="9147150" cy="1320800"/>
          </a:xfrm>
        </p:spPr>
        <p:txBody>
          <a:bodyPr>
            <a:noAutofit/>
          </a:bodyPr>
          <a:lstStyle/>
          <a:p>
            <a:r>
              <a:rPr lang="en-US" sz="4400"/>
              <a:t>Emergency Equipment Use Invoice</a:t>
            </a:r>
          </a:p>
        </p:txBody>
      </p:sp>
      <p:sp>
        <p:nvSpPr>
          <p:cNvPr id="5" name="Content Placeholder 2">
            <a:extLst>
              <a:ext uri="{FF2B5EF4-FFF2-40B4-BE49-F238E27FC236}">
                <a16:creationId xmlns:a16="http://schemas.microsoft.com/office/drawing/2014/main" id="{D2CC10AE-7D1D-4123-AC4D-B7CA2CF4D485}"/>
              </a:ext>
            </a:extLst>
          </p:cNvPr>
          <p:cNvSpPr>
            <a:spLocks noGrp="1"/>
          </p:cNvSpPr>
          <p:nvPr>
            <p:ph idx="1"/>
          </p:nvPr>
        </p:nvSpPr>
        <p:spPr>
          <a:xfrm>
            <a:off x="677689" y="1692275"/>
            <a:ext cx="9498697" cy="4944499"/>
          </a:xfrm>
        </p:spPr>
        <p:txBody>
          <a:bodyPr>
            <a:normAutofit/>
          </a:bodyPr>
          <a:lstStyle/>
          <a:p>
            <a:pPr marL="0" indent="0">
              <a:buNone/>
            </a:pPr>
            <a:r>
              <a:rPr lang="en-US" sz="3600"/>
              <a:t>Additional documents related to the rental and payment of equipment may include:</a:t>
            </a:r>
          </a:p>
          <a:p>
            <a:r>
              <a:rPr lang="en-US" sz="3600"/>
              <a:t>Emergency Equipment Fuel and Oil Issue</a:t>
            </a:r>
          </a:p>
          <a:p>
            <a:r>
              <a:rPr lang="en-US" sz="3600"/>
              <a:t>Emergency Equipment Rental Use Envelope</a:t>
            </a:r>
          </a:p>
          <a:p>
            <a:r>
              <a:rPr lang="en-US" sz="3600"/>
              <a:t>Contract Claim Documentation</a:t>
            </a:r>
          </a:p>
          <a:p>
            <a:r>
              <a:rPr lang="en-US" sz="3600"/>
              <a:t>Performance Evaluations</a:t>
            </a:r>
            <a:endParaRPr lang="en-US" sz="3400"/>
          </a:p>
          <a:p>
            <a:endParaRPr lang="en-US" sz="3400"/>
          </a:p>
        </p:txBody>
      </p:sp>
      <p:sp>
        <p:nvSpPr>
          <p:cNvPr id="2" name="Slide Number Placeholder 1">
            <a:extLst>
              <a:ext uri="{FF2B5EF4-FFF2-40B4-BE49-F238E27FC236}">
                <a16:creationId xmlns:a16="http://schemas.microsoft.com/office/drawing/2014/main" id="{CB3998F7-06C0-4DC3-A9EA-77A0DB49D198}"/>
              </a:ext>
            </a:extLst>
          </p:cNvPr>
          <p:cNvSpPr>
            <a:spLocks noGrp="1"/>
          </p:cNvSpPr>
          <p:nvPr>
            <p:ph type="sldNum" sz="quarter" idx="12"/>
          </p:nvPr>
        </p:nvSpPr>
        <p:spPr/>
        <p:txBody>
          <a:bodyPr/>
          <a:lstStyle/>
          <a:p>
            <a:fld id="{D57F1E4F-1CFF-5643-939E-217C01CDF565}" type="slidenum">
              <a:rPr lang="en-US" smtClean="0"/>
              <a:pPr/>
              <a:t>36</a:t>
            </a:fld>
            <a:endParaRPr lang="en-US"/>
          </a:p>
        </p:txBody>
      </p:sp>
    </p:spTree>
    <p:extLst>
      <p:ext uri="{BB962C8B-B14F-4D97-AF65-F5344CB8AC3E}">
        <p14:creationId xmlns:p14="http://schemas.microsoft.com/office/powerpoint/2010/main" val="12067969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3" y="609600"/>
            <a:ext cx="9592082" cy="1320800"/>
          </a:xfrm>
        </p:spPr>
        <p:txBody>
          <a:bodyPr>
            <a:noAutofit/>
          </a:bodyPr>
          <a:lstStyle/>
          <a:p>
            <a:r>
              <a:rPr lang="en-US" sz="4400"/>
              <a:t>Process for Ordering thru Payment</a:t>
            </a:r>
          </a:p>
        </p:txBody>
      </p:sp>
      <p:sp>
        <p:nvSpPr>
          <p:cNvPr id="3" name="Content Placeholder 2"/>
          <p:cNvSpPr>
            <a:spLocks noGrp="1"/>
          </p:cNvSpPr>
          <p:nvPr>
            <p:ph idx="1"/>
          </p:nvPr>
        </p:nvSpPr>
        <p:spPr>
          <a:xfrm>
            <a:off x="677333" y="1692508"/>
            <a:ext cx="9766078" cy="4555892"/>
          </a:xfrm>
        </p:spPr>
        <p:txBody>
          <a:bodyPr>
            <a:normAutofit/>
          </a:bodyPr>
          <a:lstStyle/>
          <a:p>
            <a:pPr marL="0" indent="0">
              <a:buNone/>
            </a:pPr>
            <a:r>
              <a:rPr lang="en-US" sz="3600">
                <a:solidFill>
                  <a:schemeClr val="bg1">
                    <a:lumMod val="65000"/>
                  </a:schemeClr>
                </a:solidFill>
              </a:rPr>
              <a:t>Step 1 – Order</a:t>
            </a:r>
          </a:p>
          <a:p>
            <a:pPr marL="0" indent="0">
              <a:buNone/>
            </a:pPr>
            <a:r>
              <a:rPr lang="en-US" sz="3600">
                <a:solidFill>
                  <a:schemeClr val="bg1">
                    <a:lumMod val="65000"/>
                  </a:schemeClr>
                </a:solidFill>
              </a:rPr>
              <a:t>Step 2 – Acquisition Method</a:t>
            </a:r>
          </a:p>
          <a:p>
            <a:pPr marL="0" indent="0">
              <a:buNone/>
            </a:pPr>
            <a:r>
              <a:rPr lang="en-US" sz="3600">
                <a:solidFill>
                  <a:schemeClr val="bg1">
                    <a:lumMod val="65000"/>
                  </a:schemeClr>
                </a:solidFill>
              </a:rPr>
              <a:t>Step 3 – Pre-Use Inspection</a:t>
            </a:r>
          </a:p>
          <a:p>
            <a:pPr marL="0" indent="0">
              <a:buNone/>
            </a:pPr>
            <a:r>
              <a:rPr lang="en-US" sz="3600">
                <a:solidFill>
                  <a:schemeClr val="bg1">
                    <a:lumMod val="65000"/>
                  </a:schemeClr>
                </a:solidFill>
              </a:rPr>
              <a:t>Step 4 – Tracking Time</a:t>
            </a:r>
          </a:p>
          <a:p>
            <a:pPr marL="0" indent="0">
              <a:buNone/>
            </a:pPr>
            <a:r>
              <a:rPr lang="en-US" sz="3600">
                <a:solidFill>
                  <a:schemeClr val="bg1">
                    <a:lumMod val="65000"/>
                  </a:schemeClr>
                </a:solidFill>
              </a:rPr>
              <a:t>Step 5 – Invoice</a:t>
            </a:r>
          </a:p>
          <a:p>
            <a:pPr marL="0" indent="0">
              <a:buNone/>
            </a:pPr>
            <a:r>
              <a:rPr lang="en-US" sz="3600">
                <a:solidFill>
                  <a:schemeClr val="bg1">
                    <a:lumMod val="65000"/>
                  </a:schemeClr>
                </a:solidFill>
              </a:rPr>
              <a:t>Step 6 – Post-Use Inspection</a:t>
            </a:r>
          </a:p>
        </p:txBody>
      </p:sp>
      <p:grpSp>
        <p:nvGrpSpPr>
          <p:cNvPr id="8" name="Group 7">
            <a:extLst>
              <a:ext uri="{FF2B5EF4-FFF2-40B4-BE49-F238E27FC236}">
                <a16:creationId xmlns:a16="http://schemas.microsoft.com/office/drawing/2014/main" id="{DB4FD8A4-4547-48DB-ACCB-52462E3BBBE3}"/>
              </a:ext>
            </a:extLst>
          </p:cNvPr>
          <p:cNvGrpSpPr/>
          <p:nvPr/>
        </p:nvGrpSpPr>
        <p:grpSpPr>
          <a:xfrm>
            <a:off x="764331" y="1285358"/>
            <a:ext cx="9592082" cy="4933066"/>
            <a:chOff x="2541684" y="1930400"/>
            <a:chExt cx="5528450" cy="3912232"/>
          </a:xfrm>
        </p:grpSpPr>
        <p:pic>
          <p:nvPicPr>
            <p:cNvPr id="6" name="Picture 5">
              <a:extLst>
                <a:ext uri="{FF2B5EF4-FFF2-40B4-BE49-F238E27FC236}">
                  <a16:creationId xmlns:a16="http://schemas.microsoft.com/office/drawing/2014/main" id="{23514BFF-2E6E-4EE1-9156-B7F61A7F16F7}"/>
                </a:ext>
              </a:extLst>
            </p:cNvPr>
            <p:cNvPicPr>
              <a:picLocks noChangeAspect="1"/>
            </p:cNvPicPr>
            <p:nvPr/>
          </p:nvPicPr>
          <p:blipFill>
            <a:blip r:embed="rId3"/>
            <a:stretch>
              <a:fillRect/>
            </a:stretch>
          </p:blipFill>
          <p:spPr>
            <a:xfrm>
              <a:off x="3870593" y="1930400"/>
              <a:ext cx="3205563" cy="3912232"/>
            </a:xfrm>
            <a:prstGeom prst="rect">
              <a:avLst/>
            </a:prstGeom>
          </p:spPr>
        </p:pic>
        <p:sp>
          <p:nvSpPr>
            <p:cNvPr id="4" name="TextBox 3">
              <a:extLst>
                <a:ext uri="{FF2B5EF4-FFF2-40B4-BE49-F238E27FC236}">
                  <a16:creationId xmlns:a16="http://schemas.microsoft.com/office/drawing/2014/main" id="{75424BDF-D93C-4A4D-A7CE-673BCAB790CA}"/>
                </a:ext>
              </a:extLst>
            </p:cNvPr>
            <p:cNvSpPr txBox="1"/>
            <p:nvPr/>
          </p:nvSpPr>
          <p:spPr>
            <a:xfrm>
              <a:off x="2541684" y="2276334"/>
              <a:ext cx="5528450" cy="1684195"/>
            </a:xfrm>
            <a:prstGeom prst="rect">
              <a:avLst/>
            </a:prstGeom>
            <a:noFill/>
          </p:spPr>
          <p:txBody>
            <a:bodyPr wrap="square" rtlCol="0">
              <a:spAutoFit/>
            </a:bodyPr>
            <a:lstStyle/>
            <a:p>
              <a:pPr algn="ctr"/>
              <a:r>
                <a:rPr lang="en-US" sz="4400">
                  <a:solidFill>
                    <a:schemeClr val="accent2">
                      <a:lumMod val="75000"/>
                    </a:schemeClr>
                  </a:solidFill>
                  <a:latin typeface="Verdana Pro Cond Black" panose="020B0604020202020204" pitchFamily="34" charset="0"/>
                </a:rPr>
                <a:t>Step 5 – Invoice</a:t>
              </a:r>
            </a:p>
            <a:p>
              <a:pPr algn="ctr"/>
              <a:r>
                <a:rPr lang="en-US" sz="4400">
                  <a:solidFill>
                    <a:schemeClr val="accent2">
                      <a:lumMod val="75000"/>
                    </a:schemeClr>
                  </a:solidFill>
                  <a:latin typeface="Verdana Pro Cond Black" panose="020B0604020202020204" pitchFamily="34" charset="0"/>
                </a:rPr>
                <a:t>OF-286</a:t>
              </a:r>
            </a:p>
            <a:p>
              <a:pPr algn="ctr"/>
              <a:endParaRPr lang="en-US" sz="4400">
                <a:solidFill>
                  <a:schemeClr val="tx2">
                    <a:lumMod val="60000"/>
                    <a:lumOff val="40000"/>
                  </a:schemeClr>
                </a:solidFill>
                <a:latin typeface="Verdana Pro Cond Black" panose="020B0604020202020204" pitchFamily="34" charset="0"/>
              </a:endParaRPr>
            </a:p>
          </p:txBody>
        </p:sp>
      </p:grpSp>
      <p:sp>
        <p:nvSpPr>
          <p:cNvPr id="5" name="Slide Number Placeholder 4">
            <a:extLst>
              <a:ext uri="{FF2B5EF4-FFF2-40B4-BE49-F238E27FC236}">
                <a16:creationId xmlns:a16="http://schemas.microsoft.com/office/drawing/2014/main" id="{46AF7790-AF04-4874-AAB1-BE6A040FCF7F}"/>
              </a:ext>
            </a:extLst>
          </p:cNvPr>
          <p:cNvSpPr>
            <a:spLocks noGrp="1"/>
          </p:cNvSpPr>
          <p:nvPr>
            <p:ph type="sldNum" sz="quarter" idx="12"/>
          </p:nvPr>
        </p:nvSpPr>
        <p:spPr/>
        <p:txBody>
          <a:bodyPr/>
          <a:lstStyle/>
          <a:p>
            <a:fld id="{D57F1E4F-1CFF-5643-939E-217C01CDF565}" type="slidenum">
              <a:rPr lang="en-US" smtClean="0"/>
              <a:pPr/>
              <a:t>37</a:t>
            </a:fld>
            <a:endParaRPr lang="en-US"/>
          </a:p>
        </p:txBody>
      </p:sp>
    </p:spTree>
    <p:extLst>
      <p:ext uri="{BB962C8B-B14F-4D97-AF65-F5344CB8AC3E}">
        <p14:creationId xmlns:p14="http://schemas.microsoft.com/office/powerpoint/2010/main" val="1489291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withEffect">
                                  <p:stCondLst>
                                    <p:cond delay="1000"/>
                                  </p:stCondLst>
                                  <p:childTnLst>
                                    <p:animEffect transition="out" filter="fade">
                                      <p:cBhvr>
                                        <p:cTn id="6" dur="500"/>
                                        <p:tgtEl>
                                          <p:spTgt spid="3">
                                            <p:txEl>
                                              <p:pRg st="0" end="0"/>
                                            </p:txEl>
                                          </p:spTgt>
                                        </p:tgtEl>
                                      </p:cBhvr>
                                    </p:animEffect>
                                    <p:set>
                                      <p:cBhvr>
                                        <p:cTn id="7" dur="1" fill="hold">
                                          <p:stCondLst>
                                            <p:cond delay="499"/>
                                          </p:stCondLst>
                                        </p:cTn>
                                        <p:tgtEl>
                                          <p:spTgt spid="3">
                                            <p:txEl>
                                              <p:pRg st="0" end="0"/>
                                            </p:txEl>
                                          </p:spTgt>
                                        </p:tgtEl>
                                        <p:attrNameLst>
                                          <p:attrName>style.visibility</p:attrName>
                                        </p:attrNameLst>
                                      </p:cBhvr>
                                      <p:to>
                                        <p:strVal val="hidden"/>
                                      </p:to>
                                    </p:set>
                                  </p:childTnLst>
                                </p:cTn>
                              </p:par>
                              <p:par>
                                <p:cTn id="8" presetID="10" presetClass="exit" presetSubtype="0" fill="hold" grpId="0" nodeType="withEffect">
                                  <p:stCondLst>
                                    <p:cond delay="1000"/>
                                  </p:stCondLst>
                                  <p:childTnLst>
                                    <p:animEffect transition="out" filter="fade">
                                      <p:cBhvr>
                                        <p:cTn id="9" dur="500"/>
                                        <p:tgtEl>
                                          <p:spTgt spid="3">
                                            <p:txEl>
                                              <p:pRg st="1" end="1"/>
                                            </p:txEl>
                                          </p:spTgt>
                                        </p:tgtEl>
                                      </p:cBhvr>
                                    </p:animEffect>
                                    <p:set>
                                      <p:cBhvr>
                                        <p:cTn id="10" dur="1" fill="hold">
                                          <p:stCondLst>
                                            <p:cond delay="499"/>
                                          </p:stCondLst>
                                        </p:cTn>
                                        <p:tgtEl>
                                          <p:spTgt spid="3">
                                            <p:txEl>
                                              <p:pRg st="1" end="1"/>
                                            </p:txEl>
                                          </p:spTgt>
                                        </p:tgtEl>
                                        <p:attrNameLst>
                                          <p:attrName>style.visibility</p:attrName>
                                        </p:attrNameLst>
                                      </p:cBhvr>
                                      <p:to>
                                        <p:strVal val="hidden"/>
                                      </p:to>
                                    </p:set>
                                  </p:childTnLst>
                                </p:cTn>
                              </p:par>
                              <p:par>
                                <p:cTn id="11" presetID="10" presetClass="exit" presetSubtype="0" fill="hold" grpId="0" nodeType="withEffect">
                                  <p:stCondLst>
                                    <p:cond delay="1000"/>
                                  </p:stCondLst>
                                  <p:childTnLst>
                                    <p:animEffect transition="out" filter="fade">
                                      <p:cBhvr>
                                        <p:cTn id="12" dur="500"/>
                                        <p:tgtEl>
                                          <p:spTgt spid="3">
                                            <p:txEl>
                                              <p:pRg st="2" end="2"/>
                                            </p:txEl>
                                          </p:spTgt>
                                        </p:tgtEl>
                                      </p:cBhvr>
                                    </p:animEffect>
                                    <p:set>
                                      <p:cBhvr>
                                        <p:cTn id="13" dur="1" fill="hold">
                                          <p:stCondLst>
                                            <p:cond delay="499"/>
                                          </p:stCondLst>
                                        </p:cTn>
                                        <p:tgtEl>
                                          <p:spTgt spid="3">
                                            <p:txEl>
                                              <p:pRg st="2" end="2"/>
                                            </p:txEl>
                                          </p:spTgt>
                                        </p:tgtEl>
                                        <p:attrNameLst>
                                          <p:attrName>style.visibility</p:attrName>
                                        </p:attrNameLst>
                                      </p:cBhvr>
                                      <p:to>
                                        <p:strVal val="hidden"/>
                                      </p:to>
                                    </p:set>
                                  </p:childTnLst>
                                </p:cTn>
                              </p:par>
                              <p:par>
                                <p:cTn id="14" presetID="10" presetClass="exit" presetSubtype="0" fill="hold" grpId="0" nodeType="withEffect">
                                  <p:stCondLst>
                                    <p:cond delay="1000"/>
                                  </p:stCondLst>
                                  <p:childTnLst>
                                    <p:animEffect transition="out" filter="fade">
                                      <p:cBhvr>
                                        <p:cTn id="15" dur="500"/>
                                        <p:tgtEl>
                                          <p:spTgt spid="3">
                                            <p:txEl>
                                              <p:pRg st="3" end="3"/>
                                            </p:txEl>
                                          </p:spTgt>
                                        </p:tgtEl>
                                      </p:cBhvr>
                                    </p:animEffect>
                                    <p:set>
                                      <p:cBhvr>
                                        <p:cTn id="16" dur="1" fill="hold">
                                          <p:stCondLst>
                                            <p:cond delay="499"/>
                                          </p:stCondLst>
                                        </p:cTn>
                                        <p:tgtEl>
                                          <p:spTgt spid="3">
                                            <p:txEl>
                                              <p:pRg st="3" end="3"/>
                                            </p:txEl>
                                          </p:spTgt>
                                        </p:tgtEl>
                                        <p:attrNameLst>
                                          <p:attrName>style.visibility</p:attrName>
                                        </p:attrNameLst>
                                      </p:cBhvr>
                                      <p:to>
                                        <p:strVal val="hidden"/>
                                      </p:to>
                                    </p:set>
                                  </p:childTnLst>
                                </p:cTn>
                              </p:par>
                              <p:par>
                                <p:cTn id="17" presetID="10" presetClass="exit" presetSubtype="0" fill="hold" grpId="0" nodeType="withEffect">
                                  <p:stCondLst>
                                    <p:cond delay="1000"/>
                                  </p:stCondLst>
                                  <p:childTnLst>
                                    <p:animEffect transition="out" filter="fade">
                                      <p:cBhvr>
                                        <p:cTn id="18" dur="500"/>
                                        <p:tgtEl>
                                          <p:spTgt spid="3">
                                            <p:txEl>
                                              <p:pRg st="4" end="4"/>
                                            </p:txEl>
                                          </p:spTgt>
                                        </p:tgtEl>
                                      </p:cBhvr>
                                    </p:animEffect>
                                    <p:set>
                                      <p:cBhvr>
                                        <p:cTn id="19" dur="1" fill="hold">
                                          <p:stCondLst>
                                            <p:cond delay="499"/>
                                          </p:stCondLst>
                                        </p:cTn>
                                        <p:tgtEl>
                                          <p:spTgt spid="3">
                                            <p:txEl>
                                              <p:pRg st="4" end="4"/>
                                            </p:txEl>
                                          </p:spTgt>
                                        </p:tgtEl>
                                        <p:attrNameLst>
                                          <p:attrName>style.visibility</p:attrName>
                                        </p:attrNameLst>
                                      </p:cBhvr>
                                      <p:to>
                                        <p:strVal val="hidden"/>
                                      </p:to>
                                    </p:set>
                                  </p:childTnLst>
                                </p:cTn>
                              </p:par>
                              <p:par>
                                <p:cTn id="20" presetID="10" presetClass="exit" presetSubtype="0" fill="hold" grpId="0" nodeType="withEffect">
                                  <p:stCondLst>
                                    <p:cond delay="1000"/>
                                  </p:stCondLst>
                                  <p:childTnLst>
                                    <p:animEffect transition="out" filter="fade">
                                      <p:cBhvr>
                                        <p:cTn id="21" dur="500"/>
                                        <p:tgtEl>
                                          <p:spTgt spid="3">
                                            <p:txEl>
                                              <p:pRg st="5" end="5"/>
                                            </p:txEl>
                                          </p:spTgt>
                                        </p:tgtEl>
                                      </p:cBhvr>
                                    </p:animEffect>
                                    <p:set>
                                      <p:cBhvr>
                                        <p:cTn id="22" dur="1" fill="hold">
                                          <p:stCondLst>
                                            <p:cond delay="499"/>
                                          </p:stCondLst>
                                        </p:cTn>
                                        <p:tgtEl>
                                          <p:spTgt spid="3">
                                            <p:txEl>
                                              <p:pRg st="5" end="5"/>
                                            </p:txEl>
                                          </p:spTgt>
                                        </p:tgtEl>
                                        <p:attrNameLst>
                                          <p:attrName>style.visibility</p:attrName>
                                        </p:attrNameLst>
                                      </p:cBhvr>
                                      <p:to>
                                        <p:strVal val="hidden"/>
                                      </p:to>
                                    </p:set>
                                  </p:childTnLst>
                                </p:cTn>
                              </p:par>
                              <p:par>
                                <p:cTn id="23" presetID="53" presetClass="entr" presetSubtype="16" fill="hold" nodeType="withEffect">
                                  <p:stCondLst>
                                    <p:cond delay="100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Effect transition="in" filter="fade">
                                      <p:cBhvr>
                                        <p:cTn id="2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A4F0277A-9D19-4343-AA70-AB1EF53C2F1D}"/>
              </a:ext>
            </a:extLst>
          </p:cNvPr>
          <p:cNvSpPr>
            <a:spLocks noGrp="1"/>
          </p:cNvSpPr>
          <p:nvPr>
            <p:ph type="title"/>
          </p:nvPr>
        </p:nvSpPr>
        <p:spPr>
          <a:xfrm>
            <a:off x="677334" y="609600"/>
            <a:ext cx="9541086" cy="830580"/>
          </a:xfrm>
        </p:spPr>
        <p:txBody>
          <a:bodyPr>
            <a:normAutofit/>
          </a:bodyPr>
          <a:lstStyle/>
          <a:p>
            <a:r>
              <a:rPr lang="en-US" sz="4400"/>
              <a:t>Post-Use Inspection</a:t>
            </a:r>
          </a:p>
        </p:txBody>
      </p:sp>
      <p:sp>
        <p:nvSpPr>
          <p:cNvPr id="5" name="Content Placeholder 2">
            <a:extLst>
              <a:ext uri="{FF2B5EF4-FFF2-40B4-BE49-F238E27FC236}">
                <a16:creationId xmlns:a16="http://schemas.microsoft.com/office/drawing/2014/main" id="{6572414B-E7A9-45A8-83E3-9CE6BDF553FA}"/>
              </a:ext>
            </a:extLst>
          </p:cNvPr>
          <p:cNvSpPr>
            <a:spLocks noGrp="1"/>
          </p:cNvSpPr>
          <p:nvPr>
            <p:ph idx="1"/>
          </p:nvPr>
        </p:nvSpPr>
        <p:spPr>
          <a:xfrm>
            <a:off x="677862" y="1692275"/>
            <a:ext cx="10209878" cy="4556125"/>
          </a:xfrm>
        </p:spPr>
        <p:txBody>
          <a:bodyPr>
            <a:normAutofit/>
          </a:bodyPr>
          <a:lstStyle/>
          <a:p>
            <a:pPr marL="0" indent="0">
              <a:buNone/>
            </a:pPr>
            <a:r>
              <a:rPr lang="en-US" sz="3600" dirty="0"/>
              <a:t>When a resource released, a post-use inspection </a:t>
            </a:r>
            <a:r>
              <a:rPr lang="en-US" sz="3600" i="1" dirty="0"/>
              <a:t>may</a:t>
            </a:r>
            <a:r>
              <a:rPr lang="en-US" sz="3600" dirty="0"/>
              <a:t> be completed.</a:t>
            </a:r>
          </a:p>
          <a:p>
            <a:pPr marL="0" indent="0">
              <a:buNone/>
            </a:pPr>
            <a:endParaRPr lang="en-US" sz="3600" dirty="0"/>
          </a:p>
          <a:p>
            <a:pPr marL="0" indent="0">
              <a:buNone/>
            </a:pPr>
            <a:r>
              <a:rPr lang="en-US" sz="3600" dirty="0"/>
              <a:t>Best practice is to do one, but not always </a:t>
            </a:r>
          </a:p>
          <a:p>
            <a:pPr marL="0" indent="0">
              <a:buNone/>
            </a:pPr>
            <a:r>
              <a:rPr lang="en-US" sz="3600" dirty="0"/>
              <a:t>feasible.</a:t>
            </a:r>
          </a:p>
        </p:txBody>
      </p:sp>
      <p:sp>
        <p:nvSpPr>
          <p:cNvPr id="2" name="Slide Number Placeholder 1">
            <a:extLst>
              <a:ext uri="{FF2B5EF4-FFF2-40B4-BE49-F238E27FC236}">
                <a16:creationId xmlns:a16="http://schemas.microsoft.com/office/drawing/2014/main" id="{A08A5ED4-CA95-40CC-9505-048999BC49AE}"/>
              </a:ext>
            </a:extLst>
          </p:cNvPr>
          <p:cNvSpPr>
            <a:spLocks noGrp="1"/>
          </p:cNvSpPr>
          <p:nvPr>
            <p:ph type="sldNum" sz="quarter" idx="12"/>
          </p:nvPr>
        </p:nvSpPr>
        <p:spPr/>
        <p:txBody>
          <a:bodyPr/>
          <a:lstStyle/>
          <a:p>
            <a:fld id="{D57F1E4F-1CFF-5643-939E-217C01CDF565}" type="slidenum">
              <a:rPr lang="en-US" smtClean="0"/>
              <a:pPr/>
              <a:t>38</a:t>
            </a:fld>
            <a:endParaRPr lang="en-US"/>
          </a:p>
        </p:txBody>
      </p:sp>
    </p:spTree>
    <p:extLst>
      <p:ext uri="{BB962C8B-B14F-4D97-AF65-F5344CB8AC3E}">
        <p14:creationId xmlns:p14="http://schemas.microsoft.com/office/powerpoint/2010/main" val="291837537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3" y="609600"/>
            <a:ext cx="9592082" cy="1320800"/>
          </a:xfrm>
        </p:spPr>
        <p:txBody>
          <a:bodyPr>
            <a:noAutofit/>
          </a:bodyPr>
          <a:lstStyle/>
          <a:p>
            <a:r>
              <a:rPr lang="en-US" sz="4400"/>
              <a:t>Process for Ordering thru Payment</a:t>
            </a:r>
          </a:p>
        </p:txBody>
      </p:sp>
      <p:sp>
        <p:nvSpPr>
          <p:cNvPr id="3" name="Content Placeholder 2"/>
          <p:cNvSpPr>
            <a:spLocks noGrp="1"/>
          </p:cNvSpPr>
          <p:nvPr>
            <p:ph idx="1"/>
          </p:nvPr>
        </p:nvSpPr>
        <p:spPr>
          <a:xfrm>
            <a:off x="677333" y="1692508"/>
            <a:ext cx="9766078" cy="4555892"/>
          </a:xfrm>
        </p:spPr>
        <p:txBody>
          <a:bodyPr>
            <a:normAutofit/>
          </a:bodyPr>
          <a:lstStyle/>
          <a:p>
            <a:pPr marL="0" indent="0">
              <a:buNone/>
            </a:pPr>
            <a:r>
              <a:rPr lang="en-US" sz="3600" dirty="0">
                <a:solidFill>
                  <a:schemeClr val="bg1">
                    <a:lumMod val="65000"/>
                  </a:schemeClr>
                </a:solidFill>
              </a:rPr>
              <a:t>Step 1 – Order</a:t>
            </a:r>
          </a:p>
          <a:p>
            <a:pPr marL="0" indent="0">
              <a:buNone/>
            </a:pPr>
            <a:r>
              <a:rPr lang="en-US" sz="3600" dirty="0">
                <a:solidFill>
                  <a:schemeClr val="bg1">
                    <a:lumMod val="65000"/>
                  </a:schemeClr>
                </a:solidFill>
              </a:rPr>
              <a:t>Step 2 – Acquisition Method</a:t>
            </a:r>
          </a:p>
          <a:p>
            <a:pPr marL="0" indent="0">
              <a:buNone/>
            </a:pPr>
            <a:r>
              <a:rPr lang="en-US" sz="3600" dirty="0">
                <a:solidFill>
                  <a:schemeClr val="bg1">
                    <a:lumMod val="65000"/>
                  </a:schemeClr>
                </a:solidFill>
              </a:rPr>
              <a:t>Step 3 – Pre-Use Inspection</a:t>
            </a:r>
          </a:p>
          <a:p>
            <a:pPr marL="0" indent="0">
              <a:buNone/>
            </a:pPr>
            <a:r>
              <a:rPr lang="en-US" sz="3600" dirty="0">
                <a:solidFill>
                  <a:schemeClr val="bg1">
                    <a:lumMod val="65000"/>
                  </a:schemeClr>
                </a:solidFill>
              </a:rPr>
              <a:t>Step 4 – Tracking Time</a:t>
            </a:r>
          </a:p>
          <a:p>
            <a:pPr marL="0" indent="0">
              <a:buNone/>
            </a:pPr>
            <a:r>
              <a:rPr lang="en-US" sz="3600" dirty="0">
                <a:solidFill>
                  <a:schemeClr val="bg1">
                    <a:lumMod val="65000"/>
                  </a:schemeClr>
                </a:solidFill>
              </a:rPr>
              <a:t>Step 5 – Invoice</a:t>
            </a:r>
          </a:p>
          <a:p>
            <a:pPr marL="0" indent="0">
              <a:buNone/>
            </a:pPr>
            <a:r>
              <a:rPr lang="en-US" sz="3600" dirty="0">
                <a:solidFill>
                  <a:schemeClr val="bg1">
                    <a:lumMod val="65000"/>
                  </a:schemeClr>
                </a:solidFill>
              </a:rPr>
              <a:t>Step 6 – Post-Use Inspection</a:t>
            </a:r>
          </a:p>
        </p:txBody>
      </p:sp>
      <p:grpSp>
        <p:nvGrpSpPr>
          <p:cNvPr id="8" name="Group 7">
            <a:extLst>
              <a:ext uri="{FF2B5EF4-FFF2-40B4-BE49-F238E27FC236}">
                <a16:creationId xmlns:a16="http://schemas.microsoft.com/office/drawing/2014/main" id="{DB4FD8A4-4547-48DB-ACCB-52462E3BBBE3}"/>
              </a:ext>
            </a:extLst>
          </p:cNvPr>
          <p:cNvGrpSpPr/>
          <p:nvPr/>
        </p:nvGrpSpPr>
        <p:grpSpPr>
          <a:xfrm>
            <a:off x="764331" y="1285358"/>
            <a:ext cx="9592082" cy="4933066"/>
            <a:chOff x="2541684" y="1930400"/>
            <a:chExt cx="5528450" cy="3912232"/>
          </a:xfrm>
        </p:grpSpPr>
        <p:pic>
          <p:nvPicPr>
            <p:cNvPr id="6" name="Picture 5">
              <a:extLst>
                <a:ext uri="{FF2B5EF4-FFF2-40B4-BE49-F238E27FC236}">
                  <a16:creationId xmlns:a16="http://schemas.microsoft.com/office/drawing/2014/main" id="{23514BFF-2E6E-4EE1-9156-B7F61A7F16F7}"/>
                </a:ext>
              </a:extLst>
            </p:cNvPr>
            <p:cNvPicPr>
              <a:picLocks noChangeAspect="1"/>
            </p:cNvPicPr>
            <p:nvPr/>
          </p:nvPicPr>
          <p:blipFill>
            <a:blip r:embed="rId3"/>
            <a:stretch>
              <a:fillRect/>
            </a:stretch>
          </p:blipFill>
          <p:spPr>
            <a:xfrm>
              <a:off x="3870593" y="1930400"/>
              <a:ext cx="3205563" cy="3912232"/>
            </a:xfrm>
            <a:prstGeom prst="rect">
              <a:avLst/>
            </a:prstGeom>
          </p:spPr>
        </p:pic>
        <p:sp>
          <p:nvSpPr>
            <p:cNvPr id="4" name="TextBox 3">
              <a:extLst>
                <a:ext uri="{FF2B5EF4-FFF2-40B4-BE49-F238E27FC236}">
                  <a16:creationId xmlns:a16="http://schemas.microsoft.com/office/drawing/2014/main" id="{75424BDF-D93C-4A4D-A7CE-673BCAB790CA}"/>
                </a:ext>
              </a:extLst>
            </p:cNvPr>
            <p:cNvSpPr txBox="1"/>
            <p:nvPr/>
          </p:nvSpPr>
          <p:spPr>
            <a:xfrm>
              <a:off x="2541684" y="2276334"/>
              <a:ext cx="5528450" cy="1684195"/>
            </a:xfrm>
            <a:prstGeom prst="rect">
              <a:avLst/>
            </a:prstGeom>
            <a:noFill/>
          </p:spPr>
          <p:txBody>
            <a:bodyPr wrap="square" rtlCol="0">
              <a:spAutoFit/>
            </a:bodyPr>
            <a:lstStyle/>
            <a:p>
              <a:pPr algn="ctr"/>
              <a:r>
                <a:rPr lang="en-US" sz="4400" dirty="0">
                  <a:solidFill>
                    <a:schemeClr val="accent2">
                      <a:lumMod val="75000"/>
                    </a:schemeClr>
                  </a:solidFill>
                  <a:latin typeface="Verdana Pro Cond Black" panose="020B0604020202020204" pitchFamily="34" charset="0"/>
                </a:rPr>
                <a:t>Step 6 – Post-Use Inspection</a:t>
              </a:r>
            </a:p>
            <a:p>
              <a:pPr algn="ctr"/>
              <a:endParaRPr lang="en-US" sz="4400" dirty="0">
                <a:solidFill>
                  <a:schemeClr val="accent2">
                    <a:lumMod val="75000"/>
                  </a:schemeClr>
                </a:solidFill>
                <a:latin typeface="Verdana Pro Cond Black" panose="020B0604020202020204" pitchFamily="34" charset="0"/>
              </a:endParaRPr>
            </a:p>
            <a:p>
              <a:pPr algn="ctr"/>
              <a:endParaRPr lang="en-US" sz="4400" dirty="0">
                <a:solidFill>
                  <a:schemeClr val="tx2">
                    <a:lumMod val="60000"/>
                    <a:lumOff val="40000"/>
                  </a:schemeClr>
                </a:solidFill>
                <a:latin typeface="Verdana Pro Cond Black" panose="020B0604020202020204" pitchFamily="34" charset="0"/>
              </a:endParaRPr>
            </a:p>
          </p:txBody>
        </p:sp>
      </p:grpSp>
      <p:sp>
        <p:nvSpPr>
          <p:cNvPr id="5" name="Slide Number Placeholder 4">
            <a:extLst>
              <a:ext uri="{FF2B5EF4-FFF2-40B4-BE49-F238E27FC236}">
                <a16:creationId xmlns:a16="http://schemas.microsoft.com/office/drawing/2014/main" id="{C687D428-76B9-47F3-8B5D-600FE475C93E}"/>
              </a:ext>
            </a:extLst>
          </p:cNvPr>
          <p:cNvSpPr>
            <a:spLocks noGrp="1"/>
          </p:cNvSpPr>
          <p:nvPr>
            <p:ph type="sldNum" sz="quarter" idx="12"/>
          </p:nvPr>
        </p:nvSpPr>
        <p:spPr/>
        <p:txBody>
          <a:bodyPr/>
          <a:lstStyle/>
          <a:p>
            <a:fld id="{D57F1E4F-1CFF-5643-939E-217C01CDF565}" type="slidenum">
              <a:rPr lang="en-US" smtClean="0"/>
              <a:pPr/>
              <a:t>39</a:t>
            </a:fld>
            <a:endParaRPr lang="en-US"/>
          </a:p>
        </p:txBody>
      </p:sp>
    </p:spTree>
    <p:extLst>
      <p:ext uri="{BB962C8B-B14F-4D97-AF65-F5344CB8AC3E}">
        <p14:creationId xmlns:p14="http://schemas.microsoft.com/office/powerpoint/2010/main" val="2524030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withEffect">
                                  <p:stCondLst>
                                    <p:cond delay="1000"/>
                                  </p:stCondLst>
                                  <p:childTnLst>
                                    <p:animEffect transition="out" filter="fade">
                                      <p:cBhvr>
                                        <p:cTn id="6" dur="500"/>
                                        <p:tgtEl>
                                          <p:spTgt spid="3">
                                            <p:txEl>
                                              <p:pRg st="0" end="0"/>
                                            </p:txEl>
                                          </p:spTgt>
                                        </p:tgtEl>
                                      </p:cBhvr>
                                    </p:animEffect>
                                    <p:set>
                                      <p:cBhvr>
                                        <p:cTn id="7" dur="1" fill="hold">
                                          <p:stCondLst>
                                            <p:cond delay="499"/>
                                          </p:stCondLst>
                                        </p:cTn>
                                        <p:tgtEl>
                                          <p:spTgt spid="3">
                                            <p:txEl>
                                              <p:pRg st="0" end="0"/>
                                            </p:txEl>
                                          </p:spTgt>
                                        </p:tgtEl>
                                        <p:attrNameLst>
                                          <p:attrName>style.visibility</p:attrName>
                                        </p:attrNameLst>
                                      </p:cBhvr>
                                      <p:to>
                                        <p:strVal val="hidden"/>
                                      </p:to>
                                    </p:set>
                                  </p:childTnLst>
                                </p:cTn>
                              </p:par>
                              <p:par>
                                <p:cTn id="8" presetID="10" presetClass="exit" presetSubtype="0" fill="hold" grpId="0" nodeType="withEffect">
                                  <p:stCondLst>
                                    <p:cond delay="1000"/>
                                  </p:stCondLst>
                                  <p:childTnLst>
                                    <p:animEffect transition="out" filter="fade">
                                      <p:cBhvr>
                                        <p:cTn id="9" dur="500"/>
                                        <p:tgtEl>
                                          <p:spTgt spid="3">
                                            <p:txEl>
                                              <p:pRg st="1" end="1"/>
                                            </p:txEl>
                                          </p:spTgt>
                                        </p:tgtEl>
                                      </p:cBhvr>
                                    </p:animEffect>
                                    <p:set>
                                      <p:cBhvr>
                                        <p:cTn id="10" dur="1" fill="hold">
                                          <p:stCondLst>
                                            <p:cond delay="499"/>
                                          </p:stCondLst>
                                        </p:cTn>
                                        <p:tgtEl>
                                          <p:spTgt spid="3">
                                            <p:txEl>
                                              <p:pRg st="1" end="1"/>
                                            </p:txEl>
                                          </p:spTgt>
                                        </p:tgtEl>
                                        <p:attrNameLst>
                                          <p:attrName>style.visibility</p:attrName>
                                        </p:attrNameLst>
                                      </p:cBhvr>
                                      <p:to>
                                        <p:strVal val="hidden"/>
                                      </p:to>
                                    </p:set>
                                  </p:childTnLst>
                                </p:cTn>
                              </p:par>
                              <p:par>
                                <p:cTn id="11" presetID="10" presetClass="exit" presetSubtype="0" fill="hold" grpId="0" nodeType="withEffect">
                                  <p:stCondLst>
                                    <p:cond delay="1000"/>
                                  </p:stCondLst>
                                  <p:childTnLst>
                                    <p:animEffect transition="out" filter="fade">
                                      <p:cBhvr>
                                        <p:cTn id="12" dur="500"/>
                                        <p:tgtEl>
                                          <p:spTgt spid="3">
                                            <p:txEl>
                                              <p:pRg st="2" end="2"/>
                                            </p:txEl>
                                          </p:spTgt>
                                        </p:tgtEl>
                                      </p:cBhvr>
                                    </p:animEffect>
                                    <p:set>
                                      <p:cBhvr>
                                        <p:cTn id="13" dur="1" fill="hold">
                                          <p:stCondLst>
                                            <p:cond delay="499"/>
                                          </p:stCondLst>
                                        </p:cTn>
                                        <p:tgtEl>
                                          <p:spTgt spid="3">
                                            <p:txEl>
                                              <p:pRg st="2" end="2"/>
                                            </p:txEl>
                                          </p:spTgt>
                                        </p:tgtEl>
                                        <p:attrNameLst>
                                          <p:attrName>style.visibility</p:attrName>
                                        </p:attrNameLst>
                                      </p:cBhvr>
                                      <p:to>
                                        <p:strVal val="hidden"/>
                                      </p:to>
                                    </p:set>
                                  </p:childTnLst>
                                </p:cTn>
                              </p:par>
                              <p:par>
                                <p:cTn id="14" presetID="10" presetClass="exit" presetSubtype="0" fill="hold" grpId="0" nodeType="withEffect">
                                  <p:stCondLst>
                                    <p:cond delay="1000"/>
                                  </p:stCondLst>
                                  <p:childTnLst>
                                    <p:animEffect transition="out" filter="fade">
                                      <p:cBhvr>
                                        <p:cTn id="15" dur="500"/>
                                        <p:tgtEl>
                                          <p:spTgt spid="3">
                                            <p:txEl>
                                              <p:pRg st="3" end="3"/>
                                            </p:txEl>
                                          </p:spTgt>
                                        </p:tgtEl>
                                      </p:cBhvr>
                                    </p:animEffect>
                                    <p:set>
                                      <p:cBhvr>
                                        <p:cTn id="16" dur="1" fill="hold">
                                          <p:stCondLst>
                                            <p:cond delay="499"/>
                                          </p:stCondLst>
                                        </p:cTn>
                                        <p:tgtEl>
                                          <p:spTgt spid="3">
                                            <p:txEl>
                                              <p:pRg st="3" end="3"/>
                                            </p:txEl>
                                          </p:spTgt>
                                        </p:tgtEl>
                                        <p:attrNameLst>
                                          <p:attrName>style.visibility</p:attrName>
                                        </p:attrNameLst>
                                      </p:cBhvr>
                                      <p:to>
                                        <p:strVal val="hidden"/>
                                      </p:to>
                                    </p:set>
                                  </p:childTnLst>
                                </p:cTn>
                              </p:par>
                              <p:par>
                                <p:cTn id="17" presetID="10" presetClass="exit" presetSubtype="0" fill="hold" grpId="0" nodeType="withEffect">
                                  <p:stCondLst>
                                    <p:cond delay="1000"/>
                                  </p:stCondLst>
                                  <p:childTnLst>
                                    <p:animEffect transition="out" filter="fade">
                                      <p:cBhvr>
                                        <p:cTn id="18" dur="500"/>
                                        <p:tgtEl>
                                          <p:spTgt spid="3">
                                            <p:txEl>
                                              <p:pRg st="4" end="4"/>
                                            </p:txEl>
                                          </p:spTgt>
                                        </p:tgtEl>
                                      </p:cBhvr>
                                    </p:animEffect>
                                    <p:set>
                                      <p:cBhvr>
                                        <p:cTn id="19" dur="1" fill="hold">
                                          <p:stCondLst>
                                            <p:cond delay="499"/>
                                          </p:stCondLst>
                                        </p:cTn>
                                        <p:tgtEl>
                                          <p:spTgt spid="3">
                                            <p:txEl>
                                              <p:pRg st="4" end="4"/>
                                            </p:txEl>
                                          </p:spTgt>
                                        </p:tgtEl>
                                        <p:attrNameLst>
                                          <p:attrName>style.visibility</p:attrName>
                                        </p:attrNameLst>
                                      </p:cBhvr>
                                      <p:to>
                                        <p:strVal val="hidden"/>
                                      </p:to>
                                    </p:set>
                                  </p:childTnLst>
                                </p:cTn>
                              </p:par>
                              <p:par>
                                <p:cTn id="20" presetID="10" presetClass="exit" presetSubtype="0" fill="hold" grpId="0" nodeType="withEffect">
                                  <p:stCondLst>
                                    <p:cond delay="1000"/>
                                  </p:stCondLst>
                                  <p:childTnLst>
                                    <p:animEffect transition="out" filter="fade">
                                      <p:cBhvr>
                                        <p:cTn id="21" dur="500"/>
                                        <p:tgtEl>
                                          <p:spTgt spid="3">
                                            <p:txEl>
                                              <p:pRg st="5" end="5"/>
                                            </p:txEl>
                                          </p:spTgt>
                                        </p:tgtEl>
                                      </p:cBhvr>
                                    </p:animEffect>
                                    <p:set>
                                      <p:cBhvr>
                                        <p:cTn id="22" dur="1" fill="hold">
                                          <p:stCondLst>
                                            <p:cond delay="499"/>
                                          </p:stCondLst>
                                        </p:cTn>
                                        <p:tgtEl>
                                          <p:spTgt spid="3">
                                            <p:txEl>
                                              <p:pRg st="5" end="5"/>
                                            </p:txEl>
                                          </p:spTgt>
                                        </p:tgtEl>
                                        <p:attrNameLst>
                                          <p:attrName>style.visibility</p:attrName>
                                        </p:attrNameLst>
                                      </p:cBhvr>
                                      <p:to>
                                        <p:strVal val="hidden"/>
                                      </p:to>
                                    </p:set>
                                  </p:childTnLst>
                                </p:cTn>
                              </p:par>
                              <p:par>
                                <p:cTn id="23" presetID="53" presetClass="entr" presetSubtype="16" fill="hold" nodeType="withEffect">
                                  <p:stCondLst>
                                    <p:cond delay="100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Effect transition="in" filter="fade">
                                      <p:cBhvr>
                                        <p:cTn id="2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cuffs">
            <a:extLst>
              <a:ext uri="{FF2B5EF4-FFF2-40B4-BE49-F238E27FC236}">
                <a16:creationId xmlns:a16="http://schemas.microsoft.com/office/drawing/2014/main" id="{CAA2A367-56E2-4592-902B-52320292671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5735" t="53333" r="22981"/>
          <a:stretch/>
        </p:blipFill>
        <p:spPr bwMode="auto">
          <a:xfrm>
            <a:off x="1700465" y="3429000"/>
            <a:ext cx="5955510" cy="3380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normAutofit/>
          </a:bodyPr>
          <a:lstStyle/>
          <a:p>
            <a:r>
              <a:rPr lang="en-US" sz="4400"/>
              <a:t>Procurement Authority</a:t>
            </a:r>
            <a:endParaRPr lang="en-US" sz="4400">
              <a:solidFill>
                <a:srgbClr val="FF0000"/>
              </a:solidFill>
            </a:endParaRPr>
          </a:p>
        </p:txBody>
      </p:sp>
      <p:sp>
        <p:nvSpPr>
          <p:cNvPr id="3" name="Content Placeholder 2"/>
          <p:cNvSpPr>
            <a:spLocks noGrp="1"/>
          </p:cNvSpPr>
          <p:nvPr>
            <p:ph idx="1"/>
          </p:nvPr>
        </p:nvSpPr>
        <p:spPr>
          <a:xfrm>
            <a:off x="677334" y="1692508"/>
            <a:ext cx="8596668" cy="2017846"/>
          </a:xfrm>
        </p:spPr>
        <p:txBody>
          <a:bodyPr>
            <a:normAutofit/>
          </a:bodyPr>
          <a:lstStyle/>
          <a:p>
            <a:pPr marL="0" indent="0">
              <a:buNone/>
            </a:pPr>
            <a:r>
              <a:rPr lang="en-US" sz="3600"/>
              <a:t>An individual can be held personally accountable and liable for unauthorized procurement actions.</a:t>
            </a:r>
          </a:p>
        </p:txBody>
      </p:sp>
      <p:sp>
        <p:nvSpPr>
          <p:cNvPr id="5" name="Slide Number Placeholder 4">
            <a:extLst>
              <a:ext uri="{FF2B5EF4-FFF2-40B4-BE49-F238E27FC236}">
                <a16:creationId xmlns:a16="http://schemas.microsoft.com/office/drawing/2014/main" id="{855261E5-9372-4971-A6F0-C45AC07E510F}"/>
              </a:ext>
            </a:extLst>
          </p:cNvPr>
          <p:cNvSpPr>
            <a:spLocks noGrp="1"/>
          </p:cNvSpPr>
          <p:nvPr>
            <p:ph type="sldNum" sz="quarter" idx="12"/>
          </p:nvPr>
        </p:nvSpPr>
        <p:spPr/>
        <p:txBody>
          <a:bodyPr/>
          <a:lstStyle/>
          <a:p>
            <a:fld id="{D57F1E4F-1CFF-5643-939E-217C01CDF565}" type="slidenum">
              <a:rPr lang="en-US" smtClean="0"/>
              <a:pPr/>
              <a:t>4</a:t>
            </a:fld>
            <a:endParaRPr lang="en-US"/>
          </a:p>
        </p:txBody>
      </p:sp>
    </p:spTree>
    <p:extLst>
      <p:ext uri="{BB962C8B-B14F-4D97-AF65-F5344CB8AC3E}">
        <p14:creationId xmlns:p14="http://schemas.microsoft.com/office/powerpoint/2010/main" val="211897111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3" y="609600"/>
            <a:ext cx="9592082" cy="1320800"/>
          </a:xfrm>
        </p:spPr>
        <p:txBody>
          <a:bodyPr>
            <a:noAutofit/>
          </a:bodyPr>
          <a:lstStyle/>
          <a:p>
            <a:r>
              <a:rPr lang="en-US" sz="4400"/>
              <a:t>Process for Ordering thru Payment</a:t>
            </a:r>
          </a:p>
        </p:txBody>
      </p:sp>
      <p:sp>
        <p:nvSpPr>
          <p:cNvPr id="3" name="Content Placeholder 2"/>
          <p:cNvSpPr>
            <a:spLocks noGrp="1"/>
          </p:cNvSpPr>
          <p:nvPr>
            <p:ph idx="1"/>
          </p:nvPr>
        </p:nvSpPr>
        <p:spPr>
          <a:xfrm>
            <a:off x="677332" y="1692508"/>
            <a:ext cx="10593641" cy="4555892"/>
          </a:xfrm>
        </p:spPr>
        <p:txBody>
          <a:bodyPr>
            <a:normAutofit/>
          </a:bodyPr>
          <a:lstStyle/>
          <a:p>
            <a:pPr marL="0" indent="0">
              <a:buNone/>
            </a:pPr>
            <a:r>
              <a:rPr lang="en-US" sz="3600" dirty="0"/>
              <a:t>Step 1 – Order							Resource Order</a:t>
            </a:r>
          </a:p>
          <a:p>
            <a:pPr marL="0" indent="0">
              <a:buNone/>
            </a:pPr>
            <a:r>
              <a:rPr lang="en-US" sz="3600" dirty="0"/>
              <a:t>Step 2 – Acquisition Method	I-BPA/EERA</a:t>
            </a:r>
          </a:p>
          <a:p>
            <a:pPr marL="0" indent="0">
              <a:buNone/>
            </a:pPr>
            <a:r>
              <a:rPr lang="en-US" sz="3600" dirty="0"/>
              <a:t>Step 3 – Pre-Use Inspection	OF-296</a:t>
            </a:r>
          </a:p>
          <a:p>
            <a:pPr marL="0" indent="0">
              <a:buNone/>
            </a:pPr>
            <a:r>
              <a:rPr lang="en-US" sz="3600" dirty="0"/>
              <a:t>Step 4 – Tracking Time				OF-297</a:t>
            </a:r>
          </a:p>
          <a:p>
            <a:pPr marL="0" indent="0">
              <a:buNone/>
            </a:pPr>
            <a:r>
              <a:rPr lang="en-US" sz="3600" dirty="0"/>
              <a:t>Step 5 – Invoice							OF-286</a:t>
            </a:r>
          </a:p>
          <a:p>
            <a:pPr marL="0" indent="0">
              <a:buNone/>
            </a:pPr>
            <a:r>
              <a:rPr lang="en-US" sz="3600" dirty="0"/>
              <a:t>Step 6 – Post-Use Inspection	OF-296</a:t>
            </a:r>
          </a:p>
        </p:txBody>
      </p:sp>
      <p:sp>
        <p:nvSpPr>
          <p:cNvPr id="4" name="Slide Number Placeholder 3">
            <a:extLst>
              <a:ext uri="{FF2B5EF4-FFF2-40B4-BE49-F238E27FC236}">
                <a16:creationId xmlns:a16="http://schemas.microsoft.com/office/drawing/2014/main" id="{1D481D3A-F01C-4168-8284-A09F679B3B38}"/>
              </a:ext>
            </a:extLst>
          </p:cNvPr>
          <p:cNvSpPr>
            <a:spLocks noGrp="1"/>
          </p:cNvSpPr>
          <p:nvPr>
            <p:ph type="sldNum" sz="quarter" idx="12"/>
          </p:nvPr>
        </p:nvSpPr>
        <p:spPr/>
        <p:txBody>
          <a:bodyPr/>
          <a:lstStyle/>
          <a:p>
            <a:fld id="{D57F1E4F-1CFF-5643-939E-217C01CDF565}" type="slidenum">
              <a:rPr lang="en-US" smtClean="0"/>
              <a:pPr/>
              <a:t>40</a:t>
            </a:fld>
            <a:endParaRPr lang="en-US"/>
          </a:p>
        </p:txBody>
      </p:sp>
    </p:spTree>
    <p:extLst>
      <p:ext uri="{BB962C8B-B14F-4D97-AF65-F5344CB8AC3E}">
        <p14:creationId xmlns:p14="http://schemas.microsoft.com/office/powerpoint/2010/main" val="282148802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CF4ACBFB-B64E-47B9-80D9-CE17B4F840F7}"/>
              </a:ext>
            </a:extLst>
          </p:cNvPr>
          <p:cNvSpPr>
            <a:spLocks noGrp="1"/>
          </p:cNvSpPr>
          <p:nvPr>
            <p:ph idx="1"/>
          </p:nvPr>
        </p:nvSpPr>
        <p:spPr>
          <a:xfrm>
            <a:off x="677862" y="1692275"/>
            <a:ext cx="9106217" cy="4556125"/>
          </a:xfrm>
        </p:spPr>
        <p:txBody>
          <a:bodyPr>
            <a:normAutofit/>
          </a:bodyPr>
          <a:lstStyle/>
          <a:p>
            <a:r>
              <a:rPr lang="en-US" sz="3600"/>
              <a:t>Contracting Officer can adjudicate a contract claim and add to use invoice.</a:t>
            </a:r>
          </a:p>
          <a:p>
            <a:r>
              <a:rPr lang="en-US" sz="3600"/>
              <a:t>Claim must be in writing (no specific form) and initiated by the contractor.</a:t>
            </a:r>
          </a:p>
          <a:p>
            <a:r>
              <a:rPr lang="en-US" sz="3600"/>
              <a:t>Documentation to support the claim.</a:t>
            </a:r>
          </a:p>
          <a:p>
            <a:r>
              <a:rPr lang="en-US" sz="3600"/>
              <a:t>Incident Supervisor documents damage and initiates an investigation, if needed.</a:t>
            </a:r>
          </a:p>
          <a:p>
            <a:endParaRPr lang="en-US" sz="3600"/>
          </a:p>
        </p:txBody>
      </p:sp>
      <p:sp>
        <p:nvSpPr>
          <p:cNvPr id="5" name="Title 1">
            <a:extLst>
              <a:ext uri="{FF2B5EF4-FFF2-40B4-BE49-F238E27FC236}">
                <a16:creationId xmlns:a16="http://schemas.microsoft.com/office/drawing/2014/main" id="{4B2DEEC5-2B0C-4334-B321-C252149E15CD}"/>
              </a:ext>
            </a:extLst>
          </p:cNvPr>
          <p:cNvSpPr>
            <a:spLocks noGrp="1"/>
          </p:cNvSpPr>
          <p:nvPr>
            <p:ph type="title"/>
          </p:nvPr>
        </p:nvSpPr>
        <p:spPr>
          <a:xfrm>
            <a:off x="677334" y="609600"/>
            <a:ext cx="9541086" cy="830580"/>
          </a:xfrm>
        </p:spPr>
        <p:txBody>
          <a:bodyPr>
            <a:normAutofit/>
          </a:bodyPr>
          <a:lstStyle/>
          <a:p>
            <a:r>
              <a:rPr lang="en-US" sz="4400"/>
              <a:t>Contract Claims</a:t>
            </a:r>
          </a:p>
        </p:txBody>
      </p:sp>
      <p:sp>
        <p:nvSpPr>
          <p:cNvPr id="2" name="Slide Number Placeholder 1">
            <a:extLst>
              <a:ext uri="{FF2B5EF4-FFF2-40B4-BE49-F238E27FC236}">
                <a16:creationId xmlns:a16="http://schemas.microsoft.com/office/drawing/2014/main" id="{E4E746E0-C405-452F-B37E-4A658AC65FE6}"/>
              </a:ext>
            </a:extLst>
          </p:cNvPr>
          <p:cNvSpPr>
            <a:spLocks noGrp="1"/>
          </p:cNvSpPr>
          <p:nvPr>
            <p:ph type="sldNum" sz="quarter" idx="12"/>
          </p:nvPr>
        </p:nvSpPr>
        <p:spPr/>
        <p:txBody>
          <a:bodyPr/>
          <a:lstStyle/>
          <a:p>
            <a:fld id="{D57F1E4F-1CFF-5643-939E-217C01CDF565}" type="slidenum">
              <a:rPr lang="en-US" smtClean="0"/>
              <a:pPr/>
              <a:t>41</a:t>
            </a:fld>
            <a:endParaRPr lang="en-US"/>
          </a:p>
        </p:txBody>
      </p:sp>
    </p:spTree>
    <p:extLst>
      <p:ext uri="{BB962C8B-B14F-4D97-AF65-F5344CB8AC3E}">
        <p14:creationId xmlns:p14="http://schemas.microsoft.com/office/powerpoint/2010/main" val="165584005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6900247-2EF8-41AF-A34A-ADC67C5A4003}"/>
              </a:ext>
            </a:extLst>
          </p:cNvPr>
          <p:cNvPicPr>
            <a:picLocks noChangeAspect="1"/>
          </p:cNvPicPr>
          <p:nvPr/>
        </p:nvPicPr>
        <p:blipFill rotWithShape="1">
          <a:blip r:embed="rId3"/>
          <a:srcRect l="42554" t="18503" r="26631" b="32415"/>
          <a:stretch/>
        </p:blipFill>
        <p:spPr>
          <a:xfrm>
            <a:off x="677334" y="1379820"/>
            <a:ext cx="7850440" cy="5275151"/>
          </a:xfrm>
          <a:prstGeom prst="rect">
            <a:avLst/>
          </a:prstGeom>
        </p:spPr>
      </p:pic>
      <p:sp>
        <p:nvSpPr>
          <p:cNvPr id="3" name="Content Placeholder 2">
            <a:extLst>
              <a:ext uri="{FF2B5EF4-FFF2-40B4-BE49-F238E27FC236}">
                <a16:creationId xmlns:a16="http://schemas.microsoft.com/office/drawing/2014/main" id="{2BC50871-10BE-4247-A83C-2AA14E4F61C2}"/>
              </a:ext>
            </a:extLst>
          </p:cNvPr>
          <p:cNvSpPr>
            <a:spLocks noGrp="1"/>
          </p:cNvSpPr>
          <p:nvPr>
            <p:ph idx="1"/>
          </p:nvPr>
        </p:nvSpPr>
        <p:spPr>
          <a:xfrm>
            <a:off x="677334" y="708662"/>
            <a:ext cx="10181166" cy="1257299"/>
          </a:xfrm>
        </p:spPr>
        <p:txBody>
          <a:bodyPr>
            <a:normAutofit/>
          </a:bodyPr>
          <a:lstStyle/>
          <a:p>
            <a:pPr marL="0" indent="0">
              <a:buNone/>
            </a:pPr>
            <a:r>
              <a:rPr lang="en-US" sz="3600" dirty="0"/>
              <a:t>Exercise: Shift Tickets</a:t>
            </a:r>
          </a:p>
        </p:txBody>
      </p:sp>
      <p:cxnSp>
        <p:nvCxnSpPr>
          <p:cNvPr id="7" name="Straight Connector 6">
            <a:extLst>
              <a:ext uri="{FF2B5EF4-FFF2-40B4-BE49-F238E27FC236}">
                <a16:creationId xmlns:a16="http://schemas.microsoft.com/office/drawing/2014/main" id="{F1C6DB44-9754-4781-A01C-3EF6BBF615BD}"/>
              </a:ext>
            </a:extLst>
          </p:cNvPr>
          <p:cNvCxnSpPr>
            <a:cxnSpLocks/>
          </p:cNvCxnSpPr>
          <p:nvPr/>
        </p:nvCxnSpPr>
        <p:spPr>
          <a:xfrm>
            <a:off x="480060" y="1484178"/>
            <a:ext cx="1037844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4" name="Slide Number Placeholder 3">
            <a:extLst>
              <a:ext uri="{FF2B5EF4-FFF2-40B4-BE49-F238E27FC236}">
                <a16:creationId xmlns:a16="http://schemas.microsoft.com/office/drawing/2014/main" id="{8665AD01-F8EE-4CFC-83B5-11193CAFC128}"/>
              </a:ext>
            </a:extLst>
          </p:cNvPr>
          <p:cNvSpPr>
            <a:spLocks noGrp="1"/>
          </p:cNvSpPr>
          <p:nvPr>
            <p:ph type="sldNum" sz="quarter" idx="12"/>
          </p:nvPr>
        </p:nvSpPr>
        <p:spPr/>
        <p:txBody>
          <a:bodyPr/>
          <a:lstStyle/>
          <a:p>
            <a:fld id="{D57F1E4F-1CFF-5643-939E-217C01CDF565}" type="slidenum">
              <a:rPr lang="en-US" smtClean="0"/>
              <a:pPr/>
              <a:t>42</a:t>
            </a:fld>
            <a:endParaRPr lang="en-US"/>
          </a:p>
        </p:txBody>
      </p:sp>
    </p:spTree>
    <p:extLst>
      <p:ext uri="{BB962C8B-B14F-4D97-AF65-F5344CB8AC3E}">
        <p14:creationId xmlns:p14="http://schemas.microsoft.com/office/powerpoint/2010/main" val="1872393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BC50871-10BE-4247-A83C-2AA14E4F61C2}"/>
              </a:ext>
            </a:extLst>
          </p:cNvPr>
          <p:cNvSpPr>
            <a:spLocks noGrp="1"/>
          </p:cNvSpPr>
          <p:nvPr>
            <p:ph idx="1"/>
          </p:nvPr>
        </p:nvSpPr>
        <p:spPr>
          <a:xfrm>
            <a:off x="677334" y="708662"/>
            <a:ext cx="10181166" cy="1257299"/>
          </a:xfrm>
        </p:spPr>
        <p:txBody>
          <a:bodyPr>
            <a:normAutofit/>
          </a:bodyPr>
          <a:lstStyle/>
          <a:p>
            <a:pPr marL="0" indent="0">
              <a:buNone/>
            </a:pPr>
            <a:r>
              <a:rPr lang="en-US" sz="3600"/>
              <a:t>Exercise Shift Tickets</a:t>
            </a:r>
          </a:p>
        </p:txBody>
      </p:sp>
      <p:sp>
        <p:nvSpPr>
          <p:cNvPr id="4" name="TextBox 3">
            <a:extLst>
              <a:ext uri="{FF2B5EF4-FFF2-40B4-BE49-F238E27FC236}">
                <a16:creationId xmlns:a16="http://schemas.microsoft.com/office/drawing/2014/main" id="{415DA839-C25C-42E1-808F-3DCF892C957D}"/>
              </a:ext>
            </a:extLst>
          </p:cNvPr>
          <p:cNvSpPr txBox="1"/>
          <p:nvPr/>
        </p:nvSpPr>
        <p:spPr>
          <a:xfrm>
            <a:off x="677334" y="1609147"/>
            <a:ext cx="10378439" cy="4031873"/>
          </a:xfrm>
          <a:prstGeom prst="rect">
            <a:avLst/>
          </a:prstGeom>
          <a:noFill/>
        </p:spPr>
        <p:txBody>
          <a:bodyPr wrap="square" rtlCol="0">
            <a:spAutoFit/>
          </a:bodyPr>
          <a:lstStyle/>
          <a:p>
            <a:pPr marL="514350" indent="-514350">
              <a:buFont typeface="+mj-lt"/>
              <a:buAutoNum type="arabicPeriod"/>
            </a:pPr>
            <a:r>
              <a:rPr lang="en-US" sz="3200"/>
              <a:t>Where is the information for the work rate and work unit located for the shift ticket?</a:t>
            </a:r>
          </a:p>
          <a:p>
            <a:pPr marL="514350" indent="-514350">
              <a:buFont typeface="+mj-lt"/>
              <a:buAutoNum type="arabicPeriod"/>
            </a:pPr>
            <a:endParaRPr lang="en-US" sz="3200"/>
          </a:p>
          <a:p>
            <a:pPr marL="514350" indent="-514350">
              <a:buFont typeface="+mj-lt"/>
              <a:buAutoNum type="arabicPeriod"/>
            </a:pPr>
            <a:r>
              <a:rPr lang="en-US" sz="3200"/>
              <a:t>On 08/07, what are the dozer’s hours and what is documented in the remarks? </a:t>
            </a:r>
          </a:p>
          <a:p>
            <a:pPr marL="514350" indent="-514350">
              <a:buFont typeface="+mj-lt"/>
              <a:buAutoNum type="arabicPeriod"/>
            </a:pPr>
            <a:endParaRPr lang="en-US" sz="3200"/>
          </a:p>
          <a:p>
            <a:pPr marL="514350" indent="-514350">
              <a:buFont typeface="+mj-lt"/>
              <a:buAutoNum type="arabicPeriod"/>
            </a:pPr>
            <a:r>
              <a:rPr lang="en-US" sz="3200"/>
              <a:t>On 08/08, what are the dozer’s hours and what is documented in the remarks?</a:t>
            </a:r>
          </a:p>
        </p:txBody>
      </p:sp>
      <p:cxnSp>
        <p:nvCxnSpPr>
          <p:cNvPr id="7" name="Straight Connector 6">
            <a:extLst>
              <a:ext uri="{FF2B5EF4-FFF2-40B4-BE49-F238E27FC236}">
                <a16:creationId xmlns:a16="http://schemas.microsoft.com/office/drawing/2014/main" id="{F1C6DB44-9754-4781-A01C-3EF6BBF615BD}"/>
              </a:ext>
            </a:extLst>
          </p:cNvPr>
          <p:cNvCxnSpPr>
            <a:cxnSpLocks/>
          </p:cNvCxnSpPr>
          <p:nvPr/>
        </p:nvCxnSpPr>
        <p:spPr>
          <a:xfrm>
            <a:off x="480060" y="1484178"/>
            <a:ext cx="1037844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 name="Slide Number Placeholder 1">
            <a:extLst>
              <a:ext uri="{FF2B5EF4-FFF2-40B4-BE49-F238E27FC236}">
                <a16:creationId xmlns:a16="http://schemas.microsoft.com/office/drawing/2014/main" id="{97D608AA-C491-44A5-83E4-18C010108BF4}"/>
              </a:ext>
            </a:extLst>
          </p:cNvPr>
          <p:cNvSpPr>
            <a:spLocks noGrp="1"/>
          </p:cNvSpPr>
          <p:nvPr>
            <p:ph type="sldNum" sz="quarter" idx="12"/>
          </p:nvPr>
        </p:nvSpPr>
        <p:spPr/>
        <p:txBody>
          <a:bodyPr/>
          <a:lstStyle/>
          <a:p>
            <a:fld id="{D57F1E4F-1CFF-5643-939E-217C01CDF565}" type="slidenum">
              <a:rPr lang="en-US" smtClean="0"/>
              <a:pPr/>
              <a:t>43</a:t>
            </a:fld>
            <a:endParaRPr lang="en-US"/>
          </a:p>
        </p:txBody>
      </p:sp>
    </p:spTree>
    <p:extLst>
      <p:ext uri="{BB962C8B-B14F-4D97-AF65-F5344CB8AC3E}">
        <p14:creationId xmlns:p14="http://schemas.microsoft.com/office/powerpoint/2010/main" val="1540895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421871" y="228225"/>
            <a:ext cx="2495357" cy="2495357"/>
          </a:xfrm>
        </p:spPr>
      </p:pic>
      <p:sp>
        <p:nvSpPr>
          <p:cNvPr id="2" name="Title 1"/>
          <p:cNvSpPr>
            <a:spLocks noGrp="1"/>
          </p:cNvSpPr>
          <p:nvPr>
            <p:ph type="title"/>
          </p:nvPr>
        </p:nvSpPr>
        <p:spPr>
          <a:xfrm>
            <a:off x="677334" y="673100"/>
            <a:ext cx="8341975" cy="1097280"/>
          </a:xfrm>
        </p:spPr>
        <p:txBody>
          <a:bodyPr>
            <a:normAutofit/>
          </a:bodyPr>
          <a:lstStyle/>
          <a:p>
            <a:r>
              <a:rPr lang="en-US" sz="4400"/>
              <a:t>Summary &amp; Questions</a:t>
            </a:r>
          </a:p>
        </p:txBody>
      </p:sp>
      <p:sp>
        <p:nvSpPr>
          <p:cNvPr id="4" name="Content Placeholder 2">
            <a:extLst>
              <a:ext uri="{FF2B5EF4-FFF2-40B4-BE49-F238E27FC236}">
                <a16:creationId xmlns:a16="http://schemas.microsoft.com/office/drawing/2014/main" id="{CEF9523B-58DF-4123-A605-3366F456CE9E}"/>
              </a:ext>
            </a:extLst>
          </p:cNvPr>
          <p:cNvSpPr txBox="1">
            <a:spLocks/>
          </p:cNvSpPr>
          <p:nvPr/>
        </p:nvSpPr>
        <p:spPr>
          <a:xfrm>
            <a:off x="677332" y="1701800"/>
            <a:ext cx="10837333" cy="4708292"/>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n-US" sz="3600" dirty="0"/>
              <a:t>Employees have a right to the resources required to perform their job, order on ICS-213.</a:t>
            </a:r>
          </a:p>
          <a:p>
            <a:r>
              <a:rPr lang="en-US" sz="3600" dirty="0"/>
              <a:t>A resource order is required for all resources.</a:t>
            </a:r>
          </a:p>
          <a:p>
            <a:r>
              <a:rPr lang="en-US" sz="3600" dirty="0"/>
              <a:t>A procurement official must acquire all resources.</a:t>
            </a:r>
          </a:p>
          <a:p>
            <a:r>
              <a:rPr lang="en-US" sz="3600" dirty="0"/>
              <a:t>Following the process for ordering, inspecting, tracking and posting time will ensure timely payment to vendor.</a:t>
            </a:r>
          </a:p>
          <a:p>
            <a:endParaRPr lang="en-US" sz="3600" dirty="0"/>
          </a:p>
          <a:p>
            <a:endParaRPr lang="en-US" sz="3600" dirty="0"/>
          </a:p>
        </p:txBody>
      </p:sp>
      <p:sp>
        <p:nvSpPr>
          <p:cNvPr id="3" name="Slide Number Placeholder 2">
            <a:extLst>
              <a:ext uri="{FF2B5EF4-FFF2-40B4-BE49-F238E27FC236}">
                <a16:creationId xmlns:a16="http://schemas.microsoft.com/office/drawing/2014/main" id="{163D5346-4F4B-4F1E-965A-14B6B9E96EA8}"/>
              </a:ext>
            </a:extLst>
          </p:cNvPr>
          <p:cNvSpPr>
            <a:spLocks noGrp="1"/>
          </p:cNvSpPr>
          <p:nvPr>
            <p:ph type="sldNum" sz="quarter" idx="12"/>
          </p:nvPr>
        </p:nvSpPr>
        <p:spPr/>
        <p:txBody>
          <a:bodyPr/>
          <a:lstStyle/>
          <a:p>
            <a:fld id="{D57F1E4F-1CFF-5643-939E-217C01CDF565}" type="slidenum">
              <a:rPr lang="en-US" smtClean="0"/>
              <a:pPr/>
              <a:t>44</a:t>
            </a:fld>
            <a:endParaRPr lang="en-US"/>
          </a:p>
        </p:txBody>
      </p:sp>
    </p:spTree>
    <p:extLst>
      <p:ext uri="{BB962C8B-B14F-4D97-AF65-F5344CB8AC3E}">
        <p14:creationId xmlns:p14="http://schemas.microsoft.com/office/powerpoint/2010/main" val="3277126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300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a:t>Procurement Authority</a:t>
            </a:r>
            <a:endParaRPr lang="en-US" sz="4400">
              <a:solidFill>
                <a:srgbClr val="FF0000"/>
              </a:solidFill>
            </a:endParaRPr>
          </a:p>
        </p:txBody>
      </p:sp>
      <p:sp>
        <p:nvSpPr>
          <p:cNvPr id="3" name="Content Placeholder 2"/>
          <p:cNvSpPr>
            <a:spLocks noGrp="1"/>
          </p:cNvSpPr>
          <p:nvPr>
            <p:ph idx="1"/>
          </p:nvPr>
        </p:nvSpPr>
        <p:spPr>
          <a:xfrm>
            <a:off x="677333" y="1692507"/>
            <a:ext cx="9240389" cy="4391769"/>
          </a:xfrm>
        </p:spPr>
        <p:txBody>
          <a:bodyPr>
            <a:normAutofit/>
          </a:bodyPr>
          <a:lstStyle/>
          <a:p>
            <a:pPr marL="0" indent="0">
              <a:buNone/>
            </a:pPr>
            <a:r>
              <a:rPr lang="en-US" sz="3600"/>
              <a:t>The following federal procurement officers have various levels of warranted authority.</a:t>
            </a:r>
          </a:p>
          <a:p>
            <a:pPr marL="0" indent="0">
              <a:buNone/>
            </a:pPr>
            <a:endParaRPr lang="en-US" sz="600"/>
          </a:p>
          <a:p>
            <a:r>
              <a:rPr lang="en-US" sz="3600"/>
              <a:t>Contracting Specialists</a:t>
            </a:r>
          </a:p>
          <a:p>
            <a:r>
              <a:rPr lang="en-US" sz="3600"/>
              <a:t>Purchasing Agents</a:t>
            </a:r>
          </a:p>
          <a:p>
            <a:r>
              <a:rPr lang="en-US" sz="3600"/>
              <a:t>Buying Team Members</a:t>
            </a:r>
          </a:p>
          <a:p>
            <a:r>
              <a:rPr lang="en-US" sz="3600"/>
              <a:t>Procurement Unit Leaders</a:t>
            </a:r>
          </a:p>
        </p:txBody>
      </p:sp>
      <p:pic>
        <p:nvPicPr>
          <p:cNvPr id="5" name="Picture 4">
            <a:extLst>
              <a:ext uri="{FF2B5EF4-FFF2-40B4-BE49-F238E27FC236}">
                <a16:creationId xmlns:a16="http://schemas.microsoft.com/office/drawing/2014/main" id="{52E6B20C-780C-4460-9253-48D5D805CD81}"/>
              </a:ext>
            </a:extLst>
          </p:cNvPr>
          <p:cNvPicPr>
            <a:picLocks noChangeAspect="1"/>
          </p:cNvPicPr>
          <p:nvPr/>
        </p:nvPicPr>
        <p:blipFill rotWithShape="1">
          <a:blip r:embed="rId3">
            <a:alphaModFix amt="60000"/>
          </a:blip>
          <a:srcRect l="41408" t="26978" r="34683" b="37206"/>
          <a:stretch/>
        </p:blipFill>
        <p:spPr>
          <a:xfrm rot="616348">
            <a:off x="6514725" y="3319813"/>
            <a:ext cx="3650727" cy="2371882"/>
          </a:xfrm>
          <a:prstGeom prst="rect">
            <a:avLst/>
          </a:prstGeom>
          <a:effectLst>
            <a:softEdge rad="254000"/>
          </a:effectLst>
        </p:spPr>
      </p:pic>
      <p:sp>
        <p:nvSpPr>
          <p:cNvPr id="4" name="Slide Number Placeholder 3">
            <a:extLst>
              <a:ext uri="{FF2B5EF4-FFF2-40B4-BE49-F238E27FC236}">
                <a16:creationId xmlns:a16="http://schemas.microsoft.com/office/drawing/2014/main" id="{0DC6A566-63C2-431F-8734-C1901F75FDF9}"/>
              </a:ext>
            </a:extLst>
          </p:cNvPr>
          <p:cNvSpPr>
            <a:spLocks noGrp="1"/>
          </p:cNvSpPr>
          <p:nvPr>
            <p:ph type="sldNum" sz="quarter" idx="12"/>
          </p:nvPr>
        </p:nvSpPr>
        <p:spPr/>
        <p:txBody>
          <a:bodyPr/>
          <a:lstStyle/>
          <a:p>
            <a:fld id="{D57F1E4F-1CFF-5643-939E-217C01CDF565}" type="slidenum">
              <a:rPr lang="en-US" smtClean="0"/>
              <a:pPr/>
              <a:t>5</a:t>
            </a:fld>
            <a:endParaRPr lang="en-US"/>
          </a:p>
        </p:txBody>
      </p:sp>
    </p:spTree>
    <p:extLst>
      <p:ext uri="{BB962C8B-B14F-4D97-AF65-F5344CB8AC3E}">
        <p14:creationId xmlns:p14="http://schemas.microsoft.com/office/powerpoint/2010/main" val="30872321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0EE85A-0235-4F80-9FA7-8F224AE32B3B}"/>
              </a:ext>
            </a:extLst>
          </p:cNvPr>
          <p:cNvSpPr>
            <a:spLocks noGrp="1"/>
          </p:cNvSpPr>
          <p:nvPr>
            <p:ph type="title"/>
          </p:nvPr>
        </p:nvSpPr>
        <p:spPr>
          <a:xfrm>
            <a:off x="1203114" y="2400300"/>
            <a:ext cx="8596668" cy="1371600"/>
          </a:xfrm>
        </p:spPr>
        <p:txBody>
          <a:bodyPr>
            <a:noAutofit/>
          </a:bodyPr>
          <a:lstStyle/>
          <a:p>
            <a:pPr algn="ctr"/>
            <a:r>
              <a:rPr lang="en-US" sz="8000" b="1"/>
              <a:t>EXERCISE</a:t>
            </a:r>
          </a:p>
        </p:txBody>
      </p:sp>
      <p:sp>
        <p:nvSpPr>
          <p:cNvPr id="3" name="Slide Number Placeholder 2">
            <a:extLst>
              <a:ext uri="{FF2B5EF4-FFF2-40B4-BE49-F238E27FC236}">
                <a16:creationId xmlns:a16="http://schemas.microsoft.com/office/drawing/2014/main" id="{FC609D43-8712-45E8-AD09-CB3C895D4E8E}"/>
              </a:ext>
            </a:extLst>
          </p:cNvPr>
          <p:cNvSpPr>
            <a:spLocks noGrp="1"/>
          </p:cNvSpPr>
          <p:nvPr>
            <p:ph type="sldNum" sz="quarter" idx="12"/>
          </p:nvPr>
        </p:nvSpPr>
        <p:spPr/>
        <p:txBody>
          <a:bodyPr/>
          <a:lstStyle/>
          <a:p>
            <a:fld id="{D57F1E4F-1CFF-5643-939E-217C01CDF565}" type="slidenum">
              <a:rPr lang="en-US" smtClean="0"/>
              <a:pPr/>
              <a:t>6</a:t>
            </a:fld>
            <a:endParaRPr lang="en-US"/>
          </a:p>
        </p:txBody>
      </p:sp>
    </p:spTree>
    <p:extLst>
      <p:ext uri="{BB962C8B-B14F-4D97-AF65-F5344CB8AC3E}">
        <p14:creationId xmlns:p14="http://schemas.microsoft.com/office/powerpoint/2010/main" val="32730276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A3284619-B489-498E-97F4-491C0A3F47DC}"/>
              </a:ext>
            </a:extLst>
          </p:cNvPr>
          <p:cNvSpPr>
            <a:spLocks noGrp="1"/>
          </p:cNvSpPr>
          <p:nvPr>
            <p:ph idx="1"/>
          </p:nvPr>
        </p:nvSpPr>
        <p:spPr>
          <a:xfrm>
            <a:off x="578697" y="765812"/>
            <a:ext cx="10181166" cy="1257299"/>
          </a:xfrm>
        </p:spPr>
        <p:txBody>
          <a:bodyPr>
            <a:normAutofit/>
          </a:bodyPr>
          <a:lstStyle/>
          <a:p>
            <a:pPr marL="0" indent="0">
              <a:buNone/>
            </a:pPr>
            <a:r>
              <a:rPr lang="en-US" sz="3600"/>
              <a:t>Match each position/term with it’s corresponding description:</a:t>
            </a:r>
          </a:p>
        </p:txBody>
      </p:sp>
      <p:sp>
        <p:nvSpPr>
          <p:cNvPr id="5" name="TextBox 4">
            <a:extLst>
              <a:ext uri="{FF2B5EF4-FFF2-40B4-BE49-F238E27FC236}">
                <a16:creationId xmlns:a16="http://schemas.microsoft.com/office/drawing/2014/main" id="{AD7917B3-7FD5-4790-A568-CC33AD79CBEB}"/>
              </a:ext>
            </a:extLst>
          </p:cNvPr>
          <p:cNvSpPr txBox="1"/>
          <p:nvPr/>
        </p:nvSpPr>
        <p:spPr>
          <a:xfrm>
            <a:off x="487063" y="2546956"/>
            <a:ext cx="2568958" cy="3508653"/>
          </a:xfrm>
          <a:prstGeom prst="rect">
            <a:avLst/>
          </a:prstGeom>
          <a:noFill/>
        </p:spPr>
        <p:txBody>
          <a:bodyPr wrap="square" rtlCol="0">
            <a:spAutoFit/>
          </a:bodyPr>
          <a:lstStyle/>
          <a:p>
            <a:r>
              <a:rPr lang="en-US" sz="3100"/>
              <a:t>Buying Team</a:t>
            </a:r>
          </a:p>
          <a:p>
            <a:endParaRPr lang="en-US" sz="1200"/>
          </a:p>
          <a:p>
            <a:r>
              <a:rPr lang="en-US" sz="3100"/>
              <a:t>PROC</a:t>
            </a:r>
          </a:p>
          <a:p>
            <a:endParaRPr lang="en-US" sz="1200"/>
          </a:p>
          <a:p>
            <a:r>
              <a:rPr lang="en-US" sz="3100"/>
              <a:t>Incident Personnel</a:t>
            </a:r>
          </a:p>
          <a:p>
            <a:endParaRPr lang="en-US" sz="1200"/>
          </a:p>
          <a:p>
            <a:r>
              <a:rPr lang="en-US" sz="3100"/>
              <a:t>Contracting Specialist</a:t>
            </a:r>
          </a:p>
        </p:txBody>
      </p:sp>
      <p:sp>
        <p:nvSpPr>
          <p:cNvPr id="6" name="TextBox 5">
            <a:extLst>
              <a:ext uri="{FF2B5EF4-FFF2-40B4-BE49-F238E27FC236}">
                <a16:creationId xmlns:a16="http://schemas.microsoft.com/office/drawing/2014/main" id="{9CDE1AF7-6E31-4861-8D32-7D7CAA987CFE}"/>
              </a:ext>
            </a:extLst>
          </p:cNvPr>
          <p:cNvSpPr txBox="1"/>
          <p:nvPr/>
        </p:nvSpPr>
        <p:spPr>
          <a:xfrm>
            <a:off x="3320716" y="2351095"/>
            <a:ext cx="8384218" cy="3908762"/>
          </a:xfrm>
          <a:prstGeom prst="rect">
            <a:avLst/>
          </a:prstGeom>
          <a:noFill/>
        </p:spPr>
        <p:txBody>
          <a:bodyPr wrap="square" rtlCol="0">
            <a:spAutoFit/>
          </a:bodyPr>
          <a:lstStyle/>
          <a:p>
            <a:pPr marL="514350" indent="-514350">
              <a:buFont typeface="+mj-lt"/>
              <a:buAutoNum type="arabicPeriod"/>
            </a:pPr>
            <a:r>
              <a:rPr lang="en-US" sz="3100"/>
              <a:t>A cadre of individuals helping with procurement.</a:t>
            </a:r>
          </a:p>
          <a:p>
            <a:pPr marL="514350" indent="-514350">
              <a:buFont typeface="+mj-lt"/>
              <a:buAutoNum type="arabicPeriod"/>
            </a:pPr>
            <a:r>
              <a:rPr lang="en-US" sz="3100"/>
              <a:t>Has warranted procurement authority in the federal system.</a:t>
            </a:r>
          </a:p>
          <a:p>
            <a:pPr marL="514350" indent="-514350">
              <a:buFont typeface="+mj-lt"/>
              <a:buAutoNum type="arabicPeriod"/>
            </a:pPr>
            <a:r>
              <a:rPr lang="en-US" sz="3100"/>
              <a:t>Reports to the FSC and may or may not have procurement authority.</a:t>
            </a:r>
          </a:p>
          <a:p>
            <a:pPr marL="514350" indent="-514350">
              <a:buFont typeface="+mj-lt"/>
              <a:buAutoNum type="arabicPeriod"/>
            </a:pPr>
            <a:r>
              <a:rPr lang="en-US" sz="3100"/>
              <a:t>An individual can be held personally accountable for an unauthorized purchase.</a:t>
            </a:r>
          </a:p>
        </p:txBody>
      </p:sp>
      <p:cxnSp>
        <p:nvCxnSpPr>
          <p:cNvPr id="7" name="Straight Connector 6">
            <a:extLst>
              <a:ext uri="{FF2B5EF4-FFF2-40B4-BE49-F238E27FC236}">
                <a16:creationId xmlns:a16="http://schemas.microsoft.com/office/drawing/2014/main" id="{0F4ACB0A-CA40-4FE0-94ED-B77C514C5F35}"/>
              </a:ext>
            </a:extLst>
          </p:cNvPr>
          <p:cNvCxnSpPr>
            <a:cxnSpLocks/>
          </p:cNvCxnSpPr>
          <p:nvPr/>
        </p:nvCxnSpPr>
        <p:spPr>
          <a:xfrm>
            <a:off x="480060" y="2045971"/>
            <a:ext cx="11224874"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E46BB8E7-6AAC-454F-A76D-5409A7B3552E}"/>
              </a:ext>
            </a:extLst>
          </p:cNvPr>
          <p:cNvCxnSpPr>
            <a:cxnSpLocks/>
          </p:cNvCxnSpPr>
          <p:nvPr/>
        </p:nvCxnSpPr>
        <p:spPr>
          <a:xfrm>
            <a:off x="3072865" y="2045971"/>
            <a:ext cx="0" cy="4400549"/>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 name="Slide Number Placeholder 1">
            <a:extLst>
              <a:ext uri="{FF2B5EF4-FFF2-40B4-BE49-F238E27FC236}">
                <a16:creationId xmlns:a16="http://schemas.microsoft.com/office/drawing/2014/main" id="{B8C9693E-4F34-4975-987F-A14E85C7DA9C}"/>
              </a:ext>
            </a:extLst>
          </p:cNvPr>
          <p:cNvSpPr>
            <a:spLocks noGrp="1"/>
          </p:cNvSpPr>
          <p:nvPr>
            <p:ph type="sldNum" sz="quarter" idx="12"/>
          </p:nvPr>
        </p:nvSpPr>
        <p:spPr/>
        <p:txBody>
          <a:bodyPr/>
          <a:lstStyle/>
          <a:p>
            <a:fld id="{D57F1E4F-1CFF-5643-939E-217C01CDF565}" type="slidenum">
              <a:rPr lang="en-US" smtClean="0"/>
              <a:pPr/>
              <a:t>7</a:t>
            </a:fld>
            <a:endParaRPr lang="en-US"/>
          </a:p>
        </p:txBody>
      </p:sp>
    </p:spTree>
    <p:extLst>
      <p:ext uri="{BB962C8B-B14F-4D97-AF65-F5344CB8AC3E}">
        <p14:creationId xmlns:p14="http://schemas.microsoft.com/office/powerpoint/2010/main" val="3796371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3" y="609600"/>
            <a:ext cx="9592082" cy="1320800"/>
          </a:xfrm>
        </p:spPr>
        <p:txBody>
          <a:bodyPr>
            <a:noAutofit/>
          </a:bodyPr>
          <a:lstStyle/>
          <a:p>
            <a:r>
              <a:rPr lang="en-US" sz="4400"/>
              <a:t>Process for Ordering thru Payment</a:t>
            </a:r>
          </a:p>
        </p:txBody>
      </p:sp>
      <p:sp>
        <p:nvSpPr>
          <p:cNvPr id="3" name="Content Placeholder 2"/>
          <p:cNvSpPr>
            <a:spLocks noGrp="1"/>
          </p:cNvSpPr>
          <p:nvPr>
            <p:ph idx="1"/>
          </p:nvPr>
        </p:nvSpPr>
        <p:spPr>
          <a:xfrm>
            <a:off x="677333" y="1692508"/>
            <a:ext cx="9766078" cy="4555892"/>
          </a:xfrm>
        </p:spPr>
        <p:txBody>
          <a:bodyPr>
            <a:normAutofit/>
          </a:bodyPr>
          <a:lstStyle/>
          <a:p>
            <a:pPr marL="457200" indent="-457200">
              <a:buFont typeface="+mj-lt"/>
              <a:buAutoNum type="arabicPeriod"/>
            </a:pPr>
            <a:r>
              <a:rPr lang="en-US" sz="3600"/>
              <a:t>Order</a:t>
            </a:r>
          </a:p>
          <a:p>
            <a:pPr marL="457200" indent="-457200">
              <a:buFont typeface="+mj-lt"/>
              <a:buAutoNum type="arabicPeriod"/>
            </a:pPr>
            <a:r>
              <a:rPr lang="en-US" sz="3600"/>
              <a:t>Acquisition Method </a:t>
            </a:r>
          </a:p>
          <a:p>
            <a:pPr marL="457200" indent="-457200">
              <a:buFont typeface="+mj-lt"/>
              <a:buAutoNum type="arabicPeriod"/>
            </a:pPr>
            <a:r>
              <a:rPr lang="en-US" sz="3600"/>
              <a:t>Pre-Use Inspection</a:t>
            </a:r>
          </a:p>
          <a:p>
            <a:pPr marL="457200" indent="-457200">
              <a:buFont typeface="+mj-lt"/>
              <a:buAutoNum type="arabicPeriod"/>
            </a:pPr>
            <a:r>
              <a:rPr lang="en-US" sz="3600"/>
              <a:t>Tracking Time</a:t>
            </a:r>
          </a:p>
          <a:p>
            <a:pPr marL="457200" indent="-457200">
              <a:buFont typeface="+mj-lt"/>
              <a:buAutoNum type="arabicPeriod"/>
            </a:pPr>
            <a:r>
              <a:rPr lang="en-US" sz="3600"/>
              <a:t>Invoice</a:t>
            </a:r>
          </a:p>
          <a:p>
            <a:pPr marL="457200" indent="-457200">
              <a:buFont typeface="+mj-lt"/>
              <a:buAutoNum type="arabicPeriod"/>
            </a:pPr>
            <a:r>
              <a:rPr lang="en-US" sz="3600"/>
              <a:t>Post-Use Inspection</a:t>
            </a:r>
          </a:p>
        </p:txBody>
      </p:sp>
      <p:sp>
        <p:nvSpPr>
          <p:cNvPr id="4" name="Slide Number Placeholder 3">
            <a:extLst>
              <a:ext uri="{FF2B5EF4-FFF2-40B4-BE49-F238E27FC236}">
                <a16:creationId xmlns:a16="http://schemas.microsoft.com/office/drawing/2014/main" id="{CB3F13C6-0839-4EB4-A939-AEE13DCB0CA5}"/>
              </a:ext>
            </a:extLst>
          </p:cNvPr>
          <p:cNvSpPr>
            <a:spLocks noGrp="1"/>
          </p:cNvSpPr>
          <p:nvPr>
            <p:ph type="sldNum" sz="quarter" idx="12"/>
          </p:nvPr>
        </p:nvSpPr>
        <p:spPr/>
        <p:txBody>
          <a:bodyPr/>
          <a:lstStyle/>
          <a:p>
            <a:fld id="{D57F1E4F-1CFF-5643-939E-217C01CDF565}" type="slidenum">
              <a:rPr lang="en-US" smtClean="0"/>
              <a:pPr/>
              <a:t>8</a:t>
            </a:fld>
            <a:endParaRPr lang="en-US"/>
          </a:p>
        </p:txBody>
      </p:sp>
    </p:spTree>
    <p:extLst>
      <p:ext uri="{BB962C8B-B14F-4D97-AF65-F5344CB8AC3E}">
        <p14:creationId xmlns:p14="http://schemas.microsoft.com/office/powerpoint/2010/main" val="9383432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3" y="609600"/>
            <a:ext cx="9592082" cy="1320800"/>
          </a:xfrm>
        </p:spPr>
        <p:txBody>
          <a:bodyPr>
            <a:noAutofit/>
          </a:bodyPr>
          <a:lstStyle/>
          <a:p>
            <a:r>
              <a:rPr lang="en-US" sz="4400"/>
              <a:t>Requests for Equipment and Supplies</a:t>
            </a:r>
          </a:p>
        </p:txBody>
      </p:sp>
      <p:sp>
        <p:nvSpPr>
          <p:cNvPr id="3" name="Content Placeholder 2"/>
          <p:cNvSpPr>
            <a:spLocks noGrp="1"/>
          </p:cNvSpPr>
          <p:nvPr>
            <p:ph idx="1"/>
          </p:nvPr>
        </p:nvSpPr>
        <p:spPr>
          <a:xfrm>
            <a:off x="677333" y="1692508"/>
            <a:ext cx="9766078" cy="4555892"/>
          </a:xfrm>
        </p:spPr>
        <p:txBody>
          <a:bodyPr>
            <a:normAutofit/>
          </a:bodyPr>
          <a:lstStyle/>
          <a:p>
            <a:r>
              <a:rPr lang="en-US" sz="3600"/>
              <a:t>Put your request in writing using a General Message Form, ICS-213.</a:t>
            </a:r>
          </a:p>
          <a:p>
            <a:r>
              <a:rPr lang="en-US" sz="3600"/>
              <a:t>Write legibly, be specific, and sign and date the form.</a:t>
            </a:r>
          </a:p>
          <a:p>
            <a:r>
              <a:rPr lang="en-US" sz="3600"/>
              <a:t>Keep a copy for your records.</a:t>
            </a:r>
          </a:p>
          <a:p>
            <a:r>
              <a:rPr lang="en-US" sz="3600"/>
              <a:t>Give the other two copies to your supervisor (or designated official).</a:t>
            </a:r>
          </a:p>
        </p:txBody>
      </p:sp>
      <p:sp>
        <p:nvSpPr>
          <p:cNvPr id="4" name="Slide Number Placeholder 3">
            <a:extLst>
              <a:ext uri="{FF2B5EF4-FFF2-40B4-BE49-F238E27FC236}">
                <a16:creationId xmlns:a16="http://schemas.microsoft.com/office/drawing/2014/main" id="{99108C4E-BA56-4A64-A68F-7876D7CD7441}"/>
              </a:ext>
            </a:extLst>
          </p:cNvPr>
          <p:cNvSpPr>
            <a:spLocks noGrp="1"/>
          </p:cNvSpPr>
          <p:nvPr>
            <p:ph type="sldNum" sz="quarter" idx="12"/>
          </p:nvPr>
        </p:nvSpPr>
        <p:spPr/>
        <p:txBody>
          <a:bodyPr/>
          <a:lstStyle/>
          <a:p>
            <a:fld id="{D57F1E4F-1CFF-5643-939E-217C01CDF565}" type="slidenum">
              <a:rPr lang="en-US" smtClean="0"/>
              <a:pPr/>
              <a:t>9</a:t>
            </a:fld>
            <a:endParaRPr lang="en-US"/>
          </a:p>
        </p:txBody>
      </p:sp>
    </p:spTree>
    <p:extLst>
      <p:ext uri="{BB962C8B-B14F-4D97-AF65-F5344CB8AC3E}">
        <p14:creationId xmlns:p14="http://schemas.microsoft.com/office/powerpoint/2010/main" val="2438844985"/>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9C6E643F5A4B34A857A81FF2F93CEE7" ma:contentTypeVersion="2" ma:contentTypeDescription="Create a new document." ma:contentTypeScope="" ma:versionID="e2372cc0b5a6611a46588cc28e975f72">
  <xsd:schema xmlns:xsd="http://www.w3.org/2001/XMLSchema" xmlns:xs="http://www.w3.org/2001/XMLSchema" xmlns:p="http://schemas.microsoft.com/office/2006/metadata/properties" xmlns:ns2="01552f5c-8886-418c-8beb-a593cf3890c3" targetNamespace="http://schemas.microsoft.com/office/2006/metadata/properties" ma:root="true" ma:fieldsID="670e925e577002d266563b436dfa3d94" ns2:_="">
    <xsd:import namespace="01552f5c-8886-418c-8beb-a593cf3890c3"/>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1552f5c-8886-418c-8beb-a593cf3890c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BEDB0C7-3BBE-4883-8D04-87048FF9FF91}">
  <ds:schemaRefs>
    <ds:schemaRef ds:uri="http://schemas.microsoft.com/sharepoint/v3/contenttype/forms"/>
  </ds:schemaRefs>
</ds:datastoreItem>
</file>

<file path=customXml/itemProps2.xml><?xml version="1.0" encoding="utf-8"?>
<ds:datastoreItem xmlns:ds="http://schemas.openxmlformats.org/officeDocument/2006/customXml" ds:itemID="{CE769B30-B1A6-41E2-9AC3-C389D8F0D65A}">
  <ds:schemaRefs>
    <ds:schemaRef ds:uri="01552f5c-8886-418c-8beb-a593cf3890c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980DF67A-F156-4E26-9145-830FA1170756}">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Facet</Template>
  <TotalTime>141</TotalTime>
  <Words>4108</Words>
  <Application>Microsoft Office PowerPoint</Application>
  <PresentationFormat>Widescreen</PresentationFormat>
  <Paragraphs>570</Paragraphs>
  <Slides>44</Slides>
  <Notes>44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44</vt:i4>
      </vt:variant>
    </vt:vector>
  </HeadingPairs>
  <TitlesOfParts>
    <vt:vector size="51" baseType="lpstr">
      <vt:lpstr>Arial</vt:lpstr>
      <vt:lpstr>Calibri</vt:lpstr>
      <vt:lpstr>Trebuchet MS</vt:lpstr>
      <vt:lpstr>Verdana Pro Cond Black</vt:lpstr>
      <vt:lpstr>Wingdings</vt:lpstr>
      <vt:lpstr>Wingdings 3</vt:lpstr>
      <vt:lpstr>Facet</vt:lpstr>
      <vt:lpstr>Unit 7 Acquisition</vt:lpstr>
      <vt:lpstr>Unit Overview</vt:lpstr>
      <vt:lpstr>Authorized Procurement Officials</vt:lpstr>
      <vt:lpstr>Procurement Authority</vt:lpstr>
      <vt:lpstr>Procurement Authority</vt:lpstr>
      <vt:lpstr>EXERCISE</vt:lpstr>
      <vt:lpstr>PowerPoint Presentation</vt:lpstr>
      <vt:lpstr>Process for Ordering thru Payment</vt:lpstr>
      <vt:lpstr>Requests for Equipment and Supplies</vt:lpstr>
      <vt:lpstr>ICS-213 General Message Form</vt:lpstr>
      <vt:lpstr>Requests for Equipment and Supplies</vt:lpstr>
      <vt:lpstr>PowerPoint Presentation</vt:lpstr>
      <vt:lpstr>PowerPoint Presentation</vt:lpstr>
      <vt:lpstr>Process for Ordering thru Payment</vt:lpstr>
      <vt:lpstr>Acquisition Methods</vt:lpstr>
      <vt:lpstr>Government Purchase Card or Convenience Checks</vt:lpstr>
      <vt:lpstr>Established Contracts &amp; Agreements</vt:lpstr>
      <vt:lpstr>PowerPoint Presentation</vt:lpstr>
      <vt:lpstr>Land Use and Facility Rental Agreements</vt:lpstr>
      <vt:lpstr>PowerPoint Presentation</vt:lpstr>
      <vt:lpstr>Emergency Equipment Rental Agreement</vt:lpstr>
      <vt:lpstr>PowerPoint Presentation</vt:lpstr>
      <vt:lpstr>Contract &amp; Agreement Contents</vt:lpstr>
      <vt:lpstr>EXERCISE</vt:lpstr>
      <vt:lpstr>PowerPoint Presentation</vt:lpstr>
      <vt:lpstr>Process for Ordering thru Payment</vt:lpstr>
      <vt:lpstr>Time and Payment Process</vt:lpstr>
      <vt:lpstr>Pre-Use Inspection</vt:lpstr>
      <vt:lpstr>PowerPoint Presentation</vt:lpstr>
      <vt:lpstr>Process for Ordering thru Payment</vt:lpstr>
      <vt:lpstr>Emergency Equipment Shift Ticket</vt:lpstr>
      <vt:lpstr>PowerPoint Presentation</vt:lpstr>
      <vt:lpstr>Process for Ordering thru Payment</vt:lpstr>
      <vt:lpstr>Emergency Equipment Use Invoice</vt:lpstr>
      <vt:lpstr>PowerPoint Presentation</vt:lpstr>
      <vt:lpstr>Emergency Equipment Use Invoice</vt:lpstr>
      <vt:lpstr>Process for Ordering thru Payment</vt:lpstr>
      <vt:lpstr>Post-Use Inspection</vt:lpstr>
      <vt:lpstr>Process for Ordering thru Payment</vt:lpstr>
      <vt:lpstr>Process for Ordering thru Payment</vt:lpstr>
      <vt:lpstr>Contract Claims</vt:lpstr>
      <vt:lpstr>PowerPoint Presentation</vt:lpstr>
      <vt:lpstr>PowerPoint Presentation</vt:lpstr>
      <vt:lpstr>Summary &amp; Questions</vt:lpstr>
    </vt:vector>
  </TitlesOfParts>
  <Company>U. S. Forest Service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3 Pay Provisions</dc:title>
  <dc:creator>Stimach, Jaclyn K -FS</dc:creator>
  <cp:lastModifiedBy>Tapia, Charles - FS, ID</cp:lastModifiedBy>
  <cp:revision>23</cp:revision>
  <cp:lastPrinted>2020-01-10T23:23:27Z</cp:lastPrinted>
  <dcterms:created xsi:type="dcterms:W3CDTF">2019-09-27T12:58:13Z</dcterms:created>
  <dcterms:modified xsi:type="dcterms:W3CDTF">2024-04-12T18:15:16Z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0x010100F9C6E643F5A4B34A857A81FF2F93CEE7</vt:lpwstr>
  </property>
  <property fmtid="{D5CDD505-2E9C-101B-9397-08002B2CF9AE}" pid="3" name="Order">
    <vt:r8>19500</vt:r8>
  </property>
  <property fmtid="{D5CDD505-2E9C-101B-9397-08002B2CF9AE}" pid="4" name="xd_Signature">
    <vt:bool>false</vt:bool>
  </property>
  <property fmtid="{D5CDD505-2E9C-101B-9397-08002B2CF9AE}" pid="5" name="xd_ProgID">
    <vt:lpwstr/>
  </property>
  <property fmtid="{D5CDD505-2E9C-101B-9397-08002B2CF9AE}" pid="6" name="_ExtendedDescription">
    <vt:lpwstr/>
  </property>
  <property fmtid="{D5CDD505-2E9C-101B-9397-08002B2CF9AE}" pid="7" name="TriggerFlowInfo">
    <vt:lpwstr/>
  </property>
  <property fmtid="{D5CDD505-2E9C-101B-9397-08002B2CF9AE}" pid="8" name="_SourceUrl">
    <vt:lpwstr/>
  </property>
  <property fmtid="{D5CDD505-2E9C-101B-9397-08002B2CF9AE}" pid="9" name="_SharedFileIndex">
    <vt:lpwstr/>
  </property>
  <property fmtid="{D5CDD505-2E9C-101B-9397-08002B2CF9AE}" pid="10" name="TemplateUrl">
    <vt:lpwstr/>
  </property>
  <property fmtid="{D5CDD505-2E9C-101B-9397-08002B2CF9AE}" pid="11" name="ComplianceAssetId">
    <vt:lpwstr/>
  </property>
</Properties>
</file>