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40233600" cy="30175200"/>
  <p:notesSz cx="6858000" cy="9101138"/>
  <p:defaultText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04" userDrawn="1">
          <p15:clr>
            <a:srgbClr val="A4A3A4"/>
          </p15:clr>
        </p15:guide>
        <p15:guide id="2" pos="126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yne Cook" initials="WC" lastIdx="1" clrIdx="0">
    <p:extLst>
      <p:ext uri="{19B8F6BF-5375-455C-9EA6-DF929625EA0E}">
        <p15:presenceInfo xmlns:p15="http://schemas.microsoft.com/office/powerpoint/2012/main" userId="Wayne Co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975" autoAdjust="0"/>
  </p:normalViewPr>
  <p:slideViewPr>
    <p:cSldViewPr showGuides="1">
      <p:cViewPr>
        <p:scale>
          <a:sx n="40" d="100"/>
          <a:sy n="40" d="100"/>
        </p:scale>
        <p:origin x="-1824" y="-1494"/>
      </p:cViewPr>
      <p:guideLst>
        <p:guide orient="horz" pos="9504"/>
        <p:guide pos="12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613"/>
          </a:xfrm>
          <a:prstGeom prst="rect">
            <a:avLst/>
          </a:prstGeom>
        </p:spPr>
        <p:txBody>
          <a:bodyPr vert="horz" lIns="91440" tIns="45720" rIns="91440" bIns="45720" rtlCol="0"/>
          <a:lstStyle>
            <a:lvl1pPr algn="r">
              <a:defRPr sz="1200"/>
            </a:lvl1pPr>
          </a:lstStyle>
          <a:p>
            <a:fld id="{5F9EF487-5B0A-4865-9BDE-5A7EDE2D2ECD}" type="datetimeFigureOut">
              <a:rPr lang="en-US" smtClean="0"/>
              <a:t>9/13/2019</a:t>
            </a:fld>
            <a:endParaRPr lang="en-US"/>
          </a:p>
        </p:txBody>
      </p:sp>
      <p:sp>
        <p:nvSpPr>
          <p:cNvPr id="4" name="Slide Image Placeholder 3"/>
          <p:cNvSpPr>
            <a:spLocks noGrp="1" noRot="1" noChangeAspect="1"/>
          </p:cNvSpPr>
          <p:nvPr>
            <p:ph type="sldImg" idx="2"/>
          </p:nvPr>
        </p:nvSpPr>
        <p:spPr>
          <a:xfrm>
            <a:off x="1154113" y="682625"/>
            <a:ext cx="4549775" cy="3413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2763"/>
            <a:ext cx="5486400" cy="40957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43938"/>
            <a:ext cx="2971800" cy="4556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43938"/>
            <a:ext cx="2971800" cy="455612"/>
          </a:xfrm>
          <a:prstGeom prst="rect">
            <a:avLst/>
          </a:prstGeom>
        </p:spPr>
        <p:txBody>
          <a:bodyPr vert="horz" lIns="91440" tIns="45720" rIns="91440" bIns="45720" rtlCol="0" anchor="b"/>
          <a:lstStyle>
            <a:lvl1pPr algn="r">
              <a:defRPr sz="1200"/>
            </a:lvl1pPr>
          </a:lstStyle>
          <a:p>
            <a:fld id="{C4D5F73D-1BFF-4EE0-B658-F7E456BBB732}" type="slidenum">
              <a:rPr lang="en-US" smtClean="0"/>
              <a:t>‹#›</a:t>
            </a:fld>
            <a:endParaRPr lang="en-US"/>
          </a:p>
        </p:txBody>
      </p:sp>
    </p:spTree>
    <p:extLst>
      <p:ext uri="{BB962C8B-B14F-4D97-AF65-F5344CB8AC3E}">
        <p14:creationId xmlns:p14="http://schemas.microsoft.com/office/powerpoint/2010/main" val="1723905522"/>
      </p:ext>
    </p:extLst>
  </p:cSld>
  <p:clrMap bg1="lt1" tx1="dk1" bg2="lt2" tx2="dk2" accent1="accent1" accent2="accent2" accent3="accent3" accent4="accent4" accent5="accent5" accent6="accent6" hlink="hlink" folHlink="folHlink"/>
  <p:notesStyle>
    <a:lvl1pPr marL="0" algn="l" defTabSz="4023360" rtl="0" eaLnBrk="1" latinLnBrk="0" hangingPunct="1">
      <a:defRPr sz="5280" kern="1200">
        <a:solidFill>
          <a:schemeClr val="tx1"/>
        </a:solidFill>
        <a:latin typeface="+mn-lt"/>
        <a:ea typeface="+mn-ea"/>
        <a:cs typeface="+mn-cs"/>
      </a:defRPr>
    </a:lvl1pPr>
    <a:lvl2pPr marL="2011680" algn="l" defTabSz="4023360" rtl="0" eaLnBrk="1" latinLnBrk="0" hangingPunct="1">
      <a:defRPr sz="5280" kern="1200">
        <a:solidFill>
          <a:schemeClr val="tx1"/>
        </a:solidFill>
        <a:latin typeface="+mn-lt"/>
        <a:ea typeface="+mn-ea"/>
        <a:cs typeface="+mn-cs"/>
      </a:defRPr>
    </a:lvl2pPr>
    <a:lvl3pPr marL="4023360" algn="l" defTabSz="4023360" rtl="0" eaLnBrk="1" latinLnBrk="0" hangingPunct="1">
      <a:defRPr sz="5280" kern="1200">
        <a:solidFill>
          <a:schemeClr val="tx1"/>
        </a:solidFill>
        <a:latin typeface="+mn-lt"/>
        <a:ea typeface="+mn-ea"/>
        <a:cs typeface="+mn-cs"/>
      </a:defRPr>
    </a:lvl3pPr>
    <a:lvl4pPr marL="6035040" algn="l" defTabSz="4023360" rtl="0" eaLnBrk="1" latinLnBrk="0" hangingPunct="1">
      <a:defRPr sz="5280" kern="1200">
        <a:solidFill>
          <a:schemeClr val="tx1"/>
        </a:solidFill>
        <a:latin typeface="+mn-lt"/>
        <a:ea typeface="+mn-ea"/>
        <a:cs typeface="+mn-cs"/>
      </a:defRPr>
    </a:lvl4pPr>
    <a:lvl5pPr marL="8046720" algn="l" defTabSz="4023360" rtl="0" eaLnBrk="1" latinLnBrk="0" hangingPunct="1">
      <a:defRPr sz="5280" kern="1200">
        <a:solidFill>
          <a:schemeClr val="tx1"/>
        </a:solidFill>
        <a:latin typeface="+mn-lt"/>
        <a:ea typeface="+mn-ea"/>
        <a:cs typeface="+mn-cs"/>
      </a:defRPr>
    </a:lvl5pPr>
    <a:lvl6pPr marL="10058400" algn="l" defTabSz="4023360" rtl="0" eaLnBrk="1" latinLnBrk="0" hangingPunct="1">
      <a:defRPr sz="5280" kern="1200">
        <a:solidFill>
          <a:schemeClr val="tx1"/>
        </a:solidFill>
        <a:latin typeface="+mn-lt"/>
        <a:ea typeface="+mn-ea"/>
        <a:cs typeface="+mn-cs"/>
      </a:defRPr>
    </a:lvl6pPr>
    <a:lvl7pPr marL="12070080" algn="l" defTabSz="4023360" rtl="0" eaLnBrk="1" latinLnBrk="0" hangingPunct="1">
      <a:defRPr sz="5280" kern="1200">
        <a:solidFill>
          <a:schemeClr val="tx1"/>
        </a:solidFill>
        <a:latin typeface="+mn-lt"/>
        <a:ea typeface="+mn-ea"/>
        <a:cs typeface="+mn-cs"/>
      </a:defRPr>
    </a:lvl7pPr>
    <a:lvl8pPr marL="14081760" algn="l" defTabSz="4023360" rtl="0" eaLnBrk="1" latinLnBrk="0" hangingPunct="1">
      <a:defRPr sz="5280" kern="1200">
        <a:solidFill>
          <a:schemeClr val="tx1"/>
        </a:solidFill>
        <a:latin typeface="+mn-lt"/>
        <a:ea typeface="+mn-ea"/>
        <a:cs typeface="+mn-cs"/>
      </a:defRPr>
    </a:lvl8pPr>
    <a:lvl9pPr marL="16093440" algn="l" defTabSz="4023360" rtl="0" eaLnBrk="1" latinLnBrk="0" hangingPunct="1">
      <a:defRPr sz="52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D5F73D-1BFF-4EE0-B658-F7E456BBB732}" type="slidenum">
              <a:rPr lang="en-US" smtClean="0"/>
              <a:t>1</a:t>
            </a:fld>
            <a:endParaRPr lang="en-US"/>
          </a:p>
        </p:txBody>
      </p:sp>
    </p:spTree>
    <p:extLst>
      <p:ext uri="{BB962C8B-B14F-4D97-AF65-F5344CB8AC3E}">
        <p14:creationId xmlns:p14="http://schemas.microsoft.com/office/powerpoint/2010/main" val="4151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9373872"/>
            <a:ext cx="34198560" cy="6468110"/>
          </a:xfrm>
        </p:spPr>
        <p:txBody>
          <a:bodyPr/>
          <a:lstStyle/>
          <a:p>
            <a:r>
              <a:rPr lang="en-US"/>
              <a:t>Click to edit Master title style</a:t>
            </a:r>
          </a:p>
        </p:txBody>
      </p:sp>
      <p:sp>
        <p:nvSpPr>
          <p:cNvPr id="3" name="Subtitle 2"/>
          <p:cNvSpPr>
            <a:spLocks noGrp="1"/>
          </p:cNvSpPr>
          <p:nvPr>
            <p:ph type="subTitle" idx="1"/>
          </p:nvPr>
        </p:nvSpPr>
        <p:spPr>
          <a:xfrm>
            <a:off x="6035040" y="17099280"/>
            <a:ext cx="28163520" cy="7711440"/>
          </a:xfrm>
        </p:spPr>
        <p:txBody>
          <a:bodyPr/>
          <a:lstStyle>
            <a:lvl1pPr marL="0" indent="0" algn="ctr">
              <a:buNone/>
              <a:defRPr>
                <a:solidFill>
                  <a:schemeClr val="tx1">
                    <a:tint val="75000"/>
                  </a:schemeClr>
                </a:solidFill>
              </a:defRPr>
            </a:lvl1pPr>
            <a:lvl2pPr marL="2011680" indent="0" algn="ctr">
              <a:buNone/>
              <a:defRPr>
                <a:solidFill>
                  <a:schemeClr val="tx1">
                    <a:tint val="75000"/>
                  </a:schemeClr>
                </a:solidFill>
              </a:defRPr>
            </a:lvl2pPr>
            <a:lvl3pPr marL="4023360" indent="0" algn="ctr">
              <a:buNone/>
              <a:defRPr>
                <a:solidFill>
                  <a:schemeClr val="tx1">
                    <a:tint val="75000"/>
                  </a:schemeClr>
                </a:solidFill>
              </a:defRPr>
            </a:lvl3pPr>
            <a:lvl4pPr marL="6035040" indent="0" algn="ctr">
              <a:buNone/>
              <a:defRPr>
                <a:solidFill>
                  <a:schemeClr val="tx1">
                    <a:tint val="75000"/>
                  </a:schemeClr>
                </a:solidFill>
              </a:defRPr>
            </a:lvl4pPr>
            <a:lvl5pPr marL="8046720" indent="0" algn="ctr">
              <a:buNone/>
              <a:defRPr>
                <a:solidFill>
                  <a:schemeClr val="tx1">
                    <a:tint val="75000"/>
                  </a:schemeClr>
                </a:solidFill>
              </a:defRPr>
            </a:lvl5pPr>
            <a:lvl6pPr marL="10058400" indent="0" algn="ctr">
              <a:buNone/>
              <a:defRPr>
                <a:solidFill>
                  <a:schemeClr val="tx1">
                    <a:tint val="75000"/>
                  </a:schemeClr>
                </a:solidFill>
              </a:defRPr>
            </a:lvl6pPr>
            <a:lvl7pPr marL="12070080" indent="0" algn="ctr">
              <a:buNone/>
              <a:defRPr>
                <a:solidFill>
                  <a:schemeClr val="tx1">
                    <a:tint val="75000"/>
                  </a:schemeClr>
                </a:solidFill>
              </a:defRPr>
            </a:lvl7pPr>
            <a:lvl8pPr marL="14081760" indent="0" algn="ctr">
              <a:buNone/>
              <a:defRPr>
                <a:solidFill>
                  <a:schemeClr val="tx1">
                    <a:tint val="75000"/>
                  </a:schemeClr>
                </a:solidFill>
              </a:defRPr>
            </a:lvl8pPr>
            <a:lvl9pPr marL="1609344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F790D1-2AFC-4403-BFAF-3A616751A419}"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20527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790D1-2AFC-4403-BFAF-3A616751A419}"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53408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169360" y="1208409"/>
            <a:ext cx="9052560" cy="257467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1208409"/>
            <a:ext cx="26487120" cy="257467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790D1-2AFC-4403-BFAF-3A616751A419}"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33805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F790D1-2AFC-4403-BFAF-3A616751A419}"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203550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19390362"/>
            <a:ext cx="34198560" cy="5993130"/>
          </a:xfrm>
        </p:spPr>
        <p:txBody>
          <a:bodyPr anchor="t"/>
          <a:lstStyle>
            <a:lvl1pPr algn="l">
              <a:defRPr sz="17600" b="1" cap="all"/>
            </a:lvl1pPr>
          </a:lstStyle>
          <a:p>
            <a:r>
              <a:rPr lang="en-US"/>
              <a:t>Click to edit Master title style</a:t>
            </a:r>
          </a:p>
        </p:txBody>
      </p:sp>
      <p:sp>
        <p:nvSpPr>
          <p:cNvPr id="3" name="Text Placeholder 2"/>
          <p:cNvSpPr>
            <a:spLocks noGrp="1"/>
          </p:cNvSpPr>
          <p:nvPr>
            <p:ph type="body" idx="1"/>
          </p:nvPr>
        </p:nvSpPr>
        <p:spPr>
          <a:xfrm>
            <a:off x="3178177" y="12789539"/>
            <a:ext cx="34198560" cy="6600823"/>
          </a:xfrm>
        </p:spPr>
        <p:txBody>
          <a:bodyPr anchor="b"/>
          <a:lstStyle>
            <a:lvl1pPr marL="0" indent="0">
              <a:buNone/>
              <a:defRPr sz="8800">
                <a:solidFill>
                  <a:schemeClr val="tx1">
                    <a:tint val="75000"/>
                  </a:schemeClr>
                </a:solidFill>
              </a:defRPr>
            </a:lvl1pPr>
            <a:lvl2pPr marL="2011680" indent="0">
              <a:buNone/>
              <a:defRPr sz="7920">
                <a:solidFill>
                  <a:schemeClr val="tx1">
                    <a:tint val="75000"/>
                  </a:schemeClr>
                </a:solidFill>
              </a:defRPr>
            </a:lvl2pPr>
            <a:lvl3pPr marL="4023360" indent="0">
              <a:buNone/>
              <a:defRPr sz="7040">
                <a:solidFill>
                  <a:schemeClr val="tx1">
                    <a:tint val="75000"/>
                  </a:schemeClr>
                </a:solidFill>
              </a:defRPr>
            </a:lvl3pPr>
            <a:lvl4pPr marL="6035040" indent="0">
              <a:buNone/>
              <a:defRPr sz="6160">
                <a:solidFill>
                  <a:schemeClr val="tx1">
                    <a:tint val="75000"/>
                  </a:schemeClr>
                </a:solidFill>
              </a:defRPr>
            </a:lvl4pPr>
            <a:lvl5pPr marL="8046720" indent="0">
              <a:buNone/>
              <a:defRPr sz="6160">
                <a:solidFill>
                  <a:schemeClr val="tx1">
                    <a:tint val="75000"/>
                  </a:schemeClr>
                </a:solidFill>
              </a:defRPr>
            </a:lvl5pPr>
            <a:lvl6pPr marL="10058400" indent="0">
              <a:buNone/>
              <a:defRPr sz="6160">
                <a:solidFill>
                  <a:schemeClr val="tx1">
                    <a:tint val="75000"/>
                  </a:schemeClr>
                </a:solidFill>
              </a:defRPr>
            </a:lvl6pPr>
            <a:lvl7pPr marL="12070080" indent="0">
              <a:buNone/>
              <a:defRPr sz="6160">
                <a:solidFill>
                  <a:schemeClr val="tx1">
                    <a:tint val="75000"/>
                  </a:schemeClr>
                </a:solidFill>
              </a:defRPr>
            </a:lvl7pPr>
            <a:lvl8pPr marL="14081760" indent="0">
              <a:buNone/>
              <a:defRPr sz="6160">
                <a:solidFill>
                  <a:schemeClr val="tx1">
                    <a:tint val="75000"/>
                  </a:schemeClr>
                </a:solidFill>
              </a:defRPr>
            </a:lvl8pPr>
            <a:lvl9pPr marL="16093440" indent="0">
              <a:buNone/>
              <a:defRPr sz="61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790D1-2AFC-4403-BFAF-3A616751A419}"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42352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1680" y="7040882"/>
            <a:ext cx="17769840" cy="19914237"/>
          </a:xfrm>
        </p:spPr>
        <p:txBody>
          <a:bodyPr/>
          <a:lstStyle>
            <a:lvl1pPr>
              <a:defRPr sz="12320"/>
            </a:lvl1pPr>
            <a:lvl2pPr>
              <a:defRPr sz="10560"/>
            </a:lvl2pPr>
            <a:lvl3pPr>
              <a:defRPr sz="8800"/>
            </a:lvl3pPr>
            <a:lvl4pPr>
              <a:defRPr sz="7920"/>
            </a:lvl4pPr>
            <a:lvl5pPr>
              <a:defRPr sz="7920"/>
            </a:lvl5pPr>
            <a:lvl6pPr>
              <a:defRPr sz="7920"/>
            </a:lvl6pPr>
            <a:lvl7pPr>
              <a:defRPr sz="7920"/>
            </a:lvl7pPr>
            <a:lvl8pPr>
              <a:defRPr sz="7920"/>
            </a:lvl8pPr>
            <a:lvl9pPr>
              <a:defRPr sz="7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0452080" y="7040882"/>
            <a:ext cx="17769840" cy="19914237"/>
          </a:xfrm>
        </p:spPr>
        <p:txBody>
          <a:bodyPr/>
          <a:lstStyle>
            <a:lvl1pPr>
              <a:defRPr sz="12320"/>
            </a:lvl1pPr>
            <a:lvl2pPr>
              <a:defRPr sz="10560"/>
            </a:lvl2pPr>
            <a:lvl3pPr>
              <a:defRPr sz="8800"/>
            </a:lvl3pPr>
            <a:lvl4pPr>
              <a:defRPr sz="7920"/>
            </a:lvl4pPr>
            <a:lvl5pPr>
              <a:defRPr sz="7920"/>
            </a:lvl5pPr>
            <a:lvl6pPr>
              <a:defRPr sz="7920"/>
            </a:lvl6pPr>
            <a:lvl7pPr>
              <a:defRPr sz="7920"/>
            </a:lvl7pPr>
            <a:lvl8pPr>
              <a:defRPr sz="7920"/>
            </a:lvl8pPr>
            <a:lvl9pPr>
              <a:defRPr sz="7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F790D1-2AFC-4403-BFAF-3A616751A419}"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98482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11680" y="6754497"/>
            <a:ext cx="17776827" cy="2814953"/>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011680" y="9569450"/>
            <a:ext cx="17776827" cy="17385667"/>
          </a:xfrm>
        </p:spPr>
        <p:txBody>
          <a:bodyPr/>
          <a:lstStyle>
            <a:lvl1pPr>
              <a:defRPr sz="10560"/>
            </a:lvl1pPr>
            <a:lvl2pPr>
              <a:defRPr sz="8800"/>
            </a:lvl2pPr>
            <a:lvl3pPr>
              <a:defRPr sz="7920"/>
            </a:lvl3pPr>
            <a:lvl4pPr>
              <a:defRPr sz="7040"/>
            </a:lvl4pPr>
            <a:lvl5pPr>
              <a:defRPr sz="7040"/>
            </a:lvl5pPr>
            <a:lvl6pPr>
              <a:defRPr sz="7040"/>
            </a:lvl6pPr>
            <a:lvl7pPr>
              <a:defRPr sz="7040"/>
            </a:lvl7pPr>
            <a:lvl8pPr>
              <a:defRPr sz="7040"/>
            </a:lvl8pPr>
            <a:lvl9pPr>
              <a:defRPr sz="7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0438112" y="6754497"/>
            <a:ext cx="17783810" cy="2814953"/>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438112" y="9569450"/>
            <a:ext cx="17783810" cy="17385667"/>
          </a:xfrm>
        </p:spPr>
        <p:txBody>
          <a:bodyPr/>
          <a:lstStyle>
            <a:lvl1pPr>
              <a:defRPr sz="10560"/>
            </a:lvl1pPr>
            <a:lvl2pPr>
              <a:defRPr sz="8800"/>
            </a:lvl2pPr>
            <a:lvl3pPr>
              <a:defRPr sz="7920"/>
            </a:lvl3pPr>
            <a:lvl4pPr>
              <a:defRPr sz="7040"/>
            </a:lvl4pPr>
            <a:lvl5pPr>
              <a:defRPr sz="7040"/>
            </a:lvl5pPr>
            <a:lvl6pPr>
              <a:defRPr sz="7040"/>
            </a:lvl6pPr>
            <a:lvl7pPr>
              <a:defRPr sz="7040"/>
            </a:lvl7pPr>
            <a:lvl8pPr>
              <a:defRPr sz="7040"/>
            </a:lvl8pPr>
            <a:lvl9pPr>
              <a:defRPr sz="7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F790D1-2AFC-4403-BFAF-3A616751A419}"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121167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F790D1-2AFC-4403-BFAF-3A616751A419}"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378209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790D1-2AFC-4403-BFAF-3A616751A419}"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394249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201420"/>
            <a:ext cx="13236577" cy="5113020"/>
          </a:xfrm>
        </p:spPr>
        <p:txBody>
          <a:bodyPr anchor="b"/>
          <a:lstStyle>
            <a:lvl1pPr algn="l">
              <a:defRPr sz="8800" b="1"/>
            </a:lvl1pPr>
          </a:lstStyle>
          <a:p>
            <a:r>
              <a:rPr lang="en-US"/>
              <a:t>Click to edit Master title style</a:t>
            </a:r>
          </a:p>
        </p:txBody>
      </p:sp>
      <p:sp>
        <p:nvSpPr>
          <p:cNvPr id="3" name="Content Placeholder 2"/>
          <p:cNvSpPr>
            <a:spLocks noGrp="1"/>
          </p:cNvSpPr>
          <p:nvPr>
            <p:ph idx="1"/>
          </p:nvPr>
        </p:nvSpPr>
        <p:spPr>
          <a:xfrm>
            <a:off x="15730220" y="1201422"/>
            <a:ext cx="22491700" cy="25753697"/>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11682" y="6314442"/>
            <a:ext cx="13236577" cy="20640677"/>
          </a:xfrm>
        </p:spPr>
        <p:txBody>
          <a:bodyPr/>
          <a:lstStyle>
            <a:lvl1pPr marL="0" indent="0">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Click to edit Master text styles</a:t>
            </a:r>
          </a:p>
        </p:txBody>
      </p:sp>
      <p:sp>
        <p:nvSpPr>
          <p:cNvPr id="5" name="Date Placeholder 4"/>
          <p:cNvSpPr>
            <a:spLocks noGrp="1"/>
          </p:cNvSpPr>
          <p:nvPr>
            <p:ph type="dt" sz="half" idx="10"/>
          </p:nvPr>
        </p:nvSpPr>
        <p:spPr/>
        <p:txBody>
          <a:bodyPr/>
          <a:lstStyle/>
          <a:p>
            <a:fld id="{87F790D1-2AFC-4403-BFAF-3A616751A419}"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1745931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1122640"/>
            <a:ext cx="24140160" cy="2493647"/>
          </a:xfrm>
        </p:spPr>
        <p:txBody>
          <a:bodyPr anchor="b"/>
          <a:lstStyle>
            <a:lvl1pPr algn="l">
              <a:defRPr sz="8800" b="1"/>
            </a:lvl1pPr>
          </a:lstStyle>
          <a:p>
            <a:r>
              <a:rPr lang="en-US"/>
              <a:t>Click to edit Master title style</a:t>
            </a:r>
          </a:p>
        </p:txBody>
      </p:sp>
      <p:sp>
        <p:nvSpPr>
          <p:cNvPr id="3" name="Picture Placeholder 2"/>
          <p:cNvSpPr>
            <a:spLocks noGrp="1"/>
          </p:cNvSpPr>
          <p:nvPr>
            <p:ph type="pic" idx="1"/>
          </p:nvPr>
        </p:nvSpPr>
        <p:spPr>
          <a:xfrm>
            <a:off x="7886067" y="2696210"/>
            <a:ext cx="24140160" cy="18105120"/>
          </a:xfrm>
        </p:spPr>
        <p:txBody>
          <a:bodyPr/>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endParaRPr lang="en-US"/>
          </a:p>
        </p:txBody>
      </p:sp>
      <p:sp>
        <p:nvSpPr>
          <p:cNvPr id="4" name="Text Placeholder 3"/>
          <p:cNvSpPr>
            <a:spLocks noGrp="1"/>
          </p:cNvSpPr>
          <p:nvPr>
            <p:ph type="body" sz="half" idx="2"/>
          </p:nvPr>
        </p:nvSpPr>
        <p:spPr>
          <a:xfrm>
            <a:off x="7886067" y="23616287"/>
            <a:ext cx="24140160" cy="3541393"/>
          </a:xfrm>
        </p:spPr>
        <p:txBody>
          <a:bodyPr/>
          <a:lstStyle>
            <a:lvl1pPr marL="0" indent="0">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Click to edit Master text styles</a:t>
            </a:r>
          </a:p>
        </p:txBody>
      </p:sp>
      <p:sp>
        <p:nvSpPr>
          <p:cNvPr id="5" name="Date Placeholder 4"/>
          <p:cNvSpPr>
            <a:spLocks noGrp="1"/>
          </p:cNvSpPr>
          <p:nvPr>
            <p:ph type="dt" sz="half" idx="10"/>
          </p:nvPr>
        </p:nvSpPr>
        <p:spPr/>
        <p:txBody>
          <a:bodyPr/>
          <a:lstStyle/>
          <a:p>
            <a:fld id="{87F790D1-2AFC-4403-BFAF-3A616751A419}"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FD767-3DD1-4208-8B98-304600396286}" type="slidenum">
              <a:rPr lang="en-US" smtClean="0"/>
              <a:t>‹#›</a:t>
            </a:fld>
            <a:endParaRPr lang="en-US"/>
          </a:p>
        </p:txBody>
      </p:sp>
    </p:spTree>
    <p:extLst>
      <p:ext uri="{BB962C8B-B14F-4D97-AF65-F5344CB8AC3E}">
        <p14:creationId xmlns:p14="http://schemas.microsoft.com/office/powerpoint/2010/main" val="144513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208407"/>
            <a:ext cx="36210240" cy="5029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011680" y="7040882"/>
            <a:ext cx="36210240" cy="199142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011680" y="27967942"/>
            <a:ext cx="9387840" cy="1606550"/>
          </a:xfrm>
          <a:prstGeom prst="rect">
            <a:avLst/>
          </a:prstGeom>
        </p:spPr>
        <p:txBody>
          <a:bodyPr vert="horz" lIns="91440" tIns="45720" rIns="91440" bIns="45720" rtlCol="0" anchor="ctr"/>
          <a:lstStyle>
            <a:lvl1pPr algn="l">
              <a:defRPr sz="5280">
                <a:solidFill>
                  <a:schemeClr val="tx1">
                    <a:tint val="75000"/>
                  </a:schemeClr>
                </a:solidFill>
              </a:defRPr>
            </a:lvl1pPr>
          </a:lstStyle>
          <a:p>
            <a:fld id="{87F790D1-2AFC-4403-BFAF-3A616751A419}" type="datetimeFigureOut">
              <a:rPr lang="en-US" smtClean="0"/>
              <a:t>9/13/2019</a:t>
            </a:fld>
            <a:endParaRPr lang="en-US"/>
          </a:p>
        </p:txBody>
      </p:sp>
      <p:sp>
        <p:nvSpPr>
          <p:cNvPr id="5" name="Footer Placeholder 4"/>
          <p:cNvSpPr>
            <a:spLocks noGrp="1"/>
          </p:cNvSpPr>
          <p:nvPr>
            <p:ph type="ftr" sz="quarter" idx="3"/>
          </p:nvPr>
        </p:nvSpPr>
        <p:spPr>
          <a:xfrm>
            <a:off x="13746480" y="27967942"/>
            <a:ext cx="12740640" cy="160655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27967942"/>
            <a:ext cx="9387840" cy="1606550"/>
          </a:xfrm>
          <a:prstGeom prst="rect">
            <a:avLst/>
          </a:prstGeom>
        </p:spPr>
        <p:txBody>
          <a:bodyPr vert="horz" lIns="91440" tIns="45720" rIns="91440" bIns="45720" rtlCol="0" anchor="ctr"/>
          <a:lstStyle>
            <a:lvl1pPr algn="r">
              <a:defRPr sz="5280">
                <a:solidFill>
                  <a:schemeClr val="tx1">
                    <a:tint val="75000"/>
                  </a:schemeClr>
                </a:solidFill>
              </a:defRPr>
            </a:lvl1pPr>
          </a:lstStyle>
          <a:p>
            <a:fld id="{1BDFD767-3DD1-4208-8B98-304600396286}" type="slidenum">
              <a:rPr lang="en-US" smtClean="0"/>
              <a:t>‹#›</a:t>
            </a:fld>
            <a:endParaRPr lang="en-US"/>
          </a:p>
        </p:txBody>
      </p:sp>
    </p:spTree>
    <p:extLst>
      <p:ext uri="{BB962C8B-B14F-4D97-AF65-F5344CB8AC3E}">
        <p14:creationId xmlns:p14="http://schemas.microsoft.com/office/powerpoint/2010/main" val="3945396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23360" rtl="0" eaLnBrk="1" latinLnBrk="0" hangingPunct="1">
        <a:spcBef>
          <a:spcPct val="0"/>
        </a:spcBef>
        <a:buNone/>
        <a:defRPr sz="19360" kern="1200">
          <a:solidFill>
            <a:schemeClr val="tx1"/>
          </a:solidFill>
          <a:latin typeface="+mj-lt"/>
          <a:ea typeface="+mj-ea"/>
          <a:cs typeface="+mj-cs"/>
        </a:defRPr>
      </a:lvl1pPr>
    </p:titleStyle>
    <p:bodyStyle>
      <a:lvl1pPr marL="1508760" indent="-1508760" algn="l" defTabSz="4023360" rtl="0" eaLnBrk="1" latinLnBrk="0" hangingPunct="1">
        <a:spcBef>
          <a:spcPct val="20000"/>
        </a:spcBef>
        <a:buFont typeface="Arial" panose="020B0604020202020204" pitchFamily="34" charset="0"/>
        <a:buChar char="•"/>
        <a:defRPr sz="14080" kern="1200">
          <a:solidFill>
            <a:schemeClr val="tx1"/>
          </a:solidFill>
          <a:latin typeface="+mn-lt"/>
          <a:ea typeface="+mn-ea"/>
          <a:cs typeface="+mn-cs"/>
        </a:defRPr>
      </a:lvl1pPr>
      <a:lvl2pPr marL="3268980" indent="-1257300" algn="l" defTabSz="4023360" rtl="0" eaLnBrk="1" latinLnBrk="0" hangingPunct="1">
        <a:spcBef>
          <a:spcPct val="20000"/>
        </a:spcBef>
        <a:buFont typeface="Arial" panose="020B0604020202020204" pitchFamily="34" charset="0"/>
        <a:buChar char="–"/>
        <a:defRPr sz="12320" kern="1200">
          <a:solidFill>
            <a:schemeClr val="tx1"/>
          </a:solidFill>
          <a:latin typeface="+mn-lt"/>
          <a:ea typeface="+mn-ea"/>
          <a:cs typeface="+mn-cs"/>
        </a:defRPr>
      </a:lvl2pPr>
      <a:lvl3pPr marL="5029200" indent="-1005840" algn="l" defTabSz="4023360" rtl="0" eaLnBrk="1" latinLnBrk="0" hangingPunct="1">
        <a:spcBef>
          <a:spcPct val="20000"/>
        </a:spcBef>
        <a:buFont typeface="Arial" panose="020B0604020202020204" pitchFamily="34" charset="0"/>
        <a:buChar char="•"/>
        <a:defRPr sz="10560" kern="1200">
          <a:solidFill>
            <a:schemeClr val="tx1"/>
          </a:solidFill>
          <a:latin typeface="+mn-lt"/>
          <a:ea typeface="+mn-ea"/>
          <a:cs typeface="+mn-cs"/>
        </a:defRPr>
      </a:lvl3pPr>
      <a:lvl4pPr marL="704088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4pPr>
      <a:lvl5pPr marL="905256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5pPr>
      <a:lvl6pPr marL="1106424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6pPr>
      <a:lvl7pPr marL="1307592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7pPr>
      <a:lvl8pPr marL="1508760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8pPr>
      <a:lvl9pPr marL="17099280" indent="-1005840" algn="l" defTabSz="4023360" rtl="0" eaLnBrk="1" latinLnBrk="0" hangingPunct="1">
        <a:spcBef>
          <a:spcPct val="2000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JP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G"/><Relationship Id="rId27"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232023" y="11658600"/>
            <a:ext cx="5171844" cy="43097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5840" y="1341120"/>
            <a:ext cx="38221920" cy="2346960"/>
          </a:xfrm>
          <a:solidFill>
            <a:schemeClr val="tx1"/>
          </a:solidFill>
        </p:spPr>
        <p:txBody>
          <a:bodyPr>
            <a:normAutofit/>
          </a:bodyPr>
          <a:lstStyle/>
          <a:p>
            <a:pPr algn="l"/>
            <a:r>
              <a:rPr lang="en-US" sz="10560" b="1" dirty="0">
                <a:solidFill>
                  <a:srgbClr val="FFFF00"/>
                </a:solidFill>
                <a:latin typeface="Arial Black" panose="020B0A04020102020204" pitchFamily="34" charset="0"/>
              </a:rPr>
              <a:t>    </a:t>
            </a:r>
            <a:r>
              <a:rPr lang="en-US" sz="8800" b="1" dirty="0">
                <a:solidFill>
                  <a:srgbClr val="FFFF00"/>
                </a:solidFill>
                <a:latin typeface="Arial Black" panose="020B0A04020102020204" pitchFamily="34" charset="0"/>
              </a:rPr>
              <a:t>2019 Middle Fire (CA-SHF) - Long Term Strategic Analysis </a:t>
            </a:r>
          </a:p>
        </p:txBody>
      </p:sp>
      <p:sp>
        <p:nvSpPr>
          <p:cNvPr id="33" name="Title 1"/>
          <p:cNvSpPr txBox="1">
            <a:spLocks/>
          </p:cNvSpPr>
          <p:nvPr/>
        </p:nvSpPr>
        <p:spPr>
          <a:xfrm>
            <a:off x="1053338" y="4258056"/>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rgbClr val="FFFF00"/>
                </a:solidFill>
                <a:latin typeface="Arial Black" panose="020B0A04020102020204" pitchFamily="34" charset="0"/>
              </a:rPr>
              <a:t>Overview</a:t>
            </a:r>
          </a:p>
        </p:txBody>
      </p:sp>
      <p:sp>
        <p:nvSpPr>
          <p:cNvPr id="36" name="Content Placeholder 2"/>
          <p:cNvSpPr txBox="1">
            <a:spLocks/>
          </p:cNvSpPr>
          <p:nvPr/>
        </p:nvSpPr>
        <p:spPr>
          <a:xfrm>
            <a:off x="1039283" y="5167884"/>
            <a:ext cx="7359650" cy="4425696"/>
          </a:xfrm>
          <a:prstGeom prst="rect">
            <a:avLst/>
          </a:prstGeom>
          <a:solidFill>
            <a:schemeClr val="bg1">
              <a:lumMod val="75000"/>
            </a:schemeClr>
          </a:solidFill>
          <a:ln w="3175">
            <a:solidFill>
              <a:schemeClr val="tx1"/>
            </a:solidFill>
          </a:ln>
        </p:spPr>
        <p:txBody>
          <a:bodyPr vert="horz" lIns="402336" tIns="201168" rIns="402336" bIns="20116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800"/>
              </a:spcAft>
            </a:pPr>
            <a:r>
              <a:rPr lang="en-US" sz="1600" dirty="0"/>
              <a:t>A Long Term Analysis is a tool used by fire managers to identify potential impacts to values at risk and key questions related to such values. It helps managers monitor if management action points are impacted related to the identified values. Such an analysis was complete for the Middle Fire. This poster presents the current situation and projects out the remainder of the fire season in terms of fire spread potential, weather and fire outlook, fire history and end of season analysis. By looking ahead, one can anticipate what to expect and develop critical trigger points to help make informed decisions. This is all put into context of management action points, values that are being protected by those actions, and the probability of the fire reaching those values over time.</a:t>
            </a:r>
          </a:p>
          <a:p>
            <a:pPr>
              <a:spcAft>
                <a:spcPts val="800"/>
              </a:spcAft>
            </a:pPr>
            <a:r>
              <a:rPr lang="en-US" sz="1600" dirty="0"/>
              <a:t>Strategy: The strategy for the Middle Fire Incident will be to employ modified suppression, point protection and tactics to achieve incident objectives and protect the values at risk. </a:t>
            </a:r>
          </a:p>
          <a:p>
            <a:pPr>
              <a:spcAft>
                <a:spcPts val="800"/>
              </a:spcAft>
            </a:pPr>
            <a:r>
              <a:rPr lang="en-US" sz="1600" dirty="0"/>
              <a:t>This is the story of the Middle Fire in terms of antecedent conditions, the current situation, and where we’re heading as fire season continues.</a:t>
            </a:r>
            <a:endParaRPr lang="en-US" sz="1100" dirty="0"/>
          </a:p>
          <a:p>
            <a:pPr marL="0" indent="0">
              <a:buNone/>
            </a:pPr>
            <a:endParaRPr lang="en-US" sz="990" dirty="0"/>
          </a:p>
        </p:txBody>
      </p:sp>
      <p:sp>
        <p:nvSpPr>
          <p:cNvPr id="37" name="Title 1"/>
          <p:cNvSpPr txBox="1">
            <a:spLocks/>
          </p:cNvSpPr>
          <p:nvPr/>
        </p:nvSpPr>
        <p:spPr>
          <a:xfrm>
            <a:off x="1033780" y="10652760"/>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latin typeface="Arial Black" panose="020B0A04020102020204" pitchFamily="34" charset="0"/>
              </a:rPr>
              <a:t>Current Situation</a:t>
            </a:r>
          </a:p>
        </p:txBody>
      </p:sp>
      <p:sp>
        <p:nvSpPr>
          <p:cNvPr id="38" name="Content Placeholder 2"/>
          <p:cNvSpPr txBox="1">
            <a:spLocks/>
          </p:cNvSpPr>
          <p:nvPr/>
        </p:nvSpPr>
        <p:spPr>
          <a:xfrm>
            <a:off x="1047750" y="11663344"/>
            <a:ext cx="2212848" cy="4304995"/>
          </a:xfrm>
          <a:prstGeom prst="rect">
            <a:avLst/>
          </a:prstGeom>
          <a:solidFill>
            <a:schemeClr val="bg1">
              <a:lumMod val="75000"/>
            </a:schemeClr>
          </a:solidFill>
          <a:ln w="3175">
            <a:solidFill>
              <a:schemeClr val="tx1"/>
            </a:solidFill>
          </a:ln>
        </p:spPr>
        <p:txBody>
          <a:bodyPr vert="horz" lIns="402336" tIns="201168" rIns="402336" bIns="201168"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990" dirty="0"/>
              <a:t>Fire growth potential was at its near peak for the 2019 fire season when the Middle Fire was discovered on September 5. Fire behavior has steadily moderated since. Note that the forecasted ERC shows it to not reach high to critical fire danger rating levels and should decline for the rest of the season.</a:t>
            </a:r>
          </a:p>
          <a:p>
            <a:pPr marL="0" indent="0">
              <a:buNone/>
            </a:pPr>
            <a:endParaRPr lang="en-US" sz="990" dirty="0"/>
          </a:p>
          <a:p>
            <a:pPr marL="0" indent="0">
              <a:buNone/>
            </a:pPr>
            <a:r>
              <a:rPr lang="en-US" sz="990" dirty="0"/>
              <a:t>Energy Release Component is a number related to the available energy per unit within the flaming front at the head of a fire. Daily variations in ERC are due to changes in moisture content of the various fuels present, both live and dead, and have an affect on potential fire intensity. </a:t>
            </a:r>
          </a:p>
        </p:txBody>
      </p:sp>
      <p:sp>
        <p:nvSpPr>
          <p:cNvPr id="39" name="Title 1"/>
          <p:cNvSpPr txBox="1">
            <a:spLocks/>
          </p:cNvSpPr>
          <p:nvPr/>
        </p:nvSpPr>
        <p:spPr>
          <a:xfrm>
            <a:off x="1053338" y="16688182"/>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solidFill>
                  <a:srgbClr val="FFFF00"/>
                </a:solidFill>
                <a:latin typeface="Arial Black" panose="020B0A04020102020204" pitchFamily="34" charset="0"/>
              </a:rPr>
              <a:t>Wildland Fire Outlook</a:t>
            </a:r>
          </a:p>
        </p:txBody>
      </p:sp>
      <p:sp>
        <p:nvSpPr>
          <p:cNvPr id="40" name="TextBox 39"/>
          <p:cNvSpPr txBox="1"/>
          <p:nvPr/>
        </p:nvSpPr>
        <p:spPr>
          <a:xfrm>
            <a:off x="1056038" y="17681392"/>
            <a:ext cx="7341756" cy="5266442"/>
          </a:xfrm>
          <a:prstGeom prst="rect">
            <a:avLst/>
          </a:prstGeom>
          <a:solidFill>
            <a:schemeClr val="bg1">
              <a:lumMod val="75000"/>
            </a:schemeClr>
          </a:solidFill>
          <a:ln w="3175">
            <a:solidFill>
              <a:schemeClr val="tx1"/>
            </a:solidFill>
          </a:ln>
        </p:spPr>
        <p:txBody>
          <a:bodyPr wrap="square" lIns="182880" tIns="182880" rIns="182880" bIns="822960" rtlCol="0">
            <a:spAutoFit/>
          </a:bodyPr>
          <a:lstStyle/>
          <a:p>
            <a:pPr lvl="0">
              <a:spcBef>
                <a:spcPct val="20000"/>
              </a:spcBef>
            </a:pPr>
            <a:r>
              <a:rPr lang="en-US" sz="2000" dirty="0"/>
              <a:t>Above normal significant large fire potential is expected in the higher elevations in September and October followed by Normal significant large fire potential. The general outlook for September through December is for warmer and drier than normal conditions. Higher elevations (above 6,000 feet) are still seeing higher live fuel and soil moisture values from the runoff of the robust winter snow pack. </a:t>
            </a:r>
            <a:r>
              <a:rPr lang="en-US" sz="1892" dirty="0">
                <a:solidFill>
                  <a:prstClr val="black"/>
                </a:solidFill>
              </a:rPr>
              <a:t> </a:t>
            </a:r>
          </a:p>
          <a:p>
            <a:pPr lvl="0">
              <a:spcBef>
                <a:spcPct val="20000"/>
              </a:spcBef>
            </a:pPr>
            <a:endParaRPr lang="en-US" sz="1892" dirty="0">
              <a:solidFill>
                <a:prstClr val="black"/>
              </a:solidFill>
            </a:endParaRPr>
          </a:p>
          <a:p>
            <a:pPr lvl="0">
              <a:spcBef>
                <a:spcPct val="20000"/>
              </a:spcBef>
            </a:pPr>
            <a:endParaRPr lang="en-US" sz="1892" dirty="0">
              <a:solidFill>
                <a:prstClr val="black"/>
              </a:solidFill>
            </a:endParaRPr>
          </a:p>
          <a:p>
            <a:pPr lvl="0">
              <a:spcBef>
                <a:spcPct val="20000"/>
              </a:spcBef>
            </a:pPr>
            <a:endParaRPr lang="en-US" sz="1892" dirty="0">
              <a:solidFill>
                <a:prstClr val="black"/>
              </a:solidFill>
            </a:endParaRPr>
          </a:p>
          <a:p>
            <a:pPr lvl="0">
              <a:spcBef>
                <a:spcPct val="20000"/>
              </a:spcBef>
            </a:pPr>
            <a:endParaRPr lang="en-US" sz="1892" dirty="0">
              <a:solidFill>
                <a:prstClr val="black"/>
              </a:solidFill>
            </a:endParaRPr>
          </a:p>
          <a:p>
            <a:pPr lvl="0">
              <a:spcBef>
                <a:spcPct val="20000"/>
              </a:spcBef>
            </a:pPr>
            <a:endParaRPr lang="en-US" sz="1892" dirty="0">
              <a:solidFill>
                <a:prstClr val="black"/>
              </a:solidFill>
            </a:endParaRPr>
          </a:p>
          <a:p>
            <a:pPr lvl="0">
              <a:spcBef>
                <a:spcPct val="20000"/>
              </a:spcBef>
            </a:pPr>
            <a:endParaRPr lang="en-US" sz="1892" dirty="0">
              <a:solidFill>
                <a:prstClr val="black"/>
              </a:solidFill>
            </a:endParaRPr>
          </a:p>
        </p:txBody>
      </p:sp>
      <p:sp>
        <p:nvSpPr>
          <p:cNvPr id="41" name="Title 1"/>
          <p:cNvSpPr txBox="1">
            <a:spLocks/>
          </p:cNvSpPr>
          <p:nvPr/>
        </p:nvSpPr>
        <p:spPr>
          <a:xfrm>
            <a:off x="1056282" y="23469600"/>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FF00"/>
                </a:solidFill>
                <a:latin typeface="Arial Black" panose="020B0A04020102020204" pitchFamily="34" charset="0"/>
              </a:rPr>
              <a:t>8-14 Day Weather Outlook</a:t>
            </a:r>
          </a:p>
        </p:txBody>
      </p:sp>
      <p:sp>
        <p:nvSpPr>
          <p:cNvPr id="46" name="Title 1"/>
          <p:cNvSpPr txBox="1">
            <a:spLocks/>
          </p:cNvSpPr>
          <p:nvPr/>
        </p:nvSpPr>
        <p:spPr>
          <a:xfrm>
            <a:off x="8693591" y="23465589"/>
            <a:ext cx="7437563"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50" b="1" dirty="0">
                <a:solidFill>
                  <a:srgbClr val="FFFF00"/>
                </a:solidFill>
                <a:latin typeface="Arial Black" panose="020B0A04020102020204" pitchFamily="34" charset="0"/>
              </a:rPr>
              <a:t>Precipitation % of Average</a:t>
            </a:r>
          </a:p>
        </p:txBody>
      </p:sp>
      <p:sp>
        <p:nvSpPr>
          <p:cNvPr id="47" name="TextBox 46"/>
          <p:cNvSpPr txBox="1"/>
          <p:nvPr/>
        </p:nvSpPr>
        <p:spPr>
          <a:xfrm>
            <a:off x="1012569" y="24480460"/>
            <a:ext cx="7397371" cy="5343001"/>
          </a:xfrm>
          <a:prstGeom prst="rect">
            <a:avLst/>
          </a:prstGeom>
          <a:solidFill>
            <a:schemeClr val="bg1">
              <a:lumMod val="75000"/>
            </a:schemeClr>
          </a:solidFill>
          <a:ln w="3175">
            <a:solidFill>
              <a:schemeClr val="tx1"/>
            </a:solidFill>
          </a:ln>
        </p:spPr>
        <p:txBody>
          <a:bodyPr wrap="square" lIns="274320" tIns="182880" rIns="274320" bIns="548640" rtlCol="0">
            <a:spAutoFit/>
          </a:bodyPr>
          <a:lstStyle/>
          <a:p>
            <a:pPr>
              <a:spcBef>
                <a:spcPct val="20000"/>
              </a:spcBef>
            </a:pPr>
            <a:r>
              <a:rPr lang="en-US" sz="1600" dirty="0">
                <a:solidFill>
                  <a:prstClr val="black"/>
                </a:solidFill>
              </a:rPr>
              <a:t>The 8-14 day outlook for Sept. 20-26, above normal temperatures are favored for the conterminous United States. The highest probabilities of above normal temperatures are indicated along the West Coast. There are enhanced probabilities of near normal precipitation forecast over the western United States.</a:t>
            </a:r>
          </a:p>
          <a:p>
            <a:pPr lvl="0">
              <a:spcBef>
                <a:spcPct val="20000"/>
              </a:spcBef>
            </a:pPr>
            <a:endParaRPr lang="en-US" sz="16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a:p>
            <a:pPr lvl="0">
              <a:spcBef>
                <a:spcPct val="20000"/>
              </a:spcBef>
            </a:pPr>
            <a:endParaRPr lang="en-US" sz="1500" dirty="0">
              <a:solidFill>
                <a:prstClr val="black"/>
              </a:solidFill>
            </a:endParaRPr>
          </a:p>
        </p:txBody>
      </p:sp>
      <p:sp>
        <p:nvSpPr>
          <p:cNvPr id="48" name="Title 1"/>
          <p:cNvSpPr txBox="1">
            <a:spLocks/>
          </p:cNvSpPr>
          <p:nvPr/>
        </p:nvSpPr>
        <p:spPr>
          <a:xfrm>
            <a:off x="16418226" y="23480076"/>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350" b="1" dirty="0">
                <a:solidFill>
                  <a:srgbClr val="FFFF00"/>
                </a:solidFill>
                <a:latin typeface="Arial Black" panose="020B0A04020102020204" pitchFamily="34" charset="0"/>
              </a:rPr>
              <a:t>Suppression Difficulty Index</a:t>
            </a:r>
          </a:p>
        </p:txBody>
      </p:sp>
      <p:sp>
        <p:nvSpPr>
          <p:cNvPr id="49" name="TextBox 48"/>
          <p:cNvSpPr txBox="1"/>
          <p:nvPr/>
        </p:nvSpPr>
        <p:spPr>
          <a:xfrm>
            <a:off x="8689750" y="24395160"/>
            <a:ext cx="7406753" cy="5478423"/>
          </a:xfrm>
          <a:prstGeom prst="rect">
            <a:avLst/>
          </a:prstGeom>
          <a:solidFill>
            <a:schemeClr val="bg1">
              <a:lumMod val="75000"/>
            </a:schemeClr>
          </a:solidFill>
          <a:ln w="3175">
            <a:solidFill>
              <a:schemeClr val="tx1"/>
            </a:solidFill>
          </a:ln>
        </p:spPr>
        <p:txBody>
          <a:bodyPr wrap="square" lIns="274320" tIns="182880" rIns="274320" bIns="365760" rtlCol="0">
            <a:spAutoFit/>
          </a:bodyPr>
          <a:lstStyle/>
          <a:p>
            <a:r>
              <a:rPr lang="en-US" sz="1509" dirty="0"/>
              <a:t>T</a:t>
            </a:r>
            <a:r>
              <a:rPr lang="en-US" sz="1600" dirty="0"/>
              <a:t>he fire area received above normal precipitation in the spring and in August, leading to higher than average fuel moistures. This fuel moisture has allowed live fuels to retain greenness and are less available for consumption when compared with average of below average precipitation years. This has resulted in lower rates of spread than past fires in the same area at this time of year. If precipitation remains above normal this condition may persist, however, if the next few weeks are at or below average for precipitation, live fuels along with fine dead fuels will continue to cure and contribute to fire spread. </a:t>
            </a:r>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p:txBody>
      </p:sp>
      <p:sp>
        <p:nvSpPr>
          <p:cNvPr id="50" name="Title 1"/>
          <p:cNvSpPr txBox="1">
            <a:spLocks/>
          </p:cNvSpPr>
          <p:nvPr/>
        </p:nvSpPr>
        <p:spPr>
          <a:xfrm>
            <a:off x="24077302" y="16994516"/>
            <a:ext cx="7388352"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32" b="1" dirty="0">
                <a:solidFill>
                  <a:srgbClr val="FFFF00"/>
                </a:solidFill>
                <a:latin typeface="Arial Black" panose="020B0A04020102020204" pitchFamily="34" charset="0"/>
              </a:rPr>
              <a:t>Risk and Organization Assessment</a:t>
            </a:r>
          </a:p>
        </p:txBody>
      </p:sp>
      <p:sp>
        <p:nvSpPr>
          <p:cNvPr id="51" name="TextBox 50"/>
          <p:cNvSpPr txBox="1"/>
          <p:nvPr/>
        </p:nvSpPr>
        <p:spPr>
          <a:xfrm>
            <a:off x="24083738" y="17999645"/>
            <a:ext cx="7370064" cy="5004447"/>
          </a:xfrm>
          <a:prstGeom prst="rect">
            <a:avLst/>
          </a:prstGeom>
          <a:solidFill>
            <a:schemeClr val="bg1">
              <a:lumMod val="75000"/>
            </a:schemeClr>
          </a:solidFill>
          <a:ln w="3175">
            <a:solidFill>
              <a:schemeClr val="tx1"/>
            </a:solidFill>
          </a:ln>
        </p:spPr>
        <p:txBody>
          <a:bodyPr wrap="square" lIns="274320" tIns="182880" rIns="274320" bIns="182880" rtlCol="0">
            <a:spAutoFit/>
          </a:bodyPr>
          <a:lstStyle/>
          <a:p>
            <a:pPr marL="251460" indent="-251460">
              <a:buFont typeface="Arial" panose="020B0604020202020204" pitchFamily="34" charset="0"/>
              <a:buChar char="•"/>
            </a:pPr>
            <a:r>
              <a:rPr lang="en-US" sz="1600" dirty="0"/>
              <a:t>The Overall risk is moderate due to the few values at risk and infrastructure within the area. Potential fire growth is moderate and fire behavior will trend lower as we begin the fall season.</a:t>
            </a:r>
          </a:p>
          <a:p>
            <a:pPr marL="251460" indent="-251460">
              <a:buFont typeface="Arial" panose="020B0604020202020204" pitchFamily="34" charset="0"/>
              <a:buChar char="•"/>
            </a:pPr>
            <a:r>
              <a:rPr lang="en-US" sz="1600" dirty="0"/>
              <a:t>A type 3 organization is recommended to manage the incident. Some specialized resources and coordination are required in the wilderness. External influences are key as well given the potential for visibility from nearby communities and the impact to recreation from area closures during hunting season. </a:t>
            </a:r>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600" dirty="0"/>
          </a:p>
          <a:p>
            <a:pPr marL="251460" indent="-251460">
              <a:buFont typeface="Arial" panose="020B0604020202020204" pitchFamily="34" charset="0"/>
              <a:buChar char="•"/>
            </a:pPr>
            <a:endParaRPr lang="en-US" sz="1320" dirty="0"/>
          </a:p>
        </p:txBody>
      </p:sp>
      <p:sp>
        <p:nvSpPr>
          <p:cNvPr id="54" name="Title 1"/>
          <p:cNvSpPr txBox="1">
            <a:spLocks/>
          </p:cNvSpPr>
          <p:nvPr/>
        </p:nvSpPr>
        <p:spPr>
          <a:xfrm>
            <a:off x="31851600" y="4264352"/>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latin typeface="Arial Black" panose="020B0A04020102020204" pitchFamily="34" charset="0"/>
              </a:rPr>
              <a:t>Season Ending Event</a:t>
            </a:r>
          </a:p>
        </p:txBody>
      </p:sp>
      <p:sp>
        <p:nvSpPr>
          <p:cNvPr id="55" name="TextBox 54"/>
          <p:cNvSpPr txBox="1"/>
          <p:nvPr/>
        </p:nvSpPr>
        <p:spPr>
          <a:xfrm>
            <a:off x="31862077" y="5254205"/>
            <a:ext cx="7336807" cy="4699748"/>
          </a:xfrm>
          <a:prstGeom prst="rect">
            <a:avLst/>
          </a:prstGeom>
          <a:solidFill>
            <a:schemeClr val="bg1">
              <a:lumMod val="75000"/>
            </a:schemeClr>
          </a:solidFill>
          <a:ln w="3175">
            <a:solidFill>
              <a:schemeClr val="tx1"/>
            </a:solidFill>
          </a:ln>
        </p:spPr>
        <p:txBody>
          <a:bodyPr wrap="square" lIns="182880" tIns="182880" rIns="182880" rtlCol="0">
            <a:spAutoFit/>
          </a:bodyPr>
          <a:lstStyle/>
          <a:p>
            <a:r>
              <a:rPr lang="en-US" sz="1320" dirty="0"/>
              <a:t>Below is a season-ending graph for the Middle Fire. It is based on 18 years of gridded weather data and the most recent fire perimeter. A time series of ERC is extracted for each pixel in the fire perimeter. If the ERC drops below a RELATIVE ERC of 75 (data is scaled 0 to 100)—25% of the historic max—and remains below that threshold the remainder of the year, the season-ending criteria is met.</a:t>
            </a:r>
          </a:p>
          <a:p>
            <a:endParaRPr lang="en-US" sz="1320" dirty="0"/>
          </a:p>
          <a:p>
            <a:r>
              <a:rPr lang="en-US" sz="1320" dirty="0"/>
              <a:t> </a:t>
            </a:r>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p:txBody>
      </p:sp>
      <p:sp>
        <p:nvSpPr>
          <p:cNvPr id="57" name="Title 1"/>
          <p:cNvSpPr txBox="1">
            <a:spLocks/>
          </p:cNvSpPr>
          <p:nvPr/>
        </p:nvSpPr>
        <p:spPr>
          <a:xfrm>
            <a:off x="31820342" y="10540380"/>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FF00"/>
                </a:solidFill>
                <a:latin typeface="Arial Black" panose="020B0A04020102020204" pitchFamily="34" charset="0"/>
              </a:rPr>
              <a:t>Fire History</a:t>
            </a:r>
          </a:p>
        </p:txBody>
      </p:sp>
      <p:sp>
        <p:nvSpPr>
          <p:cNvPr id="58" name="TextBox 57"/>
          <p:cNvSpPr txBox="1"/>
          <p:nvPr/>
        </p:nvSpPr>
        <p:spPr>
          <a:xfrm>
            <a:off x="31815575" y="11469091"/>
            <a:ext cx="7359246" cy="4524315"/>
          </a:xfrm>
          <a:prstGeom prst="rect">
            <a:avLst/>
          </a:prstGeom>
          <a:solidFill>
            <a:schemeClr val="bg1">
              <a:lumMod val="75000"/>
            </a:schemeClr>
          </a:solidFill>
          <a:ln w="3175">
            <a:solidFill>
              <a:schemeClr val="tx1"/>
            </a:solidFill>
          </a:ln>
        </p:spPr>
        <p:txBody>
          <a:bodyPr wrap="square" tIns="182880" bIns="274320" rtlCol="0">
            <a:spAutoFit/>
          </a:bodyPr>
          <a:lstStyle/>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p:txBody>
      </p:sp>
      <p:sp>
        <p:nvSpPr>
          <p:cNvPr id="60" name="Title 1"/>
          <p:cNvSpPr txBox="1">
            <a:spLocks/>
          </p:cNvSpPr>
          <p:nvPr/>
        </p:nvSpPr>
        <p:spPr>
          <a:xfrm>
            <a:off x="31851600" y="17004957"/>
            <a:ext cx="7376160" cy="868326"/>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100" b="1" dirty="0">
                <a:solidFill>
                  <a:srgbClr val="FFFF00"/>
                </a:solidFill>
                <a:latin typeface="Arial Black" panose="020B0A04020102020204" pitchFamily="34" charset="0"/>
              </a:rPr>
              <a:t>Estimated Ground Evacuation</a:t>
            </a:r>
          </a:p>
        </p:txBody>
      </p:sp>
      <p:sp>
        <p:nvSpPr>
          <p:cNvPr id="61" name="TextBox 60"/>
          <p:cNvSpPr txBox="1"/>
          <p:nvPr/>
        </p:nvSpPr>
        <p:spPr>
          <a:xfrm>
            <a:off x="31864474" y="17873283"/>
            <a:ext cx="7363286" cy="5216813"/>
          </a:xfrm>
          <a:prstGeom prst="rect">
            <a:avLst/>
          </a:prstGeom>
          <a:solidFill>
            <a:schemeClr val="bg1">
              <a:lumMod val="75000"/>
            </a:schemeClr>
          </a:solidFill>
          <a:ln w="3175">
            <a:solidFill>
              <a:schemeClr val="tx1"/>
            </a:solidFill>
          </a:ln>
        </p:spPr>
        <p:txBody>
          <a:bodyPr wrap="square" lIns="274320" tIns="91440" rIns="274320" bIns="274320" rtlCol="0">
            <a:spAutoFit/>
          </a:bodyPr>
          <a:lstStyle/>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251460" indent="-251460">
              <a:buFont typeface="Arial" panose="020B0604020202020204" pitchFamily="34" charset="0"/>
              <a:buChar char="•"/>
            </a:pPr>
            <a:endParaRPr lang="en-US" sz="1100" dirty="0"/>
          </a:p>
        </p:txBody>
      </p:sp>
      <p:sp>
        <p:nvSpPr>
          <p:cNvPr id="62" name="Title 1"/>
          <p:cNvSpPr txBox="1">
            <a:spLocks/>
          </p:cNvSpPr>
          <p:nvPr/>
        </p:nvSpPr>
        <p:spPr>
          <a:xfrm>
            <a:off x="31825110" y="23480076"/>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FF00"/>
                </a:solidFill>
                <a:latin typeface="Arial Black" panose="020B0A04020102020204" pitchFamily="34" charset="0"/>
              </a:rPr>
              <a:t>Findings and Summary</a:t>
            </a:r>
          </a:p>
        </p:txBody>
      </p:sp>
      <p:sp>
        <p:nvSpPr>
          <p:cNvPr id="63" name="TextBox 62"/>
          <p:cNvSpPr txBox="1"/>
          <p:nvPr/>
        </p:nvSpPr>
        <p:spPr>
          <a:xfrm>
            <a:off x="31842024" y="24607476"/>
            <a:ext cx="7332797" cy="5078313"/>
          </a:xfrm>
          <a:prstGeom prst="rect">
            <a:avLst/>
          </a:prstGeom>
          <a:solidFill>
            <a:schemeClr val="bg1">
              <a:lumMod val="75000"/>
            </a:schemeClr>
          </a:solidFill>
          <a:ln w="3175">
            <a:solidFill>
              <a:schemeClr val="tx1"/>
            </a:solidFill>
          </a:ln>
        </p:spPr>
        <p:txBody>
          <a:bodyPr wrap="square" lIns="274320" tIns="274320" rIns="274320" bIns="365760" rtlCol="0">
            <a:spAutoFit/>
          </a:bodyPr>
          <a:lstStyle/>
          <a:p>
            <a:r>
              <a:rPr lang="en-US" sz="1600" dirty="0"/>
              <a:t>The Middle Fire was discovered on Thursday, September 5th 2019 after overnight lightning the previous night. Line officers and fire management from both the Trinity River Management Unit and the Shasta-Trinity Supervisor's Office met to discuss current situation on the Middle Fire and evaluate management strategies. Given the location of the fire, proximity to wilderness, seasonality, expected fire behavior, risk to firefighters and likelihood for success the decision has been made to suppress this fire using a confine/contain strategy that limits exposure by moving operations to locations with fewer snags and lower potential for rolling debris to impact resources on the fire. The planning area identified is approximately 69,000 acres in order to encompass potential primary, secondary and tertiary control features. The designated planning area is not necessarily the anticipated final fire . The selected course of action will be utilized to achieve an appropriate final that balances firefighter exposure and impacts from fire, smoke and loss of access to recreating public.</a:t>
            </a:r>
          </a:p>
          <a:p>
            <a:endParaRPr lang="en-US" sz="1600" dirty="0"/>
          </a:p>
          <a:p>
            <a:r>
              <a:rPr lang="en-US" sz="1600" dirty="0"/>
              <a:t>Currently threats to the values at risk are low. The fire still has potential for future growth, but strategic locations of </a:t>
            </a:r>
            <a:r>
              <a:rPr lang="en-US" sz="1600" dirty="0" err="1"/>
              <a:t>firelines</a:t>
            </a:r>
            <a:r>
              <a:rPr lang="en-US" sz="1600" dirty="0"/>
              <a:t> and natural barriers have been identified and mitigation measures are in place for the identified values at risk. </a:t>
            </a:r>
          </a:p>
        </p:txBody>
      </p:sp>
      <p:sp>
        <p:nvSpPr>
          <p:cNvPr id="64" name="Title 1"/>
          <p:cNvSpPr txBox="1">
            <a:spLocks/>
          </p:cNvSpPr>
          <p:nvPr/>
        </p:nvSpPr>
        <p:spPr>
          <a:xfrm>
            <a:off x="24151383" y="23465589"/>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FF00"/>
                </a:solidFill>
                <a:latin typeface="Arial Black" panose="020B0A04020102020204" pitchFamily="34" charset="0"/>
              </a:rPr>
              <a:t>Potential Control Locations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3487" y="3688080"/>
            <a:ext cx="14946923" cy="19343078"/>
          </a:xfrm>
          <a:prstGeom prst="rect">
            <a:avLst/>
          </a:prstGeom>
        </p:spPr>
      </p:pic>
      <p:sp>
        <p:nvSpPr>
          <p:cNvPr id="5" name="TextBox 4"/>
          <p:cNvSpPr txBox="1"/>
          <p:nvPr/>
        </p:nvSpPr>
        <p:spPr>
          <a:xfrm>
            <a:off x="24140160" y="4220355"/>
            <a:ext cx="3129526" cy="1175706"/>
          </a:xfrm>
          <a:prstGeom prst="rect">
            <a:avLst/>
          </a:prstGeom>
          <a:noFill/>
        </p:spPr>
        <p:txBody>
          <a:bodyPr wrap="square" rtlCol="0">
            <a:spAutoFit/>
          </a:bodyPr>
          <a:lstStyle/>
          <a:p>
            <a:r>
              <a:rPr lang="en-US" sz="3520" dirty="0">
                <a:latin typeface="Arial Black" panose="020B0A04020102020204" pitchFamily="34" charset="0"/>
              </a:rPr>
              <a:t>WFDSS Near Term</a:t>
            </a:r>
          </a:p>
        </p:txBody>
      </p:sp>
      <p:sp>
        <p:nvSpPr>
          <p:cNvPr id="53" name="Title 1"/>
          <p:cNvSpPr txBox="1">
            <a:spLocks/>
          </p:cNvSpPr>
          <p:nvPr/>
        </p:nvSpPr>
        <p:spPr>
          <a:xfrm>
            <a:off x="24124809" y="4264352"/>
            <a:ext cx="7376160" cy="1005840"/>
          </a:xfrm>
          <a:prstGeom prst="rect">
            <a:avLst/>
          </a:prstGeom>
          <a:solidFill>
            <a:schemeClr val="tx1"/>
          </a:solidFill>
        </p:spPr>
        <p:txBody>
          <a:bodyPr vert="horz" lIns="402336" tIns="201168" rIns="402336" bIns="20116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solidFill>
                  <a:srgbClr val="FFFF00"/>
                </a:solidFill>
                <a:latin typeface="Arial Black" panose="020B0A04020102020204" pitchFamily="34" charset="0"/>
              </a:rPr>
              <a:t>Winds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00" y="3821060"/>
            <a:ext cx="14808810" cy="19164343"/>
          </a:xfrm>
          <a:prstGeom prst="rect">
            <a:avLst/>
          </a:prstGeom>
        </p:spPr>
      </p:pic>
      <p:sp>
        <p:nvSpPr>
          <p:cNvPr id="29" name="Oval 28"/>
          <p:cNvSpPr/>
          <p:nvPr/>
        </p:nvSpPr>
        <p:spPr>
          <a:xfrm>
            <a:off x="35814000" y="29942006"/>
            <a:ext cx="889907" cy="845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Content Placeholder 67" descr="A close up of a map&#10;&#10;Description automatically generated">
            <a:extLst>
              <a:ext uri="{FF2B5EF4-FFF2-40B4-BE49-F238E27FC236}">
                <a16:creationId xmlns:a16="http://schemas.microsoft.com/office/drawing/2014/main" xmlns="" id="{7118BFF4-B41D-4C76-ACEA-C33C2D11A7E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758380" y="6714829"/>
            <a:ext cx="5417820" cy="1090912"/>
          </a:xfrm>
        </p:spPr>
      </p:pic>
      <p:pic>
        <p:nvPicPr>
          <p:cNvPr id="70" name="Picture 69">
            <a:extLst>
              <a:ext uri="{FF2B5EF4-FFF2-40B4-BE49-F238E27FC236}">
                <a16:creationId xmlns:a16="http://schemas.microsoft.com/office/drawing/2014/main" xmlns="" id="{33D04816-5000-4482-A737-EE535807A4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798660" y="11495245"/>
            <a:ext cx="7429099" cy="4986816"/>
          </a:xfrm>
          <a:prstGeom prst="rect">
            <a:avLst/>
          </a:prstGeom>
        </p:spPr>
      </p:pic>
      <p:sp>
        <p:nvSpPr>
          <p:cNvPr id="85" name="TextBox 84">
            <a:extLst>
              <a:ext uri="{FF2B5EF4-FFF2-40B4-BE49-F238E27FC236}">
                <a16:creationId xmlns:a16="http://schemas.microsoft.com/office/drawing/2014/main" xmlns="" id="{922F9999-CEE8-4843-8385-A4DD65AD8F8A}"/>
              </a:ext>
            </a:extLst>
          </p:cNvPr>
          <p:cNvSpPr txBox="1"/>
          <p:nvPr/>
        </p:nvSpPr>
        <p:spPr>
          <a:xfrm>
            <a:off x="9202687" y="13251472"/>
            <a:ext cx="14378629" cy="1200329"/>
          </a:xfrm>
          <a:prstGeom prst="rect">
            <a:avLst/>
          </a:prstGeom>
          <a:solidFill>
            <a:schemeClr val="tx1"/>
          </a:solidFill>
        </p:spPr>
        <p:txBody>
          <a:bodyPr wrap="square" rtlCol="0">
            <a:spAutoFit/>
          </a:bodyPr>
          <a:lstStyle/>
          <a:p>
            <a:pPr algn="ctr"/>
            <a:r>
              <a:rPr lang="en-US" sz="7200" b="1" dirty="0">
                <a:solidFill>
                  <a:srgbClr val="FFFF00"/>
                </a:solidFill>
              </a:rPr>
              <a:t>Fire Behavior and Effects</a:t>
            </a:r>
          </a:p>
        </p:txBody>
      </p:sp>
      <p:sp>
        <p:nvSpPr>
          <p:cNvPr id="86" name="TextBox 85">
            <a:extLst>
              <a:ext uri="{FF2B5EF4-FFF2-40B4-BE49-F238E27FC236}">
                <a16:creationId xmlns:a16="http://schemas.microsoft.com/office/drawing/2014/main" xmlns="" id="{34B5CCAD-C44B-4C02-A0BD-3768EFFE5909}"/>
              </a:ext>
            </a:extLst>
          </p:cNvPr>
          <p:cNvSpPr txBox="1"/>
          <p:nvPr/>
        </p:nvSpPr>
        <p:spPr>
          <a:xfrm>
            <a:off x="9239406" y="4050226"/>
            <a:ext cx="14378629" cy="1200329"/>
          </a:xfrm>
          <a:prstGeom prst="rect">
            <a:avLst/>
          </a:prstGeom>
          <a:solidFill>
            <a:schemeClr val="tx1"/>
          </a:solidFill>
        </p:spPr>
        <p:txBody>
          <a:bodyPr wrap="square" rtlCol="0">
            <a:spAutoFit/>
          </a:bodyPr>
          <a:lstStyle/>
          <a:p>
            <a:pPr algn="ctr"/>
            <a:r>
              <a:rPr lang="en-US" sz="7200" b="1" dirty="0">
                <a:solidFill>
                  <a:srgbClr val="FFFF00"/>
                </a:solidFill>
              </a:rPr>
              <a:t>Infrared Map for 9/12/19</a:t>
            </a:r>
          </a:p>
        </p:txBody>
      </p:sp>
      <p:pic>
        <p:nvPicPr>
          <p:cNvPr id="87" name="Picture 86">
            <a:extLst>
              <a:ext uri="{FF2B5EF4-FFF2-40B4-BE49-F238E27FC236}">
                <a16:creationId xmlns:a16="http://schemas.microsoft.com/office/drawing/2014/main" xmlns="" id="{B83B5FD6-FF46-4006-B592-FE5E5FB36CB9}"/>
              </a:ext>
            </a:extLst>
          </p:cNvPr>
          <p:cNvPicPr>
            <a:picLocks noChangeAspect="1"/>
          </p:cNvPicPr>
          <p:nvPr/>
        </p:nvPicPr>
        <p:blipFill>
          <a:blip r:embed="rId7"/>
          <a:stretch>
            <a:fillRect/>
          </a:stretch>
        </p:blipFill>
        <p:spPr>
          <a:xfrm>
            <a:off x="19812000" y="20040600"/>
            <a:ext cx="3775753" cy="2783656"/>
          </a:xfrm>
          <a:prstGeom prst="rect">
            <a:avLst/>
          </a:prstGeom>
        </p:spPr>
      </p:pic>
      <p:pic>
        <p:nvPicPr>
          <p:cNvPr id="88" name="Picture 87">
            <a:extLst>
              <a:ext uri="{FF2B5EF4-FFF2-40B4-BE49-F238E27FC236}">
                <a16:creationId xmlns:a16="http://schemas.microsoft.com/office/drawing/2014/main" xmlns="" id="{404F9C8E-A2C9-4888-AEEE-8146303A52A3}"/>
              </a:ext>
            </a:extLst>
          </p:cNvPr>
          <p:cNvPicPr>
            <a:picLocks noChangeAspect="1"/>
          </p:cNvPicPr>
          <p:nvPr/>
        </p:nvPicPr>
        <p:blipFill>
          <a:blip r:embed="rId8"/>
          <a:stretch>
            <a:fillRect/>
          </a:stretch>
        </p:blipFill>
        <p:spPr>
          <a:xfrm>
            <a:off x="19812000" y="8730548"/>
            <a:ext cx="3754076" cy="4538339"/>
          </a:xfrm>
          <a:prstGeom prst="rect">
            <a:avLst/>
          </a:prstGeom>
        </p:spPr>
      </p:pic>
      <p:pic>
        <p:nvPicPr>
          <p:cNvPr id="7" name="Picture 6">
            <a:extLst>
              <a:ext uri="{FF2B5EF4-FFF2-40B4-BE49-F238E27FC236}">
                <a16:creationId xmlns:a16="http://schemas.microsoft.com/office/drawing/2014/main" xmlns="" id="{36FE6344-CB60-4573-AFAD-E236D2189E62}"/>
              </a:ext>
            </a:extLst>
          </p:cNvPr>
          <p:cNvPicPr>
            <a:picLocks noChangeAspect="1"/>
          </p:cNvPicPr>
          <p:nvPr/>
        </p:nvPicPr>
        <p:blipFill>
          <a:blip r:embed="rId9"/>
          <a:stretch>
            <a:fillRect/>
          </a:stretch>
        </p:blipFill>
        <p:spPr>
          <a:xfrm>
            <a:off x="20955000" y="9169471"/>
            <a:ext cx="2610214" cy="888929"/>
          </a:xfrm>
          <a:prstGeom prst="rect">
            <a:avLst/>
          </a:prstGeom>
        </p:spPr>
      </p:pic>
      <p:pic>
        <p:nvPicPr>
          <p:cNvPr id="11" name="Picture 10">
            <a:extLst>
              <a:ext uri="{FF2B5EF4-FFF2-40B4-BE49-F238E27FC236}">
                <a16:creationId xmlns:a16="http://schemas.microsoft.com/office/drawing/2014/main" xmlns="" id="{FF5B8985-D411-492D-B732-D3DE5BA9AE84}"/>
              </a:ext>
            </a:extLst>
          </p:cNvPr>
          <p:cNvPicPr>
            <a:picLocks noChangeAspect="1"/>
          </p:cNvPicPr>
          <p:nvPr/>
        </p:nvPicPr>
        <p:blipFill>
          <a:blip r:embed="rId10"/>
          <a:stretch>
            <a:fillRect/>
          </a:stretch>
        </p:blipFill>
        <p:spPr>
          <a:xfrm>
            <a:off x="1234621" y="20256488"/>
            <a:ext cx="3484487" cy="2567768"/>
          </a:xfrm>
          <a:prstGeom prst="rect">
            <a:avLst/>
          </a:prstGeom>
        </p:spPr>
      </p:pic>
      <p:pic>
        <p:nvPicPr>
          <p:cNvPr id="12" name="Picture 11">
            <a:extLst>
              <a:ext uri="{FF2B5EF4-FFF2-40B4-BE49-F238E27FC236}">
                <a16:creationId xmlns:a16="http://schemas.microsoft.com/office/drawing/2014/main" xmlns="" id="{5D76569C-71B8-4B40-8A27-1D7D061C9662}"/>
              </a:ext>
            </a:extLst>
          </p:cNvPr>
          <p:cNvPicPr>
            <a:picLocks noChangeAspect="1"/>
          </p:cNvPicPr>
          <p:nvPr/>
        </p:nvPicPr>
        <p:blipFill>
          <a:blip r:embed="rId11"/>
          <a:stretch>
            <a:fillRect/>
          </a:stretch>
        </p:blipFill>
        <p:spPr>
          <a:xfrm>
            <a:off x="4859591" y="20269232"/>
            <a:ext cx="3417713" cy="2567768"/>
          </a:xfrm>
          <a:prstGeom prst="rect">
            <a:avLst/>
          </a:prstGeom>
        </p:spPr>
      </p:pic>
      <p:pic>
        <p:nvPicPr>
          <p:cNvPr id="15" name="Picture 14">
            <a:extLst>
              <a:ext uri="{FF2B5EF4-FFF2-40B4-BE49-F238E27FC236}">
                <a16:creationId xmlns:a16="http://schemas.microsoft.com/office/drawing/2014/main" xmlns="" id="{0C56E915-A3C6-41A4-93A1-D4E29F4DC8DE}"/>
              </a:ext>
            </a:extLst>
          </p:cNvPr>
          <p:cNvPicPr>
            <a:picLocks noChangeAspect="1"/>
          </p:cNvPicPr>
          <p:nvPr/>
        </p:nvPicPr>
        <p:blipFill>
          <a:blip r:embed="rId12"/>
          <a:stretch>
            <a:fillRect/>
          </a:stretch>
        </p:blipFill>
        <p:spPr>
          <a:xfrm>
            <a:off x="3283564" y="11663344"/>
            <a:ext cx="5100766" cy="4299975"/>
          </a:xfrm>
          <a:prstGeom prst="rect">
            <a:avLst/>
          </a:prstGeom>
        </p:spPr>
      </p:pic>
      <p:pic>
        <p:nvPicPr>
          <p:cNvPr id="19" name="Picture 18">
            <a:extLst>
              <a:ext uri="{FF2B5EF4-FFF2-40B4-BE49-F238E27FC236}">
                <a16:creationId xmlns:a16="http://schemas.microsoft.com/office/drawing/2014/main" xmlns="" id="{B0746A10-4C83-4ACB-9549-710D863F13AF}"/>
              </a:ext>
            </a:extLst>
          </p:cNvPr>
          <p:cNvPicPr>
            <a:picLocks noChangeAspect="1"/>
          </p:cNvPicPr>
          <p:nvPr/>
        </p:nvPicPr>
        <p:blipFill>
          <a:blip r:embed="rId13"/>
          <a:stretch>
            <a:fillRect/>
          </a:stretch>
        </p:blipFill>
        <p:spPr>
          <a:xfrm>
            <a:off x="9260555" y="5199220"/>
            <a:ext cx="14327198" cy="8069667"/>
          </a:xfrm>
          <a:prstGeom prst="rect">
            <a:avLst/>
          </a:prstGeom>
        </p:spPr>
      </p:pic>
      <p:pic>
        <p:nvPicPr>
          <p:cNvPr id="27" name="Picture 26">
            <a:extLst>
              <a:ext uri="{FF2B5EF4-FFF2-40B4-BE49-F238E27FC236}">
                <a16:creationId xmlns:a16="http://schemas.microsoft.com/office/drawing/2014/main" xmlns="" id="{27D98A2A-7324-4AE4-96E2-B31091A61953}"/>
              </a:ext>
            </a:extLst>
          </p:cNvPr>
          <p:cNvPicPr>
            <a:picLocks noChangeAspect="1"/>
          </p:cNvPicPr>
          <p:nvPr/>
        </p:nvPicPr>
        <p:blipFill>
          <a:blip r:embed="rId14"/>
          <a:stretch>
            <a:fillRect/>
          </a:stretch>
        </p:blipFill>
        <p:spPr>
          <a:xfrm>
            <a:off x="1243869" y="25794728"/>
            <a:ext cx="3426785" cy="3801240"/>
          </a:xfrm>
          <a:prstGeom prst="rect">
            <a:avLst/>
          </a:prstGeom>
        </p:spPr>
      </p:pic>
      <p:pic>
        <p:nvPicPr>
          <p:cNvPr id="28" name="Picture 27">
            <a:extLst>
              <a:ext uri="{FF2B5EF4-FFF2-40B4-BE49-F238E27FC236}">
                <a16:creationId xmlns:a16="http://schemas.microsoft.com/office/drawing/2014/main" xmlns="" id="{6F0192FF-7860-4580-B062-6BD4FFE9603F}"/>
              </a:ext>
            </a:extLst>
          </p:cNvPr>
          <p:cNvPicPr>
            <a:picLocks noChangeAspect="1"/>
          </p:cNvPicPr>
          <p:nvPr/>
        </p:nvPicPr>
        <p:blipFill>
          <a:blip r:embed="rId15"/>
          <a:stretch>
            <a:fillRect/>
          </a:stretch>
        </p:blipFill>
        <p:spPr>
          <a:xfrm>
            <a:off x="4820147" y="25796147"/>
            <a:ext cx="3496599" cy="3821875"/>
          </a:xfrm>
          <a:prstGeom prst="rect">
            <a:avLst/>
          </a:prstGeom>
        </p:spPr>
      </p:pic>
      <p:sp>
        <p:nvSpPr>
          <p:cNvPr id="31" name="TextBox 30">
            <a:extLst>
              <a:ext uri="{FF2B5EF4-FFF2-40B4-BE49-F238E27FC236}">
                <a16:creationId xmlns:a16="http://schemas.microsoft.com/office/drawing/2014/main" xmlns="" id="{7E16A525-B32D-4E79-B2D6-0C2E247EE8FE}"/>
              </a:ext>
            </a:extLst>
          </p:cNvPr>
          <p:cNvSpPr txBox="1"/>
          <p:nvPr/>
        </p:nvSpPr>
        <p:spPr>
          <a:xfrm>
            <a:off x="19278600" y="14935200"/>
            <a:ext cx="914400" cy="1311128"/>
          </a:xfrm>
          <a:prstGeom prst="rect">
            <a:avLst/>
          </a:prstGeom>
          <a:noFill/>
        </p:spPr>
        <p:txBody>
          <a:bodyPr wrap="square" rtlCol="0">
            <a:spAutoFit/>
          </a:bodyPr>
          <a:lstStyle/>
          <a:p>
            <a:endParaRPr lang="en-US" dirty="0"/>
          </a:p>
        </p:txBody>
      </p:sp>
      <p:sp>
        <p:nvSpPr>
          <p:cNvPr id="32" name="TextBox 31">
            <a:extLst>
              <a:ext uri="{FF2B5EF4-FFF2-40B4-BE49-F238E27FC236}">
                <a16:creationId xmlns:a16="http://schemas.microsoft.com/office/drawing/2014/main" xmlns="" id="{0AEB9029-DFCB-4FC4-8B3A-D893F82F68AB}"/>
              </a:ext>
            </a:extLst>
          </p:cNvPr>
          <p:cNvSpPr txBox="1"/>
          <p:nvPr/>
        </p:nvSpPr>
        <p:spPr>
          <a:xfrm>
            <a:off x="19278600" y="14935200"/>
            <a:ext cx="914400" cy="1311128"/>
          </a:xfrm>
          <a:prstGeom prst="rect">
            <a:avLst/>
          </a:prstGeom>
          <a:noFill/>
        </p:spPr>
        <p:txBody>
          <a:bodyPr wrap="square" rtlCol="0">
            <a:spAutoFit/>
          </a:bodyPr>
          <a:lstStyle/>
          <a:p>
            <a:endParaRPr lang="en-US" dirty="0"/>
          </a:p>
        </p:txBody>
      </p:sp>
      <p:sp>
        <p:nvSpPr>
          <p:cNvPr id="34" name="TextBox 33">
            <a:extLst>
              <a:ext uri="{FF2B5EF4-FFF2-40B4-BE49-F238E27FC236}">
                <a16:creationId xmlns:a16="http://schemas.microsoft.com/office/drawing/2014/main" xmlns="" id="{D7035726-E962-4AF9-AD14-35F169639642}"/>
              </a:ext>
            </a:extLst>
          </p:cNvPr>
          <p:cNvSpPr txBox="1"/>
          <p:nvPr/>
        </p:nvSpPr>
        <p:spPr>
          <a:xfrm>
            <a:off x="19278600" y="14935200"/>
            <a:ext cx="914400" cy="1311128"/>
          </a:xfrm>
          <a:prstGeom prst="rect">
            <a:avLst/>
          </a:prstGeom>
          <a:noFill/>
        </p:spPr>
        <p:txBody>
          <a:bodyPr wrap="square" rtlCol="0">
            <a:spAutoFit/>
          </a:bodyPr>
          <a:lstStyle/>
          <a:p>
            <a:endParaRPr lang="en-US" dirty="0"/>
          </a:p>
        </p:txBody>
      </p:sp>
      <p:sp>
        <p:nvSpPr>
          <p:cNvPr id="35" name="TextBox 34">
            <a:extLst>
              <a:ext uri="{FF2B5EF4-FFF2-40B4-BE49-F238E27FC236}">
                <a16:creationId xmlns:a16="http://schemas.microsoft.com/office/drawing/2014/main" xmlns="" id="{1480F351-058C-4AF7-9141-A19293808AE5}"/>
              </a:ext>
            </a:extLst>
          </p:cNvPr>
          <p:cNvSpPr txBox="1"/>
          <p:nvPr/>
        </p:nvSpPr>
        <p:spPr>
          <a:xfrm>
            <a:off x="19278600" y="14935200"/>
            <a:ext cx="914400" cy="1311128"/>
          </a:xfrm>
          <a:prstGeom prst="rect">
            <a:avLst/>
          </a:prstGeom>
          <a:noFill/>
        </p:spPr>
        <p:txBody>
          <a:bodyPr wrap="square" rtlCol="0">
            <a:spAutoFit/>
          </a:bodyPr>
          <a:lstStyle/>
          <a:p>
            <a:endParaRPr lang="en-US" dirty="0"/>
          </a:p>
        </p:txBody>
      </p:sp>
      <p:sp>
        <p:nvSpPr>
          <p:cNvPr id="43" name="TextBox 42">
            <a:extLst>
              <a:ext uri="{FF2B5EF4-FFF2-40B4-BE49-F238E27FC236}">
                <a16:creationId xmlns:a16="http://schemas.microsoft.com/office/drawing/2014/main" xmlns="" id="{8D75A5BF-EA4F-4963-BB6A-B1CAD6A20580}"/>
              </a:ext>
            </a:extLst>
          </p:cNvPr>
          <p:cNvSpPr txBox="1"/>
          <p:nvPr/>
        </p:nvSpPr>
        <p:spPr>
          <a:xfrm>
            <a:off x="19278600" y="14935200"/>
            <a:ext cx="914400" cy="1311128"/>
          </a:xfrm>
          <a:prstGeom prst="rect">
            <a:avLst/>
          </a:prstGeom>
          <a:noFill/>
        </p:spPr>
        <p:txBody>
          <a:bodyPr wrap="square" rtlCol="0">
            <a:spAutoFit/>
          </a:bodyPr>
          <a:lstStyle/>
          <a:p>
            <a:endParaRPr lang="en-US" dirty="0"/>
          </a:p>
        </p:txBody>
      </p:sp>
      <p:sp>
        <p:nvSpPr>
          <p:cNvPr id="44" name="Rectangle 1">
            <a:extLst>
              <a:ext uri="{FF2B5EF4-FFF2-40B4-BE49-F238E27FC236}">
                <a16:creationId xmlns:a16="http://schemas.microsoft.com/office/drawing/2014/main" xmlns="" id="{43FFE376-244D-40CF-A8D1-263D3B22236C}"/>
              </a:ext>
            </a:extLst>
          </p:cNvPr>
          <p:cNvSpPr>
            <a:spLocks noChangeArrowheads="1"/>
          </p:cNvSpPr>
          <p:nvPr/>
        </p:nvSpPr>
        <p:spPr bwMode="auto">
          <a:xfrm>
            <a:off x="0" y="-17621"/>
            <a:ext cx="29206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Unicode MS" panose="020B0604020202020204" pitchFamily="34" charset="-128"/>
              </a:rPr>
              <a:t>.</a:t>
            </a:r>
            <a:r>
              <a:rPr kumimoji="0" lang="en-US" altLang="en-US" sz="2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2">
            <a:extLst>
              <a:ext uri="{FF2B5EF4-FFF2-40B4-BE49-F238E27FC236}">
                <a16:creationId xmlns:a16="http://schemas.microsoft.com/office/drawing/2014/main" xmlns="" id="{CF8B9F1F-E42C-4FF2-A133-04B8D290E1AB}"/>
              </a:ext>
            </a:extLst>
          </p:cNvPr>
          <p:cNvSpPr>
            <a:spLocks noChangeArrowheads="1"/>
          </p:cNvSpPr>
          <p:nvPr/>
        </p:nvSpPr>
        <p:spPr bwMode="auto">
          <a:xfrm>
            <a:off x="152400" y="265584"/>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Unicode MS" panose="020B0604020202020204" pitchFamily="34" charset="-128"/>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6" name="Picture 55">
            <a:extLst>
              <a:ext uri="{FF2B5EF4-FFF2-40B4-BE49-F238E27FC236}">
                <a16:creationId xmlns:a16="http://schemas.microsoft.com/office/drawing/2014/main" xmlns="" id="{D732FEE7-33A6-4070-905A-CF04254A560B}"/>
              </a:ext>
            </a:extLst>
          </p:cNvPr>
          <p:cNvPicPr>
            <a:picLocks noChangeAspect="1"/>
          </p:cNvPicPr>
          <p:nvPr/>
        </p:nvPicPr>
        <p:blipFill>
          <a:blip r:embed="rId16"/>
          <a:stretch>
            <a:fillRect/>
          </a:stretch>
        </p:blipFill>
        <p:spPr>
          <a:xfrm>
            <a:off x="31889874" y="17907189"/>
            <a:ext cx="7327193" cy="5311016"/>
          </a:xfrm>
          <a:prstGeom prst="rect">
            <a:avLst/>
          </a:prstGeom>
        </p:spPr>
      </p:pic>
      <p:pic>
        <p:nvPicPr>
          <p:cNvPr id="59" name="Picture 58">
            <a:extLst>
              <a:ext uri="{FF2B5EF4-FFF2-40B4-BE49-F238E27FC236}">
                <a16:creationId xmlns:a16="http://schemas.microsoft.com/office/drawing/2014/main" xmlns="" id="{F593641F-2879-42CF-9A82-D92023A3CF8A}"/>
              </a:ext>
            </a:extLst>
          </p:cNvPr>
          <p:cNvPicPr>
            <a:picLocks noChangeAspect="1"/>
          </p:cNvPicPr>
          <p:nvPr/>
        </p:nvPicPr>
        <p:blipFill>
          <a:blip r:embed="rId17"/>
          <a:stretch>
            <a:fillRect/>
          </a:stretch>
        </p:blipFill>
        <p:spPr>
          <a:xfrm>
            <a:off x="24192497" y="20138448"/>
            <a:ext cx="3467076" cy="2783266"/>
          </a:xfrm>
          <a:prstGeom prst="rect">
            <a:avLst/>
          </a:prstGeom>
        </p:spPr>
      </p:pic>
      <p:pic>
        <p:nvPicPr>
          <p:cNvPr id="66" name="Picture 65">
            <a:extLst>
              <a:ext uri="{FF2B5EF4-FFF2-40B4-BE49-F238E27FC236}">
                <a16:creationId xmlns:a16="http://schemas.microsoft.com/office/drawing/2014/main" xmlns="" id="{F9E2CCFF-ED5A-4877-90E6-F6744D5BC730}"/>
              </a:ext>
            </a:extLst>
          </p:cNvPr>
          <p:cNvPicPr>
            <a:picLocks noChangeAspect="1"/>
          </p:cNvPicPr>
          <p:nvPr/>
        </p:nvPicPr>
        <p:blipFill>
          <a:blip r:embed="rId18"/>
          <a:stretch>
            <a:fillRect/>
          </a:stretch>
        </p:blipFill>
        <p:spPr>
          <a:xfrm>
            <a:off x="27768332" y="20138447"/>
            <a:ext cx="3611781" cy="2783267"/>
          </a:xfrm>
          <a:prstGeom prst="rect">
            <a:avLst/>
          </a:prstGeom>
        </p:spPr>
      </p:pic>
      <p:pic>
        <p:nvPicPr>
          <p:cNvPr id="73" name="Picture 72">
            <a:extLst>
              <a:ext uri="{FF2B5EF4-FFF2-40B4-BE49-F238E27FC236}">
                <a16:creationId xmlns:a16="http://schemas.microsoft.com/office/drawing/2014/main" xmlns="" id="{EAD184EF-2CCD-44AE-ADB5-2EA17168499F}"/>
              </a:ext>
            </a:extLst>
          </p:cNvPr>
          <p:cNvPicPr>
            <a:picLocks noChangeAspect="1"/>
          </p:cNvPicPr>
          <p:nvPr/>
        </p:nvPicPr>
        <p:blipFill>
          <a:blip r:embed="rId19"/>
          <a:stretch>
            <a:fillRect/>
          </a:stretch>
        </p:blipFill>
        <p:spPr>
          <a:xfrm>
            <a:off x="32537401" y="6395690"/>
            <a:ext cx="5943600" cy="3197890"/>
          </a:xfrm>
          <a:prstGeom prst="rect">
            <a:avLst/>
          </a:prstGeom>
        </p:spPr>
      </p:pic>
      <p:sp>
        <p:nvSpPr>
          <p:cNvPr id="79" name="TextBox 78">
            <a:extLst>
              <a:ext uri="{FF2B5EF4-FFF2-40B4-BE49-F238E27FC236}">
                <a16:creationId xmlns:a16="http://schemas.microsoft.com/office/drawing/2014/main" xmlns="" id="{BB16B334-B740-48C2-8C37-8595A2F2EEB4}"/>
              </a:ext>
            </a:extLst>
          </p:cNvPr>
          <p:cNvSpPr txBox="1"/>
          <p:nvPr/>
        </p:nvSpPr>
        <p:spPr>
          <a:xfrm flipH="1">
            <a:off x="24140160" y="5278694"/>
            <a:ext cx="7342199" cy="4764381"/>
          </a:xfrm>
          <a:prstGeom prst="rect">
            <a:avLst/>
          </a:prstGeom>
          <a:solidFill>
            <a:schemeClr val="bg1">
              <a:lumMod val="75000"/>
            </a:schemeClr>
          </a:solidFill>
        </p:spPr>
        <p:txBody>
          <a:bodyPr wrap="square" rtlCol="0">
            <a:spAutoFit/>
          </a:bodyPr>
          <a:lstStyle/>
          <a:p>
            <a:r>
              <a:rPr lang="en-US" sz="1320" dirty="0"/>
              <a:t>The following wind rose depicts burn period winds (12:00 -22:00) during the fire season of May 1st through October 31st. the analysis included 2000 through 2019. The wind rose depicts the 2 dominant wind patterns observed at Backbone RAWS, a NW and S-SE wind. Typical winds are not above 10 mph with some records reaching 12 mph over a ten minute average. Winds were calm 11.1% of the time. </a:t>
            </a:r>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a:p>
            <a:endParaRPr lang="en-US" sz="1320" dirty="0"/>
          </a:p>
        </p:txBody>
      </p:sp>
      <p:pic>
        <p:nvPicPr>
          <p:cNvPr id="89" name="Picture 88" descr="A picture containing text&#10;&#10;Description automatically generated">
            <a:extLst>
              <a:ext uri="{FF2B5EF4-FFF2-40B4-BE49-F238E27FC236}">
                <a16:creationId xmlns:a16="http://schemas.microsoft.com/office/drawing/2014/main" xmlns="" id="{E463E3C3-29C3-4B21-B7AA-E4BE4097BF5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326251" y="6263956"/>
            <a:ext cx="4953000" cy="3489644"/>
          </a:xfrm>
          <a:prstGeom prst="rect">
            <a:avLst/>
          </a:prstGeom>
        </p:spPr>
      </p:pic>
      <p:pic>
        <p:nvPicPr>
          <p:cNvPr id="1024" name="Picture 1023" descr="A picture containing text, map&#10;&#10;Description automatically generated">
            <a:extLst>
              <a:ext uri="{FF2B5EF4-FFF2-40B4-BE49-F238E27FC236}">
                <a16:creationId xmlns:a16="http://schemas.microsoft.com/office/drawing/2014/main" xmlns="" id="{4D61E643-4A77-47D6-A989-110715D9B8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083738" y="11658599"/>
            <a:ext cx="7158262" cy="4823461"/>
          </a:xfrm>
          <a:prstGeom prst="rect">
            <a:avLst/>
          </a:prstGeom>
        </p:spPr>
      </p:pic>
      <p:sp>
        <p:nvSpPr>
          <p:cNvPr id="1025" name="TextBox 1024">
            <a:extLst>
              <a:ext uri="{FF2B5EF4-FFF2-40B4-BE49-F238E27FC236}">
                <a16:creationId xmlns:a16="http://schemas.microsoft.com/office/drawing/2014/main" xmlns="" id="{E3D86F64-4FE4-436B-B946-58EDD41E708C}"/>
              </a:ext>
            </a:extLst>
          </p:cNvPr>
          <p:cNvSpPr txBox="1"/>
          <p:nvPr/>
        </p:nvSpPr>
        <p:spPr>
          <a:xfrm>
            <a:off x="24077302" y="10605767"/>
            <a:ext cx="7164698" cy="1077218"/>
          </a:xfrm>
          <a:prstGeom prst="rect">
            <a:avLst/>
          </a:prstGeom>
          <a:solidFill>
            <a:schemeClr val="tx1"/>
          </a:solidFill>
        </p:spPr>
        <p:txBody>
          <a:bodyPr wrap="square" rtlCol="0">
            <a:spAutoFit/>
          </a:bodyPr>
          <a:lstStyle/>
          <a:p>
            <a:pPr algn="ctr"/>
            <a:r>
              <a:rPr lang="en-US" sz="3200" dirty="0">
                <a:solidFill>
                  <a:srgbClr val="FFFF00"/>
                </a:solidFill>
                <a:latin typeface="Arial Black" panose="020B0A04020102020204" pitchFamily="34" charset="0"/>
              </a:rPr>
              <a:t>Natural Resource Concerns</a:t>
            </a:r>
          </a:p>
          <a:p>
            <a:r>
              <a:rPr lang="en-US" sz="3200" dirty="0">
                <a:solidFill>
                  <a:srgbClr val="FFFF00"/>
                </a:solidFill>
              </a:rPr>
              <a:t> </a:t>
            </a:r>
            <a:endParaRPr lang="en-US" sz="3200" dirty="0"/>
          </a:p>
        </p:txBody>
      </p:sp>
      <p:pic>
        <p:nvPicPr>
          <p:cNvPr id="1027" name="Picture 1026" descr="A close up of a logo&#10;&#10;Description automatically generated">
            <a:extLst>
              <a:ext uri="{FF2B5EF4-FFF2-40B4-BE49-F238E27FC236}">
                <a16:creationId xmlns:a16="http://schemas.microsoft.com/office/drawing/2014/main" xmlns="" id="{ECA2CC90-E238-484D-BC9E-036C4ED8544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894915" y="26647909"/>
            <a:ext cx="4876800" cy="2970113"/>
          </a:xfrm>
          <a:prstGeom prst="rect">
            <a:avLst/>
          </a:prstGeom>
        </p:spPr>
      </p:pic>
      <p:pic>
        <p:nvPicPr>
          <p:cNvPr id="1030" name="Picture 1029" descr="A tree in a forest&#10;&#10;Description automatically generated">
            <a:extLst>
              <a:ext uri="{FF2B5EF4-FFF2-40B4-BE49-F238E27FC236}">
                <a16:creationId xmlns:a16="http://schemas.microsoft.com/office/drawing/2014/main" xmlns="" id="{9CD39982-9D41-4850-8490-F9B597BCCD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404653" y="14417880"/>
            <a:ext cx="7102692" cy="8366301"/>
          </a:xfrm>
          <a:prstGeom prst="rect">
            <a:avLst/>
          </a:prstGeom>
        </p:spPr>
      </p:pic>
      <p:pic>
        <p:nvPicPr>
          <p:cNvPr id="1032" name="Picture 1031" descr="A view of a mountain&#10;&#10;Description automatically generated">
            <a:extLst>
              <a:ext uri="{FF2B5EF4-FFF2-40B4-BE49-F238E27FC236}">
                <a16:creationId xmlns:a16="http://schemas.microsoft.com/office/drawing/2014/main" xmlns="" id="{197E56E1-949A-4D0D-AB86-4CB95622E4E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90835" y="14417881"/>
            <a:ext cx="7207382" cy="8366301"/>
          </a:xfrm>
          <a:prstGeom prst="rect">
            <a:avLst/>
          </a:prstGeom>
        </p:spPr>
      </p:pic>
      <p:pic>
        <p:nvPicPr>
          <p:cNvPr id="1034" name="Picture 1033" descr="A close up of a map&#10;&#10;Description automatically generated">
            <a:extLst>
              <a:ext uri="{FF2B5EF4-FFF2-40B4-BE49-F238E27FC236}">
                <a16:creationId xmlns:a16="http://schemas.microsoft.com/office/drawing/2014/main" xmlns="" id="{D40C23F3-2F4E-4A78-BC8F-C0FDF84194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401924" y="24434547"/>
            <a:ext cx="7399850" cy="5468544"/>
          </a:xfrm>
          <a:prstGeom prst="rect">
            <a:avLst/>
          </a:prstGeom>
        </p:spPr>
      </p:pic>
      <p:pic>
        <p:nvPicPr>
          <p:cNvPr id="1036" name="Picture 1035">
            <a:extLst>
              <a:ext uri="{FF2B5EF4-FFF2-40B4-BE49-F238E27FC236}">
                <a16:creationId xmlns:a16="http://schemas.microsoft.com/office/drawing/2014/main" xmlns="" id="{F82886C9-BB15-47A9-9CAA-A224E858B63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165387" y="24464772"/>
            <a:ext cx="7288415" cy="5357413"/>
          </a:xfrm>
          <a:prstGeom prst="rect">
            <a:avLst/>
          </a:prstGeom>
        </p:spPr>
      </p:pic>
      <p:pic>
        <p:nvPicPr>
          <p:cNvPr id="1038" name="Picture 1037" descr="A screenshot of a cell phone&#10;&#10;Description automatically generated">
            <a:extLst>
              <a:ext uri="{FF2B5EF4-FFF2-40B4-BE49-F238E27FC236}">
                <a16:creationId xmlns:a16="http://schemas.microsoft.com/office/drawing/2014/main" xmlns="" id="{DA6F5EAD-939B-4E7F-B155-3E7D8E1B3B8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221602" y="27861767"/>
            <a:ext cx="1592580" cy="1516380"/>
          </a:xfrm>
          <a:prstGeom prst="rect">
            <a:avLst/>
          </a:prstGeom>
        </p:spPr>
      </p:pic>
      <p:pic>
        <p:nvPicPr>
          <p:cNvPr id="1041" name="Picture 1040">
            <a:extLst>
              <a:ext uri="{FF2B5EF4-FFF2-40B4-BE49-F238E27FC236}">
                <a16:creationId xmlns:a16="http://schemas.microsoft.com/office/drawing/2014/main" xmlns="" id="{98AF8ADC-1DC0-4218-A72D-379664D43991}"/>
              </a:ext>
            </a:extLst>
          </p:cNvPr>
          <p:cNvPicPr>
            <a:picLocks noChangeAspect="1"/>
          </p:cNvPicPr>
          <p:nvPr/>
        </p:nvPicPr>
        <p:blipFill>
          <a:blip r:embed="rId28"/>
          <a:stretch>
            <a:fillRect/>
          </a:stretch>
        </p:blipFill>
        <p:spPr>
          <a:xfrm>
            <a:off x="29891684" y="27861766"/>
            <a:ext cx="1590675" cy="1434817"/>
          </a:xfrm>
          <a:prstGeom prst="rect">
            <a:avLst/>
          </a:prstGeom>
        </p:spPr>
      </p:pic>
    </p:spTree>
    <p:extLst>
      <p:ext uri="{BB962C8B-B14F-4D97-AF65-F5344CB8AC3E}">
        <p14:creationId xmlns:p14="http://schemas.microsoft.com/office/powerpoint/2010/main" val="4202330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7787</TotalTime>
  <Words>1067</Words>
  <Application>Microsoft Office PowerPoint</Application>
  <PresentationFormat>Custom</PresentationFormat>
  <Paragraphs>141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 Unicode MS</vt:lpstr>
      <vt:lpstr>Arial</vt:lpstr>
      <vt:lpstr>Arial Black</vt:lpstr>
      <vt:lpstr>Calibri</vt:lpstr>
      <vt:lpstr>Office Theme</vt:lpstr>
      <vt:lpstr>    2019 Middle Fire (CA-SHF) - Long Term Strategic Analysis </vt:lpstr>
    </vt:vector>
  </TitlesOfParts>
  <Company>Bureau of Land Management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Bradley Washa</dc:creator>
  <cp:lastModifiedBy>Ostmann, Daniel - FS</cp:lastModifiedBy>
  <cp:revision>196</cp:revision>
  <cp:lastPrinted>2016-08-14T14:04:05Z</cp:lastPrinted>
  <dcterms:created xsi:type="dcterms:W3CDTF">2016-08-10T14:06:22Z</dcterms:created>
  <dcterms:modified xsi:type="dcterms:W3CDTF">2019-09-13T21:00:11Z</dcterms:modified>
</cp:coreProperties>
</file>