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12192000" cy="6858000"/>
  <p:notesSz cx="6980238"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35" autoAdjust="0"/>
    <p:restoredTop sz="94660"/>
  </p:normalViewPr>
  <p:slideViewPr>
    <p:cSldViewPr snapToGrid="0">
      <p:cViewPr varScale="1">
        <p:scale>
          <a:sx n="86" d="100"/>
          <a:sy n="86" d="100"/>
        </p:scale>
        <p:origin x="90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CCDAABA-EA6A-4DEB-9CE6-5B23000E3DA0}"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D5BBF-67E1-443D-82C8-F41EEA53FC45}" type="slidenum">
              <a:rPr lang="en-US" smtClean="0"/>
              <a:t>‹#›</a:t>
            </a:fld>
            <a:endParaRPr lang="en-US"/>
          </a:p>
        </p:txBody>
      </p:sp>
    </p:spTree>
    <p:extLst>
      <p:ext uri="{BB962C8B-B14F-4D97-AF65-F5344CB8AC3E}">
        <p14:creationId xmlns:p14="http://schemas.microsoft.com/office/powerpoint/2010/main" val="873414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CDAABA-EA6A-4DEB-9CE6-5B23000E3DA0}"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D5BBF-67E1-443D-82C8-F41EEA53FC45}" type="slidenum">
              <a:rPr lang="en-US" smtClean="0"/>
              <a:t>‹#›</a:t>
            </a:fld>
            <a:endParaRPr lang="en-US"/>
          </a:p>
        </p:txBody>
      </p:sp>
    </p:spTree>
    <p:extLst>
      <p:ext uri="{BB962C8B-B14F-4D97-AF65-F5344CB8AC3E}">
        <p14:creationId xmlns:p14="http://schemas.microsoft.com/office/powerpoint/2010/main" val="2435134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CDAABA-EA6A-4DEB-9CE6-5B23000E3DA0}"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D5BBF-67E1-443D-82C8-F41EEA53FC45}" type="slidenum">
              <a:rPr lang="en-US" smtClean="0"/>
              <a:t>‹#›</a:t>
            </a:fld>
            <a:endParaRPr lang="en-US"/>
          </a:p>
        </p:txBody>
      </p:sp>
    </p:spTree>
    <p:extLst>
      <p:ext uri="{BB962C8B-B14F-4D97-AF65-F5344CB8AC3E}">
        <p14:creationId xmlns:p14="http://schemas.microsoft.com/office/powerpoint/2010/main" val="1142806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CDAABA-EA6A-4DEB-9CE6-5B23000E3DA0}"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D5BBF-67E1-443D-82C8-F41EEA53FC45}" type="slidenum">
              <a:rPr lang="en-US" smtClean="0"/>
              <a:t>‹#›</a:t>
            </a:fld>
            <a:endParaRPr lang="en-US"/>
          </a:p>
        </p:txBody>
      </p:sp>
    </p:spTree>
    <p:extLst>
      <p:ext uri="{BB962C8B-B14F-4D97-AF65-F5344CB8AC3E}">
        <p14:creationId xmlns:p14="http://schemas.microsoft.com/office/powerpoint/2010/main" val="3703541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CDAABA-EA6A-4DEB-9CE6-5B23000E3DA0}"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D5BBF-67E1-443D-82C8-F41EEA53FC45}" type="slidenum">
              <a:rPr lang="en-US" smtClean="0"/>
              <a:t>‹#›</a:t>
            </a:fld>
            <a:endParaRPr lang="en-US"/>
          </a:p>
        </p:txBody>
      </p:sp>
    </p:spTree>
    <p:extLst>
      <p:ext uri="{BB962C8B-B14F-4D97-AF65-F5344CB8AC3E}">
        <p14:creationId xmlns:p14="http://schemas.microsoft.com/office/powerpoint/2010/main" val="2678951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CDAABA-EA6A-4DEB-9CE6-5B23000E3DA0}"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8D5BBF-67E1-443D-82C8-F41EEA53FC45}" type="slidenum">
              <a:rPr lang="en-US" smtClean="0"/>
              <a:t>‹#›</a:t>
            </a:fld>
            <a:endParaRPr lang="en-US"/>
          </a:p>
        </p:txBody>
      </p:sp>
    </p:spTree>
    <p:extLst>
      <p:ext uri="{BB962C8B-B14F-4D97-AF65-F5344CB8AC3E}">
        <p14:creationId xmlns:p14="http://schemas.microsoft.com/office/powerpoint/2010/main" val="1883228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CDAABA-EA6A-4DEB-9CE6-5B23000E3DA0}" type="datetimeFigureOut">
              <a:rPr lang="en-US" smtClean="0"/>
              <a:t>9/13/2019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8D5BBF-67E1-443D-82C8-F41EEA53FC45}" type="slidenum">
              <a:rPr lang="en-US" smtClean="0"/>
              <a:t>‹#›</a:t>
            </a:fld>
            <a:endParaRPr lang="en-US"/>
          </a:p>
        </p:txBody>
      </p:sp>
    </p:spTree>
    <p:extLst>
      <p:ext uri="{BB962C8B-B14F-4D97-AF65-F5344CB8AC3E}">
        <p14:creationId xmlns:p14="http://schemas.microsoft.com/office/powerpoint/2010/main" val="137119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CDAABA-EA6A-4DEB-9CE6-5B23000E3DA0}" type="datetimeFigureOut">
              <a:rPr lang="en-US" smtClean="0"/>
              <a:t>9/13/2019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8D5BBF-67E1-443D-82C8-F41EEA53FC45}" type="slidenum">
              <a:rPr lang="en-US" smtClean="0"/>
              <a:t>‹#›</a:t>
            </a:fld>
            <a:endParaRPr lang="en-US"/>
          </a:p>
        </p:txBody>
      </p:sp>
    </p:spTree>
    <p:extLst>
      <p:ext uri="{BB962C8B-B14F-4D97-AF65-F5344CB8AC3E}">
        <p14:creationId xmlns:p14="http://schemas.microsoft.com/office/powerpoint/2010/main" val="111318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CDAABA-EA6A-4DEB-9CE6-5B23000E3DA0}" type="datetimeFigureOut">
              <a:rPr lang="en-US" smtClean="0"/>
              <a:t>9/13/2019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8D5BBF-67E1-443D-82C8-F41EEA53FC45}" type="slidenum">
              <a:rPr lang="en-US" smtClean="0"/>
              <a:t>‹#›</a:t>
            </a:fld>
            <a:endParaRPr lang="en-US"/>
          </a:p>
        </p:txBody>
      </p:sp>
    </p:spTree>
    <p:extLst>
      <p:ext uri="{BB962C8B-B14F-4D97-AF65-F5344CB8AC3E}">
        <p14:creationId xmlns:p14="http://schemas.microsoft.com/office/powerpoint/2010/main" val="1370568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CDAABA-EA6A-4DEB-9CE6-5B23000E3DA0}"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8D5BBF-67E1-443D-82C8-F41EEA53FC45}" type="slidenum">
              <a:rPr lang="en-US" smtClean="0"/>
              <a:t>‹#›</a:t>
            </a:fld>
            <a:endParaRPr lang="en-US"/>
          </a:p>
        </p:txBody>
      </p:sp>
    </p:spTree>
    <p:extLst>
      <p:ext uri="{BB962C8B-B14F-4D97-AF65-F5344CB8AC3E}">
        <p14:creationId xmlns:p14="http://schemas.microsoft.com/office/powerpoint/2010/main" val="3962589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CDAABA-EA6A-4DEB-9CE6-5B23000E3DA0}"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8D5BBF-67E1-443D-82C8-F41EEA53FC45}" type="slidenum">
              <a:rPr lang="en-US" smtClean="0"/>
              <a:t>‹#›</a:t>
            </a:fld>
            <a:endParaRPr lang="en-US"/>
          </a:p>
        </p:txBody>
      </p:sp>
    </p:spTree>
    <p:extLst>
      <p:ext uri="{BB962C8B-B14F-4D97-AF65-F5344CB8AC3E}">
        <p14:creationId xmlns:p14="http://schemas.microsoft.com/office/powerpoint/2010/main" val="1432296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CDAABA-EA6A-4DEB-9CE6-5B23000E3DA0}" type="datetimeFigureOut">
              <a:rPr lang="en-US" smtClean="0"/>
              <a:t>9/13/2019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D5BBF-67E1-443D-82C8-F41EEA53FC45}" type="slidenum">
              <a:rPr lang="en-US" smtClean="0"/>
              <a:t>‹#›</a:t>
            </a:fld>
            <a:endParaRPr lang="en-US"/>
          </a:p>
        </p:txBody>
      </p:sp>
    </p:spTree>
    <p:extLst>
      <p:ext uri="{BB962C8B-B14F-4D97-AF65-F5344CB8AC3E}">
        <p14:creationId xmlns:p14="http://schemas.microsoft.com/office/powerpoint/2010/main" val="1893515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p:blipFill>
        <p:spPr>
          <a:xfrm>
            <a:off x="8919984" y="3702337"/>
            <a:ext cx="3145871" cy="2939112"/>
          </a:xfrm>
          <a:prstGeom prst="rect">
            <a:avLst/>
          </a:prstGeom>
        </p:spPr>
      </p:pic>
      <p:pic>
        <p:nvPicPr>
          <p:cNvPr id="3" name="Picture 2"/>
          <p:cNvPicPr>
            <a:picLocks noChangeAspect="1"/>
          </p:cNvPicPr>
          <p:nvPr/>
        </p:nvPicPr>
        <p:blipFill>
          <a:blip r:embed="rId3"/>
          <a:stretch>
            <a:fillRect/>
          </a:stretch>
        </p:blipFill>
        <p:spPr>
          <a:xfrm>
            <a:off x="8865329" y="3404940"/>
            <a:ext cx="3242968" cy="39872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740181" y="769885"/>
            <a:ext cx="3445634" cy="2583987"/>
          </a:xfrm>
          <a:prstGeom prst="rect">
            <a:avLst/>
          </a:prstGeom>
        </p:spPr>
      </p:pic>
      <p:sp>
        <p:nvSpPr>
          <p:cNvPr id="8" name="Title 1"/>
          <p:cNvSpPr txBox="1">
            <a:spLocks/>
          </p:cNvSpPr>
          <p:nvPr/>
        </p:nvSpPr>
        <p:spPr>
          <a:xfrm>
            <a:off x="0" y="0"/>
            <a:ext cx="12192000" cy="460693"/>
          </a:xfrm>
          <a:prstGeom prst="rect">
            <a:avLst/>
          </a:prstGeom>
          <a:solidFill>
            <a:sysClr val="windowText" lastClr="000000"/>
          </a:solidFill>
        </p:spPr>
        <p:txBody>
          <a:bodyPr vert="horz" lIns="91440" tIns="45720" rIns="91440" bIns="45720" rtlCol="0" anchor="ctr">
            <a:normAutofit fontScale="25000" lnSpcReduction="20000"/>
          </a:bodyPr>
          <a:lstStyle>
            <a:lvl1pPr algn="ctr" defTabSz="4023360" rtl="0" eaLnBrk="1" latinLnBrk="0" hangingPunct="1">
              <a:spcBef>
                <a:spcPct val="0"/>
              </a:spcBef>
              <a:buNone/>
              <a:defRPr sz="19360" kern="1200">
                <a:solidFill>
                  <a:schemeClr val="tx1"/>
                </a:solidFill>
                <a:latin typeface="+mj-lt"/>
                <a:ea typeface="+mj-ea"/>
                <a:cs typeface="+mj-cs"/>
              </a:defRPr>
            </a:lvl1pPr>
          </a:lstStyle>
          <a:p>
            <a:pPr marL="0" marR="0" lvl="0" indent="0" defTabSz="4023360" rtl="0" eaLnBrk="1" fontAlgn="auto" latinLnBrk="0" hangingPunct="1">
              <a:lnSpc>
                <a:spcPct val="100000"/>
              </a:lnSpc>
              <a:spcBef>
                <a:spcPct val="0"/>
              </a:spcBef>
              <a:spcAft>
                <a:spcPts val="0"/>
              </a:spcAft>
              <a:buClrTx/>
              <a:buSzTx/>
              <a:buFontTx/>
              <a:buNone/>
              <a:tabLst/>
              <a:defRPr/>
            </a:pPr>
            <a:r>
              <a:rPr kumimoji="0" lang="en-US" sz="10560" b="1" i="0" u="none" strike="noStrike" kern="1200" cap="none" spc="0" normalizeH="0" baseline="0" noProof="0" dirty="0">
                <a:ln>
                  <a:noFill/>
                </a:ln>
                <a:solidFill>
                  <a:srgbClr val="FFFF00"/>
                </a:solidFill>
                <a:effectLst/>
                <a:uLnTx/>
                <a:uFillTx/>
                <a:latin typeface="Arial Black" panose="020B0A04020102020204" pitchFamily="34" charset="0"/>
                <a:ea typeface="+mj-ea"/>
                <a:cs typeface="+mj-cs"/>
              </a:rPr>
              <a:t>    2019 Middle Fire (CA-SHF) - Long Term Strategic Analysis </a:t>
            </a:r>
          </a:p>
        </p:txBody>
      </p:sp>
      <p:pic>
        <p:nvPicPr>
          <p:cNvPr id="10" name="Picture 9"/>
          <p:cNvPicPr>
            <a:picLocks noChangeAspect="1"/>
          </p:cNvPicPr>
          <p:nvPr/>
        </p:nvPicPr>
        <p:blipFill>
          <a:blip r:embed="rId5"/>
          <a:stretch>
            <a:fillRect/>
          </a:stretch>
        </p:blipFill>
        <p:spPr>
          <a:xfrm>
            <a:off x="8865328" y="540872"/>
            <a:ext cx="3195340" cy="439141"/>
          </a:xfrm>
          <a:prstGeom prst="rect">
            <a:avLst/>
          </a:prstGeom>
        </p:spPr>
      </p:pic>
      <p:sp>
        <p:nvSpPr>
          <p:cNvPr id="12" name="TextBox 11"/>
          <p:cNvSpPr txBox="1"/>
          <p:nvPr/>
        </p:nvSpPr>
        <p:spPr>
          <a:xfrm>
            <a:off x="3677617" y="1286281"/>
            <a:ext cx="4706676" cy="171009"/>
          </a:xfrm>
          <a:prstGeom prst="rect">
            <a:avLst/>
          </a:prstGeom>
          <a:noFill/>
        </p:spPr>
        <p:txBody>
          <a:bodyPr wrap="square" rtlCol="0">
            <a:spAutoFit/>
          </a:bodyPr>
          <a:lstStyle/>
          <a:p>
            <a:pPr>
              <a:lnSpc>
                <a:spcPct val="107000"/>
              </a:lnSpc>
              <a:spcAft>
                <a:spcPts val="800"/>
              </a:spcAft>
            </a:pPr>
            <a:endParaRPr lang="en-US" sz="5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p:cNvSpPr txBox="1"/>
          <p:nvPr/>
        </p:nvSpPr>
        <p:spPr>
          <a:xfrm>
            <a:off x="6035157" y="5455789"/>
            <a:ext cx="2746656" cy="1261884"/>
          </a:xfrm>
          <a:prstGeom prst="rect">
            <a:avLst/>
          </a:prstGeom>
          <a:noFill/>
        </p:spPr>
        <p:txBody>
          <a:bodyPr wrap="square" rtlCol="0">
            <a:spAutoFit/>
          </a:bodyPr>
          <a:lstStyle/>
          <a:p>
            <a:r>
              <a:rPr lang="en-US" sz="800" b="1" dirty="0"/>
              <a:t>MAP 1</a:t>
            </a:r>
            <a:r>
              <a:rPr lang="en-US" sz="800" dirty="0"/>
              <a:t> - Protect recreation infrastructure. Consult with READ</a:t>
            </a:r>
          </a:p>
          <a:p>
            <a:r>
              <a:rPr lang="en-US" sz="800" b="1" dirty="0"/>
              <a:t>MAP 2</a:t>
            </a:r>
            <a:r>
              <a:rPr lang="en-US" sz="800" dirty="0"/>
              <a:t> - Prepare to tie fire into Canyon Creek and Fork footprint while providing for structure defense/protection</a:t>
            </a:r>
          </a:p>
          <a:p>
            <a:r>
              <a:rPr lang="en-US" sz="800" b="1" dirty="0"/>
              <a:t>MAP 3</a:t>
            </a:r>
            <a:r>
              <a:rPr lang="en-US" sz="800" dirty="0"/>
              <a:t> - Notify and protect the recreating public and notify local stakeholders. Trail system notices. Consult with READ</a:t>
            </a:r>
          </a:p>
          <a:p>
            <a:r>
              <a:rPr lang="en-US" sz="800" b="1" dirty="0"/>
              <a:t>MAP 4</a:t>
            </a:r>
            <a:r>
              <a:rPr lang="en-US" sz="800" dirty="0"/>
              <a:t> - Identify the appropriate control actions to limit fire spread beyond the planning area. Manage fire intensity.</a:t>
            </a:r>
          </a:p>
          <a:p>
            <a:r>
              <a:rPr lang="en-US" sz="800" b="1" dirty="0"/>
              <a:t>MAP 5</a:t>
            </a:r>
            <a:r>
              <a:rPr lang="en-US" sz="800" dirty="0"/>
              <a:t> - Notify and protect the recreating public and notify local stakeholders. Review structure defense plans.</a:t>
            </a:r>
          </a:p>
          <a:p>
            <a:endParaRPr lang="en-US" sz="400" dirty="0"/>
          </a:p>
        </p:txBody>
      </p:sp>
      <p:pic>
        <p:nvPicPr>
          <p:cNvPr id="15" name="Picture 14"/>
          <p:cNvPicPr>
            <a:picLocks noChangeAspect="1"/>
          </p:cNvPicPr>
          <p:nvPr/>
        </p:nvPicPr>
        <p:blipFill>
          <a:blip r:embed="rId6"/>
          <a:stretch>
            <a:fillRect/>
          </a:stretch>
        </p:blipFill>
        <p:spPr>
          <a:xfrm>
            <a:off x="6004311" y="5071880"/>
            <a:ext cx="2748701" cy="383909"/>
          </a:xfrm>
          <a:prstGeom prst="rect">
            <a:avLst/>
          </a:prstGeom>
        </p:spPr>
      </p:pic>
      <p:pic>
        <p:nvPicPr>
          <p:cNvPr id="16" name="Picture 15"/>
          <p:cNvPicPr>
            <a:picLocks noChangeAspect="1"/>
          </p:cNvPicPr>
          <p:nvPr/>
        </p:nvPicPr>
        <p:blipFill>
          <a:blip r:embed="rId7"/>
          <a:stretch>
            <a:fillRect/>
          </a:stretch>
        </p:blipFill>
        <p:spPr>
          <a:xfrm>
            <a:off x="3464513" y="597895"/>
            <a:ext cx="5288499" cy="721159"/>
          </a:xfrm>
          <a:prstGeom prst="rect">
            <a:avLst/>
          </a:prstGeom>
        </p:spPr>
      </p:pic>
      <p:sp>
        <p:nvSpPr>
          <p:cNvPr id="17" name="TextBox 16"/>
          <p:cNvSpPr txBox="1"/>
          <p:nvPr/>
        </p:nvSpPr>
        <p:spPr>
          <a:xfrm>
            <a:off x="3353836" y="5441120"/>
            <a:ext cx="2410473" cy="1200329"/>
          </a:xfrm>
          <a:prstGeom prst="rect">
            <a:avLst/>
          </a:prstGeom>
          <a:noFill/>
        </p:spPr>
        <p:txBody>
          <a:bodyPr wrap="square" rtlCol="0">
            <a:spAutoFit/>
          </a:bodyPr>
          <a:lstStyle/>
          <a:p>
            <a:pPr marL="285750" indent="-285750">
              <a:buFont typeface="Arial" panose="020B0604020202020204" pitchFamily="34" charset="0"/>
              <a:buChar char="•"/>
            </a:pPr>
            <a:r>
              <a:rPr lang="en-US" sz="800" dirty="0" err="1"/>
              <a:t>Dedrick</a:t>
            </a:r>
            <a:r>
              <a:rPr lang="en-US" sz="800" dirty="0"/>
              <a:t> and Grasshopper Flats structures</a:t>
            </a:r>
          </a:p>
          <a:p>
            <a:pPr marL="285750" indent="-285750">
              <a:buFont typeface="Arial" panose="020B0604020202020204" pitchFamily="34" charset="0"/>
              <a:buChar char="•"/>
            </a:pPr>
            <a:r>
              <a:rPr lang="en-US" sz="800" dirty="0"/>
              <a:t>Cultural Resources</a:t>
            </a:r>
          </a:p>
          <a:p>
            <a:pPr marL="285750" indent="-285750">
              <a:buFont typeface="Arial" panose="020B0604020202020204" pitchFamily="34" charset="0"/>
              <a:buChar char="•"/>
            </a:pPr>
            <a:r>
              <a:rPr lang="en-US" sz="800" dirty="0"/>
              <a:t>Recreation Infrastructure</a:t>
            </a:r>
          </a:p>
          <a:p>
            <a:pPr marL="285750" indent="-285750">
              <a:buFont typeface="Arial" panose="020B0604020202020204" pitchFamily="34" charset="0"/>
              <a:buChar char="•"/>
            </a:pPr>
            <a:r>
              <a:rPr lang="en-US" sz="800" dirty="0"/>
              <a:t>Wilderness character</a:t>
            </a:r>
          </a:p>
          <a:p>
            <a:pPr marL="285750" indent="-285750">
              <a:buFont typeface="Arial" panose="020B0604020202020204" pitchFamily="34" charset="0"/>
              <a:buChar char="•"/>
            </a:pPr>
            <a:r>
              <a:rPr lang="en-US" sz="800" dirty="0"/>
              <a:t>Northern Spotted Owl critical habitat</a:t>
            </a:r>
          </a:p>
          <a:p>
            <a:pPr marL="285750" indent="-285750">
              <a:buFont typeface="Arial" panose="020B0604020202020204" pitchFamily="34" charset="0"/>
              <a:buChar char="•"/>
            </a:pPr>
            <a:r>
              <a:rPr lang="en-US" sz="800" dirty="0"/>
              <a:t>Stuart Fork area structures, including Trinity Alps Resort</a:t>
            </a:r>
          </a:p>
          <a:p>
            <a:pPr marL="285750" indent="-285750">
              <a:buFont typeface="Arial" panose="020B0604020202020204" pitchFamily="34" charset="0"/>
              <a:buChar char="•"/>
            </a:pPr>
            <a:r>
              <a:rPr lang="en-US" sz="800" dirty="0"/>
              <a:t>Anadromous Fish Habitat</a:t>
            </a:r>
          </a:p>
          <a:p>
            <a:pPr marL="285750" indent="-285750">
              <a:buFont typeface="Arial" panose="020B0604020202020204" pitchFamily="34" charset="0"/>
              <a:buChar char="•"/>
            </a:pPr>
            <a:r>
              <a:rPr lang="en-US" sz="800" dirty="0"/>
              <a:t>Plantations</a:t>
            </a:r>
          </a:p>
        </p:txBody>
      </p:sp>
      <p:pic>
        <p:nvPicPr>
          <p:cNvPr id="18" name="Picture 17"/>
          <p:cNvPicPr>
            <a:picLocks noChangeAspect="1"/>
          </p:cNvPicPr>
          <p:nvPr/>
        </p:nvPicPr>
        <p:blipFill>
          <a:blip r:embed="rId8"/>
          <a:stretch>
            <a:fillRect/>
          </a:stretch>
        </p:blipFill>
        <p:spPr>
          <a:xfrm>
            <a:off x="3353836" y="5071880"/>
            <a:ext cx="2485405" cy="445367"/>
          </a:xfrm>
          <a:prstGeom prst="rect">
            <a:avLst/>
          </a:prstGeom>
        </p:spPr>
      </p:pic>
      <p:pic>
        <p:nvPicPr>
          <p:cNvPr id="19" name="Picture 18"/>
          <p:cNvPicPr>
            <a:picLocks noChangeAspect="1"/>
          </p:cNvPicPr>
          <p:nvPr/>
        </p:nvPicPr>
        <p:blipFill>
          <a:blip r:embed="rId9"/>
          <a:stretch>
            <a:fillRect/>
          </a:stretch>
        </p:blipFill>
        <p:spPr>
          <a:xfrm>
            <a:off x="131332" y="597895"/>
            <a:ext cx="2873380" cy="494711"/>
          </a:xfrm>
          <a:prstGeom prst="rect">
            <a:avLst/>
          </a:prstGeom>
        </p:spPr>
      </p:pic>
      <p:pic>
        <p:nvPicPr>
          <p:cNvPr id="4" name="Picture 3"/>
          <p:cNvPicPr>
            <a:picLocks noChangeAspect="1"/>
          </p:cNvPicPr>
          <p:nvPr/>
        </p:nvPicPr>
        <p:blipFill>
          <a:blip r:embed="rId10"/>
          <a:stretch>
            <a:fillRect/>
          </a:stretch>
        </p:blipFill>
        <p:spPr>
          <a:xfrm>
            <a:off x="11456044" y="5946775"/>
            <a:ext cx="604624" cy="694674"/>
          </a:xfrm>
          <a:prstGeom prst="rect">
            <a:avLst/>
          </a:prstGeom>
        </p:spPr>
      </p:pic>
      <p:pic>
        <p:nvPicPr>
          <p:cNvPr id="20" name="Picture 19">
            <a:extLst>
              <a:ext uri="{FF2B5EF4-FFF2-40B4-BE49-F238E27FC236}">
                <a16:creationId xmlns:a16="http://schemas.microsoft.com/office/drawing/2014/main" id="{03821E38-92E2-45CB-81F0-9ADDE30F1957}"/>
              </a:ext>
            </a:extLst>
          </p:cNvPr>
          <p:cNvPicPr>
            <a:picLocks noChangeAspect="1"/>
          </p:cNvPicPr>
          <p:nvPr/>
        </p:nvPicPr>
        <p:blipFill>
          <a:blip r:embed="rId11"/>
          <a:stretch>
            <a:fillRect/>
          </a:stretch>
        </p:blipFill>
        <p:spPr>
          <a:xfrm>
            <a:off x="86352" y="958474"/>
            <a:ext cx="2963340" cy="2588623"/>
          </a:xfrm>
          <a:prstGeom prst="rect">
            <a:avLst/>
          </a:prstGeom>
        </p:spPr>
      </p:pic>
      <p:sp>
        <p:nvSpPr>
          <p:cNvPr id="21" name="Title 1">
            <a:extLst>
              <a:ext uri="{FF2B5EF4-FFF2-40B4-BE49-F238E27FC236}">
                <a16:creationId xmlns:a16="http://schemas.microsoft.com/office/drawing/2014/main" id="{8B27F1C5-7D31-4869-9EF3-1F7721387C36}"/>
              </a:ext>
            </a:extLst>
          </p:cNvPr>
          <p:cNvSpPr txBox="1">
            <a:spLocks/>
          </p:cNvSpPr>
          <p:nvPr/>
        </p:nvSpPr>
        <p:spPr>
          <a:xfrm>
            <a:off x="124243" y="3604303"/>
            <a:ext cx="2847869" cy="444843"/>
          </a:xfrm>
          <a:prstGeom prst="rect">
            <a:avLst/>
          </a:prstGeom>
          <a:solidFill>
            <a:schemeClr val="tx1"/>
          </a:solidFill>
        </p:spPr>
        <p:txBody>
          <a:bodyPr vert="horz" lIns="402336" tIns="201168" rIns="402336" bIns="20116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100" b="1" dirty="0">
                <a:solidFill>
                  <a:srgbClr val="FFFF00"/>
                </a:solidFill>
                <a:latin typeface="Arial Black" panose="020B0A04020102020204" pitchFamily="34" charset="0"/>
              </a:rPr>
              <a:t>Limitations and Validation</a:t>
            </a:r>
          </a:p>
        </p:txBody>
      </p:sp>
      <p:sp>
        <p:nvSpPr>
          <p:cNvPr id="22" name="Rectangle 21">
            <a:extLst>
              <a:ext uri="{FF2B5EF4-FFF2-40B4-BE49-F238E27FC236}">
                <a16:creationId xmlns:a16="http://schemas.microsoft.com/office/drawing/2014/main" id="{CEFA1DA6-E617-47F4-BF49-DD393E3AC8AE}"/>
              </a:ext>
            </a:extLst>
          </p:cNvPr>
          <p:cNvSpPr/>
          <p:nvPr/>
        </p:nvSpPr>
        <p:spPr>
          <a:xfrm>
            <a:off x="124242" y="4054085"/>
            <a:ext cx="3019586" cy="2323713"/>
          </a:xfrm>
          <a:prstGeom prst="rect">
            <a:avLst/>
          </a:prstGeom>
        </p:spPr>
        <p:txBody>
          <a:bodyPr wrap="square">
            <a:spAutoFit/>
          </a:bodyPr>
          <a:lstStyle/>
          <a:p>
            <a:r>
              <a:rPr lang="en-US" sz="850" dirty="0"/>
              <a:t>There are limitations to all long-term decision support models. These models are based on historical weather records, weather forecasts and standardized fuel model mapping.  Although expert opinion is used in making adjustment to much of this information, there is a lot of variability in natural systems and complex interactions in our fire environment that cannot be modeled. All models are simplifications of reality, and there are assumptions within the fire spread models that also need to be considered. The results from these models are based on the best available data</a:t>
            </a:r>
            <a:r>
              <a:rPr lang="en-US" sz="850"/>
              <a:t>; models </a:t>
            </a:r>
            <a:r>
              <a:rPr lang="en-US" sz="850" dirty="0"/>
              <a:t>are also limited by this same information.</a:t>
            </a:r>
          </a:p>
          <a:p>
            <a:endParaRPr lang="en-US" sz="850" dirty="0"/>
          </a:p>
          <a:p>
            <a:r>
              <a:rPr lang="en-US" sz="850" dirty="0"/>
              <a:t>The displayed Near-Term Fire Spread Model and </a:t>
            </a:r>
            <a:r>
              <a:rPr lang="en-US" sz="850" dirty="0" err="1"/>
              <a:t>FSPro</a:t>
            </a:r>
            <a:r>
              <a:rPr lang="en-US" sz="850" dirty="0"/>
              <a:t>-Fire Spread Model runs are only valid under the assumed conditions and assume a free burning fire with no suppression activities. The runs should be rerun periodically, no later than the noted date, or if conditions significantly change</a:t>
            </a:r>
            <a:r>
              <a:rPr lang="en-US" sz="900" dirty="0"/>
              <a:t>.</a:t>
            </a:r>
            <a:endParaRPr lang="en-US" dirty="0"/>
          </a:p>
        </p:txBody>
      </p:sp>
      <p:sp>
        <p:nvSpPr>
          <p:cNvPr id="24" name="TextBox 23">
            <a:extLst>
              <a:ext uri="{FF2B5EF4-FFF2-40B4-BE49-F238E27FC236}">
                <a16:creationId xmlns:a16="http://schemas.microsoft.com/office/drawing/2014/main" id="{2BA98779-55D8-4AEF-87CE-FB5803E378FA}"/>
              </a:ext>
            </a:extLst>
          </p:cNvPr>
          <p:cNvSpPr txBox="1"/>
          <p:nvPr/>
        </p:nvSpPr>
        <p:spPr>
          <a:xfrm>
            <a:off x="3457867" y="1327510"/>
            <a:ext cx="5288499" cy="3539430"/>
          </a:xfrm>
          <a:prstGeom prst="rect">
            <a:avLst/>
          </a:prstGeom>
          <a:noFill/>
        </p:spPr>
        <p:txBody>
          <a:bodyPr wrap="square" rtlCol="0">
            <a:spAutoFit/>
          </a:bodyPr>
          <a:lstStyle/>
          <a:p>
            <a:r>
              <a:rPr lang="en-US" sz="700" b="1" dirty="0"/>
              <a:t>Firefighter and Public Safety:</a:t>
            </a:r>
          </a:p>
          <a:p>
            <a:pPr lvl="0"/>
            <a:r>
              <a:rPr lang="en-US" sz="700" dirty="0"/>
              <a:t>-Provide for firefighter and public safety: Implement strategies and tactics that commit responders to operations where and when they can be successful while recognizing when tactics are unnecessary and/or increase exposure to fire responders and pilots. </a:t>
            </a:r>
          </a:p>
          <a:p>
            <a:pPr lvl="0"/>
            <a:r>
              <a:rPr lang="en-US" sz="700" dirty="0"/>
              <a:t>-Identify site specific hazards and implement mitigations to reduce firefighter exposure to environmental conditions/hazards including but not limited to snags from past fire footprints and historic mining features.</a:t>
            </a:r>
          </a:p>
          <a:p>
            <a:pPr lvl="0"/>
            <a:r>
              <a:rPr lang="en-US" sz="700" dirty="0"/>
              <a:t>-Ensure public safety through appropriate road and trail closures, road and trail signage and notification of recreationists.</a:t>
            </a:r>
          </a:p>
          <a:p>
            <a:r>
              <a:rPr lang="en-US" sz="700" b="1" dirty="0"/>
              <a:t>Outreach and Education:</a:t>
            </a:r>
          </a:p>
          <a:p>
            <a:pPr lvl="0"/>
            <a:r>
              <a:rPr lang="en-US" sz="700" dirty="0"/>
              <a:t>-Develop a comprehensive public outreach and notification plan. Include specific talking points for a confine/contain strategy and information targeted to multiple audiences, including internals, public and external partners. </a:t>
            </a:r>
          </a:p>
          <a:p>
            <a:pPr lvl="0"/>
            <a:r>
              <a:rPr lang="en-US" sz="700" dirty="0"/>
              <a:t>-Utilize the fire as an opportunity to increase public and cooperator understanding of managing fire with a confinement strategy:</a:t>
            </a:r>
          </a:p>
          <a:p>
            <a:pPr lvl="1"/>
            <a:r>
              <a:rPr lang="en-US" sz="700" dirty="0"/>
              <a:t>Post information at key locations in the local communities and keep them updated frequently.</a:t>
            </a:r>
          </a:p>
          <a:p>
            <a:pPr lvl="1"/>
            <a:r>
              <a:rPr lang="en-US" sz="700" dirty="0"/>
              <a:t>Attend pre-planned public and cooperator meetings and include sharing information about strategy and progress on the incident.</a:t>
            </a:r>
          </a:p>
          <a:p>
            <a:pPr lvl="1"/>
            <a:r>
              <a:rPr lang="en-US" sz="700" dirty="0"/>
              <a:t>Consider hosting public meetings with the intent of sharing the confinement goals and the progress of achieving those goals. </a:t>
            </a:r>
          </a:p>
          <a:p>
            <a:pPr lvl="0"/>
            <a:r>
              <a:rPr lang="en-US" sz="700" dirty="0"/>
              <a:t>-Develop a short document telling the story of the Middle Fire that can be used as an education/outreach after the fire is out. </a:t>
            </a:r>
          </a:p>
          <a:p>
            <a:r>
              <a:rPr lang="en-US" sz="700" b="1" dirty="0"/>
              <a:t>Property Protection:</a:t>
            </a:r>
          </a:p>
          <a:p>
            <a:pPr lvl="0"/>
            <a:r>
              <a:rPr lang="en-US" sz="700" dirty="0"/>
              <a:t>-Ensure adequate protection is in place when fire approaches structures in Canyon Creek and Stuart Fork, including </a:t>
            </a:r>
            <a:r>
              <a:rPr lang="en-US" sz="700" dirty="0" err="1"/>
              <a:t>Dedrick</a:t>
            </a:r>
            <a:r>
              <a:rPr lang="en-US" sz="700" dirty="0"/>
              <a:t>, Grasshopper Flat and Trinity Alps Resort, such that they are not damaged by the fire. Consider utilization of a structure protection plan. </a:t>
            </a:r>
          </a:p>
          <a:p>
            <a:r>
              <a:rPr lang="en-US" sz="700" b="1" dirty="0"/>
              <a:t>Resource Protection:</a:t>
            </a:r>
          </a:p>
          <a:p>
            <a:pPr lvl="0"/>
            <a:r>
              <a:rPr lang="en-US" sz="700" dirty="0"/>
              <a:t>-Utilize minimum impact suppression tactics and other low impact strategies (no heavy equipment) in order to reduce long-term impacts to wilderness character and values. </a:t>
            </a:r>
          </a:p>
          <a:p>
            <a:pPr lvl="0"/>
            <a:r>
              <a:rPr lang="en-US" sz="700" dirty="0"/>
              <a:t>-Ensure firing operations are designed and implemented to minimize resource damage, favoring low severity fire and avoiding ignitions at the base of slopes.</a:t>
            </a:r>
          </a:p>
          <a:p>
            <a:pPr lvl="0"/>
            <a:r>
              <a:rPr lang="en-US" sz="700" dirty="0"/>
              <a:t>-Minimize adverse effects from operations to cultural/historic resources, riparian areas, meadows, Northern Spotted Owl Habitat, plantations, watercourses and anadromous fish bearing streams. </a:t>
            </a:r>
          </a:p>
          <a:p>
            <a:pPr lvl="0"/>
            <a:r>
              <a:rPr lang="en-US" sz="700" dirty="0"/>
              <a:t>-Consult with resource advisors and cultural resource specialists during strategic planning and to the extent possible on the </a:t>
            </a:r>
            <a:r>
              <a:rPr lang="en-US" sz="700" dirty="0" err="1"/>
              <a:t>fireline</a:t>
            </a:r>
            <a:r>
              <a:rPr lang="en-US" sz="700" dirty="0"/>
              <a:t>. </a:t>
            </a:r>
          </a:p>
          <a:p>
            <a:r>
              <a:rPr lang="en-US" sz="700" b="1" dirty="0"/>
              <a:t>Confine &amp; Control Objectives:</a:t>
            </a:r>
          </a:p>
          <a:p>
            <a:pPr lvl="0"/>
            <a:r>
              <a:rPr lang="en-US" sz="700" dirty="0"/>
              <a:t>-Prevent fire from impacting Trinity Alps Resort and other values in Stuart Fork by keeping fire west of the dominant ridge that runs north from Weaver Bally through Monument Peak to Little Granite Peak. </a:t>
            </a:r>
          </a:p>
          <a:p>
            <a:pPr lvl="0"/>
            <a:r>
              <a:rPr lang="en-US" sz="700" dirty="0"/>
              <a:t>-Avoid fire becoming established in the heavy fuels of the 1987 Ripstein Fire footprint by keeping fire east of Canyon Creek</a:t>
            </a:r>
          </a:p>
          <a:p>
            <a:pPr lvl="0"/>
            <a:r>
              <a:rPr lang="en-US" sz="700" dirty="0"/>
              <a:t>-Utilize combination of Big East Fork of canyon Creek and footprint of the 2017 Fork Fire to prevent fire from moving past the Fork Fire footprint and subsequently impacting the large amount of infrastructure, structures and improvements in lower Canyon Creek. </a:t>
            </a:r>
            <a:endParaRPr lang="en-US" sz="700" dirty="0">
              <a:effectLst/>
            </a:endParaRPr>
          </a:p>
        </p:txBody>
      </p:sp>
      <p:pic>
        <p:nvPicPr>
          <p:cNvPr id="25" name="Picture 24">
            <a:extLst>
              <a:ext uri="{FF2B5EF4-FFF2-40B4-BE49-F238E27FC236}">
                <a16:creationId xmlns:a16="http://schemas.microsoft.com/office/drawing/2014/main" id="{BB9A3060-DB78-4673-A457-3E70A48ECCBC}"/>
              </a:ext>
            </a:extLst>
          </p:cNvPr>
          <p:cNvPicPr>
            <a:picLocks noChangeAspect="1"/>
          </p:cNvPicPr>
          <p:nvPr/>
        </p:nvPicPr>
        <p:blipFill>
          <a:blip r:embed="rId12"/>
          <a:stretch>
            <a:fillRect/>
          </a:stretch>
        </p:blipFill>
        <p:spPr>
          <a:xfrm>
            <a:off x="11456044" y="5386675"/>
            <a:ext cx="611714" cy="560100"/>
          </a:xfrm>
          <a:prstGeom prst="rect">
            <a:avLst/>
          </a:prstGeom>
        </p:spPr>
      </p:pic>
    </p:spTree>
    <p:extLst>
      <p:ext uri="{BB962C8B-B14F-4D97-AF65-F5344CB8AC3E}">
        <p14:creationId xmlns:p14="http://schemas.microsoft.com/office/powerpoint/2010/main" val="9876120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982</TotalTime>
  <Words>794</Words>
  <Application>Microsoft Office PowerPoint</Application>
  <PresentationFormat>Widescreen</PresentationFormat>
  <Paragraphs>40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Calibri Light</vt:lpstr>
      <vt:lpstr>Office Theme</vt:lpstr>
      <vt:lpstr>PowerPoint Presentation</vt:lpstr>
    </vt:vector>
  </TitlesOfParts>
  <Company>U. S. Forest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Ostmann, Daniel - FS</dc:creator>
  <cp:lastModifiedBy>Wayne Cook</cp:lastModifiedBy>
  <cp:revision>17</cp:revision>
  <cp:lastPrinted>2019-09-10T18:38:06Z</cp:lastPrinted>
  <dcterms:created xsi:type="dcterms:W3CDTF">2019-09-10T18:04:29Z</dcterms:created>
  <dcterms:modified xsi:type="dcterms:W3CDTF">2019-09-13T21:02:34Z</dcterms:modified>
</cp:coreProperties>
</file>