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3"/>
  </p:sldMasterIdLst>
  <p:notesMasterIdLst>
    <p:notesMasterId r:id="rId15"/>
  </p:notesMasterIdLst>
  <p:sldIdLst>
    <p:sldId id="256" r:id="rId4"/>
    <p:sldId id="258" r:id="rId5"/>
    <p:sldId id="264" r:id="rId6"/>
    <p:sldId id="259" r:id="rId7"/>
    <p:sldId id="267" r:id="rId8"/>
    <p:sldId id="265" r:id="rId9"/>
    <p:sldId id="266" r:id="rId10"/>
    <p:sldId id="260" r:id="rId11"/>
    <p:sldId id="261" r:id="rId12"/>
    <p:sldId id="262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441" autoAdjust="0"/>
  </p:normalViewPr>
  <p:slideViewPr>
    <p:cSldViewPr>
      <p:cViewPr varScale="1">
        <p:scale>
          <a:sx n="90" d="100"/>
          <a:sy n="90" d="100"/>
        </p:scale>
        <p:origin x="-11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63BED4-40C1-476B-855E-4634CCC6F21C}" type="datetimeFigureOut">
              <a:rPr lang="en-US"/>
              <a:pPr>
                <a:defRPr/>
              </a:pPr>
              <a:t>9/9/2009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ADA842-A287-443D-99D7-03AE5B4A6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604DB2-29A1-4D0F-A81D-720F1B6934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Minnesota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1998 GISS on site for the first time.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Remote and mobile.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12 years of capability experience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National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Similar timing with regard to capability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Several </a:t>
            </a:r>
            <a:r>
              <a:rPr lang="en-US" dirty="0" err="1" smtClean="0"/>
              <a:t>modelling</a:t>
            </a:r>
            <a:r>
              <a:rPr lang="en-US" dirty="0" smtClean="0"/>
              <a:t>, tool development programs.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Ability to request DOD, NASA, etc products in with short turnaround (24 hrs).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81D068-7582-42BA-93F5-AA89B28D6B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National Grid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Education of  operational staff should be the priority.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GISS shouldn't implement system not understood or used by operations.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When they are ready, the request to implement must come from operations staff NOT from GIS.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2AFAC7-0023-4076-B7C5-A3D8286FE1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2AFAC7-0023-4076-B7C5-A3D8286FE1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quality GISS</a:t>
            </a:r>
            <a:r>
              <a:rPr lang="en-US" baseline="0" dirty="0" smtClean="0"/>
              <a:t> individuals from a variety of backgrounds and teach them how to operate in a high stress environment with constructive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DA842-A287-443D-99D7-03AE5B4A6A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Situation Unit Leader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sets workload, monitors products, manages priorities, "a true supervisor".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DA842-A287-443D-99D7-03AE5B4A6A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3C8-15CB-401F-9658-04C22D8B9A99}" type="datetime1">
              <a:rPr lang="en-US" smtClean="0"/>
              <a:t>9/9/2009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J. Glesener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am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75-8B1B-4A7E-B63C-9D0E631AB6BE}" type="datetime1">
              <a:rPr lang="en-US" smtClean="0"/>
              <a:t>9/9/2009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J. Glesener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2B0F-9C32-4DB2-A625-34666A215E1E}" type="datetime1">
              <a:rPr lang="en-US" smtClean="0"/>
              <a:t>9/9/2009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J. Glesener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1B261-1439-4CDA-A9E1-46DA360D14C0}" type="datetime1">
              <a:rPr lang="en-US" smtClean="0"/>
              <a:t>9/9/2009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William J. Glesener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9FB8-18C5-4354-B4AE-1D913C40E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F9BC-8576-451D-9277-0B06C699316E}" type="datetime1">
              <a:rPr lang="en-US" smtClean="0"/>
              <a:t>9/9/2009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J. Glesener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88E0-037F-4C72-8336-8AE8F73660DF}" type="datetime1">
              <a:rPr lang="en-US" smtClean="0"/>
              <a:t>9/9/2009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J. Glesener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D7C2-5B05-42B8-B387-9FF763932109}" type="datetime1">
              <a:rPr lang="en-US" smtClean="0"/>
              <a:t>9/9/2009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J. Glesener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9007-AB66-4424-A5B9-331710646ADC}" type="datetime1">
              <a:rPr lang="en-US" smtClean="0"/>
              <a:t>9/9/2009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J. Glesener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ABD2-B61B-44FD-BECF-E6C9C4FE2B33}" type="datetime1">
              <a:rPr lang="en-US" smtClean="0"/>
              <a:t>9/9/2009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J. Glesener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DCB6-9D30-432F-933C-FC00C3BA5F50}" type="datetime1">
              <a:rPr lang="en-US" smtClean="0"/>
              <a:t>9/9/2009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J. Glesener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A1A5-0E16-4470-A5BC-D62CEA62901C}" type="datetime1">
              <a:rPr lang="en-US" smtClean="0"/>
              <a:t>9/9/2009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J. Glesener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EA83-12D6-4DA1-8528-5A7DAC1DBD0D}" type="datetime1">
              <a:rPr lang="en-US" smtClean="0"/>
              <a:t>9/9/2009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William J. Glesener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EF450-94F4-4CAD-B4AB-06D6A0AA834C}" type="datetime1">
              <a:rPr lang="en-US" smtClean="0"/>
              <a:t>9/9/2009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William J. Glesener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C38F-34C4-4155-B788-CDA1BBCCA9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lowchart: Alternate Process 10"/>
          <p:cNvSpPr/>
          <p:nvPr/>
        </p:nvSpPr>
        <p:spPr>
          <a:xfrm>
            <a:off x="457200" y="274638"/>
            <a:ext cx="8229600" cy="6446837"/>
          </a:xfrm>
          <a:prstGeom prst="flowChartAlternateProcess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ames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Round Diagonal Corner Rectangle 9"/>
          <p:cNvSpPr/>
          <p:nvPr/>
        </p:nvSpPr>
        <p:spPr>
          <a:xfrm>
            <a:off x="457200" y="274638"/>
            <a:ext cx="8229600" cy="6280541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nics.org/Images_galleries/Oil%20Spill/images/Oil_residuefirefrom_CL_215_JPG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cg.gov/pms/pubs/GSTOP7.pdf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ftp://ftp.nifc.gov/Incident_Specific_Data/EASTERN/Minnesota" TargetMode="External"/><Relationship Id="rId4" Type="http://schemas.openxmlformats.org/officeDocument/2006/relationships/hyperlink" Target="http://www.nwcg.gov/pms/taskbook/planning/pms-311-77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1" y="1521320"/>
            <a:ext cx="7772400" cy="1556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Evolution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85800" y="3734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GIS and Wildland Fire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E5B43C8-15CB-401F-9658-04C22D8B9A99}" type="datetime1">
              <a:rPr lang="en-US" smtClean="0"/>
              <a:t>9/9/2009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248400" y="6172200"/>
            <a:ext cx="2895600" cy="365125"/>
          </a:xfrm>
        </p:spPr>
        <p:txBody>
          <a:bodyPr/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J. Glesener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Minnesota ICS Capabilities and Operations  (Cont.)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Operation Examples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Wildfires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Minnesota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Wisconsin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Michigan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Montana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California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Eastern Great Basin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Texas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Alaska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And more…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Search and Rescue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St. Peter Tornado Recovery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Grand Forks Flood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Support LE at Hells Angels Motorcycle Club rally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Cohasset </a:t>
            </a:r>
            <a:r>
              <a:rPr lang="en-US" dirty="0" smtClean="0">
                <a:latin typeface="Calibri" pitchFamily="34" charset="0"/>
              </a:rPr>
              <a:t>Oil spill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4000"/>
            <a:ext cx="4267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mnics.org/Images_galleries/Oil%20Spill/images/Oil_residuefirefrom_CL_215_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5400" y="48768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History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Minnesota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1998 GISS on site for the first time.</a:t>
            </a:r>
          </a:p>
          <a:p>
            <a:pPr marL="1143000" lvl="2" indent="-28575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Remote and mobile.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years of capability.</a:t>
            </a:r>
          </a:p>
          <a:p>
            <a: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</a:t>
            </a:r>
          </a:p>
          <a:p>
            <a:pPr marL="742950" lvl="1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timing with regard to capability</a:t>
            </a:r>
          </a:p>
          <a:p>
            <a:pPr marL="742950" lvl="1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modeling, tool development programs.</a:t>
            </a:r>
          </a:p>
          <a:p>
            <a:pPr marL="742950" lvl="1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US" sz="25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lvl="1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US" sz="25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lvl="1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Ability to request DOD, NASA, etc products</a:t>
            </a:r>
          </a:p>
          <a:p>
            <a:pPr lvl="2" indent="-285750">
              <a:buClr>
                <a:srgbClr val="FFFF00"/>
              </a:buClr>
            </a:pPr>
            <a:r>
              <a:rPr lang="en-US" sz="2000" dirty="0" smtClean="0"/>
              <a:t>Short turnaround (24 hrs).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Incident Types</a:t>
            </a:r>
          </a:p>
          <a:p>
            <a:pPr marL="1143000" lvl="2" indent="-28575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Wildfires</a:t>
            </a:r>
          </a:p>
          <a:p>
            <a:pPr marL="1143000" lvl="2" indent="-28575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Hurricanes</a:t>
            </a:r>
          </a:p>
          <a:p>
            <a:pPr marL="1143000" lvl="2" indent="-28575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Shuttle Recovery</a:t>
            </a:r>
          </a:p>
          <a:p>
            <a:pPr marL="1143000" lvl="2" indent="-28575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dirty="0" smtClean="0"/>
              <a:t>Terrorism (911)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81400"/>
            <a:ext cx="6391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495800"/>
            <a:ext cx="4119563" cy="187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447800"/>
            <a:ext cx="2314974" cy="169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WCG_Slide 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11"/>
            <a:ext cx="9144000" cy="6820177"/>
          </a:xfrm>
          <a:prstGeom prst="rect">
            <a:avLst/>
          </a:prstGeom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1722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accent1"/>
                </a:solidFill>
                <a:latin typeface="Arial Black" pitchFamily="34" charset="0"/>
              </a:rPr>
              <a:t>National Wildfire </a:t>
            </a:r>
            <a:br>
              <a:rPr lang="en-US" sz="3600" dirty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en-US" sz="3600" dirty="0">
                <a:solidFill>
                  <a:schemeClr val="accent1"/>
                </a:solidFill>
                <a:latin typeface="Arial Black" pitchFamily="34" charset="0"/>
              </a:rPr>
              <a:t>Coordinating Group 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32004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2800" b="1" dirty="0">
                <a:latin typeface="Times"/>
                <a:cs typeface="Times New Roman" pitchFamily="18" charset="0"/>
              </a:rPr>
              <a:t>Mission Statement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latin typeface="Times"/>
                <a:cs typeface="Arial" charset="0"/>
              </a:rPr>
              <a:t>   The purpose of NWCG is to coordinate programs of the participating wildfire management agencies to avoid wasteful duplication and to provide a means of constructively working together.</a:t>
            </a:r>
            <a:r>
              <a:rPr lang="en-US" sz="2400" b="1" dirty="0">
                <a:latin typeface="Times New Roman"/>
                <a:cs typeface="Arial" charset="0"/>
              </a:rPr>
              <a:t>  </a:t>
            </a:r>
            <a:r>
              <a:rPr lang="en-US" sz="2400" b="1" dirty="0">
                <a:latin typeface="Times"/>
                <a:cs typeface="Arial" charset="0"/>
              </a:rPr>
              <a:t>The goal is to provide more effective execution of each agency</a:t>
            </a:r>
            <a:r>
              <a:rPr lang="en-US" sz="2400" b="1" dirty="0">
                <a:latin typeface="Times New Roman"/>
                <a:cs typeface="Arial" charset="0"/>
              </a:rPr>
              <a:t>’</a:t>
            </a:r>
            <a:r>
              <a:rPr lang="en-US" sz="2400" b="1" dirty="0">
                <a:latin typeface="Times"/>
                <a:cs typeface="Arial" charset="0"/>
              </a:rPr>
              <a:t>s fire management program.</a:t>
            </a:r>
            <a:r>
              <a:rPr lang="en-US" sz="2400" b="1" dirty="0">
                <a:latin typeface="Times New Roman"/>
                <a:cs typeface="Arial" charset="0"/>
              </a:rPr>
              <a:t> </a:t>
            </a:r>
            <a:r>
              <a:rPr lang="en-US" sz="2400" b="1" dirty="0">
                <a:latin typeface="Times"/>
                <a:cs typeface="Arial" charset="0"/>
              </a:rPr>
              <a:t> </a:t>
            </a:r>
            <a:r>
              <a:rPr lang="en-US" sz="2400" b="1" dirty="0">
                <a:latin typeface="Times New Roman"/>
                <a:cs typeface="Arial" charset="0"/>
              </a:rPr>
              <a:t> </a:t>
            </a:r>
            <a:r>
              <a:rPr lang="en-US" sz="2400" b="1" dirty="0">
                <a:latin typeface="Times"/>
                <a:cs typeface="Arial" charset="0"/>
              </a:rPr>
              <a:t>The group provides a formalized system to agree upon standards of training, equipment, qualifications, and other operational functions.</a:t>
            </a:r>
            <a:endParaRPr lang="en-US" sz="2400" b="1" dirty="0">
              <a:latin typeface="Times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0" y="4783138"/>
            <a:ext cx="9144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sz="2000" dirty="0">
                <a:latin typeface="Times New Roman" pitchFamily="18" charset="0"/>
              </a:rPr>
              <a:t>E-mail comments or suggestions pertaining to this </a:t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latin typeface="Times New Roman" pitchFamily="18" charset="0"/>
              </a:rPr>
              <a:t>or any NWCG course to: nwcg_standards@nifc.blm.gov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</a:rPr>
              <a:t> NWCG Website: http://www.nwcg.gov/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NWCG Standards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GIS Standard Operating Procedures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Products and Standards</a:t>
            </a:r>
          </a:p>
          <a:p>
            <a:pPr lvl="2"/>
            <a:r>
              <a:rPr lang="en-US" dirty="0" smtClean="0">
                <a:latin typeface="Calibri" pitchFamily="34" charset="0"/>
                <a:hlinkClick r:id="rId3"/>
              </a:rPr>
              <a:t>http://www.nwcg.gov/pms/pubs/GSTOP7.pdf</a:t>
            </a:r>
            <a:endParaRPr lang="en-US" dirty="0" smtClean="0">
              <a:latin typeface="Calibri" pitchFamily="34" charset="0"/>
            </a:endParaRPr>
          </a:p>
          <a:p>
            <a:pPr lvl="2"/>
            <a:r>
              <a:rPr lang="en-US" dirty="0" smtClean="0">
                <a:latin typeface="Calibri" pitchFamily="34" charset="0"/>
                <a:hlinkClick r:id="rId4"/>
              </a:rPr>
              <a:t>http://www.nwcg.gov/pms/taskbook/planning/pms-311-77.pdf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NIFC FTP</a:t>
            </a:r>
          </a:p>
          <a:p>
            <a:pPr lvl="2"/>
            <a:r>
              <a:rPr lang="en-US" sz="2000" dirty="0" smtClean="0">
                <a:latin typeface="Calibri" pitchFamily="34" charset="0"/>
                <a:hlinkClick r:id="rId5"/>
              </a:rPr>
              <a:t>ftp://ftp.nifc.gov/Incident_Specific_Data/EASTERN/Minnesota</a:t>
            </a:r>
            <a:endParaRPr lang="en-US" sz="2000" dirty="0" smtClean="0">
              <a:latin typeface="Calibri" pitchFamily="34" charset="0"/>
            </a:endParaRPr>
          </a:p>
          <a:p>
            <a:pPr lvl="2"/>
            <a:r>
              <a:rPr lang="en-US" sz="2000" dirty="0" smtClean="0">
                <a:latin typeface="Calibri" pitchFamily="34" charset="0"/>
              </a:rPr>
              <a:t>24/7 support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National Grid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Nat’l Std. Elements Template for Minnesota 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Dependent on Training for Operations</a:t>
            </a:r>
          </a:p>
          <a:p>
            <a:pPr lvl="3"/>
            <a:r>
              <a:rPr lang="en-US" dirty="0" smtClean="0">
                <a:latin typeface="Calibri" pitchFamily="34" charset="0"/>
              </a:rPr>
              <a:t>Fire Refreshers, etc.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838200"/>
            <a:ext cx="1427227" cy="18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4038600"/>
            <a:ext cx="1981200" cy="254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40286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"/>
            <a:ext cx="3581400" cy="498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54864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Products SOP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838200"/>
            <a:ext cx="2270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MN USNG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NWCG Standards </a:t>
            </a: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(Cont.)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Training Standards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April 2009, S-341 held at Ft. </a:t>
            </a:r>
            <a:r>
              <a:rPr lang="en-US" dirty="0" err="1" smtClean="0">
                <a:latin typeface="Calibri" pitchFamily="34" charset="0"/>
              </a:rPr>
              <a:t>Snelling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35 students from 10 plus states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Focuses on organization, naming, product development and elements.</a:t>
            </a:r>
          </a:p>
          <a:p>
            <a:pPr lvl="2">
              <a:buNone/>
            </a:pPr>
            <a:r>
              <a:rPr lang="en-US" dirty="0" smtClean="0">
                <a:latin typeface="Calibri" pitchFamily="34" charset="0"/>
              </a:rPr>
              <a:t>	“You work to produce a product for Operations, that means you need to communicate their needed information to their people on the ground.”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Incident Type Independent.</a:t>
            </a:r>
          </a:p>
          <a:p>
            <a:pPr lvl="2"/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8" y="804863"/>
            <a:ext cx="74771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NWCG Standards </a:t>
            </a:r>
            <a:r>
              <a:rPr lang="en-US" dirty="0" smtClean="0"/>
              <a:t>(Cont.)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ICS Command Structure  (National Standard)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Incident Commander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Planning Section Chief</a:t>
            </a:r>
          </a:p>
          <a:p>
            <a:pPr lvl="3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Situation Unit Leader</a:t>
            </a:r>
          </a:p>
          <a:p>
            <a:pPr lvl="4"/>
            <a:r>
              <a:rPr lang="en-US" dirty="0" smtClean="0">
                <a:latin typeface="Calibri" pitchFamily="34" charset="0"/>
              </a:rPr>
              <a:t>Lead GIS Specialist (GISS) -- Large Incidents</a:t>
            </a:r>
          </a:p>
          <a:p>
            <a:pPr lvl="5"/>
            <a:r>
              <a:rPr lang="en-US" dirty="0" smtClean="0">
                <a:latin typeface="Calibri" pitchFamily="34" charset="0"/>
              </a:rPr>
              <a:t>GISS</a:t>
            </a:r>
          </a:p>
          <a:p>
            <a:pPr lvl="4"/>
            <a:r>
              <a:rPr lang="en-US" dirty="0" smtClean="0">
                <a:latin typeface="Calibri" pitchFamily="34" charset="0"/>
              </a:rPr>
              <a:t>Technical Specialists</a:t>
            </a:r>
          </a:p>
          <a:p>
            <a:pPr lvl="4"/>
            <a:r>
              <a:rPr lang="en-US" dirty="0" smtClean="0">
                <a:latin typeface="Calibri" pitchFamily="34" charset="0"/>
              </a:rPr>
              <a:t>Field Observer</a:t>
            </a:r>
          </a:p>
          <a:p>
            <a:endParaRPr lang="en-US" dirty="0" smtClean="0">
              <a:latin typeface="Calibri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029200"/>
            <a:ext cx="1860551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Minnesota ICS Capabilities and Operations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Capabilities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3 Type II Incident Management Teams (All-Risk)</a:t>
            </a:r>
          </a:p>
          <a:p>
            <a:pPr lvl="1"/>
            <a:r>
              <a:rPr lang="en-US" dirty="0" err="1" smtClean="0">
                <a:latin typeface="Calibri" pitchFamily="34" charset="0"/>
              </a:rPr>
              <a:t>Mapmobile</a:t>
            </a:r>
            <a:r>
              <a:rPr lang="en-US" dirty="0" smtClean="0">
                <a:latin typeface="Calibri" pitchFamily="34" charset="0"/>
              </a:rPr>
              <a:t> for Onsite Mapping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Support Resources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Statewide Dispatch Center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Aircraft -- Fixed and Rotor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Interagency (7+ State and Federal Agencies Active)</a:t>
            </a:r>
          </a:p>
          <a:p>
            <a:endParaRPr lang="en-US" dirty="0" smtClean="0"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590800"/>
            <a:ext cx="1964091" cy="207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257800"/>
            <a:ext cx="710455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334000"/>
            <a:ext cx="70206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501E07574034094B90668A33378D566A" ma:contentTypeVersion="" ma:contentTypeDescription="" ma:contentTypeScope="" ma:versionID="b9e312f7d9f0d45db42af50568d9aaf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0x00501E07574034094B90668A33378D566A</ContentTypeId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0FA2EBF-5E47-43A1-9DD2-F25ABE5075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783E52D-7FDC-4B66-BA67-926D100DA71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Fire2</Template>
  <TotalTime>184</TotalTime>
  <Words>409</Words>
  <Application>Microsoft Office PowerPoint</Application>
  <PresentationFormat>On-screen Show (4:3)</PresentationFormat>
  <Paragraphs>114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Fire2</vt:lpstr>
      <vt:lpstr>Slide 1</vt:lpstr>
      <vt:lpstr>History</vt:lpstr>
      <vt:lpstr>National Wildfire  Coordinating Group </vt:lpstr>
      <vt:lpstr>NWCG Standards</vt:lpstr>
      <vt:lpstr>Slide 5</vt:lpstr>
      <vt:lpstr>NWCG Standards (Cont.)</vt:lpstr>
      <vt:lpstr>Slide 7</vt:lpstr>
      <vt:lpstr>NWCG Standards (Cont.)</vt:lpstr>
      <vt:lpstr>Minnesota ICS Capabilities and Operations</vt:lpstr>
      <vt:lpstr>Minnesota ICS Capabilities and Operations  (Cont.)</vt:lpstr>
      <vt:lpstr>Questions?</vt:lpstr>
    </vt:vector>
  </TitlesOfParts>
  <Company>MN Dept Of Natural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and Wildland Fire -- An Evolution</dc:title>
  <dc:creator>Wm. Glesener</dc:creator>
  <cp:lastModifiedBy>Wm. Glesener</cp:lastModifiedBy>
  <cp:revision>24</cp:revision>
  <dcterms:created xsi:type="dcterms:W3CDTF">2009-09-08T22:11:51Z</dcterms:created>
  <dcterms:modified xsi:type="dcterms:W3CDTF">2009-09-09T16:51:45Z</dcterms:modified>
  <cp:contentType>_Docs_</cp:contentType>
</cp:coreProperties>
</file>