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271" r:id="rId5"/>
    <p:sldId id="280" r:id="rId6"/>
    <p:sldId id="274" r:id="rId7"/>
    <p:sldId id="276" r:id="rId8"/>
    <p:sldId id="294" r:id="rId9"/>
    <p:sldId id="293" r:id="rId10"/>
    <p:sldId id="295" r:id="rId11"/>
    <p:sldId id="257" r:id="rId12"/>
    <p:sldId id="258" r:id="rId13"/>
    <p:sldId id="307" r:id="rId14"/>
    <p:sldId id="300" r:id="rId15"/>
    <p:sldId id="301" r:id="rId16"/>
    <p:sldId id="303" r:id="rId17"/>
    <p:sldId id="305" r:id="rId18"/>
    <p:sldId id="304" r:id="rId19"/>
    <p:sldId id="309" r:id="rId20"/>
    <p:sldId id="310" r:id="rId21"/>
    <p:sldId id="311" r:id="rId22"/>
    <p:sldId id="312" r:id="rId23"/>
    <p:sldId id="313" r:id="rId24"/>
    <p:sldId id="306" r:id="rId25"/>
    <p:sldId id="308" r:id="rId26"/>
    <p:sldId id="27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107050"/>
    <a:srgbClr val="008080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85212" autoAdjust="0"/>
  </p:normalViewPr>
  <p:slideViewPr>
    <p:cSldViewPr>
      <p:cViewPr varScale="1">
        <p:scale>
          <a:sx n="117" d="100"/>
          <a:sy n="117" d="100"/>
        </p:scale>
        <p:origin x="143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50997-3906-43EF-9139-317096F4584E}" type="datetimeFigureOut">
              <a:rPr lang="en-US" smtClean="0"/>
              <a:t>3/16/2017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885DD-7975-4904-B615-89B47B9938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7358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GEE = Google Earth Enterprise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85DD-7975-4904-B615-89B47B9938F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853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Workflow: Many layers of information floating around, User specific workflows a geared</a:t>
            </a:r>
            <a:r>
              <a:rPr lang="en-US" baseline="0" dirty="0"/>
              <a:t> to users groups and roles for ease of use</a:t>
            </a:r>
          </a:p>
          <a:p>
            <a:r>
              <a:rPr lang="en-US" baseline="0" dirty="0"/>
              <a:t>Right now information – not a COP but dynamic information straight from the incident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85DD-7975-4904-B615-89B47B9938F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829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GEE = Google Earth Enterprise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885DD-7975-4904-B615-89B47B9938F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674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FFC8-804F-4746-9116-A06D8CB34CD2}" type="datetimeFigureOut">
              <a:rPr lang="en-US" smtClean="0"/>
              <a:t>3/16/2017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791D-629F-42DD-83BA-4C570717A4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395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FFC8-804F-4746-9116-A06D8CB34CD2}" type="datetimeFigureOut">
              <a:rPr lang="en-US" smtClean="0"/>
              <a:t>3/16/2017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791D-629F-42DD-83BA-4C570717A45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180px-US-NationalInteragencyFireCenter-Logo_svg.pn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1500" y="5981700"/>
            <a:ext cx="800100" cy="800100"/>
          </a:xfrm>
          <a:prstGeom prst="rect">
            <a:avLst/>
          </a:prstGeom>
          <a:effectLst>
            <a:glow rad="1003300">
              <a:schemeClr val="accent3">
                <a:lumMod val="60000"/>
                <a:lumOff val="4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7346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FFC8-804F-4746-9116-A06D8CB34CD2}" type="datetimeFigureOut">
              <a:rPr lang="en-US" smtClean="0"/>
              <a:t>3/16/2017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791D-629F-42DD-83BA-4C570717A4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1160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FFC8-804F-4746-9116-A06D8CB34CD2}" type="datetimeFigureOut">
              <a:rPr lang="en-US" smtClean="0"/>
              <a:t>3/16/2017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791D-629F-42DD-83BA-4C570717A4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61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FFC8-804F-4746-9116-A06D8CB34CD2}" type="datetimeFigureOut">
              <a:rPr lang="en-US" smtClean="0"/>
              <a:t>3/16/2017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791D-629F-42DD-83BA-4C570717A4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4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FFC8-804F-4746-9116-A06D8CB34CD2}" type="datetimeFigureOut">
              <a:rPr lang="en-US" smtClean="0"/>
              <a:t>3/16/2017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791D-629F-42DD-83BA-4C570717A4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41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8" name="Date Placeholder 1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B0FFC8-804F-4746-9116-A06D8CB34CD2}" type="datetimeFigureOut">
              <a:rPr lang="en-US" smtClean="0">
                <a:solidFill>
                  <a:srgbClr val="FFC000"/>
                </a:solidFill>
              </a:rPr>
              <a:pPr/>
              <a:t>3/16/2017</a:t>
            </a:fld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D9791D-629F-42DD-83BA-4C570717A45B}" type="slidenum">
              <a:rPr lang="en-US" smtClean="0">
                <a:solidFill>
                  <a:srgbClr val="FFC000"/>
                </a:solidFill>
              </a:rPr>
              <a:pPr/>
              <a:t>‹#›</a:t>
            </a:fld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0" name="Picture 9" descr="fam_logo_web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82611" y="5867400"/>
            <a:ext cx="920524" cy="890588"/>
          </a:xfrm>
          <a:prstGeom prst="rect">
            <a:avLst/>
          </a:prstGeom>
        </p:spPr>
      </p:pic>
      <p:pic>
        <p:nvPicPr>
          <p:cNvPr id="11" name="Picture 10" descr="180px-US-NationalInteragencyFireCenter-Logo_sv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1000" y="5867400"/>
            <a:ext cx="890588" cy="8905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651" y="5943600"/>
            <a:ext cx="785349" cy="8835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FFC8-804F-4746-9116-A06D8CB34CD2}" type="datetimeFigureOut">
              <a:rPr lang="en-US" smtClean="0"/>
              <a:t>3/16/2017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791D-629F-42DD-83BA-4C570717A4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721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1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B0FFC8-804F-4746-9116-A06D8CB34CD2}" type="datetimeFigureOut">
              <a:rPr lang="en-US" smtClean="0"/>
              <a:pPr/>
              <a:t>3/16/2017</a:t>
            </a:fld>
            <a:endParaRPr lang="en-US" dirty="0"/>
          </a:p>
        </p:txBody>
      </p:sp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D9791D-629F-42DD-83BA-4C570717A4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fam_logo_web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82611" y="5867400"/>
            <a:ext cx="920524" cy="890588"/>
          </a:xfrm>
          <a:prstGeom prst="rect">
            <a:avLst/>
          </a:prstGeom>
        </p:spPr>
      </p:pic>
      <p:pic>
        <p:nvPicPr>
          <p:cNvPr id="12" name="Picture 11" descr="180px-US-NationalInteragencyFireCenter-Logo_sv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1000" y="5867400"/>
            <a:ext cx="890588" cy="8905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651" y="5943600"/>
            <a:ext cx="785349" cy="8835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FFC000"/>
                </a:solidFill>
              </a:defRPr>
            </a:lvl1pPr>
            <a:lvl2pPr>
              <a:defRPr sz="2400">
                <a:solidFill>
                  <a:srgbClr val="FFC000"/>
                </a:solidFill>
              </a:defRPr>
            </a:lvl2pPr>
            <a:lvl3pPr>
              <a:defRPr sz="2000">
                <a:solidFill>
                  <a:srgbClr val="FFC000"/>
                </a:solidFill>
              </a:defRPr>
            </a:lvl3pPr>
            <a:lvl4pPr>
              <a:defRPr sz="1800">
                <a:solidFill>
                  <a:srgbClr val="FFC000"/>
                </a:solidFill>
              </a:defRPr>
            </a:lvl4pPr>
            <a:lvl5pPr>
              <a:defRPr sz="1800">
                <a:solidFill>
                  <a:srgbClr val="FFC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FFC000"/>
                </a:solidFill>
              </a:defRPr>
            </a:lvl1pPr>
            <a:lvl2pPr>
              <a:defRPr sz="2400">
                <a:solidFill>
                  <a:srgbClr val="FFC000"/>
                </a:solidFill>
              </a:defRPr>
            </a:lvl2pPr>
            <a:lvl3pPr>
              <a:defRPr sz="2000">
                <a:solidFill>
                  <a:srgbClr val="FFC000"/>
                </a:solidFill>
              </a:defRPr>
            </a:lvl3pPr>
            <a:lvl4pPr>
              <a:defRPr sz="1800">
                <a:solidFill>
                  <a:srgbClr val="FFC000"/>
                </a:solidFill>
              </a:defRPr>
            </a:lvl4pPr>
            <a:lvl5pPr>
              <a:defRPr sz="1800">
                <a:solidFill>
                  <a:srgbClr val="FFC00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FFC8-804F-4746-9116-A06D8CB34CD2}" type="datetimeFigureOut">
              <a:rPr lang="en-US" smtClean="0"/>
              <a:t>3/16/2017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791D-629F-42DD-83BA-4C570717A4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671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ate Placeholder 1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B0FFC8-804F-4746-9116-A06D8CB34CD2}" type="datetimeFigureOut">
              <a:rPr lang="en-US" smtClean="0"/>
              <a:pPr/>
              <a:t>3/16/2017</a:t>
            </a:fld>
            <a:endParaRPr lang="en-US" dirty="0"/>
          </a:p>
        </p:txBody>
      </p:sp>
      <p:sp>
        <p:nvSpPr>
          <p:cNvPr id="12" name="Slide Number Placeholder 3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D9791D-629F-42DD-83BA-4C570717A4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 descr="fam_logo_web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82611" y="5867400"/>
            <a:ext cx="920524" cy="890588"/>
          </a:xfrm>
          <a:prstGeom prst="rect">
            <a:avLst/>
          </a:prstGeom>
        </p:spPr>
      </p:pic>
      <p:pic>
        <p:nvPicPr>
          <p:cNvPr id="14" name="Picture 13" descr="180px-US-NationalInteragencyFireCenter-Logo_sv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1000" y="5867400"/>
            <a:ext cx="890588" cy="8905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651" y="5943600"/>
            <a:ext cx="785349" cy="8835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C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rgbClr val="FFC000"/>
                </a:solidFill>
              </a:defRPr>
            </a:lvl1pPr>
            <a:lvl2pPr>
              <a:defRPr sz="2000">
                <a:solidFill>
                  <a:srgbClr val="FFC000"/>
                </a:solidFill>
              </a:defRPr>
            </a:lvl2pPr>
            <a:lvl3pPr>
              <a:defRPr sz="1800">
                <a:solidFill>
                  <a:srgbClr val="FFC000"/>
                </a:solidFill>
              </a:defRPr>
            </a:lvl3pPr>
            <a:lvl4pPr>
              <a:defRPr sz="1600">
                <a:solidFill>
                  <a:srgbClr val="FFC000"/>
                </a:solidFill>
              </a:defRPr>
            </a:lvl4pPr>
            <a:lvl5pPr>
              <a:defRPr sz="1600">
                <a:solidFill>
                  <a:srgbClr val="FFC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FC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rgbClr val="FFC000"/>
                </a:solidFill>
              </a:defRPr>
            </a:lvl1pPr>
            <a:lvl2pPr>
              <a:defRPr sz="2000">
                <a:solidFill>
                  <a:srgbClr val="FFC000"/>
                </a:solidFill>
              </a:defRPr>
            </a:lvl2pPr>
            <a:lvl3pPr>
              <a:defRPr sz="1800">
                <a:solidFill>
                  <a:srgbClr val="FFC000"/>
                </a:solidFill>
              </a:defRPr>
            </a:lvl3pPr>
            <a:lvl4pPr>
              <a:defRPr sz="1600">
                <a:solidFill>
                  <a:srgbClr val="FFC000"/>
                </a:solidFill>
              </a:defRPr>
            </a:lvl4pPr>
            <a:lvl5pPr>
              <a:defRPr sz="1600">
                <a:solidFill>
                  <a:srgbClr val="FFC000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FFC8-804F-4746-9116-A06D8CB34CD2}" type="datetimeFigureOut">
              <a:rPr lang="en-US" smtClean="0"/>
              <a:t>3/16/2017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791D-629F-42DD-83BA-4C570717A4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575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ate Placeholder 1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B0FFC8-804F-4746-9116-A06D8CB34CD2}" type="datetimeFigureOut">
              <a:rPr lang="en-US" smtClean="0"/>
              <a:pPr/>
              <a:t>3/16/2017</a:t>
            </a:fld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D9791D-629F-42DD-83BA-4C570717A45B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fam_logo_web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82611" y="5867400"/>
            <a:ext cx="920524" cy="890588"/>
          </a:xfrm>
          <a:prstGeom prst="rect">
            <a:avLst/>
          </a:prstGeom>
        </p:spPr>
      </p:pic>
      <p:pic>
        <p:nvPicPr>
          <p:cNvPr id="10" name="Picture 9" descr="180px-US-NationalInteragencyFireCenter-Logo_svg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81000" y="5867400"/>
            <a:ext cx="890588" cy="890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2651" y="5943600"/>
            <a:ext cx="785349" cy="8835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FFC8-804F-4746-9116-A06D8CB34CD2}" type="datetimeFigureOut">
              <a:rPr lang="en-US" smtClean="0"/>
              <a:t>3/16/2017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791D-629F-42DD-83BA-4C570717A4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1388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FFC8-804F-4746-9116-A06D8CB34CD2}" type="datetimeFigureOut">
              <a:rPr lang="en-US" smtClean="0"/>
              <a:t>3/16/2017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791D-629F-42DD-83BA-4C570717A45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180px-US-NationalInteragencyFireCenter-Logo_svg.pn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1500" y="5981700"/>
            <a:ext cx="800100" cy="800100"/>
          </a:xfrm>
          <a:prstGeom prst="rect">
            <a:avLst/>
          </a:prstGeom>
          <a:effectLst>
            <a:glow rad="1003300">
              <a:schemeClr val="accent3">
                <a:lumMod val="60000"/>
                <a:lumOff val="4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16571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1"/>
          <p:cNvSpPr txBox="1">
            <a:spLocks/>
          </p:cNvSpPr>
          <p:nvPr userDrawn="1"/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AB0FFC8-804F-4746-9116-A06D8CB34CD2}" type="datetimeFigureOut">
              <a:rPr lang="en-US" smtClean="0"/>
              <a:pPr/>
              <a:t>3/16/2017</a:t>
            </a:fld>
            <a:endParaRPr lang="en-US" dirty="0"/>
          </a:p>
        </p:txBody>
      </p:sp>
      <p:sp>
        <p:nvSpPr>
          <p:cNvPr id="10" name="Slide Number Placeholder 3"/>
          <p:cNvSpPr txBox="1">
            <a:spLocks/>
          </p:cNvSpPr>
          <p:nvPr userDrawn="1"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DD9791D-629F-42DD-83BA-4C570717A4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solidFill>
                  <a:schemeClr val="bg2">
                    <a:lumMod val="90000"/>
                  </a:schemeClr>
                </a:solidFill>
              </a:defRPr>
            </a:lvl1pPr>
            <a:lvl2pPr>
              <a:defRPr sz="2800">
                <a:solidFill>
                  <a:schemeClr val="bg2">
                    <a:lumMod val="90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90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90000"/>
                  </a:schemeClr>
                </a:solidFill>
              </a:defRPr>
            </a:lvl4pPr>
            <a:lvl5pPr>
              <a:defRPr sz="2000">
                <a:solidFill>
                  <a:srgbClr val="FFC000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2">
                    <a:lumMod val="9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791D-629F-42DD-83BA-4C570717A4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975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0FFC8-804F-4746-9116-A06D8CB34CD2}" type="datetimeFigureOut">
              <a:rPr lang="en-US" smtClean="0"/>
              <a:t>3/16/2017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9791D-629F-42DD-83BA-4C570717A45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180px-US-NationalInteragencyFireCenter-Logo_svg.pn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1500" y="5981700"/>
            <a:ext cx="800100" cy="800100"/>
          </a:xfrm>
          <a:prstGeom prst="rect">
            <a:avLst/>
          </a:prstGeom>
          <a:effectLst>
            <a:glow rad="1003300">
              <a:schemeClr val="accent3">
                <a:lumMod val="60000"/>
                <a:lumOff val="40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7346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0FFC8-804F-4746-9116-A06D8CB34CD2}" type="datetimeFigureOut">
              <a:rPr lang="en-US" smtClean="0"/>
              <a:t>3/16/2017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9791D-629F-42DD-83BA-4C570717A4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73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60" r:id="rId10"/>
    <p:sldLayoutId id="2147483657" r:id="rId11"/>
    <p:sldLayoutId id="2147483658" r:id="rId12"/>
    <p:sldLayoutId id="214748365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7775" y="990600"/>
            <a:ext cx="65482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u="sng" dirty="0">
                <a:solidFill>
                  <a:schemeClr val="bg1"/>
                </a:solidFill>
              </a:rPr>
              <a:t>FAM IT Geospatial Program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746" y="2103954"/>
            <a:ext cx="755912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National Interagency Fire Center – Boise, ID</a:t>
            </a: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Fire &amp; Aviation Management 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Information Technology – FAM 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84283" y="4648200"/>
            <a:ext cx="5795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Sean Triplett –Group Leader Geospatial &amp; BI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Brian Collins–Remote Sensing </a:t>
            </a:r>
            <a:r>
              <a:rPr lang="en-US" sz="2400" b="1" dirty="0" err="1" smtClean="0">
                <a:solidFill>
                  <a:schemeClr val="bg1"/>
                </a:solidFill>
              </a:rPr>
              <a:t>Conultant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506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000" y="174467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EGP - Fire EGP Data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849630"/>
            <a:ext cx="8382000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50+ data layers currently in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More data sources being added all the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Both static and dynamic data included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Data grouped into categories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REST &amp; JSON Feeds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6172200"/>
            <a:ext cx="3300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https://egp.nwcg.gov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590800"/>
            <a:ext cx="6496050" cy="344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00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856" y="4004773"/>
            <a:ext cx="3203409" cy="2647848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-678823" y="16933"/>
            <a:ext cx="10515600" cy="5492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Getting Imagery Products to Everyone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139579" y="706583"/>
            <a:ext cx="4144770" cy="584122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EGP ‘Tool’ designed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to get imagery to decision makers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Works with any 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sensor or vendor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Supports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Imagery (georeferenced or not)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Vector Products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Video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Matches data from </a:t>
            </a:r>
          </a:p>
          <a:p>
            <a:pPr marL="857250" lvl="2" indent="0">
              <a:buNone/>
            </a:pPr>
            <a:r>
              <a:rPr lang="en-US" dirty="0">
                <a:solidFill>
                  <a:schemeClr val="bg1"/>
                </a:solidFill>
              </a:rPr>
              <a:t>mission to fire (Irwin)</a:t>
            </a:r>
          </a:p>
          <a:p>
            <a:endParaRPr lang="en-US" sz="4000" dirty="0"/>
          </a:p>
          <a:p>
            <a:endParaRPr lang="en-US" sz="4000" dirty="0"/>
          </a:p>
        </p:txBody>
      </p:sp>
      <p:pic>
        <p:nvPicPr>
          <p:cNvPr id="9" name="clip_20161028001334035_conve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4978400" cy="28003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3810000"/>
            <a:ext cx="2582021" cy="243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3814" y="827626"/>
            <a:ext cx="4403986" cy="31128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020224" y="535531"/>
            <a:ext cx="212211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http://cmt.usgs.gov/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00" y="3673698"/>
            <a:ext cx="4724400" cy="29557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129373" y="5201206"/>
            <a:ext cx="29819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http://hddsexplorer.usgs.gov/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04800" y="677862"/>
            <a:ext cx="5105400" cy="153774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Tasking of </a:t>
            </a:r>
          </a:p>
          <a:p>
            <a:r>
              <a:rPr lang="en-US" sz="3600" dirty="0">
                <a:solidFill>
                  <a:schemeClr val="bg1"/>
                </a:solidFill>
              </a:rPr>
              <a:t>Commercial Satellites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5225" y="2049462"/>
            <a:ext cx="4789868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chemeClr val="bg1"/>
                </a:solidFill>
              </a:rPr>
              <a:t>Assist Field in Tasking Commercial Satellite Systems</a:t>
            </a:r>
          </a:p>
          <a:p>
            <a:pPr lvl="1"/>
            <a:r>
              <a:rPr lang="en-US" sz="2100" dirty="0">
                <a:solidFill>
                  <a:schemeClr val="bg1"/>
                </a:solidFill>
              </a:rPr>
              <a:t>Focus on Multispectral</a:t>
            </a:r>
          </a:p>
          <a:p>
            <a:pPr lvl="1"/>
            <a:r>
              <a:rPr lang="en-US" sz="2100" dirty="0">
                <a:solidFill>
                  <a:schemeClr val="bg1"/>
                </a:solidFill>
              </a:rPr>
              <a:t>Cooperative effort with USGS </a:t>
            </a:r>
          </a:p>
          <a:p>
            <a:r>
              <a:rPr lang="en-US" sz="2100" dirty="0">
                <a:solidFill>
                  <a:schemeClr val="bg1"/>
                </a:solidFill>
              </a:rPr>
              <a:t>‘Do it yourself’ Tools</a:t>
            </a:r>
          </a:p>
          <a:p>
            <a:pPr lvl="1"/>
            <a:r>
              <a:rPr lang="en-US" sz="2100" dirty="0">
                <a:solidFill>
                  <a:schemeClr val="bg1"/>
                </a:solidFill>
              </a:rPr>
              <a:t>Collection Management Tool </a:t>
            </a:r>
          </a:p>
          <a:p>
            <a:pPr lvl="1"/>
            <a:r>
              <a:rPr lang="en-US" sz="2100" dirty="0">
                <a:solidFill>
                  <a:schemeClr val="bg1"/>
                </a:solidFill>
              </a:rPr>
              <a:t> submit, manage, and track </a:t>
            </a:r>
          </a:p>
          <a:p>
            <a:pPr marL="457200" lvl="1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tasking</a:t>
            </a:r>
          </a:p>
          <a:p>
            <a:pPr lvl="1"/>
            <a:r>
              <a:rPr lang="en-US" sz="2100" dirty="0">
                <a:solidFill>
                  <a:schemeClr val="bg1"/>
                </a:solidFill>
              </a:rPr>
              <a:t>HDDS</a:t>
            </a:r>
          </a:p>
          <a:p>
            <a:pPr marL="457200" lvl="1" indent="0">
              <a:buNone/>
            </a:pPr>
            <a:r>
              <a:rPr lang="en-US" sz="2100" dirty="0">
                <a:solidFill>
                  <a:schemeClr val="bg1"/>
                </a:solidFill>
              </a:rPr>
              <a:t>search, retrieve, and download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449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/>
          <p:cNvSpPr txBox="1">
            <a:spLocks/>
          </p:cNvSpPr>
          <p:nvPr/>
        </p:nvSpPr>
        <p:spPr>
          <a:xfrm>
            <a:off x="-2667000" y="-5313"/>
            <a:ext cx="11758083" cy="96678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EGP &amp; Data Integration - Imagery</a:t>
            </a:r>
            <a:br>
              <a:rPr lang="en-US" sz="3600" dirty="0">
                <a:solidFill>
                  <a:schemeClr val="bg1"/>
                </a:solidFill>
              </a:rPr>
            </a:b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762000"/>
            <a:ext cx="6376919" cy="33736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" y="4272677"/>
            <a:ext cx="829415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2015 Season Review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2,447 Images collected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84 Images posted to Enterprise Geospatial Portal for Operations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261 Images downloaded for analysis (AFUE and Post fire assessment)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2016 Season Review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33 Collection Request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899 Images Collected (heavy use of SP6/7)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317 Images downloaded and auto-processed by EGP for Operations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683" y="1828800"/>
            <a:ext cx="2590800" cy="219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26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/>
        </p:nvSpPr>
        <p:spPr>
          <a:xfrm>
            <a:off x="152400" y="965464"/>
            <a:ext cx="477698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Linked to Intel Tool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Processes Commercial Satellite Imagery for Queuing and Alerting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Georeferenced Images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Automated Spectral Signature Extraction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Stores results in EGP databases</a:t>
            </a:r>
          </a:p>
        </p:txBody>
      </p:sp>
      <p:sp>
        <p:nvSpPr>
          <p:cNvPr id="3" name="Title 1"/>
          <p:cNvSpPr>
            <a:spLocks noGrp="1"/>
          </p:cNvSpPr>
          <p:nvPr/>
        </p:nvSpPr>
        <p:spPr>
          <a:xfrm>
            <a:off x="76200" y="304800"/>
            <a:ext cx="105156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NRL Technology Integrated Into EGP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9389" y="1775582"/>
            <a:ext cx="3920593" cy="2255911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4953000"/>
            <a:ext cx="3888631" cy="1786812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36031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/>
          </p:cNvSpPr>
          <p:nvPr/>
        </p:nvSpPr>
        <p:spPr>
          <a:xfrm>
            <a:off x="-76200" y="854075"/>
            <a:ext cx="4261262" cy="41511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Open Sans" panose="020B0606030504020204" pitchFamily="34" charset="0"/>
              <a:buChar char="–"/>
              <a:defRPr sz="180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Alerting algorithm for Emerging Fires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All IR inputs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Matched with dispatch information</a:t>
            </a:r>
          </a:p>
          <a:p>
            <a:pPr marL="12573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Scaled by ‘Emerging Fire Severity’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3733800"/>
            <a:ext cx="4740855" cy="292148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/>
        </p:nvSpPr>
        <p:spPr>
          <a:xfrm>
            <a:off x="76200" y="304800"/>
            <a:ext cx="10515600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Alerting vs Displaying Map Data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00" y="1373662"/>
            <a:ext cx="4744218" cy="262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522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3886200" y="228600"/>
            <a:ext cx="10515600" cy="5492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</a:rPr>
              <a:t>IgPoint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371600"/>
            <a:ext cx="4536074" cy="415110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dirty="0">
                <a:solidFill>
                  <a:schemeClr val="bg1"/>
                </a:solidFill>
              </a:rPr>
              <a:t>National Data ingested by </a:t>
            </a:r>
            <a:r>
              <a:rPr lang="en-US" dirty="0" err="1">
                <a:solidFill>
                  <a:schemeClr val="bg1"/>
                </a:solidFill>
              </a:rPr>
              <a:t>IgPoint</a:t>
            </a:r>
            <a:r>
              <a:rPr lang="en-US" dirty="0">
                <a:solidFill>
                  <a:schemeClr val="bg1"/>
                </a:solidFill>
              </a:rPr>
              <a:t> Server</a:t>
            </a:r>
          </a:p>
          <a:p>
            <a:pPr marL="457200" indent="-457200"/>
            <a:r>
              <a:rPr lang="en-US" dirty="0">
                <a:solidFill>
                  <a:schemeClr val="bg1"/>
                </a:solidFill>
              </a:rPr>
              <a:t>ETL to EGP</a:t>
            </a:r>
          </a:p>
          <a:p>
            <a:pPr marL="457200" indent="-457200"/>
            <a:r>
              <a:rPr lang="en-US" dirty="0">
                <a:solidFill>
                  <a:schemeClr val="bg1"/>
                </a:solidFill>
              </a:rPr>
              <a:t>Displayed as Layer for Specific Roles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663" y="459609"/>
            <a:ext cx="1905000" cy="1682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024" y="2913118"/>
            <a:ext cx="2229246" cy="1963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2949129"/>
            <a:ext cx="1876719" cy="1927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4484288"/>
            <a:ext cx="2119805" cy="20768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43600" y="457200"/>
            <a:ext cx="2643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lvl="2" indent="0">
              <a:buNone/>
            </a:pPr>
            <a:r>
              <a:rPr lang="en-US" dirty="0">
                <a:solidFill>
                  <a:schemeClr val="bg1"/>
                </a:solidFill>
              </a:rPr>
              <a:t>Miles City Detect</a:t>
            </a:r>
          </a:p>
        </p:txBody>
      </p:sp>
      <p:sp>
        <p:nvSpPr>
          <p:cNvPr id="9" name="Rectangle 8"/>
          <p:cNvSpPr/>
          <p:nvPr/>
        </p:nvSpPr>
        <p:spPr>
          <a:xfrm>
            <a:off x="4648200" y="4982186"/>
            <a:ext cx="3288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lvl="2" indent="0">
              <a:buNone/>
            </a:pPr>
            <a:r>
              <a:rPr lang="en-US" dirty="0">
                <a:solidFill>
                  <a:schemeClr val="bg1"/>
                </a:solidFill>
              </a:rPr>
              <a:t>GCP Monitor fire erupts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28011" y="6052550"/>
            <a:ext cx="2108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857250" lvl="2" indent="0">
              <a:buNone/>
            </a:pPr>
            <a:r>
              <a:rPr lang="en-US" dirty="0">
                <a:solidFill>
                  <a:schemeClr val="bg1"/>
                </a:solidFill>
              </a:rPr>
              <a:t>Elko Detect</a:t>
            </a:r>
          </a:p>
        </p:txBody>
      </p:sp>
    </p:spTree>
    <p:extLst>
      <p:ext uri="{BB962C8B-B14F-4D97-AF65-F5344CB8AC3E}">
        <p14:creationId xmlns:p14="http://schemas.microsoft.com/office/powerpoint/2010/main" val="3788793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88887" y="1676400"/>
            <a:ext cx="8610600" cy="5486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dirty="0">
                <a:solidFill>
                  <a:schemeClr val="bg1"/>
                </a:solidFill>
              </a:rPr>
              <a:t>Align reporting system </a:t>
            </a:r>
            <a:r>
              <a:rPr lang="en-US" dirty="0" smtClean="0">
                <a:solidFill>
                  <a:schemeClr val="bg1"/>
                </a:solidFill>
              </a:rPr>
              <a:t>inputs</a:t>
            </a:r>
          </a:p>
          <a:p>
            <a:pPr marL="457200" indent="-457200"/>
            <a:r>
              <a:rPr lang="en-US" dirty="0" smtClean="0">
                <a:solidFill>
                  <a:schemeClr val="bg1"/>
                </a:solidFill>
              </a:rPr>
              <a:t>Complete forensics review.</a:t>
            </a:r>
            <a:endParaRPr lang="en-US" dirty="0">
              <a:solidFill>
                <a:schemeClr val="bg1"/>
              </a:solidFill>
            </a:endParaRPr>
          </a:p>
          <a:p>
            <a:pPr marL="857250" lvl="1" indent="-457200"/>
            <a:r>
              <a:rPr lang="en-US" dirty="0">
                <a:solidFill>
                  <a:schemeClr val="bg1"/>
                </a:solidFill>
              </a:rPr>
              <a:t>Fire Detection and Reporting (overall comparison of reports and dispatch events)</a:t>
            </a:r>
          </a:p>
          <a:p>
            <a:pPr marL="857250" lvl="1" indent="-457200"/>
            <a:r>
              <a:rPr lang="en-US" dirty="0">
                <a:solidFill>
                  <a:schemeClr val="bg1"/>
                </a:solidFill>
              </a:rPr>
              <a:t>Fire Behavior (detailed review of specific fires)</a:t>
            </a:r>
          </a:p>
          <a:p>
            <a:pPr marL="857250" lvl="1" indent="-457200"/>
            <a:r>
              <a:rPr lang="en-US" dirty="0">
                <a:solidFill>
                  <a:schemeClr val="bg1"/>
                </a:solidFill>
              </a:rPr>
              <a:t>Fire Characteristics (known ‘pile burning’ event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457200" indent="-457200"/>
            <a:r>
              <a:rPr lang="en-US" dirty="0" smtClean="0">
                <a:solidFill>
                  <a:schemeClr val="bg1"/>
                </a:solidFill>
              </a:rPr>
              <a:t>Complete </a:t>
            </a:r>
            <a:r>
              <a:rPr lang="en-US" dirty="0">
                <a:solidFill>
                  <a:schemeClr val="bg1"/>
                </a:solidFill>
              </a:rPr>
              <a:t>Requirements Review</a:t>
            </a:r>
          </a:p>
          <a:p>
            <a:pPr marL="857250" lvl="1" indent="-457200"/>
            <a:r>
              <a:rPr lang="en-US" dirty="0">
                <a:solidFill>
                  <a:schemeClr val="bg1"/>
                </a:solidFill>
              </a:rPr>
              <a:t>On-going Remote Sensing Requirements review </a:t>
            </a:r>
          </a:p>
          <a:p>
            <a:pPr marL="457200" indent="-457200"/>
            <a:r>
              <a:rPr lang="en-US" dirty="0">
                <a:solidFill>
                  <a:schemeClr val="bg1"/>
                </a:solidFill>
              </a:rPr>
              <a:t>Develop educational materials</a:t>
            </a:r>
          </a:p>
          <a:p>
            <a:pPr marL="857250" lvl="1" indent="-457200"/>
            <a:endParaRPr lang="en-US" dirty="0">
              <a:solidFill>
                <a:schemeClr val="bg1"/>
              </a:solidFill>
            </a:endParaRPr>
          </a:p>
          <a:p>
            <a:pPr marL="457200" indent="-457200"/>
            <a:endParaRPr lang="en-US" dirty="0">
              <a:solidFill>
                <a:schemeClr val="bg1"/>
              </a:solidFill>
            </a:endParaRPr>
          </a:p>
          <a:p>
            <a:pPr marL="857250" lvl="1" indent="-457200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400" y="181167"/>
            <a:ext cx="65975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IgPoint</a:t>
            </a:r>
            <a:r>
              <a:rPr lang="en-US" sz="3600" dirty="0">
                <a:solidFill>
                  <a:schemeClr val="bg1"/>
                </a:solidFill>
              </a:rPr>
              <a:t> 2017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“Expand use to broader audience”</a:t>
            </a:r>
          </a:p>
        </p:txBody>
      </p:sp>
    </p:spTree>
    <p:extLst>
      <p:ext uri="{BB962C8B-B14F-4D97-AF65-F5344CB8AC3E}">
        <p14:creationId xmlns:p14="http://schemas.microsoft.com/office/powerpoint/2010/main" val="2909130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7665" y="181167"/>
            <a:ext cx="5973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Fire Imagin</a:t>
            </a:r>
            <a:r>
              <a:rPr lang="en-US" sz="3600" dirty="0" smtClean="0">
                <a:solidFill>
                  <a:schemeClr val="bg1"/>
                </a:solidFill>
              </a:rPr>
              <a:t>g Technology Group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152400" y="1066800"/>
            <a:ext cx="8610600" cy="5486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/>
            <a:r>
              <a:rPr lang="en-US" dirty="0" smtClean="0">
                <a:solidFill>
                  <a:schemeClr val="bg1"/>
                </a:solidFill>
              </a:rPr>
              <a:t>Developed a report that outlines</a:t>
            </a:r>
          </a:p>
          <a:p>
            <a:pPr marL="857250" lvl="1" indent="-457200"/>
            <a:r>
              <a:rPr lang="en-US" dirty="0" smtClean="0">
                <a:solidFill>
                  <a:schemeClr val="bg1"/>
                </a:solidFill>
              </a:rPr>
              <a:t>Operational Needs</a:t>
            </a:r>
          </a:p>
          <a:p>
            <a:pPr marL="857250" lvl="1" indent="-457200"/>
            <a:r>
              <a:rPr lang="en-US" dirty="0" smtClean="0">
                <a:solidFill>
                  <a:schemeClr val="bg1"/>
                </a:solidFill>
              </a:rPr>
              <a:t>Comparison of Capabilities</a:t>
            </a:r>
          </a:p>
          <a:p>
            <a:pPr marL="857250" lvl="1" indent="-457200"/>
            <a:r>
              <a:rPr lang="en-US" dirty="0" smtClean="0">
                <a:solidFill>
                  <a:schemeClr val="bg1"/>
                </a:solidFill>
              </a:rPr>
              <a:t>MMA, DRTI, </a:t>
            </a:r>
            <a:r>
              <a:rPr lang="en-US" dirty="0" err="1" smtClean="0">
                <a:solidFill>
                  <a:schemeClr val="bg1"/>
                </a:solidFill>
              </a:rPr>
              <a:t>Firewatch</a:t>
            </a:r>
            <a:endParaRPr lang="en-US" dirty="0" smtClean="0">
              <a:solidFill>
                <a:schemeClr val="bg1"/>
              </a:solidFill>
            </a:endParaRPr>
          </a:p>
          <a:p>
            <a:pPr marL="857250" lvl="1" indent="-457200"/>
            <a:r>
              <a:rPr lang="en-US" dirty="0" smtClean="0">
                <a:solidFill>
                  <a:schemeClr val="bg1"/>
                </a:solidFill>
              </a:rPr>
              <a:t>Conclusion</a:t>
            </a:r>
          </a:p>
          <a:p>
            <a:pPr marL="457200" indent="-457200"/>
            <a:r>
              <a:rPr lang="en-US" dirty="0" smtClean="0">
                <a:solidFill>
                  <a:schemeClr val="bg1"/>
                </a:solidFill>
              </a:rPr>
              <a:t>Recognition that this is not complete</a:t>
            </a:r>
          </a:p>
          <a:p>
            <a:pPr marL="857250" lvl="1" indent="-457200"/>
            <a:r>
              <a:rPr lang="en-US" dirty="0" smtClean="0">
                <a:solidFill>
                  <a:schemeClr val="bg1"/>
                </a:solidFill>
              </a:rPr>
              <a:t>No space borne systems analyzed</a:t>
            </a:r>
          </a:p>
          <a:p>
            <a:pPr marL="857250" lvl="1" indent="-457200"/>
            <a:r>
              <a:rPr lang="en-US" dirty="0" smtClean="0">
                <a:solidFill>
                  <a:schemeClr val="bg1"/>
                </a:solidFill>
              </a:rPr>
              <a:t>New project leader is working to move report towards next steps</a:t>
            </a:r>
          </a:p>
          <a:p>
            <a:pPr marL="857250" lvl="1" indent="-457200"/>
            <a:r>
              <a:rPr lang="en-US" dirty="0" smtClean="0">
                <a:solidFill>
                  <a:schemeClr val="bg1"/>
                </a:solidFill>
              </a:rPr>
              <a:t>IPT is a real possibility</a:t>
            </a:r>
          </a:p>
          <a:p>
            <a:pPr marL="857250" lvl="1" indent="-457200"/>
            <a:r>
              <a:rPr lang="en-US" dirty="0" smtClean="0">
                <a:solidFill>
                  <a:schemeClr val="bg1"/>
                </a:solidFill>
              </a:rPr>
              <a:t>Need to analyze the last mile</a:t>
            </a:r>
            <a:endParaRPr lang="en-US" dirty="0" smtClean="0">
              <a:solidFill>
                <a:schemeClr val="bg1"/>
              </a:solidFill>
            </a:endParaRPr>
          </a:p>
          <a:p>
            <a:pPr marL="857250" lvl="1" indent="-457200"/>
            <a:endParaRPr lang="en-US" dirty="0">
              <a:solidFill>
                <a:schemeClr val="bg1"/>
              </a:solidFill>
            </a:endParaRPr>
          </a:p>
          <a:p>
            <a:pPr marL="857250" lvl="1" indent="-457200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49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466705"/>
              </p:ext>
            </p:extLst>
          </p:nvPr>
        </p:nvGraphicFramePr>
        <p:xfrm>
          <a:off x="838198" y="1219197"/>
          <a:ext cx="7239001" cy="510540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2976"/>
                <a:gridCol w="807289"/>
                <a:gridCol w="807289"/>
                <a:gridCol w="902898"/>
                <a:gridCol w="600974"/>
                <a:gridCol w="748341"/>
                <a:gridCol w="756968"/>
                <a:gridCol w="922308"/>
                <a:gridCol w="889958"/>
              </a:tblGrid>
              <a:tr h="251675">
                <a:tc gridSpan="9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Capabilities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1907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Platform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IR and Color Capability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Day and Night Capability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Video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Real Time Link to Ground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Display Product on Fire Map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Air Attack Capability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Cost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Notes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1907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NIROPS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Dual Band IR Only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Night Only 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Capable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$1250/hr King Air $1850/hr Jet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Covers 6 mile swath width at 10,000 feet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3930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DRTI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IR, EO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Yes, range limited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1907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MMA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IR, EO Wide and EO Narrow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Radio, text and email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@ $1500/hour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71907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Night Watch AA51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HD IR and color camera, Laser.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Night only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ATGS assigned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$5060/day availability</a:t>
                      </a:r>
                      <a:endParaRPr lang="en-US" sz="110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$2249/hr. Flight rate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4381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Firewatch Cobra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HD IR and color camera, Laser.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Day Only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Yes, BMS M/W data link, Rover units as well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ATGS assigned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2,800 per FLT hr. includes ATGS, data van, on site GIS and complete support staff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467123" y="181167"/>
            <a:ext cx="625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Analysis of existing capabilities *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861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667" y="1371600"/>
            <a:ext cx="8305800" cy="5690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95000"/>
              </a:lnSpc>
              <a:buClr>
                <a:schemeClr val="bg2"/>
              </a:buClr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Work began in 2009</a:t>
            </a:r>
          </a:p>
          <a:p>
            <a:pPr lvl="1">
              <a:lnSpc>
                <a:spcPct val="95000"/>
              </a:lnSpc>
              <a:buClr>
                <a:schemeClr val="bg2"/>
              </a:buClr>
              <a:buSzPct val="100000"/>
            </a:pPr>
            <a:endParaRPr lang="en-US" sz="2400" dirty="0">
              <a:solidFill>
                <a:schemeClr val="bg1"/>
              </a:solidFill>
            </a:endParaRPr>
          </a:p>
          <a:p>
            <a:pPr marL="914400" lvl="1" indent="-457200">
              <a:lnSpc>
                <a:spcPct val="95000"/>
              </a:lnSpc>
              <a:buClr>
                <a:schemeClr val="bg2"/>
              </a:buClr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Goal:  to improve the distribution, display, and analysis of geospatial information to support the wildland fire management decision-making process or </a:t>
            </a:r>
          </a:p>
          <a:p>
            <a:pPr lvl="2">
              <a:lnSpc>
                <a:spcPct val="95000"/>
              </a:lnSpc>
              <a:buClr>
                <a:schemeClr val="bg2"/>
              </a:buClr>
              <a:buSzPct val="100000"/>
            </a:pPr>
            <a:r>
              <a:rPr lang="en-US" sz="2800" b="1" dirty="0">
                <a:solidFill>
                  <a:schemeClr val="bg1"/>
                </a:solidFill>
              </a:rPr>
              <a:t>Putting Data in the hands of fire fighters</a:t>
            </a:r>
          </a:p>
          <a:p>
            <a:pPr lvl="1">
              <a:lnSpc>
                <a:spcPct val="95000"/>
              </a:lnSpc>
              <a:buClr>
                <a:schemeClr val="bg2"/>
              </a:buClr>
              <a:buSzPct val="100000"/>
            </a:pPr>
            <a:endParaRPr lang="en-US" sz="2400" dirty="0">
              <a:solidFill>
                <a:schemeClr val="bg1"/>
              </a:solidFill>
            </a:endParaRPr>
          </a:p>
          <a:p>
            <a:pPr marL="914400" lvl="1" indent="-457200">
              <a:lnSpc>
                <a:spcPct val="95000"/>
              </a:lnSpc>
              <a:buClr>
                <a:schemeClr val="bg2"/>
              </a:buClr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Provides geospatial data capabilities between existing fire applications</a:t>
            </a:r>
          </a:p>
          <a:p>
            <a:pPr lvl="1">
              <a:lnSpc>
                <a:spcPct val="95000"/>
              </a:lnSpc>
              <a:buClr>
                <a:schemeClr val="bg2"/>
              </a:buClr>
              <a:buSzPct val="100000"/>
            </a:pPr>
            <a:endParaRPr lang="en-US" sz="2400" dirty="0">
              <a:solidFill>
                <a:schemeClr val="bg1"/>
              </a:solidFill>
            </a:endParaRPr>
          </a:p>
          <a:p>
            <a:pPr marL="914400" lvl="1" indent="-457200">
              <a:lnSpc>
                <a:spcPct val="95000"/>
              </a:lnSpc>
              <a:buClr>
                <a:schemeClr val="bg2"/>
              </a:buClr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EGP shares standardized fire information:</a:t>
            </a:r>
          </a:p>
          <a:p>
            <a:pPr marL="1371600" lvl="2" indent="-457200">
              <a:lnSpc>
                <a:spcPct val="95000"/>
              </a:lnSpc>
              <a:buClr>
                <a:schemeClr val="bg2"/>
              </a:buClr>
              <a:buSzPct val="100000"/>
              <a:buFont typeface="Calibri" pitchFamily="34" charset="0"/>
              <a:buChar char="-"/>
            </a:pPr>
            <a:r>
              <a:rPr lang="en-US" sz="2400" dirty="0">
                <a:solidFill>
                  <a:schemeClr val="bg1"/>
                </a:solidFill>
              </a:rPr>
              <a:t>Enterprise-wide access to spatial and operations/logistics data</a:t>
            </a:r>
          </a:p>
          <a:p>
            <a:pPr marL="1371600" lvl="2" indent="-457200">
              <a:lnSpc>
                <a:spcPct val="95000"/>
              </a:lnSpc>
              <a:buClr>
                <a:schemeClr val="bg2"/>
              </a:buClr>
              <a:buSzPct val="100000"/>
              <a:buFont typeface="Calibri" pitchFamily="34" charset="0"/>
              <a:buChar char="-"/>
            </a:pPr>
            <a:r>
              <a:rPr lang="en-US" sz="2400" dirty="0">
                <a:solidFill>
                  <a:schemeClr val="bg1"/>
                </a:solidFill>
              </a:rPr>
              <a:t>Business Intelligence and Analytics</a:t>
            </a:r>
          </a:p>
          <a:p>
            <a:pPr marL="1371600" lvl="2" indent="-457200">
              <a:lnSpc>
                <a:spcPct val="95000"/>
              </a:lnSpc>
              <a:buClr>
                <a:schemeClr val="bg2"/>
              </a:buClr>
              <a:buSzPct val="100000"/>
              <a:buFont typeface="Calibri" pitchFamily="34" charset="0"/>
              <a:buChar char="-"/>
            </a:pPr>
            <a:r>
              <a:rPr lang="en-US" sz="2400" dirty="0">
                <a:solidFill>
                  <a:schemeClr val="bg1"/>
                </a:solidFill>
              </a:rPr>
              <a:t>Active Situational Awareness Tools</a:t>
            </a:r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479248" y="304800"/>
            <a:ext cx="8055152" cy="8699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5600" y="4800600"/>
            <a:ext cx="121903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61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958590"/>
              </p:ext>
            </p:extLst>
          </p:nvPr>
        </p:nvGraphicFramePr>
        <p:xfrm>
          <a:off x="838200" y="2057400"/>
          <a:ext cx="6931026" cy="3360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0554"/>
                <a:gridCol w="721322"/>
                <a:gridCol w="715128"/>
                <a:gridCol w="841084"/>
                <a:gridCol w="914042"/>
                <a:gridCol w="714439"/>
                <a:gridCol w="598808"/>
                <a:gridCol w="889952"/>
                <a:gridCol w="775697"/>
              </a:tblGrid>
              <a:tr h="305478">
                <a:tc gridSpan="9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Initial and Extended Attack Uses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7279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Platform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IA Perimeter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Large Fire Perimeter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Monitor Burnout Operations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Monitor Impingement on MAPs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Spot Fire Detection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Direct Forces to Hot Spots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Monitor Effectiveness of Tactics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Locating People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3639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NIROPS**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Not Real Time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Best Use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Not Real Time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Best Use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18199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DRTI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3639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MMA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Best Use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Best Use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Best Use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Best Use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Best Use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65459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Night Watch AA51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43639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Firewatch Cobra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Best Use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Best use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Yes*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Yes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795997" y="181167"/>
            <a:ext cx="5596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Where capabilities are used*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5482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9012" y="173646"/>
            <a:ext cx="4669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FGX &amp; AGOL Integration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511" y="990600"/>
            <a:ext cx="3162850" cy="2971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739631"/>
            <a:ext cx="8382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Event Feature Service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NWCG Data Standard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Being Integrated into S-341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Feature Service available for viewing: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EGP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AGOL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Your own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Rehab standard built into workflow 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 processes!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Yes we know training is needed and</a:t>
            </a:r>
          </a:p>
          <a:p>
            <a:r>
              <a:rPr lang="en-US" sz="2000" dirty="0">
                <a:solidFill>
                  <a:schemeClr val="bg1"/>
                </a:solidFill>
              </a:rPr>
              <a:t>      Are working to mature this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Exploring TPK creation and hosting</a:t>
            </a:r>
          </a:p>
          <a:p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9"/>
          <a:stretch/>
        </p:blipFill>
        <p:spPr bwMode="auto">
          <a:xfrm>
            <a:off x="6264040" y="4246026"/>
            <a:ext cx="1209680" cy="207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Content Placeholder 3"/>
          <p:cNvPicPr>
            <a:picLocks noGrp="1"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9600" y="4213369"/>
            <a:ext cx="1417648" cy="251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1961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84503" y="304800"/>
            <a:ext cx="6514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Enterprise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Geospatial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Portal - EGP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6172200"/>
            <a:ext cx="3300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https://egp.nwcg.gov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33" y="1032208"/>
            <a:ext cx="8915400" cy="504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25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4200" y="243168"/>
            <a:ext cx="3106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EGP –  Contacts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859019"/>
            <a:ext cx="3311869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Sean Triplett</a:t>
            </a:r>
          </a:p>
          <a:p>
            <a:r>
              <a:rPr lang="en-US" dirty="0">
                <a:solidFill>
                  <a:schemeClr val="bg1"/>
                </a:solidFill>
              </a:rPr>
              <a:t>Geospatial Resource Information </a:t>
            </a:r>
          </a:p>
          <a:p>
            <a:r>
              <a:rPr lang="en-US" dirty="0">
                <a:solidFill>
                  <a:schemeClr val="bg1"/>
                </a:solidFill>
              </a:rPr>
              <a:t>Management Group Leader</a:t>
            </a:r>
          </a:p>
          <a:p>
            <a:r>
              <a:rPr lang="en-US" dirty="0">
                <a:solidFill>
                  <a:schemeClr val="bg1"/>
                </a:solidFill>
              </a:rPr>
              <a:t>USDA-Forest Service</a:t>
            </a:r>
          </a:p>
          <a:p>
            <a:r>
              <a:rPr lang="en-US" dirty="0">
                <a:solidFill>
                  <a:schemeClr val="bg1"/>
                </a:solidFill>
              </a:rPr>
              <a:t>Fire &amp; Aviation Management</a:t>
            </a:r>
          </a:p>
          <a:p>
            <a:r>
              <a:rPr lang="en-US" dirty="0">
                <a:solidFill>
                  <a:schemeClr val="bg1"/>
                </a:solidFill>
              </a:rPr>
              <a:t>National Interagency Fire Center</a:t>
            </a:r>
          </a:p>
          <a:p>
            <a:r>
              <a:rPr lang="en-US" dirty="0">
                <a:solidFill>
                  <a:schemeClr val="bg1"/>
                </a:solidFill>
              </a:rPr>
              <a:t>208-387-5284 (W)</a:t>
            </a:r>
          </a:p>
          <a:p>
            <a:r>
              <a:rPr lang="en-US" dirty="0">
                <a:solidFill>
                  <a:schemeClr val="bg1"/>
                </a:solidFill>
              </a:rPr>
              <a:t>208-908-9513 (C)</a:t>
            </a:r>
          </a:p>
          <a:p>
            <a:r>
              <a:rPr lang="en-US" dirty="0">
                <a:solidFill>
                  <a:schemeClr val="bg1"/>
                </a:solidFill>
              </a:rPr>
              <a:t>Email: setriplett@fs.fed.us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6172200"/>
            <a:ext cx="3300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https://egp.nwcg.gov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26644" y="1043243"/>
            <a:ext cx="321735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Jill Kuenzi</a:t>
            </a:r>
          </a:p>
          <a:p>
            <a:r>
              <a:rPr lang="en-US" dirty="0">
                <a:solidFill>
                  <a:schemeClr val="bg1"/>
                </a:solidFill>
              </a:rPr>
              <a:t>Geospatial Coordinator</a:t>
            </a:r>
          </a:p>
          <a:p>
            <a:r>
              <a:rPr lang="en-US" dirty="0">
                <a:solidFill>
                  <a:schemeClr val="bg1"/>
                </a:solidFill>
              </a:rPr>
              <a:t>USDA-Forest Service</a:t>
            </a:r>
          </a:p>
          <a:p>
            <a:r>
              <a:rPr lang="en-US" dirty="0">
                <a:solidFill>
                  <a:schemeClr val="bg1"/>
                </a:solidFill>
              </a:rPr>
              <a:t>Fire &amp; Aviation Management</a:t>
            </a:r>
          </a:p>
          <a:p>
            <a:r>
              <a:rPr lang="en-US" dirty="0">
                <a:solidFill>
                  <a:schemeClr val="bg1"/>
                </a:solidFill>
              </a:rPr>
              <a:t>National Interagency Fire Center</a:t>
            </a:r>
          </a:p>
          <a:p>
            <a:r>
              <a:rPr lang="en-US" dirty="0">
                <a:solidFill>
                  <a:schemeClr val="bg1"/>
                </a:solidFill>
              </a:rPr>
              <a:t>208-387-5283 (W)</a:t>
            </a:r>
          </a:p>
          <a:p>
            <a:r>
              <a:rPr lang="en-US" dirty="0">
                <a:solidFill>
                  <a:schemeClr val="bg1"/>
                </a:solidFill>
              </a:rPr>
              <a:t>Email: jkuenzi@fs.fed.us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9183" y="3625243"/>
            <a:ext cx="321735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Cole Belongie</a:t>
            </a:r>
          </a:p>
          <a:p>
            <a:r>
              <a:rPr lang="en-US" dirty="0">
                <a:solidFill>
                  <a:schemeClr val="bg1"/>
                </a:solidFill>
              </a:rPr>
              <a:t>Data Integrator</a:t>
            </a:r>
          </a:p>
          <a:p>
            <a:r>
              <a:rPr lang="en-US" dirty="0">
                <a:solidFill>
                  <a:schemeClr val="bg1"/>
                </a:solidFill>
              </a:rPr>
              <a:t>USDA-Forest Service</a:t>
            </a:r>
          </a:p>
          <a:p>
            <a:r>
              <a:rPr lang="en-US" dirty="0">
                <a:solidFill>
                  <a:schemeClr val="bg1"/>
                </a:solidFill>
              </a:rPr>
              <a:t>Fire &amp; Aviation Management</a:t>
            </a:r>
          </a:p>
          <a:p>
            <a:r>
              <a:rPr lang="en-US" dirty="0">
                <a:solidFill>
                  <a:schemeClr val="bg1"/>
                </a:solidFill>
              </a:rPr>
              <a:t>National Interagency Fire Center</a:t>
            </a:r>
          </a:p>
          <a:p>
            <a:r>
              <a:rPr lang="en-US" dirty="0">
                <a:solidFill>
                  <a:schemeClr val="bg1"/>
                </a:solidFill>
              </a:rPr>
              <a:t>208-387-5169 (W)</a:t>
            </a:r>
          </a:p>
          <a:p>
            <a:r>
              <a:rPr lang="en-US" dirty="0">
                <a:solidFill>
                  <a:schemeClr val="bg1"/>
                </a:solidFill>
              </a:rPr>
              <a:t>208-488-5246 (C)</a:t>
            </a:r>
          </a:p>
          <a:p>
            <a:r>
              <a:rPr lang="en-US" dirty="0">
                <a:solidFill>
                  <a:schemeClr val="bg1"/>
                </a:solidFill>
              </a:rPr>
              <a:t>Email: cbelongie@fs.fed.us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57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399" y="1219200"/>
            <a:ext cx="8659319" cy="3513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lnSpc>
                <a:spcPct val="95000"/>
              </a:lnSpc>
              <a:buClr>
                <a:schemeClr val="bg2"/>
              </a:buClr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DOI Agencies</a:t>
            </a:r>
          </a:p>
          <a:p>
            <a:pPr marL="1371600" lvl="2" indent="-457200">
              <a:lnSpc>
                <a:spcPct val="95000"/>
              </a:lnSpc>
              <a:buClr>
                <a:schemeClr val="bg2"/>
              </a:buClr>
              <a:buSzPct val="100000"/>
              <a:buFont typeface="Calibri" panose="020F0502020204030204" pitchFamily="34" charset="0"/>
              <a:buChar char="‐"/>
            </a:pPr>
            <a:r>
              <a:rPr lang="en-US" sz="2400" dirty="0">
                <a:solidFill>
                  <a:schemeClr val="bg1"/>
                </a:solidFill>
              </a:rPr>
              <a:t>BIA &amp; RAMS (Risk Assessment and Mitigation Strategies)</a:t>
            </a:r>
          </a:p>
          <a:p>
            <a:pPr marL="1371600" lvl="2" indent="-457200">
              <a:lnSpc>
                <a:spcPct val="95000"/>
              </a:lnSpc>
              <a:buClr>
                <a:schemeClr val="bg2"/>
              </a:buClr>
              <a:buSzPct val="100000"/>
              <a:buFont typeface="Calibri" panose="020F0502020204030204" pitchFamily="34" charset="0"/>
              <a:buChar char="‐"/>
            </a:pPr>
            <a:r>
              <a:rPr lang="en-US" sz="2400" dirty="0">
                <a:solidFill>
                  <a:schemeClr val="bg1"/>
                </a:solidFill>
              </a:rPr>
              <a:t>IFT-DSS – Fuels</a:t>
            </a:r>
          </a:p>
          <a:p>
            <a:pPr marL="1371600" lvl="2" indent="-457200">
              <a:lnSpc>
                <a:spcPct val="95000"/>
              </a:lnSpc>
              <a:buClr>
                <a:schemeClr val="bg2"/>
              </a:buClr>
              <a:buSzPct val="100000"/>
              <a:buFont typeface="Calibri" panose="020F0502020204030204" pitchFamily="34" charset="0"/>
              <a:buChar char="‐"/>
            </a:pPr>
            <a:r>
              <a:rPr lang="en-US" sz="2400" dirty="0">
                <a:solidFill>
                  <a:schemeClr val="bg1"/>
                </a:solidFill>
              </a:rPr>
              <a:t>NPS IMT Collector</a:t>
            </a:r>
          </a:p>
          <a:p>
            <a:pPr marL="914400" lvl="1" indent="-457200">
              <a:lnSpc>
                <a:spcPct val="95000"/>
              </a:lnSpc>
              <a:buClr>
                <a:schemeClr val="bg2"/>
              </a:buClr>
              <a:buSzPct val="100000"/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State Support</a:t>
            </a:r>
          </a:p>
          <a:p>
            <a:pPr marL="1828800" lvl="3" indent="-457200">
              <a:lnSpc>
                <a:spcPct val="95000"/>
              </a:lnSpc>
              <a:buClr>
                <a:schemeClr val="bg2"/>
              </a:buClr>
              <a:buSzPct val="100000"/>
              <a:buFont typeface="Calibri" pitchFamily="34" charset="0"/>
              <a:buChar char="▫"/>
            </a:pPr>
            <a:r>
              <a:rPr lang="en-US" sz="2400" dirty="0">
                <a:solidFill>
                  <a:schemeClr val="bg1"/>
                </a:solidFill>
              </a:rPr>
              <a:t>MMA Support</a:t>
            </a:r>
          </a:p>
          <a:p>
            <a:pPr marL="1828800" lvl="3" indent="-457200">
              <a:lnSpc>
                <a:spcPct val="95000"/>
              </a:lnSpc>
              <a:buClr>
                <a:schemeClr val="bg2"/>
              </a:buClr>
              <a:buSzPct val="100000"/>
              <a:buFont typeface="Calibri" pitchFamily="34" charset="0"/>
              <a:buChar char="▫"/>
            </a:pPr>
            <a:r>
              <a:rPr lang="en-US" sz="2400" dirty="0">
                <a:solidFill>
                  <a:schemeClr val="bg1"/>
                </a:solidFill>
              </a:rPr>
              <a:t>CWPP, Risk Assessments, Structure Protection DB</a:t>
            </a:r>
          </a:p>
          <a:p>
            <a:pPr marL="1828800" lvl="3" indent="-457200">
              <a:lnSpc>
                <a:spcPct val="95000"/>
              </a:lnSpc>
              <a:buClr>
                <a:schemeClr val="bg2"/>
              </a:buClr>
              <a:buSzPct val="100000"/>
              <a:buFont typeface="Calibri" pitchFamily="34" charset="0"/>
              <a:buChar char="▫"/>
            </a:pPr>
            <a:r>
              <a:rPr lang="en-US" sz="2400" dirty="0">
                <a:solidFill>
                  <a:schemeClr val="bg1"/>
                </a:solidFill>
              </a:rPr>
              <a:t>SMART data integration – Planning supporting Operations </a:t>
            </a:r>
          </a:p>
          <a:p>
            <a:pPr lvl="1">
              <a:lnSpc>
                <a:spcPct val="95000"/>
              </a:lnSpc>
              <a:buClr>
                <a:schemeClr val="bg2"/>
              </a:buClr>
              <a:buSzPct val="100000"/>
            </a:pP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0752" y="445012"/>
            <a:ext cx="2522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Partnerships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4865274"/>
            <a:ext cx="7047587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59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9400" y="173646"/>
            <a:ext cx="342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EGP Components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20979" y="6334780"/>
            <a:ext cx="3300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https://egp.nwcg.gov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4880255" y="2608382"/>
            <a:ext cx="2864708" cy="12192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Fire Globe</a:t>
            </a:r>
          </a:p>
          <a:p>
            <a:pPr algn="ctr"/>
            <a:r>
              <a:rPr lang="en-US" dirty="0"/>
              <a:t>3D Authoritative Fire Data + Visualization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184874" y="1057378"/>
            <a:ext cx="2928551" cy="139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Briefing Tool (Geospatial Dashboard &amp; Analysis)</a:t>
            </a:r>
          </a:p>
          <a:p>
            <a:pPr algn="ctr"/>
            <a:r>
              <a:rPr lang="en-US" dirty="0"/>
              <a:t>Business analytics</a:t>
            </a:r>
          </a:p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676400" y="2590800"/>
            <a:ext cx="2864708" cy="12192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Situation Analyst Viewer</a:t>
            </a:r>
            <a:r>
              <a:rPr lang="en-US" sz="2000" dirty="0"/>
              <a:t> </a:t>
            </a:r>
          </a:p>
          <a:p>
            <a:pPr algn="ctr"/>
            <a:r>
              <a:rPr lang="en-US" dirty="0"/>
              <a:t>Authoritative Fire Data + Analytics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716154" y="3935857"/>
            <a:ext cx="2864708" cy="12192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Fire EGP Data </a:t>
            </a:r>
            <a:endParaRPr lang="en-US" sz="2000" dirty="0"/>
          </a:p>
          <a:p>
            <a:pPr algn="ctr"/>
            <a:r>
              <a:rPr lang="en-US" dirty="0"/>
              <a:t>REST &amp; JSON Links</a:t>
            </a:r>
          </a:p>
          <a:p>
            <a:pPr algn="ctr"/>
            <a:r>
              <a:rPr lang="en-US" dirty="0"/>
              <a:t>Authoritative Fire Data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94489" y="1068861"/>
            <a:ext cx="2797111" cy="1369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Incident Risk Console (RisC)</a:t>
            </a:r>
          </a:p>
          <a:p>
            <a:pPr algn="ctr"/>
            <a:r>
              <a:rPr lang="en-US" dirty="0"/>
              <a:t>Policy + Allocated Resources + Analytics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77675" y="1084744"/>
            <a:ext cx="2903276" cy="13382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Public EGP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02909" y="3947623"/>
            <a:ext cx="2864708" cy="12192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Integration</a:t>
            </a:r>
            <a:endParaRPr lang="en-US" b="1" i="1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Remote Sensing Data, AFF, AFUE, ATU, FLIGHT, Short Haul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041157" y="5257800"/>
            <a:ext cx="2864708" cy="12192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IMT Collector Pilot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Collector Services, IMT ArcGIS Plugin</a:t>
            </a:r>
          </a:p>
        </p:txBody>
      </p:sp>
    </p:spTree>
    <p:extLst>
      <p:ext uri="{BB962C8B-B14F-4D97-AF65-F5344CB8AC3E}">
        <p14:creationId xmlns:p14="http://schemas.microsoft.com/office/powerpoint/2010/main" val="2960416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9400" y="173646"/>
            <a:ext cx="342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EGP Components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172200"/>
            <a:ext cx="3300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https://egp.nwcg.gov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880255" y="2608382"/>
            <a:ext cx="2864708" cy="12192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Fire Globe</a:t>
            </a:r>
          </a:p>
          <a:p>
            <a:pPr algn="ctr"/>
            <a:r>
              <a:rPr lang="en-US" dirty="0"/>
              <a:t>3D Authoritative Fire Data + Visualization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184874" y="1057378"/>
            <a:ext cx="2928551" cy="13929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Briefing Tool (Geospatial Dashboard &amp; Analysis)</a:t>
            </a:r>
          </a:p>
          <a:p>
            <a:pPr algn="ctr"/>
            <a:r>
              <a:rPr lang="en-US" dirty="0"/>
              <a:t>Business analytics</a:t>
            </a:r>
          </a:p>
          <a:p>
            <a:pPr algn="ctr"/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1676400" y="2590800"/>
            <a:ext cx="2864708" cy="12192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Situation Analyst Viewer</a:t>
            </a:r>
            <a:r>
              <a:rPr lang="en-US" sz="2000" dirty="0"/>
              <a:t> </a:t>
            </a:r>
          </a:p>
          <a:p>
            <a:pPr algn="ctr"/>
            <a:r>
              <a:rPr lang="en-US" dirty="0"/>
              <a:t>Authoritative Fire Data + Analytics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716154" y="3935857"/>
            <a:ext cx="2864708" cy="12192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Fire EGP Data </a:t>
            </a:r>
            <a:endParaRPr lang="en-US" sz="2000" dirty="0"/>
          </a:p>
          <a:p>
            <a:pPr algn="ctr"/>
            <a:r>
              <a:rPr lang="en-US" dirty="0"/>
              <a:t>REST &amp; JSON Links</a:t>
            </a:r>
          </a:p>
          <a:p>
            <a:pPr algn="ctr"/>
            <a:r>
              <a:rPr lang="en-US" dirty="0"/>
              <a:t>Authoritative Fire Data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194489" y="1068861"/>
            <a:ext cx="2797111" cy="1369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Incident Risk Console (RisC)</a:t>
            </a:r>
          </a:p>
          <a:p>
            <a:pPr algn="ctr"/>
            <a:r>
              <a:rPr lang="en-US" dirty="0"/>
              <a:t>Policy + Allocated Resources + Analytics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77675" y="1084744"/>
            <a:ext cx="2903276" cy="13382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Public EGP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902909" y="3947623"/>
            <a:ext cx="2864708" cy="121920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Integration</a:t>
            </a:r>
            <a:endParaRPr lang="en-US" b="1" i="1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Remote Sensing Data, AFF, AFUE, ATU, FLIGHT, Short Haul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3041157" y="5257800"/>
            <a:ext cx="2864708" cy="121920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IMT Collector Pilot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Collector Services, IMT ArcGIS Plugin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452379"/>
            <a:ext cx="9144000" cy="4339650"/>
          </a:xfrm>
          <a:prstGeom prst="rect">
            <a:avLst/>
          </a:prstGeom>
          <a:solidFill>
            <a:schemeClr val="bg2">
              <a:lumMod val="2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i="1" dirty="0">
              <a:solidFill>
                <a:schemeClr val="bg1"/>
              </a:solidFill>
            </a:endParaRPr>
          </a:p>
          <a:p>
            <a:pPr algn="ctr"/>
            <a:endParaRPr lang="en-US" sz="3600" i="1" dirty="0">
              <a:solidFill>
                <a:schemeClr val="bg1"/>
              </a:solidFill>
            </a:endParaRPr>
          </a:p>
          <a:p>
            <a:pPr algn="ctr"/>
            <a:r>
              <a:rPr lang="en-US" sz="5400" b="1" i="1" dirty="0">
                <a:solidFill>
                  <a:schemeClr val="bg1"/>
                </a:solidFill>
              </a:rPr>
              <a:t>Tools for Staff Actions and Pre-Deployment Activities</a:t>
            </a:r>
          </a:p>
          <a:p>
            <a:pPr algn="ctr"/>
            <a:endParaRPr lang="en-US" sz="2400" i="1" dirty="0">
              <a:solidFill>
                <a:schemeClr val="bg1"/>
              </a:solidFill>
            </a:endParaRPr>
          </a:p>
          <a:p>
            <a:pPr algn="ctr"/>
            <a:endParaRPr lang="en-US" sz="3600" i="1" dirty="0">
              <a:solidFill>
                <a:schemeClr val="bg1"/>
              </a:solidFill>
            </a:endParaRPr>
          </a:p>
          <a:p>
            <a:pPr algn="ctr"/>
            <a:endParaRPr lang="en-US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124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978" y="3471467"/>
            <a:ext cx="4737149" cy="2729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620" y="345086"/>
            <a:ext cx="5262780" cy="24446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135467" y="285218"/>
            <a:ext cx="2794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Public EGP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0579" y="2198921"/>
            <a:ext cx="356886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/>
              <a:t>https://maps.nwcg.gov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4060" y="1093131"/>
            <a:ext cx="3505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Provides Public/PIO view of fire situation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Subset of fire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Integrating with Inciweb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57800" y="5562600"/>
            <a:ext cx="330058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/>
              <a:t>https://egp.nwcg.gov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3965990"/>
            <a:ext cx="4191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National/Regional Level: </a:t>
            </a:r>
          </a:p>
          <a:p>
            <a:pPr marL="742950" lvl="1" indent="-285750">
              <a:buFont typeface="Calibri" pitchFamily="34" charset="0"/>
              <a:buChar char="-"/>
            </a:pPr>
            <a:r>
              <a:rPr lang="en-US" sz="2000" dirty="0">
                <a:solidFill>
                  <a:schemeClr val="bg1"/>
                </a:solidFill>
              </a:rPr>
              <a:t>Policy and resource allocation information for fires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Incident Level: </a:t>
            </a:r>
          </a:p>
          <a:p>
            <a:pPr marL="742950" lvl="1" indent="-285750">
              <a:buFont typeface="Calibri" pitchFamily="34" charset="0"/>
              <a:buChar char="-"/>
            </a:pPr>
            <a:r>
              <a:rPr lang="en-US" sz="2000" dirty="0">
                <a:solidFill>
                  <a:schemeClr val="bg1"/>
                </a:solidFill>
              </a:rPr>
              <a:t>Provides understanding of any fire of National or Regional significance and early information on emerging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3252092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Briefing Tool</a:t>
            </a:r>
          </a:p>
        </p:txBody>
      </p:sp>
    </p:spTree>
    <p:extLst>
      <p:ext uri="{BB962C8B-B14F-4D97-AF65-F5344CB8AC3E}">
        <p14:creationId xmlns:p14="http://schemas.microsoft.com/office/powerpoint/2010/main" val="3419282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17" y="703852"/>
            <a:ext cx="8839966" cy="54502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173646"/>
            <a:ext cx="3429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EGP Components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172200"/>
            <a:ext cx="3300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https://egp.nwcg.gov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50789"/>
            <a:ext cx="9144000" cy="1569660"/>
          </a:xfrm>
          <a:prstGeom prst="rect">
            <a:avLst/>
          </a:prstGeom>
          <a:solidFill>
            <a:schemeClr val="bg2">
              <a:lumMod val="2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bg1"/>
                </a:solidFill>
              </a:rPr>
              <a:t>Tools for Situational Awareness and Planning/Operations</a:t>
            </a:r>
            <a:endParaRPr lang="en-US" sz="3200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4908143"/>
            <a:ext cx="9144000" cy="2308324"/>
          </a:xfrm>
          <a:prstGeom prst="rect">
            <a:avLst/>
          </a:prstGeom>
          <a:solidFill>
            <a:schemeClr val="bg2">
              <a:lumMod val="25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3600" i="1" dirty="0">
              <a:solidFill>
                <a:schemeClr val="bg1"/>
              </a:solidFill>
            </a:endParaRPr>
          </a:p>
          <a:p>
            <a:pPr algn="ctr"/>
            <a:endParaRPr lang="en-US" sz="3600" i="1" dirty="0">
              <a:solidFill>
                <a:schemeClr val="bg1"/>
              </a:solidFill>
            </a:endParaRPr>
          </a:p>
          <a:p>
            <a:pPr algn="ctr"/>
            <a:endParaRPr lang="en-US" sz="3600" i="1" dirty="0">
              <a:solidFill>
                <a:schemeClr val="bg1"/>
              </a:solidFill>
            </a:endParaRPr>
          </a:p>
          <a:p>
            <a:pPr algn="ctr"/>
            <a:endParaRPr lang="en-US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718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43000" y="268069"/>
            <a:ext cx="3250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EGP - Fire Globe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6248400"/>
            <a:ext cx="3300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https://egp.nwcg.gov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5675" y="4800600"/>
            <a:ext cx="8475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Provides situational awareness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ESRI 3D API provides 3D viewer for EGP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Easy visualization of authoritative fire data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Supports web clients - no license required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395" y="1038761"/>
            <a:ext cx="6931753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170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1547" y="228600"/>
            <a:ext cx="68994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EGP - Situation Analyst (SA) Viewer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6172200"/>
            <a:ext cx="3300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bg1"/>
                </a:solidFill>
              </a:rPr>
              <a:t>https://egp.nwcg.gov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67483" y="4209262"/>
            <a:ext cx="3657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Workflow specific content for users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Relevant tactical  view for each user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‘Right now’ information straight from the incident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990600"/>
            <a:ext cx="837663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35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atch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A9BF01B94B994EAEBE5F92B0B93B04" ma:contentTypeVersion="0" ma:contentTypeDescription="Create a new document." ma:contentTypeScope="" ma:versionID="26e90185094d43df63929e4a7540086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9BBB73-F5FF-4E46-973F-AA1F43096004}">
  <ds:schemaRefs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19E6588-829C-4347-9042-8A87AA80C1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CC83B693-F833-489E-B120-598C58E0E8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10746</TotalTime>
  <Words>1227</Words>
  <Application>Microsoft Office PowerPoint</Application>
  <PresentationFormat>On-screen Show (4:3)</PresentationFormat>
  <Paragraphs>336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Open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Marshall Worthey</dc:creator>
  <cp:lastModifiedBy>Triplett, Sean E -FS</cp:lastModifiedBy>
  <cp:revision>238</cp:revision>
  <dcterms:created xsi:type="dcterms:W3CDTF">2012-11-28T23:04:46Z</dcterms:created>
  <dcterms:modified xsi:type="dcterms:W3CDTF">2017-03-16T15:19:39Z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0x010100C6A9BF01B94B994EAEBE5F92B0B93B04</vt:lpwstr>
  </property>
</Properties>
</file>