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8"/>
  </p:notesMasterIdLst>
  <p:handoutMasterIdLst>
    <p:handoutMasterId r:id="rId29"/>
  </p:handoutMasterIdLst>
  <p:sldIdLst>
    <p:sldId id="309" r:id="rId2"/>
    <p:sldId id="290" r:id="rId3"/>
    <p:sldId id="297" r:id="rId4"/>
    <p:sldId id="291" r:id="rId5"/>
    <p:sldId id="292" r:id="rId6"/>
    <p:sldId id="275" r:id="rId7"/>
    <p:sldId id="281" r:id="rId8"/>
    <p:sldId id="276" r:id="rId9"/>
    <p:sldId id="277" r:id="rId10"/>
    <p:sldId id="278" r:id="rId11"/>
    <p:sldId id="298" r:id="rId12"/>
    <p:sldId id="299" r:id="rId13"/>
    <p:sldId id="304" r:id="rId14"/>
    <p:sldId id="302" r:id="rId15"/>
    <p:sldId id="303" r:id="rId16"/>
    <p:sldId id="279" r:id="rId17"/>
    <p:sldId id="266" r:id="rId18"/>
    <p:sldId id="310" r:id="rId19"/>
    <p:sldId id="311" r:id="rId20"/>
    <p:sldId id="313" r:id="rId21"/>
    <p:sldId id="314" r:id="rId22"/>
    <p:sldId id="315" r:id="rId23"/>
    <p:sldId id="283" r:id="rId24"/>
    <p:sldId id="321" r:id="rId25"/>
    <p:sldId id="285" r:id="rId26"/>
    <p:sldId id="320" r:id="rId27"/>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68549" autoAdjust="0"/>
  </p:normalViewPr>
  <p:slideViewPr>
    <p:cSldViewPr snapToGrid="0">
      <p:cViewPr varScale="1">
        <p:scale>
          <a:sx n="38" d="100"/>
          <a:sy n="38" d="100"/>
        </p:scale>
        <p:origin x="1123" y="34"/>
      </p:cViewPr>
      <p:guideLst/>
    </p:cSldViewPr>
  </p:slideViewPr>
  <p:notesTextViewPr>
    <p:cViewPr>
      <p:scale>
        <a:sx n="1" d="1"/>
        <a:sy n="1" d="1"/>
      </p:scale>
      <p:origin x="0" y="-88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292" cy="468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585" y="1"/>
            <a:ext cx="3067292" cy="468364"/>
          </a:xfrm>
          <a:prstGeom prst="rect">
            <a:avLst/>
          </a:prstGeom>
        </p:spPr>
        <p:txBody>
          <a:bodyPr vert="horz" lIns="91440" tIns="45720" rIns="91440" bIns="45720" rtlCol="0"/>
          <a:lstStyle>
            <a:lvl1pPr algn="r">
              <a:defRPr sz="1200"/>
            </a:lvl1pPr>
          </a:lstStyle>
          <a:p>
            <a:fld id="{5BA51E66-DABF-4332-BE30-66214EAA38FC}" type="datetimeFigureOut">
              <a:rPr lang="en-US" smtClean="0"/>
              <a:t>3/25/2018</a:t>
            </a:fld>
            <a:endParaRPr lang="en-US"/>
          </a:p>
        </p:txBody>
      </p:sp>
      <p:sp>
        <p:nvSpPr>
          <p:cNvPr id="4" name="Footer Placeholder 3"/>
          <p:cNvSpPr>
            <a:spLocks noGrp="1"/>
          </p:cNvSpPr>
          <p:nvPr>
            <p:ph type="ftr" sz="quarter" idx="2"/>
          </p:nvPr>
        </p:nvSpPr>
        <p:spPr>
          <a:xfrm>
            <a:off x="0" y="8894712"/>
            <a:ext cx="3067292" cy="4683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585" y="8894712"/>
            <a:ext cx="3067292" cy="468363"/>
          </a:xfrm>
          <a:prstGeom prst="rect">
            <a:avLst/>
          </a:prstGeom>
        </p:spPr>
        <p:txBody>
          <a:bodyPr vert="horz" lIns="91440" tIns="45720" rIns="91440" bIns="45720" rtlCol="0" anchor="b"/>
          <a:lstStyle>
            <a:lvl1pPr algn="r">
              <a:defRPr sz="1200"/>
            </a:lvl1pPr>
          </a:lstStyle>
          <a:p>
            <a:fld id="{FD168E6C-6060-4EBE-98A3-14776C695A97}" type="slidenum">
              <a:rPr lang="en-US" smtClean="0"/>
              <a:t>‹#›</a:t>
            </a:fld>
            <a:endParaRPr lang="en-US"/>
          </a:p>
        </p:txBody>
      </p:sp>
    </p:spTree>
    <p:extLst>
      <p:ext uri="{BB962C8B-B14F-4D97-AF65-F5344CB8AC3E}">
        <p14:creationId xmlns:p14="http://schemas.microsoft.com/office/powerpoint/2010/main" val="823992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66733" cy="46977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7" y="1"/>
            <a:ext cx="3066733" cy="469778"/>
          </a:xfrm>
          <a:prstGeom prst="rect">
            <a:avLst/>
          </a:prstGeom>
        </p:spPr>
        <p:txBody>
          <a:bodyPr vert="horz" lIns="93973" tIns="46986" rIns="93973" bIns="46986" rtlCol="0"/>
          <a:lstStyle>
            <a:lvl1pPr algn="r">
              <a:defRPr sz="1200"/>
            </a:lvl1pPr>
          </a:lstStyle>
          <a:p>
            <a:fld id="{B0BD16C0-1CD6-44B3-8B5E-B96FA43C9C4F}" type="datetimeFigureOut">
              <a:rPr lang="en-US" smtClean="0"/>
              <a:t>3/25/2018</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5981"/>
            <a:ext cx="5661660" cy="368671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93298"/>
            <a:ext cx="3066733" cy="469778"/>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7" y="8893298"/>
            <a:ext cx="3066733" cy="469778"/>
          </a:xfrm>
          <a:prstGeom prst="rect">
            <a:avLst/>
          </a:prstGeom>
        </p:spPr>
        <p:txBody>
          <a:bodyPr vert="horz" lIns="93973" tIns="46986" rIns="93973" bIns="46986" rtlCol="0" anchor="b"/>
          <a:lstStyle>
            <a:lvl1pPr algn="r">
              <a:defRPr sz="1200"/>
            </a:lvl1pPr>
          </a:lstStyle>
          <a:p>
            <a:fld id="{55F46F4B-8B19-4941-827A-204D864880FB}" type="slidenum">
              <a:rPr lang="en-US" smtClean="0"/>
              <a:t>‹#›</a:t>
            </a:fld>
            <a:endParaRPr lang="en-US"/>
          </a:p>
        </p:txBody>
      </p:sp>
    </p:spTree>
    <p:extLst>
      <p:ext uri="{BB962C8B-B14F-4D97-AF65-F5344CB8AC3E}">
        <p14:creationId xmlns:p14="http://schemas.microsoft.com/office/powerpoint/2010/main" val="150632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Kimberly Nelson</a:t>
            </a:r>
          </a:p>
          <a:p>
            <a:r>
              <a:rPr lang="en-US" dirty="0" smtClean="0"/>
              <a:t>Staff</a:t>
            </a:r>
            <a:r>
              <a:rPr lang="en-US" baseline="0" dirty="0" smtClean="0"/>
              <a:t> Officer on SCNF </a:t>
            </a:r>
          </a:p>
          <a:p>
            <a:r>
              <a:rPr lang="en-US" baseline="0" dirty="0" smtClean="0"/>
              <a:t>Been with FS for over 30 Years</a:t>
            </a:r>
          </a:p>
          <a:p>
            <a:r>
              <a:rPr lang="en-US" baseline="0" dirty="0" smtClean="0"/>
              <a:t>First exposure to Fire was the Fires of 88 when a film crew came to film the movie Always – we had 5 Type 1 PIO’s there dealing with the film crew and all the issues associated with chaos of fire in Yellowstone NP.</a:t>
            </a:r>
          </a:p>
          <a:p>
            <a:r>
              <a:rPr lang="en-US" baseline="0" dirty="0" smtClean="0"/>
              <a:t>Type 1 PIO on </a:t>
            </a:r>
            <a:r>
              <a:rPr lang="en-US" baseline="0" dirty="0" err="1" smtClean="0"/>
              <a:t>Turman’s</a:t>
            </a:r>
            <a:r>
              <a:rPr lang="en-US" baseline="0" dirty="0" smtClean="0"/>
              <a:t> Northern Rockies National IMT</a:t>
            </a:r>
          </a:p>
          <a:p>
            <a:r>
              <a:rPr lang="en-US" baseline="0" dirty="0" smtClean="0"/>
              <a:t>Started my Task Book under Frye in 2002 after the Biscuit Fire in Oregon</a:t>
            </a:r>
          </a:p>
          <a:p>
            <a:r>
              <a:rPr lang="en-US" baseline="0" dirty="0" smtClean="0"/>
              <a:t>Been with that IMT since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1</a:t>
            </a:fld>
            <a:endParaRPr lang="en-US"/>
          </a:p>
        </p:txBody>
      </p:sp>
    </p:spTree>
    <p:extLst>
      <p:ext uri="{BB962C8B-B14F-4D97-AF65-F5344CB8AC3E}">
        <p14:creationId xmlns:p14="http://schemas.microsoft.com/office/powerpoint/2010/main" val="1076332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3530" indent="-293665">
              <a:defRPr>
                <a:solidFill>
                  <a:schemeClr val="tx1"/>
                </a:solidFill>
                <a:latin typeface="Arial" panose="020B0604020202020204" pitchFamily="34" charset="0"/>
              </a:defRPr>
            </a:lvl2pPr>
            <a:lvl3pPr marL="1174661" indent="-234932">
              <a:defRPr>
                <a:solidFill>
                  <a:schemeClr val="tx1"/>
                </a:solidFill>
                <a:latin typeface="Arial" panose="020B0604020202020204" pitchFamily="34" charset="0"/>
              </a:defRPr>
            </a:lvl3pPr>
            <a:lvl4pPr marL="1644526" indent="-234932">
              <a:defRPr>
                <a:solidFill>
                  <a:schemeClr val="tx1"/>
                </a:solidFill>
                <a:latin typeface="Arial" panose="020B0604020202020204" pitchFamily="34" charset="0"/>
              </a:defRPr>
            </a:lvl4pPr>
            <a:lvl5pPr marL="2114390" indent="-234932">
              <a:defRPr>
                <a:solidFill>
                  <a:schemeClr val="tx1"/>
                </a:solidFill>
                <a:latin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defRPr>
            </a:lvl9pPr>
          </a:lstStyle>
          <a:p>
            <a:fld id="{8BD5A538-CA5B-4C4D-9E86-892C939B9290}" type="slidenum">
              <a:rPr lang="en-US" altLang="en-US"/>
              <a:pPr/>
              <a:t>10</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43611" y="4447461"/>
            <a:ext cx="5189855" cy="4213384"/>
          </a:xfrm>
          <a:noFill/>
        </p:spPr>
        <p:txBody>
          <a:bodyPr/>
          <a:lstStyle/>
          <a:p>
            <a:pPr eaLnBrk="1" hangingPunct="1"/>
            <a:r>
              <a:rPr lang="en-US" altLang="en-US" b="1" dirty="0" smtClean="0"/>
              <a:t>Understanding</a:t>
            </a:r>
            <a:r>
              <a:rPr lang="en-US" altLang="en-US" b="1" baseline="0" dirty="0" smtClean="0"/>
              <a:t> the goals &amp; Creating an effective agenda</a:t>
            </a:r>
            <a:r>
              <a:rPr lang="en-US" altLang="en-US" b="0" baseline="0" dirty="0" smtClean="0"/>
              <a:t> are the first most critical tasks </a:t>
            </a:r>
            <a:endParaRPr lang="en-US" altLang="en-US" b="0" dirty="0" smtClean="0"/>
          </a:p>
          <a:p>
            <a:pPr eaLnBrk="1" hangingPunct="1"/>
            <a:r>
              <a:rPr lang="en-US" altLang="en-US" b="1" dirty="0" smtClean="0"/>
              <a:t>Setting </a:t>
            </a:r>
            <a:r>
              <a:rPr lang="en-US" altLang="en-US" b="1" dirty="0" smtClean="0"/>
              <a:t>tone: </a:t>
            </a:r>
            <a:r>
              <a:rPr lang="en-US" altLang="en-US" dirty="0" smtClean="0"/>
              <a:t>Ice breakers; Personal manner + meeting on time, sticking to agenda, etc.</a:t>
            </a:r>
          </a:p>
          <a:p>
            <a:pPr eaLnBrk="1" hangingPunct="1"/>
            <a:r>
              <a:rPr lang="en-US" altLang="en-US" b="1" dirty="0" smtClean="0"/>
              <a:t>Creating Ground Rules </a:t>
            </a:r>
            <a:r>
              <a:rPr lang="en-US" altLang="en-US" dirty="0" smtClean="0"/>
              <a:t>Jointly  first meeting; keep them posted for the future</a:t>
            </a:r>
          </a:p>
          <a:p>
            <a:pPr eaLnBrk="1" hangingPunct="1"/>
            <a:r>
              <a:rPr lang="en-US" altLang="en-US" b="1" dirty="0" smtClean="0"/>
              <a:t>Decision-making  </a:t>
            </a:r>
            <a:r>
              <a:rPr lang="en-US" altLang="en-US" dirty="0" smtClean="0"/>
              <a:t>Everyone should know who will make decisions</a:t>
            </a:r>
            <a:r>
              <a:rPr lang="en-US" altLang="en-US" baseline="0" dirty="0" smtClean="0"/>
              <a:t> and how</a:t>
            </a:r>
            <a:endParaRPr lang="en-US" altLang="en-US" dirty="0" smtClean="0"/>
          </a:p>
          <a:p>
            <a:pPr eaLnBrk="1" hangingPunct="1"/>
            <a:r>
              <a:rPr lang="en-US" altLang="en-US" b="1" dirty="0" smtClean="0"/>
              <a:t>Keeping it on track: 3 common problems</a:t>
            </a:r>
          </a:p>
          <a:p>
            <a:pPr eaLnBrk="1" hangingPunct="1"/>
            <a:r>
              <a:rPr lang="en-US" altLang="en-US" sz="1000" u="sng" dirty="0"/>
              <a:t>Topic drift</a:t>
            </a:r>
            <a:r>
              <a:rPr lang="en-US" altLang="en-US" sz="1000" dirty="0"/>
              <a:t>  </a:t>
            </a:r>
            <a:r>
              <a:rPr lang="en-US" altLang="en-US" sz="1000" dirty="0">
                <a:latin typeface="Verdana" panose="020B0604030504040204" pitchFamily="34" charset="0"/>
              </a:rPr>
              <a:t>"</a:t>
            </a:r>
            <a:r>
              <a:rPr lang="en-US" altLang="en-US" sz="1000" dirty="0"/>
              <a:t>OK, let's come back and focus on the problem we need to solve. . ."   Table it or change agenda</a:t>
            </a:r>
          </a:p>
          <a:p>
            <a:pPr eaLnBrk="1" hangingPunct="1"/>
            <a:r>
              <a:rPr lang="en-US" altLang="en-US" sz="1000" u="sng" dirty="0"/>
              <a:t>Breaking time agreements</a:t>
            </a:r>
            <a:r>
              <a:rPr lang="en-US" altLang="en-US" sz="1000" dirty="0"/>
              <a:t>—notice and ask for new agreement  </a:t>
            </a:r>
            <a:r>
              <a:rPr lang="en-US" altLang="en-US" sz="1000" dirty="0">
                <a:latin typeface="Verdana" panose="020B0604030504040204" pitchFamily="34" charset="0"/>
                <a:cs typeface="Times New Roman" panose="02020603050405020304" pitchFamily="18" charset="0"/>
              </a:rPr>
              <a:t>"</a:t>
            </a:r>
            <a:r>
              <a:rPr lang="en-US" altLang="en-US" sz="1000" dirty="0">
                <a:cs typeface="Times New Roman" panose="02020603050405020304" pitchFamily="18" charset="0"/>
              </a:rPr>
              <a:t>I notice that we don't heed our stated start and end times, which causes a bind for me. Could we make a new agreement that reflects our true intentions and practice?" </a:t>
            </a:r>
            <a:endParaRPr lang="en-US" altLang="en-US" sz="1000" dirty="0"/>
          </a:p>
          <a:p>
            <a:pPr eaLnBrk="1" hangingPunct="1"/>
            <a:r>
              <a:rPr lang="en-US" altLang="en-US" sz="1000" u="sng" dirty="0"/>
              <a:t>Subgroup focus--</a:t>
            </a:r>
            <a:r>
              <a:rPr lang="en-US" altLang="en-US" sz="1000" dirty="0">
                <a:solidFill>
                  <a:srgbClr val="000000"/>
                </a:solidFill>
                <a:ea typeface="Arial Unicode MS" panose="020B0604020202020204" pitchFamily="34" charset="-128"/>
                <a:cs typeface="Arial Unicode MS" panose="020B0604020202020204" pitchFamily="34" charset="-128"/>
              </a:rPr>
              <a:t>Make the spontaneous break-out session public by saying: "This discussion appears to involve only a few people. Is it something that can be resolved rapidly or is there another way to handle this? What does the group want to do?"</a:t>
            </a:r>
            <a:r>
              <a:rPr lang="en-US" altLang="en-US" sz="1000" dirty="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 </a:t>
            </a:r>
          </a:p>
          <a:p>
            <a:pPr eaLnBrk="1" hangingPunct="1"/>
            <a:r>
              <a:rPr lang="en-US" altLang="en-US" b="1" dirty="0" smtClean="0"/>
              <a:t>Engaging all Participants: engaging quiet ones and dealing with domineering  </a:t>
            </a:r>
            <a:r>
              <a:rPr lang="en-US" altLang="en-US" dirty="0" smtClean="0"/>
              <a:t>Once-around, brainstorming, direct questioning</a:t>
            </a:r>
          </a:p>
          <a:p>
            <a:pPr eaLnBrk="1" hangingPunct="1"/>
            <a:r>
              <a:rPr lang="en-US" altLang="en-US" b="1" dirty="0" smtClean="0"/>
              <a:t>Keeping the meeting moving:  </a:t>
            </a:r>
            <a:r>
              <a:rPr lang="en-US" altLang="en-US" b="0" dirty="0" smtClean="0"/>
              <a:t>Watching the clock; shepherding the agenda</a:t>
            </a:r>
            <a:endParaRPr lang="en-US" altLang="en-US" b="1" dirty="0" smtClean="0"/>
          </a:p>
          <a:p>
            <a:pPr eaLnBrk="1" hangingPunct="1"/>
            <a:r>
              <a:rPr lang="en-US" altLang="en-US" b="1" dirty="0" smtClean="0"/>
              <a:t>Handling Difficult people and challenging situations</a:t>
            </a:r>
            <a:r>
              <a:rPr lang="en-US" altLang="en-US" dirty="0" smtClean="0"/>
              <a:t>:</a:t>
            </a:r>
          </a:p>
          <a:p>
            <a:pPr eaLnBrk="1" hangingPunct="1"/>
            <a:r>
              <a:rPr lang="en-US" altLang="en-US" dirty="0" smtClean="0"/>
              <a:t>Preventions—planning essential</a:t>
            </a:r>
          </a:p>
          <a:p>
            <a:pPr eaLnBrk="1" hangingPunct="1"/>
            <a:r>
              <a:rPr lang="en-US" altLang="en-US" dirty="0" smtClean="0"/>
              <a:t>Early managing of expectations and setting tone</a:t>
            </a:r>
          </a:p>
          <a:p>
            <a:pPr eaLnBrk="1" hangingPunct="1"/>
            <a:r>
              <a:rPr lang="en-US" altLang="en-US" dirty="0" smtClean="0"/>
              <a:t>Interventions—range of options</a:t>
            </a:r>
          </a:p>
          <a:p>
            <a:pPr eaLnBrk="1" hangingPunct="1"/>
            <a:endParaRPr lang="en-US" altLang="en-US" dirty="0" smtClean="0"/>
          </a:p>
        </p:txBody>
      </p:sp>
    </p:spTree>
    <p:extLst>
      <p:ext uri="{BB962C8B-B14F-4D97-AF65-F5344CB8AC3E}">
        <p14:creationId xmlns:p14="http://schemas.microsoft.com/office/powerpoint/2010/main" val="116649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a:t>
            </a:r>
            <a:r>
              <a:rPr lang="en-US" dirty="0" smtClean="0"/>
              <a:t>or Team Leader:  </a:t>
            </a:r>
          </a:p>
          <a:p>
            <a:r>
              <a:rPr lang="en-US" dirty="0" smtClean="0"/>
              <a:t>The meeting manager is often a leader or decision maker, but he or she is typically the person who convenes the meeting.  The meeting manager will coordinate with the facilitator on meeting planning and preparation.  </a:t>
            </a:r>
          </a:p>
          <a:p>
            <a:r>
              <a:rPr lang="en-US" dirty="0" smtClean="0"/>
              <a:t>Meeting managers opt for the use of a facilitator in order to allow themselves to take part in discussions, offer opinions, listen fully to the content, and make decisions.  The meeting manager does not have to be neutral and is viewed most often as the opinion leader and final decision maker.</a:t>
            </a:r>
          </a:p>
          <a:p>
            <a:endParaRPr lang="en-US" dirty="0" smtClean="0"/>
          </a:p>
          <a:p>
            <a:r>
              <a:rPr lang="en-US" dirty="0" smtClean="0"/>
              <a:t>Meeting Facilitator:  </a:t>
            </a:r>
          </a:p>
          <a:p>
            <a:r>
              <a:rPr lang="en-US" dirty="0" smtClean="0"/>
              <a:t>The facilitator plans the meeting, manages participation, offers useful tools, helps the group determine its needs, keeps things on track, and checks on how things are going. The facilitator is neutral and does not influence “what” but “how” the meeting topics are being discussed.  The facilitator’s main purpose is to help guide the group’s effectiveness. </a:t>
            </a:r>
          </a:p>
          <a:p>
            <a:r>
              <a:rPr lang="en-US" dirty="0" smtClean="0"/>
              <a:t>The facilitator makes an agreement with the group and the manager to keep the meeting on track and stay in a neutral role. </a:t>
            </a:r>
          </a:p>
          <a:p>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11</a:t>
            </a:fld>
            <a:endParaRPr lang="en-US"/>
          </a:p>
        </p:txBody>
      </p:sp>
    </p:spTree>
    <p:extLst>
      <p:ext uri="{BB962C8B-B14F-4D97-AF65-F5344CB8AC3E}">
        <p14:creationId xmlns:p14="http://schemas.microsoft.com/office/powerpoint/2010/main" val="305923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Recorder</a:t>
            </a:r>
            <a:r>
              <a:rPr lang="en-US" baseline="0" dirty="0" smtClean="0"/>
              <a:t> – when might using a recorder in a fire environment be a good idea?</a:t>
            </a:r>
            <a:endParaRPr lang="en-US" dirty="0" smtClean="0"/>
          </a:p>
          <a:p>
            <a:r>
              <a:rPr lang="en-US" dirty="0" smtClean="0"/>
              <a:t>At a minimum, the recorder should keep a summary of the meeting that includes action items (task, who’s responsible, timeframe), decisions, and open issues to carry forward. </a:t>
            </a:r>
          </a:p>
          <a:p>
            <a:r>
              <a:rPr lang="en-US" dirty="0" smtClean="0"/>
              <a:t>The recorder works in tandem with the facilitator to record discussion items during information sharing and brainstorming sessions.  </a:t>
            </a:r>
          </a:p>
          <a:p>
            <a:r>
              <a:rPr lang="en-US" dirty="0" smtClean="0"/>
              <a:t> The recorder asks the group to ensure that their comments are recorded correctly and to help the recorder that in their role. </a:t>
            </a:r>
          </a:p>
          <a:p>
            <a:endParaRPr lang="en-US" dirty="0" smtClean="0"/>
          </a:p>
          <a:p>
            <a:r>
              <a:rPr lang="en-US" dirty="0" smtClean="0"/>
              <a:t>Group Member:</a:t>
            </a:r>
          </a:p>
          <a:p>
            <a:r>
              <a:rPr lang="en-US" dirty="0" smtClean="0"/>
              <a:t> Facilitative group members participate fully in meetings, listening to and soliciting other’s contributions.  It is perfectly appropriate, and encouraged, for meeting participants to keep an eye on the process and promote meeting effectiveness, thereby supporting the facilitator’s role. </a:t>
            </a:r>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12</a:t>
            </a:fld>
            <a:endParaRPr lang="en-US"/>
          </a:p>
        </p:txBody>
      </p:sp>
    </p:spTree>
    <p:extLst>
      <p:ext uri="{BB962C8B-B14F-4D97-AF65-F5344CB8AC3E}">
        <p14:creationId xmlns:p14="http://schemas.microsoft.com/office/powerpoint/2010/main" val="1393047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13</a:t>
            </a:fld>
            <a:endParaRPr lang="en-US"/>
          </a:p>
        </p:txBody>
      </p:sp>
    </p:spTree>
    <p:extLst>
      <p:ext uri="{BB962C8B-B14F-4D97-AF65-F5344CB8AC3E}">
        <p14:creationId xmlns:p14="http://schemas.microsoft.com/office/powerpoint/2010/main" val="346870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14</a:t>
            </a:fld>
            <a:endParaRPr lang="en-US"/>
          </a:p>
        </p:txBody>
      </p:sp>
    </p:spTree>
    <p:extLst>
      <p:ext uri="{BB962C8B-B14F-4D97-AF65-F5344CB8AC3E}">
        <p14:creationId xmlns:p14="http://schemas.microsoft.com/office/powerpoint/2010/main" val="4179374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in fire might need</a:t>
            </a:r>
            <a:r>
              <a:rPr lang="en-US" baseline="0" dirty="0" smtClean="0"/>
              <a:t> to ask these questions of?  When?</a:t>
            </a:r>
          </a:p>
          <a:p>
            <a:pPr marL="171450" indent="-171450">
              <a:buFontTx/>
              <a:buChar char="-"/>
            </a:pPr>
            <a:r>
              <a:rPr lang="en-US" baseline="0" dirty="0" smtClean="0"/>
              <a:t>AA’s</a:t>
            </a:r>
          </a:p>
          <a:p>
            <a:pPr marL="171450" indent="-171450">
              <a:buFontTx/>
              <a:buChar char="-"/>
            </a:pPr>
            <a:r>
              <a:rPr lang="en-US" baseline="0" dirty="0" smtClean="0"/>
              <a:t>Cooperators</a:t>
            </a:r>
          </a:p>
          <a:p>
            <a:pPr marL="171450" indent="-171450">
              <a:buFontTx/>
              <a:buChar char="-"/>
            </a:pPr>
            <a:r>
              <a:rPr lang="en-US" baseline="0" dirty="0" smtClean="0"/>
              <a:t>Landowners</a:t>
            </a:r>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15</a:t>
            </a:fld>
            <a:endParaRPr lang="en-US"/>
          </a:p>
        </p:txBody>
      </p:sp>
    </p:spTree>
    <p:extLst>
      <p:ext uri="{BB962C8B-B14F-4D97-AF65-F5344CB8AC3E}">
        <p14:creationId xmlns:p14="http://schemas.microsoft.com/office/powerpoint/2010/main" val="731847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agenda is the roadmap for the meeting.  It is made to be flexible, can be changed.  </a:t>
            </a:r>
          </a:p>
          <a:p>
            <a:endParaRPr lang="en-US" baseline="0" dirty="0" smtClean="0"/>
          </a:p>
          <a:p>
            <a:r>
              <a:rPr lang="en-US" baseline="0" dirty="0" smtClean="0"/>
              <a:t>Different types:  </a:t>
            </a:r>
          </a:p>
          <a:p>
            <a:pPr marL="171450" indent="-171450">
              <a:buFontTx/>
              <a:buChar char="-"/>
            </a:pPr>
            <a:r>
              <a:rPr lang="en-US" baseline="0" dirty="0" smtClean="0"/>
              <a:t>Bubble: Fairly vague; not defined.  10 minutes here….60 minutes there.  “</a:t>
            </a:r>
            <a:r>
              <a:rPr lang="en-US" baseline="0" dirty="0" err="1" smtClean="0"/>
              <a:t>ish</a:t>
            </a:r>
            <a:r>
              <a:rPr lang="en-US" baseline="0" dirty="0" smtClean="0"/>
              <a:t>” timelines</a:t>
            </a:r>
          </a:p>
          <a:p>
            <a:pPr marL="171450" indent="-171450">
              <a:buFontTx/>
              <a:buChar char="-"/>
            </a:pPr>
            <a:r>
              <a:rPr lang="en-US" baseline="0" dirty="0" smtClean="0"/>
              <a:t>Defined: What, how, who, how long?  Developed in chart format.  Most common that I use</a:t>
            </a:r>
          </a:p>
          <a:p>
            <a:pPr marL="171450" indent="-171450">
              <a:buFontTx/>
              <a:buChar char="-"/>
            </a:pPr>
            <a:r>
              <a:rPr lang="en-US" baseline="0" dirty="0" smtClean="0"/>
              <a:t>Large chunks of time: All morning on one general topic, all afternoon on another.  Also very common and allows more flexibility.  This session was developed with this type of agenda.  </a:t>
            </a:r>
          </a:p>
          <a:p>
            <a:pPr marL="171450" indent="-171450">
              <a:buFontTx/>
              <a:buChar char="-"/>
            </a:pPr>
            <a:endParaRPr lang="en-US" baseline="0" dirty="0" smtClean="0"/>
          </a:p>
          <a:p>
            <a:pPr marL="0" indent="0">
              <a:buFontTx/>
              <a:buNone/>
            </a:pPr>
            <a:r>
              <a:rPr lang="en-US" baseline="0" dirty="0" smtClean="0"/>
              <a:t>When a change is needed in an agenda, get agreement from the group.  It is the group’s meeting, not the facilitator’s.  </a:t>
            </a:r>
          </a:p>
          <a:p>
            <a:endParaRPr lang="en-US" dirty="0" smtClean="0"/>
          </a:p>
          <a:p>
            <a:r>
              <a:rPr lang="en-US" dirty="0" smtClean="0"/>
              <a:t>Average</a:t>
            </a:r>
            <a:r>
              <a:rPr lang="en-US" baseline="0" dirty="0" smtClean="0"/>
              <a:t> attention span is 40 minutes!  Keep that in mind when planning your agenda.</a:t>
            </a:r>
          </a:p>
          <a:p>
            <a:endParaRPr lang="en-US" baseline="0" dirty="0" smtClean="0"/>
          </a:p>
          <a:p>
            <a:r>
              <a:rPr lang="en-US" dirty="0" smtClean="0"/>
              <a:t>Allow enough time… but don’t allow so much time that the topic becomes burdensome.  A good rule of thumb: if an agenda item is two hours or more, perhaps a separate meeting is needed.</a:t>
            </a:r>
          </a:p>
          <a:p>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16</a:t>
            </a:fld>
            <a:endParaRPr lang="en-US"/>
          </a:p>
        </p:txBody>
      </p:sp>
    </p:spTree>
    <p:extLst>
      <p:ext uri="{BB962C8B-B14F-4D97-AF65-F5344CB8AC3E}">
        <p14:creationId xmlns:p14="http://schemas.microsoft.com/office/powerpoint/2010/main" val="2383632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3530" indent="-293665">
              <a:defRPr>
                <a:solidFill>
                  <a:schemeClr val="tx1"/>
                </a:solidFill>
                <a:latin typeface="Arial" panose="020B0604020202020204" pitchFamily="34" charset="0"/>
              </a:defRPr>
            </a:lvl2pPr>
            <a:lvl3pPr marL="1174661" indent="-234932">
              <a:defRPr>
                <a:solidFill>
                  <a:schemeClr val="tx1"/>
                </a:solidFill>
                <a:latin typeface="Arial" panose="020B0604020202020204" pitchFamily="34" charset="0"/>
              </a:defRPr>
            </a:lvl3pPr>
            <a:lvl4pPr marL="1644526" indent="-234932">
              <a:defRPr>
                <a:solidFill>
                  <a:schemeClr val="tx1"/>
                </a:solidFill>
                <a:latin typeface="Arial" panose="020B0604020202020204" pitchFamily="34" charset="0"/>
              </a:defRPr>
            </a:lvl4pPr>
            <a:lvl5pPr marL="2114390" indent="-234932">
              <a:defRPr>
                <a:solidFill>
                  <a:schemeClr val="tx1"/>
                </a:solidFill>
                <a:latin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defRPr>
            </a:lvl9pPr>
          </a:lstStyle>
          <a:p>
            <a:fld id="{0AB77E57-80F7-4B48-8730-7B806F645A13}" type="slidenum">
              <a:rPr lang="en-US" altLang="en-US"/>
              <a:pPr/>
              <a:t>17</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dirty="0" smtClean="0"/>
              <a:t>Sometimes</a:t>
            </a:r>
            <a:r>
              <a:rPr lang="en-US" altLang="en-US" baseline="0" dirty="0" smtClean="0"/>
              <a:t> you may need ground rules – have you used them in a fire environment?</a:t>
            </a:r>
          </a:p>
          <a:p>
            <a:pPr eaLnBrk="1" hangingPunct="1"/>
            <a:endParaRPr lang="en-US" altLang="en-US" baseline="0" dirty="0" smtClean="0"/>
          </a:p>
          <a:p>
            <a:pPr eaLnBrk="1" hangingPunct="1"/>
            <a:r>
              <a:rPr lang="en-US" altLang="en-US" baseline="0" dirty="0" smtClean="0"/>
              <a:t>What example of ground rules can you think of?</a:t>
            </a:r>
          </a:p>
          <a:p>
            <a:pPr marL="171450" indent="-171450" eaLnBrk="1" hangingPunct="1">
              <a:buFont typeface="Arial" panose="020B0604020202020204" pitchFamily="34" charset="0"/>
              <a:buChar char="•"/>
            </a:pPr>
            <a:r>
              <a:rPr lang="en-US" altLang="en-US" baseline="0" dirty="0" smtClean="0"/>
              <a:t>One person speaks at a time – hear each other out</a:t>
            </a:r>
          </a:p>
          <a:p>
            <a:pPr marL="171450" indent="-171450" eaLnBrk="1" hangingPunct="1">
              <a:buFont typeface="Arial" panose="020B0604020202020204" pitchFamily="34" charset="0"/>
              <a:buChar char="•"/>
            </a:pPr>
            <a:r>
              <a:rPr lang="en-US" altLang="en-US" baseline="0" dirty="0" smtClean="0"/>
              <a:t>Be respectful to each other</a:t>
            </a:r>
          </a:p>
          <a:p>
            <a:pPr marL="171450" indent="-171450" eaLnBrk="1" hangingPunct="1">
              <a:buFont typeface="Arial" panose="020B0604020202020204" pitchFamily="34" charset="0"/>
              <a:buChar char="•"/>
            </a:pPr>
            <a:r>
              <a:rPr lang="en-US" altLang="en-US" baseline="0" dirty="0" smtClean="0"/>
              <a:t>Allow for presentations and then we will open the floor to questions – or we will break up in groups where there are maps.</a:t>
            </a:r>
          </a:p>
          <a:p>
            <a:pPr marL="171450" indent="-171450" eaLnBrk="1" hangingPunct="1">
              <a:buFont typeface="Arial" panose="020B0604020202020204" pitchFamily="34" charset="0"/>
              <a:buChar char="•"/>
            </a:pPr>
            <a:r>
              <a:rPr lang="en-US" altLang="en-US" baseline="0" dirty="0" smtClean="0"/>
              <a:t>Stay focused on the topic at hand, not going to focus on any other issues (i.e. fire vs fuels management or suppression tactics)</a:t>
            </a:r>
          </a:p>
          <a:p>
            <a:pPr marL="0" indent="0" eaLnBrk="1" hangingPunct="1">
              <a:buFont typeface="Arial" panose="020B0604020202020204" pitchFamily="34" charset="0"/>
              <a:buNone/>
            </a:pPr>
            <a:endParaRPr lang="en-US" altLang="en-US" baseline="0" dirty="0" smtClean="0"/>
          </a:p>
          <a:p>
            <a:pPr eaLnBrk="1" hangingPunct="1"/>
            <a:r>
              <a:rPr lang="en-US" altLang="en-US" baseline="0" dirty="0" smtClean="0"/>
              <a:t>Give me some examples where they might be helpful. </a:t>
            </a:r>
            <a:endParaRPr lang="en-US" altLang="en-US" dirty="0" smtClean="0"/>
          </a:p>
        </p:txBody>
      </p:sp>
    </p:spTree>
    <p:extLst>
      <p:ext uri="{BB962C8B-B14F-4D97-AF65-F5344CB8AC3E}">
        <p14:creationId xmlns:p14="http://schemas.microsoft.com/office/powerpoint/2010/main" val="265782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a:t>
            </a:r>
            <a:r>
              <a:rPr lang="en-US" baseline="0" dirty="0" smtClean="0"/>
              <a:t> with your local AA to determine when this needs to be used. </a:t>
            </a:r>
            <a:endParaRPr lang="en-US" dirty="0" smtClean="0"/>
          </a:p>
        </p:txBody>
      </p:sp>
      <p:sp>
        <p:nvSpPr>
          <p:cNvPr id="4" name="Slide Number Placeholder 3"/>
          <p:cNvSpPr>
            <a:spLocks noGrp="1"/>
          </p:cNvSpPr>
          <p:nvPr>
            <p:ph type="sldNum" sz="quarter" idx="10"/>
          </p:nvPr>
        </p:nvSpPr>
        <p:spPr/>
        <p:txBody>
          <a:bodyPr/>
          <a:lstStyle/>
          <a:p>
            <a:fld id="{55F46F4B-8B19-4941-827A-204D864880FB}" type="slidenum">
              <a:rPr lang="en-US" smtClean="0"/>
              <a:t>18</a:t>
            </a:fld>
            <a:endParaRPr lang="en-US"/>
          </a:p>
        </p:txBody>
      </p:sp>
    </p:spTree>
    <p:extLst>
      <p:ext uri="{BB962C8B-B14F-4D97-AF65-F5344CB8AC3E}">
        <p14:creationId xmlns:p14="http://schemas.microsoft.com/office/powerpoint/2010/main" val="1654174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facilitator, you may also</a:t>
            </a:r>
            <a:r>
              <a:rPr lang="en-US" baseline="0" dirty="0" smtClean="0"/>
              <a:t> be the recorder and note taker.  Although this is a big task, it can be done.  Focusing on these items for your notes will help you ensure to capture the key points.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19</a:t>
            </a:fld>
            <a:endParaRPr lang="en-US"/>
          </a:p>
        </p:txBody>
      </p:sp>
    </p:spTree>
    <p:extLst>
      <p:ext uri="{BB962C8B-B14F-4D97-AF65-F5344CB8AC3E}">
        <p14:creationId xmlns:p14="http://schemas.microsoft.com/office/powerpoint/2010/main" val="349080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2</a:t>
            </a:fld>
            <a:endParaRPr lang="en-US"/>
          </a:p>
        </p:txBody>
      </p:sp>
    </p:spTree>
    <p:extLst>
      <p:ext uri="{BB962C8B-B14F-4D97-AF65-F5344CB8AC3E}">
        <p14:creationId xmlns:p14="http://schemas.microsoft.com/office/powerpoint/2010/main" val="4214960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outcome is a clear and concise description of what will ‘come out’ of the meeting.  It is the specific purpose or desired end result.</a:t>
            </a:r>
          </a:p>
          <a:p>
            <a:endParaRPr lang="en-US" dirty="0" smtClean="0"/>
          </a:p>
          <a:p>
            <a:r>
              <a:rPr lang="en-US" dirty="0" smtClean="0"/>
              <a:t>Outcomes </a:t>
            </a:r>
            <a:r>
              <a:rPr lang="en-US" dirty="0" smtClean="0"/>
              <a:t>are important because they answer the question, “Why meet”? They require us to be clear about what we intend to accomplish.  They focus a group on what they will do and provides a measure of success at the end of the meeting.</a:t>
            </a:r>
          </a:p>
          <a:p>
            <a:endParaRPr lang="en-US" dirty="0" smtClean="0"/>
          </a:p>
          <a:p>
            <a:r>
              <a:rPr lang="en-US" dirty="0" smtClean="0"/>
              <a:t>Outcomes should</a:t>
            </a:r>
            <a:r>
              <a:rPr lang="en-US" baseline="0" dirty="0" smtClean="0"/>
              <a:t> </a:t>
            </a:r>
            <a:r>
              <a:rPr lang="en-US" dirty="0" smtClean="0"/>
              <a:t>meet </a:t>
            </a:r>
            <a:r>
              <a:rPr lang="en-US" dirty="0" smtClean="0"/>
              <a:t>these criteria: </a:t>
            </a:r>
          </a:p>
          <a:p>
            <a:pPr marL="171450" indent="-171450">
              <a:buFont typeface="Arial" panose="020B0604020202020204" pitchFamily="34" charset="0"/>
              <a:buChar char="•"/>
            </a:pPr>
            <a:r>
              <a:rPr lang="en-US" dirty="0" smtClean="0"/>
              <a:t>Brief</a:t>
            </a:r>
          </a:p>
          <a:p>
            <a:pPr marL="171450" indent="-171450">
              <a:buFont typeface="Arial" panose="020B0604020202020204" pitchFamily="34" charset="0"/>
              <a:buChar char="•"/>
            </a:pPr>
            <a:r>
              <a:rPr lang="en-US" dirty="0" smtClean="0"/>
              <a:t>States desired end results</a:t>
            </a:r>
          </a:p>
          <a:p>
            <a:pPr marL="171450" indent="-171450">
              <a:buFont typeface="Arial" panose="020B0604020202020204" pitchFamily="34" charset="0"/>
              <a:buChar char="•"/>
            </a:pPr>
            <a:r>
              <a:rPr lang="en-US" dirty="0" smtClean="0"/>
              <a:t>Product (a list, an agreement, a plan)</a:t>
            </a:r>
          </a:p>
          <a:p>
            <a:pPr marL="171450" indent="-171450">
              <a:buFont typeface="Arial" panose="020B0604020202020204" pitchFamily="34" charset="0"/>
              <a:buChar char="•"/>
            </a:pPr>
            <a:r>
              <a:rPr lang="en-US" dirty="0" smtClean="0"/>
              <a:t>Information and its purpose (information, decision, action)</a:t>
            </a:r>
          </a:p>
          <a:p>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20</a:t>
            </a:fld>
            <a:endParaRPr lang="en-US"/>
          </a:p>
        </p:txBody>
      </p:sp>
    </p:spTree>
    <p:extLst>
      <p:ext uri="{BB962C8B-B14F-4D97-AF65-F5344CB8AC3E}">
        <p14:creationId xmlns:p14="http://schemas.microsoft.com/office/powerpoint/2010/main" val="850209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21</a:t>
            </a:fld>
            <a:endParaRPr lang="en-US"/>
          </a:p>
        </p:txBody>
      </p:sp>
    </p:spTree>
    <p:extLst>
      <p:ext uri="{BB962C8B-B14F-4D97-AF65-F5344CB8AC3E}">
        <p14:creationId xmlns:p14="http://schemas.microsoft.com/office/powerpoint/2010/main" val="1937988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1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22</a:t>
            </a:fld>
            <a:endParaRPr lang="en-US"/>
          </a:p>
        </p:txBody>
      </p:sp>
    </p:spTree>
    <p:extLst>
      <p:ext uri="{BB962C8B-B14F-4D97-AF65-F5344CB8AC3E}">
        <p14:creationId xmlns:p14="http://schemas.microsoft.com/office/powerpoint/2010/main" val="363915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3530" indent="-293665">
              <a:defRPr>
                <a:solidFill>
                  <a:schemeClr val="tx1"/>
                </a:solidFill>
                <a:latin typeface="Arial" panose="020B0604020202020204" pitchFamily="34" charset="0"/>
              </a:defRPr>
            </a:lvl2pPr>
            <a:lvl3pPr marL="1174661" indent="-234932">
              <a:defRPr>
                <a:solidFill>
                  <a:schemeClr val="tx1"/>
                </a:solidFill>
                <a:latin typeface="Arial" panose="020B0604020202020204" pitchFamily="34" charset="0"/>
              </a:defRPr>
            </a:lvl3pPr>
            <a:lvl4pPr marL="1644526" indent="-234932">
              <a:defRPr>
                <a:solidFill>
                  <a:schemeClr val="tx1"/>
                </a:solidFill>
                <a:latin typeface="Arial" panose="020B0604020202020204" pitchFamily="34" charset="0"/>
              </a:defRPr>
            </a:lvl4pPr>
            <a:lvl5pPr marL="2114390" indent="-234932">
              <a:defRPr>
                <a:solidFill>
                  <a:schemeClr val="tx1"/>
                </a:solidFill>
                <a:latin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defRPr>
            </a:lvl9pPr>
          </a:lstStyle>
          <a:p>
            <a:fld id="{32321554-0F5E-4969-B1DC-707AF4FB6600}" type="slidenum">
              <a:rPr lang="en-US" altLang="en-US"/>
              <a:pPr/>
              <a:t>23</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43611" y="4447461"/>
            <a:ext cx="5189855" cy="4213384"/>
          </a:xfrm>
          <a:noFill/>
        </p:spPr>
        <p:txBody>
          <a:bodyPr/>
          <a:lstStyle/>
          <a:p>
            <a:pPr eaLnBrk="1" hangingPunct="1"/>
            <a:r>
              <a:rPr lang="en-US" altLang="en-US" b="1" dirty="0" smtClean="0">
                <a:latin typeface="Helvetica-Bold" charset="0"/>
                <a:cs typeface="Times New Roman" panose="02020603050405020304" pitchFamily="18" charset="0"/>
              </a:rPr>
              <a:t>Reflecting  </a:t>
            </a:r>
            <a:r>
              <a:rPr lang="en-US" altLang="en-US" dirty="0" smtClean="0">
                <a:latin typeface="Helvetica-Bold" charset="0"/>
                <a:cs typeface="Times New Roman" panose="02020603050405020304" pitchFamily="18" charset="0"/>
              </a:rPr>
              <a:t>“Let me see if I’m hearing you correctly…”</a:t>
            </a:r>
          </a:p>
          <a:p>
            <a:pPr eaLnBrk="1" hangingPunct="1"/>
            <a:endParaRPr lang="en-US" altLang="en-US" dirty="0" smtClean="0">
              <a:latin typeface="Helvetica-Bold" charset="0"/>
              <a:cs typeface="Times New Roman" panose="02020603050405020304" pitchFamily="18" charset="0"/>
            </a:endParaRPr>
          </a:p>
          <a:p>
            <a:pPr eaLnBrk="1" hangingPunct="1"/>
            <a:r>
              <a:rPr lang="en-US" altLang="en-US" b="1" dirty="0" smtClean="0">
                <a:latin typeface="Helvetica-Bold" charset="0"/>
                <a:cs typeface="Times New Roman" panose="02020603050405020304" pitchFamily="18" charset="0"/>
              </a:rPr>
              <a:t>Clarifying  </a:t>
            </a:r>
            <a:r>
              <a:rPr lang="en-US" altLang="en-US" dirty="0" smtClean="0">
                <a:latin typeface="Helvetica-Bold" charset="0"/>
                <a:cs typeface="Times New Roman" panose="02020603050405020304" pitchFamily="18" charset="0"/>
              </a:rPr>
              <a:t>“What I believe you are saying is…”</a:t>
            </a:r>
          </a:p>
          <a:p>
            <a:pPr eaLnBrk="1" hangingPunct="1"/>
            <a:endParaRPr lang="en-US" altLang="en-US" dirty="0" smtClean="0">
              <a:latin typeface="Helvetica-Bold" charset="0"/>
              <a:cs typeface="Times New Roman" panose="02020603050405020304" pitchFamily="18" charset="0"/>
            </a:endParaRPr>
          </a:p>
          <a:p>
            <a:pPr eaLnBrk="1" hangingPunct="1"/>
            <a:r>
              <a:rPr lang="en-US" altLang="en-US" b="1" dirty="0" smtClean="0">
                <a:latin typeface="Helvetica-Bold" charset="0"/>
                <a:cs typeface="Times New Roman" panose="02020603050405020304" pitchFamily="18" charset="0"/>
              </a:rPr>
              <a:t>Summarizing  </a:t>
            </a:r>
            <a:r>
              <a:rPr lang="en-US" altLang="en-US" dirty="0" smtClean="0">
                <a:latin typeface="Helvetica-Bold" charset="0"/>
                <a:cs typeface="Times New Roman" panose="02020603050405020304" pitchFamily="18" charset="0"/>
              </a:rPr>
              <a:t>“It sounds to me as if we have been talking about a few major themes…”</a:t>
            </a:r>
          </a:p>
          <a:p>
            <a:pPr eaLnBrk="1" hangingPunct="1"/>
            <a:endParaRPr lang="en-US" altLang="en-US" dirty="0" smtClean="0">
              <a:latin typeface="Helvetica-Bold" charset="0"/>
              <a:cs typeface="Times New Roman" panose="02020603050405020304" pitchFamily="18" charset="0"/>
            </a:endParaRPr>
          </a:p>
          <a:p>
            <a:pPr eaLnBrk="1" hangingPunct="1"/>
            <a:r>
              <a:rPr lang="en-US" altLang="en-US" b="1" dirty="0" smtClean="0">
                <a:latin typeface="Helvetica-Bold" charset="0"/>
                <a:cs typeface="Times New Roman" panose="02020603050405020304" pitchFamily="18" charset="0"/>
              </a:rPr>
              <a:t>Shifting focus  </a:t>
            </a:r>
            <a:r>
              <a:rPr lang="en-US" altLang="en-US" dirty="0" smtClean="0">
                <a:latin typeface="Helvetica-Bold" charset="0"/>
                <a:cs typeface="Times New Roman" panose="02020603050405020304" pitchFamily="18" charset="0"/>
              </a:rPr>
              <a:t>“Thank you, John. Do you have anything to add, Jane?”  “We’ve been focusing on views 1 and 2. Does anyone have  strong feelings about the other views?”</a:t>
            </a:r>
          </a:p>
          <a:p>
            <a:pPr eaLnBrk="1" hangingPunct="1"/>
            <a:endParaRPr lang="en-US" altLang="en-US" b="1" dirty="0" smtClean="0">
              <a:latin typeface="Helvetica-Bold" charset="0"/>
              <a:cs typeface="Times New Roman" panose="02020603050405020304" pitchFamily="18" charset="0"/>
            </a:endParaRPr>
          </a:p>
        </p:txBody>
      </p:sp>
    </p:spTree>
    <p:extLst>
      <p:ext uri="{BB962C8B-B14F-4D97-AF65-F5344CB8AC3E}">
        <p14:creationId xmlns:p14="http://schemas.microsoft.com/office/powerpoint/2010/main" val="1319563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F46F4B-8B19-4941-827A-204D864880FB}" type="slidenum">
              <a:rPr lang="en-US" smtClean="0"/>
              <a:t>24</a:t>
            </a:fld>
            <a:endParaRPr lang="en-US"/>
          </a:p>
        </p:txBody>
      </p:sp>
    </p:spTree>
    <p:extLst>
      <p:ext uri="{BB962C8B-B14F-4D97-AF65-F5344CB8AC3E}">
        <p14:creationId xmlns:p14="http://schemas.microsoft.com/office/powerpoint/2010/main" val="1829895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3530" indent="-293665">
              <a:defRPr>
                <a:solidFill>
                  <a:schemeClr val="tx1"/>
                </a:solidFill>
                <a:latin typeface="Arial" panose="020B0604020202020204" pitchFamily="34" charset="0"/>
              </a:defRPr>
            </a:lvl2pPr>
            <a:lvl3pPr marL="1174661" indent="-234932">
              <a:defRPr>
                <a:solidFill>
                  <a:schemeClr val="tx1"/>
                </a:solidFill>
                <a:latin typeface="Arial" panose="020B0604020202020204" pitchFamily="34" charset="0"/>
              </a:defRPr>
            </a:lvl3pPr>
            <a:lvl4pPr marL="1644526" indent="-234932">
              <a:defRPr>
                <a:solidFill>
                  <a:schemeClr val="tx1"/>
                </a:solidFill>
                <a:latin typeface="Arial" panose="020B0604020202020204" pitchFamily="34" charset="0"/>
              </a:defRPr>
            </a:lvl4pPr>
            <a:lvl5pPr marL="2114390" indent="-234932">
              <a:defRPr>
                <a:solidFill>
                  <a:schemeClr val="tx1"/>
                </a:solidFill>
                <a:latin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defRPr>
            </a:lvl9pPr>
          </a:lstStyle>
          <a:p>
            <a:fld id="{D960FEAB-C2EA-4916-B876-5A29B3D2ECE9}" type="slidenum">
              <a:rPr lang="en-US" altLang="en-US"/>
              <a:pPr/>
              <a:t>25</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43611" y="4447461"/>
            <a:ext cx="5189855" cy="4213384"/>
          </a:xfrm>
          <a:noFill/>
        </p:spPr>
        <p:txBody>
          <a:bodyPr/>
          <a:lstStyle/>
          <a:p>
            <a:pPr eaLnBrk="1" hangingPunct="1"/>
            <a:r>
              <a:rPr lang="en-US" altLang="en-US" i="1" dirty="0" smtClean="0">
                <a:cs typeface="Arial" panose="020B0604020202020204" pitchFamily="34" charset="0"/>
              </a:rPr>
              <a:t>Finally – when a meeting needs help – here are a few ideas to get you back on track.</a:t>
            </a:r>
          </a:p>
          <a:p>
            <a:pPr eaLnBrk="1" hangingPunct="1"/>
            <a:endParaRPr lang="en-US" altLang="en-US" i="1" dirty="0" smtClean="0">
              <a:cs typeface="Arial" panose="020B0604020202020204" pitchFamily="34" charset="0"/>
            </a:endParaRPr>
          </a:p>
          <a:p>
            <a:pPr eaLnBrk="1" hangingPunct="1"/>
            <a:r>
              <a:rPr lang="en-US" altLang="en-US" i="1" dirty="0" smtClean="0">
                <a:cs typeface="Arial" panose="020B0604020202020204" pitchFamily="34" charset="0"/>
              </a:rPr>
              <a:t>1</a:t>
            </a:r>
            <a:r>
              <a:rPr lang="en-US" altLang="en-US" i="1" dirty="0" smtClean="0">
                <a:cs typeface="Arial" panose="020B0604020202020204" pitchFamily="34" charset="0"/>
              </a:rPr>
              <a:t>. </a:t>
            </a:r>
            <a:r>
              <a:rPr lang="en-US" altLang="en-US" b="1" i="1" dirty="0" smtClean="0">
                <a:cs typeface="Arial" panose="020B0604020202020204" pitchFamily="34" charset="0"/>
              </a:rPr>
              <a:t>Have the group decide</a:t>
            </a:r>
            <a:r>
              <a:rPr lang="en-US" altLang="en-US" dirty="0" smtClean="0">
                <a:cs typeface="Arial" panose="020B0604020202020204" pitchFamily="34" charset="0"/>
              </a:rPr>
              <a:t>  throw it back to the group and ask them how they feel. Let the group support you. </a:t>
            </a:r>
          </a:p>
          <a:p>
            <a:pPr eaLnBrk="1" hangingPunct="1"/>
            <a:r>
              <a:rPr lang="en-US" altLang="en-US" i="1" dirty="0" smtClean="0">
                <a:cs typeface="Arial" panose="020B0604020202020204" pitchFamily="34" charset="0"/>
              </a:rPr>
              <a:t>2. </a:t>
            </a:r>
            <a:r>
              <a:rPr lang="en-US" altLang="en-US" b="1" i="1" dirty="0" smtClean="0">
                <a:cs typeface="Arial" panose="020B0604020202020204" pitchFamily="34" charset="0"/>
              </a:rPr>
              <a:t>Use the agenda and ground rules</a:t>
            </a:r>
            <a:r>
              <a:rPr lang="en-US" altLang="en-US" dirty="0" smtClean="0">
                <a:cs typeface="Arial" panose="020B0604020202020204" pitchFamily="34" charset="0"/>
              </a:rPr>
              <a:t>  remind folks of the agreements made at the beginning of the meeting. </a:t>
            </a:r>
          </a:p>
          <a:p>
            <a:pPr eaLnBrk="1" hangingPunct="1"/>
            <a:r>
              <a:rPr lang="en-US" altLang="en-US" i="1" dirty="0" smtClean="0">
                <a:cs typeface="Arial" panose="020B0604020202020204" pitchFamily="34" charset="0"/>
              </a:rPr>
              <a:t>3. </a:t>
            </a:r>
            <a:r>
              <a:rPr lang="en-US" altLang="en-US" b="1" i="1" dirty="0" smtClean="0">
                <a:cs typeface="Arial" panose="020B0604020202020204" pitchFamily="34" charset="0"/>
              </a:rPr>
              <a:t>Be honest: Say what's going on</a:t>
            </a:r>
            <a:r>
              <a:rPr lang="en-US" altLang="en-US" dirty="0" smtClean="0">
                <a:cs typeface="Arial" panose="020B0604020202020204" pitchFamily="34" charset="0"/>
              </a:rPr>
              <a:t>  If someone is trying to intimidate you, if you feel upset or undermined.  It's better to say what's going on. Everyone will be aware of the dynamic in the room. </a:t>
            </a:r>
          </a:p>
          <a:p>
            <a:pPr eaLnBrk="1" hangingPunct="1"/>
            <a:r>
              <a:rPr lang="en-US" altLang="en-US" i="1" dirty="0" smtClean="0">
                <a:cs typeface="Arial" panose="020B0604020202020204" pitchFamily="34" charset="0"/>
              </a:rPr>
              <a:t>4. </a:t>
            </a:r>
            <a:r>
              <a:rPr lang="en-US" altLang="en-US" b="1" i="1" dirty="0" smtClean="0">
                <a:cs typeface="Arial" panose="020B0604020202020204" pitchFamily="34" charset="0"/>
              </a:rPr>
              <a:t>Use humor</a:t>
            </a:r>
            <a:r>
              <a:rPr lang="en-US" altLang="en-US" dirty="0" smtClean="0">
                <a:cs typeface="Arial" panose="020B0604020202020204" pitchFamily="34" charset="0"/>
              </a:rPr>
              <a:t>  If there is a lot of tension in the room, if you have people at the meeting who didn't want to be there, if folks are scared/shy about participating, if you are an outsider: self-deprecating</a:t>
            </a:r>
          </a:p>
          <a:p>
            <a:pPr eaLnBrk="1" hangingPunct="1"/>
            <a:r>
              <a:rPr lang="en-US" altLang="en-US" i="1" dirty="0" smtClean="0">
                <a:cs typeface="Arial" panose="020B0604020202020204" pitchFamily="34" charset="0"/>
              </a:rPr>
              <a:t>5. </a:t>
            </a:r>
            <a:r>
              <a:rPr lang="en-US" altLang="en-US" b="1" i="1" dirty="0" smtClean="0">
                <a:cs typeface="Arial" panose="020B0604020202020204" pitchFamily="34" charset="0"/>
              </a:rPr>
              <a:t>Accept or legitimize the point:</a:t>
            </a:r>
            <a:r>
              <a:rPr lang="en-US" altLang="en-US" b="1" dirty="0" smtClean="0">
                <a:cs typeface="Arial" panose="020B0604020202020204" pitchFamily="34" charset="0"/>
              </a:rPr>
              <a:t>  </a:t>
            </a:r>
          </a:p>
          <a:p>
            <a:pPr eaLnBrk="1" hangingPunct="1"/>
            <a:r>
              <a:rPr lang="en-US" altLang="en-US" i="1" dirty="0" smtClean="0">
                <a:cs typeface="Arial" panose="020B0604020202020204" pitchFamily="34" charset="0"/>
              </a:rPr>
              <a:t>6. </a:t>
            </a:r>
            <a:r>
              <a:rPr lang="en-US" altLang="en-US" b="1" i="1" dirty="0" smtClean="0">
                <a:cs typeface="Arial" panose="020B0604020202020204" pitchFamily="34" charset="0"/>
              </a:rPr>
              <a:t>Use body language</a:t>
            </a:r>
            <a:r>
              <a:rPr lang="en-US" altLang="en-US" b="1" dirty="0" smtClean="0">
                <a:cs typeface="Arial" panose="020B0604020202020204" pitchFamily="34" charset="0"/>
              </a:rPr>
              <a:t> </a:t>
            </a:r>
            <a:r>
              <a:rPr lang="en-US" altLang="en-US" dirty="0" smtClean="0">
                <a:cs typeface="Arial" panose="020B0604020202020204" pitchFamily="34" charset="0"/>
              </a:rPr>
              <a:t>If side conversations keep occurring, if quiet people need to participate, if attention needs to be re-focused: Move closer, Make eye contact </a:t>
            </a:r>
          </a:p>
          <a:p>
            <a:pPr eaLnBrk="1" hangingPunct="1"/>
            <a:r>
              <a:rPr lang="en-US" altLang="en-US" i="0" dirty="0" smtClean="0">
                <a:cs typeface="Arial" panose="020B0604020202020204" pitchFamily="34" charset="0"/>
              </a:rPr>
              <a:t>7. </a:t>
            </a:r>
            <a:r>
              <a:rPr lang="en-US" altLang="en-US" b="1" i="0" dirty="0" smtClean="0">
                <a:cs typeface="Arial" panose="020B0604020202020204" pitchFamily="34" charset="0"/>
              </a:rPr>
              <a:t>Take a break</a:t>
            </a:r>
            <a:r>
              <a:rPr lang="en-US" altLang="en-US" i="0" dirty="0" smtClean="0">
                <a:cs typeface="Arial" panose="020B0604020202020204" pitchFamily="34" charset="0"/>
              </a:rPr>
              <a:t>  invite the disruptive person </a:t>
            </a:r>
            <a:r>
              <a:rPr lang="en-US" altLang="en-US" b="1" i="0" dirty="0" smtClean="0">
                <a:cs typeface="Arial" panose="020B0604020202020204" pitchFamily="34" charset="0"/>
              </a:rPr>
              <a:t>outside</a:t>
            </a:r>
            <a:r>
              <a:rPr lang="en-US" altLang="en-US" i="0" dirty="0" smtClean="0">
                <a:cs typeface="Arial" panose="020B0604020202020204" pitchFamily="34" charset="0"/>
              </a:rPr>
              <a:t> the room and politely but firmly state your feelings about how disruptive their behavior is to the group and that it needs to end. But also try to find out if there are other ways to address that person's concerns. </a:t>
            </a:r>
          </a:p>
          <a:p>
            <a:pPr eaLnBrk="1" hangingPunct="1"/>
            <a:r>
              <a:rPr lang="en-US" altLang="en-US" i="0" dirty="0" smtClean="0">
                <a:cs typeface="Arial" panose="020B0604020202020204" pitchFamily="34" charset="0"/>
              </a:rPr>
              <a:t>8. </a:t>
            </a:r>
            <a:r>
              <a:rPr lang="en-US" altLang="en-US" b="1" i="0" dirty="0" smtClean="0">
                <a:cs typeface="Arial" panose="020B0604020202020204" pitchFamily="34" charset="0"/>
              </a:rPr>
              <a:t>Use</a:t>
            </a:r>
            <a:r>
              <a:rPr lang="en-US" altLang="en-US" b="1" i="0" baseline="0" dirty="0" smtClean="0">
                <a:cs typeface="Arial" panose="020B0604020202020204" pitchFamily="34" charset="0"/>
              </a:rPr>
              <a:t> your Teammates </a:t>
            </a:r>
            <a:r>
              <a:rPr lang="en-US" altLang="en-US" i="0" baseline="0" dirty="0" smtClean="0">
                <a:cs typeface="Arial" panose="020B0604020202020204" pitchFamily="34" charset="0"/>
              </a:rPr>
              <a:t>– maybe they have a better solution than you do!</a:t>
            </a:r>
            <a:endParaRPr lang="en-US" altLang="en-US" i="0" dirty="0" smtClean="0">
              <a:cs typeface="Arial" panose="020B0604020202020204" pitchFamily="34" charset="0"/>
            </a:endParaRPr>
          </a:p>
        </p:txBody>
      </p:sp>
    </p:spTree>
    <p:extLst>
      <p:ext uri="{BB962C8B-B14F-4D97-AF65-F5344CB8AC3E}">
        <p14:creationId xmlns:p14="http://schemas.microsoft.com/office/powerpoint/2010/main" val="3117767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F46F4B-8B19-4941-827A-204D864880FB}" type="slidenum">
              <a:rPr lang="en-US" smtClean="0"/>
              <a:t>26</a:t>
            </a:fld>
            <a:endParaRPr lang="en-US"/>
          </a:p>
        </p:txBody>
      </p:sp>
    </p:spTree>
    <p:extLst>
      <p:ext uri="{BB962C8B-B14F-4D97-AF65-F5344CB8AC3E}">
        <p14:creationId xmlns:p14="http://schemas.microsoft.com/office/powerpoint/2010/main" val="133071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a:t>
            </a:r>
            <a:r>
              <a:rPr lang="en-US" baseline="0" dirty="0" smtClean="0"/>
              <a:t> </a:t>
            </a:r>
            <a:r>
              <a:rPr lang="en-US" dirty="0" smtClean="0"/>
              <a:t>10 minutes or so; discuss as a large group</a:t>
            </a:r>
          </a:p>
          <a:p>
            <a:endParaRPr lang="en-US" dirty="0" smtClean="0"/>
          </a:p>
        </p:txBody>
      </p:sp>
      <p:sp>
        <p:nvSpPr>
          <p:cNvPr id="4" name="Slide Number Placeholder 3"/>
          <p:cNvSpPr>
            <a:spLocks noGrp="1"/>
          </p:cNvSpPr>
          <p:nvPr>
            <p:ph type="sldNum" sz="quarter" idx="10"/>
          </p:nvPr>
        </p:nvSpPr>
        <p:spPr/>
        <p:txBody>
          <a:bodyPr/>
          <a:lstStyle/>
          <a:p>
            <a:fld id="{55F46F4B-8B19-4941-827A-204D864880FB}" type="slidenum">
              <a:rPr lang="en-US" smtClean="0"/>
              <a:t>3</a:t>
            </a:fld>
            <a:endParaRPr lang="en-US"/>
          </a:p>
        </p:txBody>
      </p:sp>
    </p:spTree>
    <p:extLst>
      <p:ext uri="{BB962C8B-B14F-4D97-AF65-F5344CB8AC3E}">
        <p14:creationId xmlns:p14="http://schemas.microsoft.com/office/powerpoint/2010/main" val="416623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4</a:t>
            </a:fld>
            <a:endParaRPr lang="en-US"/>
          </a:p>
        </p:txBody>
      </p:sp>
    </p:spTree>
    <p:extLst>
      <p:ext uri="{BB962C8B-B14F-4D97-AF65-F5344CB8AC3E}">
        <p14:creationId xmlns:p14="http://schemas.microsoft.com/office/powerpoint/2010/main" val="61507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Facilitative </a:t>
            </a:r>
            <a:r>
              <a:rPr lang="en-US" baseline="0" dirty="0" smtClean="0"/>
              <a:t>behaviors are a good thing for all of us to exercise when we’re in meetings.  Some of you may want to learn these behaviors as a participant rather than a facilitator and that is super.  Not everyone has to be a facilitator; in fact, the more facilitative participants a meeting has, the better.</a:t>
            </a:r>
          </a:p>
          <a:p>
            <a:endParaRPr lang="en-US" baseline="0" dirty="0" smtClean="0"/>
          </a:p>
          <a:p>
            <a:r>
              <a:rPr lang="en-US" dirty="0" smtClean="0"/>
              <a:t>Participants' ideas are heard, decisions are made through group discussion and with reasonable speed, and activities are focused on desired results.</a:t>
            </a:r>
          </a:p>
          <a:p>
            <a:endParaRPr lang="en-US" dirty="0" smtClean="0"/>
          </a:p>
          <a:p>
            <a:r>
              <a:rPr lang="en-US" dirty="0" smtClean="0"/>
              <a:t>The group leader or facilitator understands the purpose, helps keep the discussion on track, works with participants to carry out the business of the meeting in the time allotted, and tries to ensure that everyone is involved appropriately in discussions.</a:t>
            </a:r>
          </a:p>
          <a:p>
            <a:endParaRPr lang="en-US" dirty="0" smtClean="0"/>
          </a:p>
          <a:p>
            <a:r>
              <a:rPr lang="en-US" dirty="0" smtClean="0"/>
              <a:t>Participants come prepared for the business at hand—with reports ready, concerns over key issues thought out, and questions about key issues organized.</a:t>
            </a:r>
          </a:p>
          <a:p>
            <a:endParaRPr lang="en-US" dirty="0" smtClean="0"/>
          </a:p>
          <a:p>
            <a:r>
              <a:rPr lang="en-US" dirty="0" smtClean="0"/>
              <a:t>You take advantage of all Team Members skills to benefit the greater good. </a:t>
            </a:r>
          </a:p>
          <a:p>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5</a:t>
            </a:fld>
            <a:endParaRPr lang="en-US"/>
          </a:p>
        </p:txBody>
      </p:sp>
    </p:spTree>
    <p:extLst>
      <p:ext uri="{BB962C8B-B14F-4D97-AF65-F5344CB8AC3E}">
        <p14:creationId xmlns:p14="http://schemas.microsoft.com/office/powerpoint/2010/main" val="337464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3530" indent="-293665">
              <a:defRPr>
                <a:solidFill>
                  <a:schemeClr val="tx1"/>
                </a:solidFill>
                <a:latin typeface="Arial" panose="020B0604020202020204" pitchFamily="34" charset="0"/>
              </a:defRPr>
            </a:lvl2pPr>
            <a:lvl3pPr marL="1174661" indent="-234932">
              <a:defRPr>
                <a:solidFill>
                  <a:schemeClr val="tx1"/>
                </a:solidFill>
                <a:latin typeface="Arial" panose="020B0604020202020204" pitchFamily="34" charset="0"/>
              </a:defRPr>
            </a:lvl3pPr>
            <a:lvl4pPr marL="1644526" indent="-234932">
              <a:defRPr>
                <a:solidFill>
                  <a:schemeClr val="tx1"/>
                </a:solidFill>
                <a:latin typeface="Arial" panose="020B0604020202020204" pitchFamily="34" charset="0"/>
              </a:defRPr>
            </a:lvl4pPr>
            <a:lvl5pPr marL="2114390" indent="-234932">
              <a:defRPr>
                <a:solidFill>
                  <a:schemeClr val="tx1"/>
                </a:solidFill>
                <a:latin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defRPr>
            </a:lvl9pPr>
          </a:lstStyle>
          <a:p>
            <a:fld id="{46DBA585-12CA-4F30-B0BC-9A6D9F148472}" type="slidenum">
              <a:rPr lang="en-US" altLang="en-US"/>
              <a:pPr/>
              <a:t>6</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943611" y="4447461"/>
            <a:ext cx="5189855" cy="4213384"/>
          </a:xfrm>
          <a:noFill/>
        </p:spPr>
        <p:txBody>
          <a:bodyPr/>
          <a:lstStyle/>
          <a:p>
            <a:pPr eaLnBrk="1" hangingPunct="1"/>
            <a:endParaRPr lang="en-US" altLang="en-US" dirty="0" smtClean="0"/>
          </a:p>
        </p:txBody>
      </p:sp>
    </p:spTree>
    <p:extLst>
      <p:ext uri="{BB962C8B-B14F-4D97-AF65-F5344CB8AC3E}">
        <p14:creationId xmlns:p14="http://schemas.microsoft.com/office/powerpoint/2010/main" val="412329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with it is critical to engage all participants as much as possible. </a:t>
            </a:r>
          </a:p>
          <a:p>
            <a:endParaRPr lang="en-US" dirty="0" smtClean="0"/>
          </a:p>
          <a:p>
            <a:r>
              <a:rPr lang="en-US" dirty="0" smtClean="0"/>
              <a:t>It’s important</a:t>
            </a:r>
            <a:r>
              <a:rPr lang="en-US" baseline="0" dirty="0" smtClean="0"/>
              <a:t> to keep in mind that i</a:t>
            </a:r>
            <a:r>
              <a:rPr lang="en-US" dirty="0" smtClean="0"/>
              <a:t>t </a:t>
            </a:r>
            <a:r>
              <a:rPr lang="en-US" dirty="0" smtClean="0"/>
              <a:t>is the group’s meeting,</a:t>
            </a:r>
            <a:r>
              <a:rPr lang="en-US" baseline="0" dirty="0" smtClean="0"/>
              <a:t> not the facilitator’s</a:t>
            </a:r>
            <a:endParaRPr lang="en-US" dirty="0"/>
          </a:p>
        </p:txBody>
      </p:sp>
      <p:sp>
        <p:nvSpPr>
          <p:cNvPr id="4" name="Slide Number Placeholder 3"/>
          <p:cNvSpPr>
            <a:spLocks noGrp="1"/>
          </p:cNvSpPr>
          <p:nvPr>
            <p:ph type="sldNum" sz="quarter" idx="10"/>
          </p:nvPr>
        </p:nvSpPr>
        <p:spPr/>
        <p:txBody>
          <a:bodyPr/>
          <a:lstStyle/>
          <a:p>
            <a:fld id="{55F46F4B-8B19-4941-827A-204D864880FB}" type="slidenum">
              <a:rPr lang="en-US" smtClean="0"/>
              <a:t>7</a:t>
            </a:fld>
            <a:endParaRPr lang="en-US"/>
          </a:p>
        </p:txBody>
      </p:sp>
    </p:spTree>
    <p:extLst>
      <p:ext uri="{BB962C8B-B14F-4D97-AF65-F5344CB8AC3E}">
        <p14:creationId xmlns:p14="http://schemas.microsoft.com/office/powerpoint/2010/main" val="100281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3530" indent="-293665">
              <a:defRPr>
                <a:solidFill>
                  <a:schemeClr val="tx1"/>
                </a:solidFill>
                <a:latin typeface="Arial" panose="020B0604020202020204" pitchFamily="34" charset="0"/>
              </a:defRPr>
            </a:lvl2pPr>
            <a:lvl3pPr marL="1174661" indent="-234932">
              <a:defRPr>
                <a:solidFill>
                  <a:schemeClr val="tx1"/>
                </a:solidFill>
                <a:latin typeface="Arial" panose="020B0604020202020204" pitchFamily="34" charset="0"/>
              </a:defRPr>
            </a:lvl3pPr>
            <a:lvl4pPr marL="1644526" indent="-234932">
              <a:defRPr>
                <a:solidFill>
                  <a:schemeClr val="tx1"/>
                </a:solidFill>
                <a:latin typeface="Arial" panose="020B0604020202020204" pitchFamily="34" charset="0"/>
              </a:defRPr>
            </a:lvl4pPr>
            <a:lvl5pPr marL="2114390" indent="-234932">
              <a:defRPr>
                <a:solidFill>
                  <a:schemeClr val="tx1"/>
                </a:solidFill>
                <a:latin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defRPr>
            </a:lvl9pPr>
          </a:lstStyle>
          <a:p>
            <a:fld id="{4388BBE8-A30E-425F-A10D-52A546BBC0E4}" type="slidenum">
              <a:rPr lang="en-US" altLang="en-US"/>
              <a:pPr/>
              <a:t>8</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943611" y="4447461"/>
            <a:ext cx="5189855" cy="4213384"/>
          </a:xfrm>
          <a:noFill/>
        </p:spPr>
        <p:txBody>
          <a:bodyPr/>
          <a:lstStyle/>
          <a:p>
            <a:pPr eaLnBrk="1" hangingPunct="1"/>
            <a:endParaRPr lang="en-US" altLang="en-US" baseline="0" dirty="0" smtClean="0"/>
          </a:p>
        </p:txBody>
      </p:sp>
    </p:spTree>
    <p:extLst>
      <p:ext uri="{BB962C8B-B14F-4D97-AF65-F5344CB8AC3E}">
        <p14:creationId xmlns:p14="http://schemas.microsoft.com/office/powerpoint/2010/main" val="1501576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3530" indent="-293665">
              <a:defRPr>
                <a:solidFill>
                  <a:schemeClr val="tx1"/>
                </a:solidFill>
                <a:latin typeface="Arial" panose="020B0604020202020204" pitchFamily="34" charset="0"/>
              </a:defRPr>
            </a:lvl2pPr>
            <a:lvl3pPr marL="1174661" indent="-234932">
              <a:defRPr>
                <a:solidFill>
                  <a:schemeClr val="tx1"/>
                </a:solidFill>
                <a:latin typeface="Arial" panose="020B0604020202020204" pitchFamily="34" charset="0"/>
              </a:defRPr>
            </a:lvl3pPr>
            <a:lvl4pPr marL="1644526" indent="-234932">
              <a:defRPr>
                <a:solidFill>
                  <a:schemeClr val="tx1"/>
                </a:solidFill>
                <a:latin typeface="Arial" panose="020B0604020202020204" pitchFamily="34" charset="0"/>
              </a:defRPr>
            </a:lvl4pPr>
            <a:lvl5pPr marL="2114390" indent="-234932">
              <a:defRPr>
                <a:solidFill>
                  <a:schemeClr val="tx1"/>
                </a:solidFill>
                <a:latin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defRPr>
            </a:lvl9pPr>
          </a:lstStyle>
          <a:p>
            <a:fld id="{7FB6ECC6-2096-4993-9E48-6369DD9272F1}" type="slidenum">
              <a:rPr lang="en-US" altLang="en-US"/>
              <a:pPr/>
              <a:t>9</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43611" y="4447461"/>
            <a:ext cx="5189855" cy="4213384"/>
          </a:xfrm>
          <a:noFill/>
        </p:spPr>
        <p:txBody>
          <a:bodyPr/>
          <a:lstStyle/>
          <a:p>
            <a:pPr marL="234932" indent="-234932"/>
            <a:endParaRPr lang="en-US" altLang="en-US" dirty="0" smtClean="0">
              <a:cs typeface="Arial" panose="020B0604020202020204" pitchFamily="34" charset="0"/>
            </a:endParaRPr>
          </a:p>
          <a:p>
            <a:pPr marL="234932" indent="-234932"/>
            <a:r>
              <a:rPr lang="en-US" altLang="en-US" dirty="0" smtClean="0">
                <a:cs typeface="Arial" panose="020B0604020202020204" pitchFamily="34" charset="0"/>
              </a:rPr>
              <a:t>The facilitator is </a:t>
            </a:r>
            <a:r>
              <a:rPr lang="en-US" altLang="en-US" u="sng" dirty="0" smtClean="0">
                <a:cs typeface="Arial" panose="020B0604020202020204" pitchFamily="34" charset="0"/>
              </a:rPr>
              <a:t>not</a:t>
            </a:r>
            <a:r>
              <a:rPr lang="en-US" altLang="en-US" dirty="0" smtClean="0">
                <a:cs typeface="Arial" panose="020B0604020202020204" pitchFamily="34" charset="0"/>
              </a:rPr>
              <a:t> the seat of wisdom and knowledge. That means a facilitator isn't there to give opinions, but to draw out opinions and ideas of the group members. </a:t>
            </a:r>
          </a:p>
          <a:p>
            <a:pPr marL="234932" indent="-234932"/>
            <a:endParaRPr lang="en-US" altLang="en-US" dirty="0" smtClean="0">
              <a:cs typeface="Arial" panose="020B0604020202020204" pitchFamily="34" charset="0"/>
            </a:endParaRPr>
          </a:p>
          <a:p>
            <a:pPr marL="234932" indent="-234932"/>
            <a:r>
              <a:rPr lang="en-US" altLang="en-US" dirty="0" smtClean="0">
                <a:cs typeface="Arial" panose="020B0604020202020204" pitchFamily="34" charset="0"/>
              </a:rPr>
              <a:t>The facilitator is attentive to 3 different dimensions:</a:t>
            </a:r>
          </a:p>
          <a:p>
            <a:pPr marL="0" indent="0">
              <a:buFontTx/>
              <a:buNone/>
            </a:pPr>
            <a:r>
              <a:rPr lang="en-US" altLang="en-US" b="0" dirty="0" smtClean="0">
                <a:cs typeface="Arial" panose="020B0604020202020204" pitchFamily="34" charset="0"/>
              </a:rPr>
              <a:t>1.  </a:t>
            </a:r>
            <a:r>
              <a:rPr lang="en-US" altLang="en-US" b="0" baseline="0" dirty="0" smtClean="0">
                <a:cs typeface="Arial" panose="020B0604020202020204" pitchFamily="34" charset="0"/>
              </a:rPr>
              <a:t>  </a:t>
            </a:r>
            <a:r>
              <a:rPr lang="en-US" altLang="en-US" b="1" dirty="0" smtClean="0">
                <a:cs typeface="Arial" panose="020B0604020202020204" pitchFamily="34" charset="0"/>
              </a:rPr>
              <a:t>The results</a:t>
            </a:r>
            <a:r>
              <a:rPr lang="en-US" altLang="en-US" dirty="0" smtClean="0">
                <a:cs typeface="Arial" panose="020B0604020202020204" pitchFamily="34" charset="0"/>
              </a:rPr>
              <a:t>—getting to the desired outcomes</a:t>
            </a:r>
          </a:p>
          <a:p>
            <a:pPr marL="234932" indent="-234932">
              <a:buFontTx/>
              <a:buAutoNum type="arabicPeriod"/>
            </a:pPr>
            <a:r>
              <a:rPr lang="en-US" altLang="en-US" dirty="0" smtClean="0">
                <a:cs typeface="Arial" panose="020B0604020202020204" pitchFamily="34" charset="0"/>
              </a:rPr>
              <a:t> </a:t>
            </a:r>
            <a:r>
              <a:rPr lang="en-US" altLang="en-US" b="1" dirty="0" smtClean="0">
                <a:cs typeface="Arial" panose="020B0604020202020204" pitchFamily="34" charset="0"/>
              </a:rPr>
              <a:t>The process</a:t>
            </a:r>
            <a:r>
              <a:rPr lang="en-US" altLang="en-US" dirty="0" smtClean="0">
                <a:cs typeface="Arial" panose="020B0604020202020204" pitchFamily="34" charset="0"/>
              </a:rPr>
              <a:t>—making sure that it is clear how move from here to there and what decision-making rules will be used</a:t>
            </a:r>
          </a:p>
          <a:p>
            <a:pPr marL="234932" indent="-234932">
              <a:buFontTx/>
              <a:buAutoNum type="arabicPeriod"/>
            </a:pPr>
            <a:r>
              <a:rPr lang="en-US" altLang="en-US" dirty="0" smtClean="0">
                <a:cs typeface="Arial" panose="020B0604020202020204" pitchFamily="34" charset="0"/>
              </a:rPr>
              <a:t> </a:t>
            </a:r>
            <a:r>
              <a:rPr lang="en-US" altLang="en-US" b="1" dirty="0" smtClean="0">
                <a:cs typeface="Arial" panose="020B0604020202020204" pitchFamily="34" charset="0"/>
              </a:rPr>
              <a:t>The</a:t>
            </a:r>
            <a:r>
              <a:rPr lang="en-US" altLang="en-US" b="1" baseline="0" dirty="0" smtClean="0">
                <a:cs typeface="Arial" panose="020B0604020202020204" pitchFamily="34" charset="0"/>
              </a:rPr>
              <a:t> r</a:t>
            </a:r>
            <a:r>
              <a:rPr lang="en-US" altLang="en-US" b="1" dirty="0" smtClean="0">
                <a:cs typeface="Arial" panose="020B0604020202020204" pitchFamily="34" charset="0"/>
              </a:rPr>
              <a:t>elationships</a:t>
            </a:r>
            <a:r>
              <a:rPr lang="en-US" altLang="en-US" dirty="0" smtClean="0">
                <a:cs typeface="Arial" panose="020B0604020202020204" pitchFamily="34" charset="0"/>
              </a:rPr>
              <a:t>—how participants experience their interactions with the facilitator and one another—team building, collaboration </a:t>
            </a:r>
          </a:p>
          <a:p>
            <a:pPr marL="234932" indent="-234932"/>
            <a:endParaRPr lang="en-US" altLang="en-US" dirty="0" smtClean="0">
              <a:cs typeface="Times New Roman" panose="02020603050405020304" pitchFamily="18" charset="0"/>
            </a:endParaRPr>
          </a:p>
        </p:txBody>
      </p:sp>
    </p:spTree>
    <p:extLst>
      <p:ext uri="{BB962C8B-B14F-4D97-AF65-F5344CB8AC3E}">
        <p14:creationId xmlns:p14="http://schemas.microsoft.com/office/powerpoint/2010/main" val="355817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2AF07-945C-40EF-A56C-E30D59C8AB71}"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C1ECA-8957-4DEF-885E-E70B6B63BB3F}" type="slidenum">
              <a:rPr lang="en-US" smtClean="0"/>
              <a:t>‹#›</a:t>
            </a:fld>
            <a:endParaRPr lang="en-US"/>
          </a:p>
        </p:txBody>
      </p:sp>
    </p:spTree>
    <p:extLst>
      <p:ext uri="{BB962C8B-B14F-4D97-AF65-F5344CB8AC3E}">
        <p14:creationId xmlns:p14="http://schemas.microsoft.com/office/powerpoint/2010/main" val="195841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2AF07-945C-40EF-A56C-E30D59C8AB71}"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C1ECA-8957-4DEF-885E-E70B6B63BB3F}" type="slidenum">
              <a:rPr lang="en-US" smtClean="0"/>
              <a:t>‹#›</a:t>
            </a:fld>
            <a:endParaRPr lang="en-US"/>
          </a:p>
        </p:txBody>
      </p:sp>
    </p:spTree>
    <p:extLst>
      <p:ext uri="{BB962C8B-B14F-4D97-AF65-F5344CB8AC3E}">
        <p14:creationId xmlns:p14="http://schemas.microsoft.com/office/powerpoint/2010/main" val="77266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2AF07-945C-40EF-A56C-E30D59C8AB71}"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C1ECA-8957-4DEF-885E-E70B6B63BB3F}" type="slidenum">
              <a:rPr lang="en-US" smtClean="0"/>
              <a:t>‹#›</a:t>
            </a:fld>
            <a:endParaRPr lang="en-US"/>
          </a:p>
        </p:txBody>
      </p:sp>
    </p:spTree>
    <p:extLst>
      <p:ext uri="{BB962C8B-B14F-4D97-AF65-F5344CB8AC3E}">
        <p14:creationId xmlns:p14="http://schemas.microsoft.com/office/powerpoint/2010/main" val="307901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2AF07-945C-40EF-A56C-E30D59C8AB71}"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C1ECA-8957-4DEF-885E-E70B6B63BB3F}" type="slidenum">
              <a:rPr lang="en-US" smtClean="0"/>
              <a:t>‹#›</a:t>
            </a:fld>
            <a:endParaRPr lang="en-US"/>
          </a:p>
        </p:txBody>
      </p:sp>
    </p:spTree>
    <p:extLst>
      <p:ext uri="{BB962C8B-B14F-4D97-AF65-F5344CB8AC3E}">
        <p14:creationId xmlns:p14="http://schemas.microsoft.com/office/powerpoint/2010/main" val="192196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2AF07-945C-40EF-A56C-E30D59C8AB71}"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C1ECA-8957-4DEF-885E-E70B6B63BB3F}" type="slidenum">
              <a:rPr lang="en-US" smtClean="0"/>
              <a:t>‹#›</a:t>
            </a:fld>
            <a:endParaRPr lang="en-US"/>
          </a:p>
        </p:txBody>
      </p:sp>
    </p:spTree>
    <p:extLst>
      <p:ext uri="{BB962C8B-B14F-4D97-AF65-F5344CB8AC3E}">
        <p14:creationId xmlns:p14="http://schemas.microsoft.com/office/powerpoint/2010/main" val="231962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62AF07-945C-40EF-A56C-E30D59C8AB71}"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C1ECA-8957-4DEF-885E-E70B6B63BB3F}" type="slidenum">
              <a:rPr lang="en-US" smtClean="0"/>
              <a:t>‹#›</a:t>
            </a:fld>
            <a:endParaRPr lang="en-US"/>
          </a:p>
        </p:txBody>
      </p:sp>
    </p:spTree>
    <p:extLst>
      <p:ext uri="{BB962C8B-B14F-4D97-AF65-F5344CB8AC3E}">
        <p14:creationId xmlns:p14="http://schemas.microsoft.com/office/powerpoint/2010/main" val="424230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62AF07-945C-40EF-A56C-E30D59C8AB71}"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C1ECA-8957-4DEF-885E-E70B6B63BB3F}" type="slidenum">
              <a:rPr lang="en-US" smtClean="0"/>
              <a:t>‹#›</a:t>
            </a:fld>
            <a:endParaRPr lang="en-US"/>
          </a:p>
        </p:txBody>
      </p:sp>
    </p:spTree>
    <p:extLst>
      <p:ext uri="{BB962C8B-B14F-4D97-AF65-F5344CB8AC3E}">
        <p14:creationId xmlns:p14="http://schemas.microsoft.com/office/powerpoint/2010/main" val="328613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62AF07-945C-40EF-A56C-E30D59C8AB71}"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C1ECA-8957-4DEF-885E-E70B6B63BB3F}" type="slidenum">
              <a:rPr lang="en-US" smtClean="0"/>
              <a:t>‹#›</a:t>
            </a:fld>
            <a:endParaRPr lang="en-US"/>
          </a:p>
        </p:txBody>
      </p:sp>
    </p:spTree>
    <p:extLst>
      <p:ext uri="{BB962C8B-B14F-4D97-AF65-F5344CB8AC3E}">
        <p14:creationId xmlns:p14="http://schemas.microsoft.com/office/powerpoint/2010/main" val="300381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2AF07-945C-40EF-A56C-E30D59C8AB71}"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C1ECA-8957-4DEF-885E-E70B6B63BB3F}" type="slidenum">
              <a:rPr lang="en-US" smtClean="0"/>
              <a:t>‹#›</a:t>
            </a:fld>
            <a:endParaRPr lang="en-US"/>
          </a:p>
        </p:txBody>
      </p:sp>
    </p:spTree>
    <p:extLst>
      <p:ext uri="{BB962C8B-B14F-4D97-AF65-F5344CB8AC3E}">
        <p14:creationId xmlns:p14="http://schemas.microsoft.com/office/powerpoint/2010/main" val="275059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2AF07-945C-40EF-A56C-E30D59C8AB71}"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C1ECA-8957-4DEF-885E-E70B6B63BB3F}" type="slidenum">
              <a:rPr lang="en-US" smtClean="0"/>
              <a:t>‹#›</a:t>
            </a:fld>
            <a:endParaRPr lang="en-US"/>
          </a:p>
        </p:txBody>
      </p:sp>
    </p:spTree>
    <p:extLst>
      <p:ext uri="{BB962C8B-B14F-4D97-AF65-F5344CB8AC3E}">
        <p14:creationId xmlns:p14="http://schemas.microsoft.com/office/powerpoint/2010/main" val="56454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2AF07-945C-40EF-A56C-E30D59C8AB71}"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C1ECA-8957-4DEF-885E-E70B6B63BB3F}" type="slidenum">
              <a:rPr lang="en-US" smtClean="0"/>
              <a:t>‹#›</a:t>
            </a:fld>
            <a:endParaRPr lang="en-US"/>
          </a:p>
        </p:txBody>
      </p:sp>
    </p:spTree>
    <p:extLst>
      <p:ext uri="{BB962C8B-B14F-4D97-AF65-F5344CB8AC3E}">
        <p14:creationId xmlns:p14="http://schemas.microsoft.com/office/powerpoint/2010/main" val="173074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2AF07-945C-40EF-A56C-E30D59C8AB71}"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C1ECA-8957-4DEF-885E-E70B6B63BB3F}" type="slidenum">
              <a:rPr lang="en-US" smtClean="0"/>
              <a:t>‹#›</a:t>
            </a:fld>
            <a:endParaRPr lang="en-US"/>
          </a:p>
        </p:txBody>
      </p:sp>
    </p:spTree>
    <p:extLst>
      <p:ext uri="{BB962C8B-B14F-4D97-AF65-F5344CB8AC3E}">
        <p14:creationId xmlns:p14="http://schemas.microsoft.com/office/powerpoint/2010/main" val="118038448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02229" y="0"/>
            <a:ext cx="9156469" cy="6866313"/>
          </a:xfrm>
          <a:prstGeom prst="rect">
            <a:avLst/>
          </a:prstGeom>
          <a:noFill/>
          <a:ln>
            <a:noFill/>
          </a:ln>
        </p:spPr>
      </p:pic>
      <p:sp>
        <p:nvSpPr>
          <p:cNvPr id="2" name="Rectangle 1"/>
          <p:cNvSpPr/>
          <p:nvPr/>
        </p:nvSpPr>
        <p:spPr>
          <a:xfrm>
            <a:off x="2993571" y="108933"/>
            <a:ext cx="6096000" cy="2308324"/>
          </a:xfrm>
          <a:prstGeom prst="rect">
            <a:avLst/>
          </a:prstGeom>
        </p:spPr>
        <p:txBody>
          <a:bodyPr>
            <a:spAutoFit/>
          </a:bodyPr>
          <a:lstStyle/>
          <a:p>
            <a:pPr algn="ctr"/>
            <a:r>
              <a:rPr lang="en-US" sz="4000" b="1" i="1" dirty="0" smtClean="0">
                <a:solidFill>
                  <a:srgbClr val="FFC000"/>
                </a:solidFill>
                <a:latin typeface="Comic Sans MS" panose="030F0702030302020204" pitchFamily="66" charset="0"/>
                <a:ea typeface="Calibri" panose="020F0502020204030204" pitchFamily="34" charset="0"/>
                <a:cs typeface="Times New Roman" panose="02020603050405020304" pitchFamily="18" charset="0"/>
              </a:rPr>
              <a:t>Meeting Facilitation</a:t>
            </a:r>
            <a:endParaRPr lang="en-US" sz="4000"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algn="ctr"/>
            <a:r>
              <a:rPr lang="en-US" sz="3200" b="1" i="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 </a:t>
            </a:r>
            <a:endParaRPr lang="en-US" sz="3200"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algn="ctr"/>
            <a:r>
              <a:rPr lang="en-US" sz="2400" b="1" dirty="0" smtClean="0">
                <a:solidFill>
                  <a:srgbClr val="FFC000"/>
                </a:solidFill>
                <a:latin typeface="Comic Sans MS" panose="030F0702030302020204" pitchFamily="66" charset="0"/>
                <a:ea typeface="Calibri" panose="020F0502020204030204" pitchFamily="34" charset="0"/>
                <a:cs typeface="Times New Roman" panose="02020603050405020304" pitchFamily="18" charset="0"/>
              </a:rPr>
              <a:t>Kimberly Nelson</a:t>
            </a:r>
            <a:endParaRPr lang="en-US" sz="2400"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algn="ctr"/>
            <a:r>
              <a:rPr lang="en-US" sz="2400" b="1" dirty="0" smtClean="0">
                <a:solidFill>
                  <a:srgbClr val="FFC000"/>
                </a:solidFill>
                <a:latin typeface="Comic Sans MS" panose="030F0702030302020204" pitchFamily="66" charset="0"/>
                <a:ea typeface="Calibri" panose="020F0502020204030204" pitchFamily="34" charset="0"/>
                <a:cs typeface="Times New Roman" panose="02020603050405020304" pitchFamily="18" charset="0"/>
              </a:rPr>
              <a:t>Salmon-Challis </a:t>
            </a:r>
            <a:r>
              <a:rPr lang="en-US" sz="24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National </a:t>
            </a:r>
            <a:r>
              <a:rPr lang="en-US" sz="2400" b="1" dirty="0" smtClean="0">
                <a:solidFill>
                  <a:srgbClr val="FFC000"/>
                </a:solidFill>
                <a:latin typeface="Comic Sans MS" panose="030F0702030302020204" pitchFamily="66" charset="0"/>
                <a:ea typeface="Calibri" panose="020F0502020204030204" pitchFamily="34" charset="0"/>
                <a:cs typeface="Times New Roman" panose="02020603050405020304" pitchFamily="18" charset="0"/>
              </a:rPr>
              <a:t>Forest</a:t>
            </a:r>
          </a:p>
          <a:p>
            <a:pPr algn="ctr"/>
            <a:r>
              <a:rPr lang="en-US" sz="2400" b="1" dirty="0" smtClean="0">
                <a:solidFill>
                  <a:srgbClr val="FFC000"/>
                </a:solidFill>
                <a:latin typeface="Comic Sans MS" panose="030F0702030302020204" pitchFamily="66" charset="0"/>
                <a:ea typeface="Calibri" panose="020F0502020204030204" pitchFamily="34" charset="0"/>
                <a:cs typeface="Times New Roman" panose="02020603050405020304" pitchFamily="18" charset="0"/>
              </a:rPr>
              <a:t>March 2018</a:t>
            </a:r>
            <a:endParaRPr lang="en-US" sz="2400"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148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en-US" altLang="en-US" dirty="0" smtClean="0">
                <a:latin typeface="Comic Sans MS" panose="030F0702030302020204" pitchFamily="66" charset="0"/>
              </a:rPr>
              <a:t>Facilitation — Basic Tasks </a:t>
            </a:r>
          </a:p>
        </p:txBody>
      </p:sp>
      <p:sp>
        <p:nvSpPr>
          <p:cNvPr id="13315" name="Rectangle 3"/>
          <p:cNvSpPr>
            <a:spLocks noGrp="1" noChangeArrowheads="1"/>
          </p:cNvSpPr>
          <p:nvPr>
            <p:ph idx="1"/>
          </p:nvPr>
        </p:nvSpPr>
        <p:spPr/>
        <p:txBody>
          <a:bodyPr>
            <a:normAutofit/>
          </a:bodyPr>
          <a:lstStyle/>
          <a:p>
            <a:pPr eaLnBrk="1" hangingPunct="1"/>
            <a:r>
              <a:rPr lang="en-US" altLang="en-US" sz="3000" dirty="0">
                <a:latin typeface="Comic Sans MS" panose="030F0702030302020204" pitchFamily="66" charset="0"/>
              </a:rPr>
              <a:t>Understanding the goals </a:t>
            </a:r>
          </a:p>
          <a:p>
            <a:pPr eaLnBrk="1" hangingPunct="1"/>
            <a:r>
              <a:rPr lang="en-US" altLang="en-US" sz="3000" dirty="0">
                <a:latin typeface="Comic Sans MS" panose="030F0702030302020204" pitchFamily="66" charset="0"/>
              </a:rPr>
              <a:t>Creating an effective agenda </a:t>
            </a:r>
          </a:p>
          <a:p>
            <a:pPr eaLnBrk="1" hangingPunct="1"/>
            <a:r>
              <a:rPr lang="en-US" altLang="en-US" sz="3000" dirty="0">
                <a:latin typeface="Comic Sans MS" panose="030F0702030302020204" pitchFamily="66" charset="0"/>
              </a:rPr>
              <a:t>Setting the tone</a:t>
            </a:r>
          </a:p>
          <a:p>
            <a:pPr eaLnBrk="1" hangingPunct="1"/>
            <a:r>
              <a:rPr lang="en-US" altLang="en-US" sz="3000" dirty="0">
                <a:latin typeface="Comic Sans MS" panose="030F0702030302020204" pitchFamily="66" charset="0"/>
              </a:rPr>
              <a:t>Creating ground </a:t>
            </a:r>
            <a:r>
              <a:rPr lang="en-US" altLang="en-US" sz="3000" dirty="0" smtClean="0">
                <a:latin typeface="Comic Sans MS" panose="030F0702030302020204" pitchFamily="66" charset="0"/>
              </a:rPr>
              <a:t>rules or meeting agreements</a:t>
            </a:r>
            <a:endParaRPr lang="en-US" altLang="en-US" sz="3000" dirty="0">
              <a:latin typeface="Comic Sans MS" panose="030F0702030302020204" pitchFamily="66" charset="0"/>
            </a:endParaRPr>
          </a:p>
          <a:p>
            <a:pPr eaLnBrk="1" hangingPunct="1"/>
            <a:r>
              <a:rPr lang="en-US" altLang="en-US" sz="3000" dirty="0">
                <a:latin typeface="Comic Sans MS" panose="030F0702030302020204" pitchFamily="66" charset="0"/>
              </a:rPr>
              <a:t>Identifying methods of decision-making</a:t>
            </a:r>
          </a:p>
          <a:p>
            <a:pPr eaLnBrk="1" hangingPunct="1"/>
            <a:r>
              <a:rPr lang="en-US" altLang="en-US" sz="3000" dirty="0">
                <a:latin typeface="Comic Sans MS" panose="030F0702030302020204" pitchFamily="66" charset="0"/>
              </a:rPr>
              <a:t>Engaging all participants</a:t>
            </a:r>
          </a:p>
          <a:p>
            <a:pPr eaLnBrk="1" hangingPunct="1"/>
            <a:r>
              <a:rPr lang="en-US" altLang="en-US" sz="3000" dirty="0">
                <a:latin typeface="Comic Sans MS" panose="030F0702030302020204" pitchFamily="66" charset="0"/>
              </a:rPr>
              <a:t>Keeping the meeting moving and on-track</a:t>
            </a:r>
          </a:p>
          <a:p>
            <a:pPr eaLnBrk="1" hangingPunct="1"/>
            <a:r>
              <a:rPr lang="en-US" altLang="en-US" sz="3000" dirty="0">
                <a:latin typeface="Comic Sans MS" panose="030F0702030302020204" pitchFamily="66" charset="0"/>
              </a:rPr>
              <a:t>Handling difficult people and challenging situations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184" y="1204831"/>
            <a:ext cx="3785616" cy="2706624"/>
          </a:xfrm>
          <a:prstGeom prst="rect">
            <a:avLst/>
          </a:prstGeom>
        </p:spPr>
      </p:pic>
    </p:spTree>
    <p:extLst>
      <p:ext uri="{BB962C8B-B14F-4D97-AF65-F5344CB8AC3E}">
        <p14:creationId xmlns:p14="http://schemas.microsoft.com/office/powerpoint/2010/main" val="2785587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187"/>
            <a:ext cx="10515600" cy="1325563"/>
          </a:xfrm>
        </p:spPr>
        <p:txBody>
          <a:bodyPr/>
          <a:lstStyle/>
          <a:p>
            <a:r>
              <a:rPr lang="en-US" dirty="0" smtClean="0">
                <a:latin typeface="Comic Sans MS" panose="030F0702030302020204" pitchFamily="66" charset="0"/>
              </a:rPr>
              <a:t>Key Roles in Meeting Management</a:t>
            </a:r>
            <a:endParaRPr lang="en-US" dirty="0">
              <a:latin typeface="Comic Sans MS" panose="030F0702030302020204" pitchFamily="66" charset="0"/>
            </a:endParaRPr>
          </a:p>
        </p:txBody>
      </p:sp>
      <p:sp>
        <p:nvSpPr>
          <p:cNvPr id="3" name="Content Placeholder 2"/>
          <p:cNvSpPr>
            <a:spLocks noGrp="1"/>
          </p:cNvSpPr>
          <p:nvPr>
            <p:ph idx="1"/>
          </p:nvPr>
        </p:nvSpPr>
        <p:spPr>
          <a:xfrm>
            <a:off x="838200" y="1162050"/>
            <a:ext cx="10515600" cy="5314950"/>
          </a:xfrm>
        </p:spPr>
        <p:txBody>
          <a:bodyPr>
            <a:normAutofit fontScale="25000" lnSpcReduction="20000"/>
          </a:bodyPr>
          <a:lstStyle/>
          <a:p>
            <a:pPr marL="0" indent="0">
              <a:buNone/>
            </a:pPr>
            <a:endParaRPr lang="en-US" b="1" dirty="0" smtClean="0"/>
          </a:p>
          <a:p>
            <a:pPr marL="0" indent="0">
              <a:buNone/>
            </a:pPr>
            <a:r>
              <a:rPr lang="en-US" sz="11200" b="1" dirty="0" smtClean="0">
                <a:latin typeface="Comic Sans MS" panose="030F0702030302020204" pitchFamily="66" charset="0"/>
              </a:rPr>
              <a:t>Group </a:t>
            </a:r>
            <a:r>
              <a:rPr lang="en-US" sz="11200" b="1" dirty="0">
                <a:latin typeface="Comic Sans MS" panose="030F0702030302020204" pitchFamily="66" charset="0"/>
              </a:rPr>
              <a:t>or Team Leader:  </a:t>
            </a:r>
            <a:endParaRPr lang="en-US" sz="11200" dirty="0">
              <a:latin typeface="Comic Sans MS" panose="030F0702030302020204" pitchFamily="66" charset="0"/>
            </a:endParaRPr>
          </a:p>
          <a:p>
            <a:r>
              <a:rPr lang="en-US" sz="11200" dirty="0">
                <a:latin typeface="Comic Sans MS" panose="030F0702030302020204" pitchFamily="66" charset="0"/>
              </a:rPr>
              <a:t>The meeting manager is often a leader or decision </a:t>
            </a:r>
            <a:r>
              <a:rPr lang="en-US" sz="11200" dirty="0" smtClean="0">
                <a:latin typeface="Comic Sans MS" panose="030F0702030302020204" pitchFamily="66" charset="0"/>
              </a:rPr>
              <a:t>maker.</a:t>
            </a:r>
          </a:p>
          <a:p>
            <a:r>
              <a:rPr lang="en-US" sz="11200" dirty="0" smtClean="0">
                <a:latin typeface="Comic Sans MS" panose="030F0702030302020204" pitchFamily="66" charset="0"/>
              </a:rPr>
              <a:t>The </a:t>
            </a:r>
            <a:r>
              <a:rPr lang="en-US" sz="11200" dirty="0">
                <a:latin typeface="Comic Sans MS" panose="030F0702030302020204" pitchFamily="66" charset="0"/>
              </a:rPr>
              <a:t>meeting manager does not have to be neutral and is viewed most often as the opinion leader and final decision maker</a:t>
            </a:r>
            <a:r>
              <a:rPr lang="en-US" sz="11200" dirty="0" smtClean="0">
                <a:latin typeface="Comic Sans MS" panose="030F0702030302020204" pitchFamily="66" charset="0"/>
              </a:rPr>
              <a:t>.</a:t>
            </a:r>
          </a:p>
          <a:p>
            <a:pPr marL="0" indent="0">
              <a:buNone/>
            </a:pPr>
            <a:endParaRPr lang="en-US" sz="11200" b="1" dirty="0" smtClean="0">
              <a:latin typeface="Comic Sans MS" panose="030F0702030302020204" pitchFamily="66" charset="0"/>
            </a:endParaRPr>
          </a:p>
          <a:p>
            <a:pPr marL="0" indent="0">
              <a:buNone/>
            </a:pPr>
            <a:r>
              <a:rPr lang="en-US" sz="11200" b="1" dirty="0" smtClean="0">
                <a:latin typeface="Comic Sans MS" panose="030F0702030302020204" pitchFamily="66" charset="0"/>
              </a:rPr>
              <a:t>Meeting </a:t>
            </a:r>
            <a:r>
              <a:rPr lang="en-US" sz="11200" b="1" dirty="0">
                <a:latin typeface="Comic Sans MS" panose="030F0702030302020204" pitchFamily="66" charset="0"/>
              </a:rPr>
              <a:t>Facilitator:  </a:t>
            </a:r>
            <a:endParaRPr lang="en-US" sz="11200" dirty="0">
              <a:latin typeface="Comic Sans MS" panose="030F0702030302020204" pitchFamily="66" charset="0"/>
            </a:endParaRPr>
          </a:p>
          <a:p>
            <a:r>
              <a:rPr lang="en-US" sz="11200" dirty="0" smtClean="0">
                <a:latin typeface="Comic Sans MS" panose="030F0702030302020204" pitchFamily="66" charset="0"/>
              </a:rPr>
              <a:t>The </a:t>
            </a:r>
            <a:r>
              <a:rPr lang="en-US" sz="11200" dirty="0">
                <a:latin typeface="Comic Sans MS" panose="030F0702030302020204" pitchFamily="66" charset="0"/>
              </a:rPr>
              <a:t>facilitator’s main purpose is to help guide the group’s effectiveness</a:t>
            </a:r>
            <a:r>
              <a:rPr lang="en-US" sz="11200" dirty="0" smtClean="0">
                <a:latin typeface="Comic Sans MS" panose="030F0702030302020204" pitchFamily="66" charset="0"/>
              </a:rPr>
              <a:t>.</a:t>
            </a:r>
            <a:r>
              <a:rPr lang="en-US" sz="11200" dirty="0">
                <a:latin typeface="Comic Sans MS" panose="030F0702030302020204" pitchFamily="66" charset="0"/>
              </a:rPr>
              <a:t> </a:t>
            </a:r>
          </a:p>
          <a:p>
            <a:r>
              <a:rPr lang="en-US" sz="11200" dirty="0">
                <a:latin typeface="Comic Sans MS" panose="030F0702030302020204" pitchFamily="66" charset="0"/>
              </a:rPr>
              <a:t>The facilitator makes an agreement with the group and the manager to keep the meeting on track and stay in a neutral role. </a:t>
            </a:r>
          </a:p>
          <a:p>
            <a:pPr marL="0" indent="0">
              <a:buNone/>
            </a:pPr>
            <a:endParaRPr lang="en-US" sz="11200" dirty="0"/>
          </a:p>
        </p:txBody>
      </p:sp>
    </p:spTree>
    <p:extLst>
      <p:ext uri="{BB962C8B-B14F-4D97-AF65-F5344CB8AC3E}">
        <p14:creationId xmlns:p14="http://schemas.microsoft.com/office/powerpoint/2010/main" val="2226631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Key Roles continued….</a:t>
            </a:r>
            <a:endParaRPr lang="en-US" dirty="0">
              <a:latin typeface="Comic Sans MS" panose="030F0702030302020204" pitchFamily="66" charset="0"/>
            </a:endParaRPr>
          </a:p>
        </p:txBody>
      </p:sp>
      <p:sp>
        <p:nvSpPr>
          <p:cNvPr id="3" name="Content Placeholder 2"/>
          <p:cNvSpPr>
            <a:spLocks noGrp="1"/>
          </p:cNvSpPr>
          <p:nvPr>
            <p:ph idx="1"/>
          </p:nvPr>
        </p:nvSpPr>
        <p:spPr>
          <a:xfrm>
            <a:off x="838200" y="1609726"/>
            <a:ext cx="10515600" cy="4714874"/>
          </a:xfrm>
        </p:spPr>
        <p:txBody>
          <a:bodyPr>
            <a:normAutofit lnSpcReduction="10000"/>
          </a:bodyPr>
          <a:lstStyle/>
          <a:p>
            <a:pPr marL="0" indent="0">
              <a:buNone/>
            </a:pPr>
            <a:r>
              <a:rPr lang="en-US" sz="2400" b="1" dirty="0">
                <a:latin typeface="Comic Sans MS" panose="030F0702030302020204" pitchFamily="66" charset="0"/>
              </a:rPr>
              <a:t>Recorder: </a:t>
            </a:r>
            <a:endParaRPr lang="en-US" sz="2400" dirty="0">
              <a:latin typeface="Comic Sans MS" panose="030F0702030302020204" pitchFamily="66" charset="0"/>
            </a:endParaRPr>
          </a:p>
          <a:p>
            <a:r>
              <a:rPr lang="en-US" sz="2400" dirty="0">
                <a:latin typeface="Comic Sans MS" panose="030F0702030302020204" pitchFamily="66" charset="0"/>
              </a:rPr>
              <a:t>At a minimum, the recorder should keep a summary of the meeting that includes action items (task, who’s responsible, timeframe), decisions, and open issues to carry forward. </a:t>
            </a:r>
          </a:p>
          <a:p>
            <a:r>
              <a:rPr lang="en-US" sz="2400" dirty="0">
                <a:latin typeface="Comic Sans MS" panose="030F0702030302020204" pitchFamily="66" charset="0"/>
              </a:rPr>
              <a:t>The recorder works in tandem with the facilitator to record discussion items during information sharing and brainstorming sessions.  </a:t>
            </a:r>
          </a:p>
          <a:p>
            <a:r>
              <a:rPr lang="en-US" sz="2400" dirty="0">
                <a:latin typeface="Comic Sans MS" panose="030F0702030302020204" pitchFamily="66" charset="0"/>
              </a:rPr>
              <a:t> The recorder asks the group to ensure that their comments are recorded correctly and to help the recorder that in their role. </a:t>
            </a:r>
          </a:p>
          <a:p>
            <a:pPr marL="0" indent="0">
              <a:buNone/>
            </a:pPr>
            <a:endParaRPr lang="en-US" sz="2400" b="1" dirty="0" smtClean="0">
              <a:latin typeface="Comic Sans MS" panose="030F0702030302020204" pitchFamily="66" charset="0"/>
            </a:endParaRPr>
          </a:p>
          <a:p>
            <a:pPr marL="0" indent="0">
              <a:buNone/>
            </a:pPr>
            <a:r>
              <a:rPr lang="en-US" sz="2400" b="1" dirty="0" smtClean="0">
                <a:latin typeface="Comic Sans MS" panose="030F0702030302020204" pitchFamily="66" charset="0"/>
              </a:rPr>
              <a:t>Group </a:t>
            </a:r>
            <a:r>
              <a:rPr lang="en-US" sz="2400" b="1" dirty="0">
                <a:latin typeface="Comic Sans MS" panose="030F0702030302020204" pitchFamily="66" charset="0"/>
              </a:rPr>
              <a:t>Member:</a:t>
            </a:r>
            <a:endParaRPr lang="en-US" sz="2400" dirty="0">
              <a:latin typeface="Comic Sans MS" panose="030F0702030302020204" pitchFamily="66" charset="0"/>
            </a:endParaRPr>
          </a:p>
          <a:p>
            <a:r>
              <a:rPr lang="en-US" sz="2400" b="1" dirty="0">
                <a:latin typeface="Comic Sans MS" panose="030F0702030302020204" pitchFamily="66" charset="0"/>
              </a:rPr>
              <a:t> </a:t>
            </a:r>
            <a:r>
              <a:rPr lang="en-US" sz="2400" dirty="0">
                <a:latin typeface="Comic Sans MS" panose="030F0702030302020204" pitchFamily="66" charset="0"/>
              </a:rPr>
              <a:t>Facilitative group members participate fully in meetings, listening to and soliciting other’s contributions.  </a:t>
            </a:r>
          </a:p>
          <a:p>
            <a:endParaRPr lang="en-US" dirty="0"/>
          </a:p>
        </p:txBody>
      </p:sp>
    </p:spTree>
    <p:extLst>
      <p:ext uri="{BB962C8B-B14F-4D97-AF65-F5344CB8AC3E}">
        <p14:creationId xmlns:p14="http://schemas.microsoft.com/office/powerpoint/2010/main" val="2640780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Elements of a Good Meeting</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55000" lnSpcReduction="20000"/>
          </a:bodyPr>
          <a:lstStyle/>
          <a:p>
            <a:pPr lvl="0"/>
            <a:r>
              <a:rPr lang="en-US" sz="6000" dirty="0" smtClean="0">
                <a:latin typeface="Comic Sans MS" panose="030F0702030302020204" pitchFamily="66" charset="0"/>
              </a:rPr>
              <a:t>Agenda</a:t>
            </a:r>
            <a:r>
              <a:rPr lang="en-US" sz="6000" dirty="0">
                <a:latin typeface="Comic Sans MS" panose="030F0702030302020204" pitchFamily="66" charset="0"/>
              </a:rPr>
              <a:t> </a:t>
            </a:r>
          </a:p>
          <a:p>
            <a:pPr lvl="0"/>
            <a:r>
              <a:rPr lang="en-US" sz="6000" dirty="0">
                <a:latin typeface="Comic Sans MS" panose="030F0702030302020204" pitchFamily="66" charset="0"/>
              </a:rPr>
              <a:t>List of </a:t>
            </a:r>
            <a:r>
              <a:rPr lang="en-US" sz="6000" dirty="0" smtClean="0">
                <a:latin typeface="Comic Sans MS" panose="030F0702030302020204" pitchFamily="66" charset="0"/>
              </a:rPr>
              <a:t>participants</a:t>
            </a:r>
            <a:endParaRPr lang="en-US" sz="6000" dirty="0">
              <a:latin typeface="Comic Sans MS" panose="030F0702030302020204" pitchFamily="66" charset="0"/>
            </a:endParaRPr>
          </a:p>
          <a:p>
            <a:pPr lvl="0"/>
            <a:r>
              <a:rPr lang="en-US" sz="6000" dirty="0">
                <a:latin typeface="Comic Sans MS" panose="030F0702030302020204" pitchFamily="66" charset="0"/>
              </a:rPr>
              <a:t>Key points of </a:t>
            </a:r>
            <a:r>
              <a:rPr lang="en-US" sz="6000" dirty="0" smtClean="0">
                <a:latin typeface="Comic Sans MS" panose="030F0702030302020204" pitchFamily="66" charset="0"/>
              </a:rPr>
              <a:t>discussion</a:t>
            </a:r>
            <a:endParaRPr lang="en-US" sz="6000" dirty="0">
              <a:latin typeface="Comic Sans MS" panose="030F0702030302020204" pitchFamily="66" charset="0"/>
            </a:endParaRPr>
          </a:p>
          <a:p>
            <a:pPr lvl="0"/>
            <a:r>
              <a:rPr lang="en-US" sz="6000" dirty="0">
                <a:latin typeface="Comic Sans MS" panose="030F0702030302020204" pitchFamily="66" charset="0"/>
              </a:rPr>
              <a:t>Summary of key </a:t>
            </a:r>
            <a:r>
              <a:rPr lang="en-US" sz="6000" dirty="0" smtClean="0">
                <a:latin typeface="Comic Sans MS" panose="030F0702030302020204" pitchFamily="66" charset="0"/>
              </a:rPr>
              <a:t>decisions</a:t>
            </a:r>
            <a:endParaRPr lang="en-US" sz="6000" dirty="0">
              <a:latin typeface="Comic Sans MS" panose="030F0702030302020204" pitchFamily="66" charset="0"/>
            </a:endParaRPr>
          </a:p>
          <a:p>
            <a:pPr lvl="0"/>
            <a:r>
              <a:rPr lang="en-US" sz="6000" dirty="0">
                <a:latin typeface="Comic Sans MS" panose="030F0702030302020204" pitchFamily="66" charset="0"/>
              </a:rPr>
              <a:t>Action items and associated tasks (who, what, when</a:t>
            </a:r>
            <a:r>
              <a:rPr lang="en-US" sz="6000" dirty="0" smtClean="0">
                <a:latin typeface="Comic Sans MS" panose="030F0702030302020204" pitchFamily="66" charset="0"/>
              </a:rPr>
              <a:t>)</a:t>
            </a:r>
            <a:endParaRPr lang="en-US" sz="6000" dirty="0">
              <a:latin typeface="Comic Sans MS" panose="030F0702030302020204" pitchFamily="66" charset="0"/>
            </a:endParaRPr>
          </a:p>
          <a:p>
            <a:pPr lvl="0"/>
            <a:r>
              <a:rPr lang="en-US" sz="6000" dirty="0">
                <a:latin typeface="Comic Sans MS" panose="030F0702030302020204" pitchFamily="66" charset="0"/>
              </a:rPr>
              <a:t>Unresolved issues; tasks to be taken up at future </a:t>
            </a:r>
            <a:r>
              <a:rPr lang="en-US" sz="6000" dirty="0" smtClean="0">
                <a:latin typeface="Comic Sans MS" panose="030F0702030302020204" pitchFamily="66" charset="0"/>
              </a:rPr>
              <a:t>meeting</a:t>
            </a:r>
            <a:endParaRPr lang="en-US" sz="6000" dirty="0">
              <a:latin typeface="Comic Sans MS" panose="030F0702030302020204" pitchFamily="66" charset="0"/>
            </a:endParaRPr>
          </a:p>
          <a:p>
            <a:pPr lvl="0"/>
            <a:r>
              <a:rPr lang="en-US" sz="6000" dirty="0">
                <a:latin typeface="Comic Sans MS" panose="030F0702030302020204" pitchFamily="66" charset="0"/>
              </a:rPr>
              <a:t>Meeting critique</a:t>
            </a:r>
          </a:p>
          <a:p>
            <a:endParaRPr lang="en-US" dirty="0">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087" y="1232126"/>
            <a:ext cx="3324225" cy="2238375"/>
          </a:xfrm>
          <a:prstGeom prst="rect">
            <a:avLst/>
          </a:prstGeom>
        </p:spPr>
      </p:pic>
    </p:spTree>
    <p:extLst>
      <p:ext uri="{BB962C8B-B14F-4D97-AF65-F5344CB8AC3E}">
        <p14:creationId xmlns:p14="http://schemas.microsoft.com/office/powerpoint/2010/main" val="792658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5486" y="-2781351"/>
            <a:ext cx="6096000" cy="10464403"/>
          </a:xfrm>
          <a:prstGeom prst="rect">
            <a:avLst/>
          </a:prstGeom>
        </p:spPr>
        <p:txBody>
          <a:bodyPr>
            <a:spAutoFit/>
          </a:bodyPr>
          <a:lstStyle/>
          <a:p>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smtClean="0">
                <a:latin typeface="Comic Sans MS" panose="030F0702030302020204" pitchFamily="66" charset="0"/>
                <a:ea typeface="Calibri" panose="020F0502020204030204" pitchFamily="34" charset="0"/>
                <a:cs typeface="Times New Roman" panose="02020603050405020304" pitchFamily="18" charset="0"/>
              </a:rPr>
              <a:t>KEY </a:t>
            </a:r>
            <a:r>
              <a:rPr lang="en-US" sz="2000" b="1" dirty="0">
                <a:latin typeface="Comic Sans MS" panose="030F0702030302020204" pitchFamily="66" charset="0"/>
                <a:ea typeface="Calibri" panose="020F0502020204030204" pitchFamily="34" charset="0"/>
                <a:cs typeface="Times New Roman" panose="02020603050405020304" pitchFamily="18" charset="0"/>
              </a:rPr>
              <a:t>QUESTIONS TO ASK THE MEETING MANAGER FOR AGENDA PLANNING</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sz="2000"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1. What is the purpose of the meeting?  What are your objectives? </a:t>
            </a:r>
            <a:r>
              <a:rPr lang="en-US" b="1" dirty="0" smtClean="0">
                <a:latin typeface="Comic Sans MS" panose="030F0702030302020204" pitchFamily="66" charset="0"/>
                <a:ea typeface="Calibri" panose="020F0502020204030204" pitchFamily="34" charset="0"/>
                <a:cs typeface="Times New Roman" panose="02020603050405020304" pitchFamily="18" charset="0"/>
              </a:rPr>
              <a:t> What </a:t>
            </a:r>
            <a:r>
              <a:rPr lang="en-US" b="1" dirty="0">
                <a:latin typeface="Comic Sans MS" panose="030F0702030302020204" pitchFamily="66" charset="0"/>
                <a:ea typeface="Calibri" panose="020F0502020204030204" pitchFamily="34" charset="0"/>
                <a:cs typeface="Times New Roman" panose="02020603050405020304" pitchFamily="18" charset="0"/>
              </a:rPr>
              <a:t>would success look like to you?</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2. What are the priority items for this meeting?  What could wait if we run out of time?</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3.  What concerns do you have about the meeting?</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4.  How much time do you anticipate the meeting will take?</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5.  Where will the meeting be held? Who will set up the room? Can I get into the room early? How would you like the room to be arranged?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6.  Will a note taker be provided for the meeting?  May I coordinate with this person prior to the meeting?</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sz="2000"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1969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20566"/>
            <a:ext cx="6096000" cy="5970865"/>
          </a:xfrm>
          <a:prstGeom prst="rect">
            <a:avLst/>
          </a:prstGeom>
        </p:spPr>
        <p:txBody>
          <a:bodyPr>
            <a:spAutoFit/>
          </a:bodyPr>
          <a:lstStyle/>
          <a:p>
            <a:r>
              <a:rPr lang="en-US" b="1" dirty="0">
                <a:latin typeface="Comic Sans MS" panose="030F0702030302020204" pitchFamily="66" charset="0"/>
                <a:ea typeface="Calibri" panose="020F0502020204030204" pitchFamily="34" charset="0"/>
                <a:cs typeface="Times New Roman" panose="02020603050405020304" pitchFamily="18" charset="0"/>
              </a:rPr>
              <a:t>7.  Who will be making decisions at the meeting?  What will be the decision making method?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8.  If consensus is desired, how does the group define it? What is the fall back method if consensus cannot be reached?</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9.  What will be your involvement in the meeting?</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10.  Has the group worked with a facilitator in previous meetings?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11.  What do you want from me during the meeting?</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12.  Will you close out the meeting?</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panose="030F0702030302020204" pitchFamily="66" charset="0"/>
                <a:ea typeface="Calibri" panose="020F0502020204030204" pitchFamily="34" charset="0"/>
                <a:cs typeface="Times New Roman" panose="02020603050405020304" pitchFamily="18" charset="0"/>
              </a:rPr>
              <a:t>13.  List other questions that you think are important to ask.</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sz="2000" b="1" dirty="0">
                <a:latin typeface="Comic Sans MS" panose="030F0702030302020204" pitchFamily="66" charset="0"/>
                <a:ea typeface="Calibri" panose="020F0502020204030204" pitchFamily="34" charset="0"/>
                <a:cs typeface="Times New Roman" panose="02020603050405020304" pitchFamily="18" charset="0"/>
              </a:rPr>
              <a:t> </a:t>
            </a:r>
            <a:endParaRPr lang="en-US" sz="1400" dirty="0">
              <a:latin typeface="Comic Sans MS" panose="030F0702030302020204" pitchFamily="66" charset="0"/>
              <a:ea typeface="Calibri" panose="020F0502020204030204" pitchFamily="34" charset="0"/>
              <a:cs typeface="Times New Roman" panose="02020603050405020304" pitchFamily="18" charset="0"/>
            </a:endParaRPr>
          </a:p>
          <a:p>
            <a:r>
              <a:rPr lang="en-US" sz="2000" b="1" dirty="0">
                <a:latin typeface="Comic Sans MS" panose="030F0702030302020204" pitchFamily="66" charset="0"/>
                <a:ea typeface="Calibri" panose="020F0502020204030204" pitchFamily="34" charset="0"/>
                <a:cs typeface="Times New Roman" panose="02020603050405020304" pitchFamily="18" charset="0"/>
              </a:rPr>
              <a:t> </a:t>
            </a:r>
            <a:endParaRPr lang="en-US" dirty="0">
              <a:latin typeface="Comic Sans MS" panose="030F0702030302020204" pitchFamily="66" charset="0"/>
            </a:endParaRPr>
          </a:p>
        </p:txBody>
      </p:sp>
    </p:spTree>
    <p:extLst>
      <p:ext uri="{BB962C8B-B14F-4D97-AF65-F5344CB8AC3E}">
        <p14:creationId xmlns:p14="http://schemas.microsoft.com/office/powerpoint/2010/main" val="2355755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838200" y="122465"/>
            <a:ext cx="10515600" cy="914399"/>
          </a:xfrm>
        </p:spPr>
        <p:txBody>
          <a:bodyPr>
            <a:normAutofit/>
          </a:bodyPr>
          <a:lstStyle/>
          <a:p>
            <a:pPr eaLnBrk="1" hangingPunct="1"/>
            <a:r>
              <a:rPr lang="en-US" altLang="en-US" dirty="0" smtClean="0">
                <a:latin typeface="Comic Sans MS" panose="030F0702030302020204" pitchFamily="66" charset="0"/>
              </a:rPr>
              <a:t>Creating an Effective Agenda</a:t>
            </a:r>
          </a:p>
        </p:txBody>
      </p:sp>
      <p:sp>
        <p:nvSpPr>
          <p:cNvPr id="15363" name="Rectangle 3"/>
          <p:cNvSpPr>
            <a:spLocks noGrp="1" noChangeArrowheads="1"/>
          </p:cNvSpPr>
          <p:nvPr>
            <p:ph idx="1"/>
          </p:nvPr>
        </p:nvSpPr>
        <p:spPr>
          <a:xfrm>
            <a:off x="838200" y="1047750"/>
            <a:ext cx="10515600" cy="5448300"/>
          </a:xfrm>
        </p:spPr>
        <p:txBody>
          <a:bodyPr>
            <a:normAutofit fontScale="92500" lnSpcReduction="20000"/>
          </a:bodyPr>
          <a:lstStyle/>
          <a:p>
            <a:pPr eaLnBrk="1" hangingPunct="1"/>
            <a:r>
              <a:rPr lang="en-US" altLang="en-US" sz="3200" dirty="0" smtClean="0">
                <a:latin typeface="Comic Sans MS" panose="030F0702030302020204" pitchFamily="66" charset="0"/>
              </a:rPr>
              <a:t>Specify name of group, date, time, location, </a:t>
            </a:r>
            <a:r>
              <a:rPr lang="en-US" altLang="en-US" sz="3200" dirty="0" err="1" smtClean="0">
                <a:latin typeface="Comic Sans MS" panose="030F0702030302020204" pitchFamily="66" charset="0"/>
              </a:rPr>
              <a:t>etc</a:t>
            </a:r>
            <a:endParaRPr lang="en-US" altLang="en-US" sz="3200" dirty="0" smtClean="0">
              <a:latin typeface="Comic Sans MS" panose="030F0702030302020204" pitchFamily="66" charset="0"/>
            </a:endParaRPr>
          </a:p>
          <a:p>
            <a:pPr eaLnBrk="1" hangingPunct="1"/>
            <a:r>
              <a:rPr lang="en-US" altLang="en-US" sz="3200" dirty="0" smtClean="0">
                <a:latin typeface="Comic Sans MS" panose="030F0702030302020204" pitchFamily="66" charset="0"/>
              </a:rPr>
              <a:t>Specify starting and ending times</a:t>
            </a:r>
          </a:p>
          <a:p>
            <a:pPr eaLnBrk="1" hangingPunct="1"/>
            <a:r>
              <a:rPr lang="en-US" altLang="en-US" sz="3200" dirty="0" smtClean="0">
                <a:latin typeface="Comic Sans MS" panose="030F0702030302020204" pitchFamily="66" charset="0"/>
              </a:rPr>
              <a:t>Identify the name of the presenter</a:t>
            </a:r>
            <a:endParaRPr lang="en-US" altLang="en-US" sz="3200" dirty="0">
              <a:latin typeface="Comic Sans MS" panose="030F0702030302020204" pitchFamily="66" charset="0"/>
            </a:endParaRPr>
          </a:p>
          <a:p>
            <a:pPr eaLnBrk="1" hangingPunct="1"/>
            <a:r>
              <a:rPr lang="en-US" altLang="en-US" sz="3200" dirty="0" smtClean="0">
                <a:latin typeface="Comic Sans MS" panose="030F0702030302020204" pitchFamily="66" charset="0"/>
              </a:rPr>
              <a:t>Include an appropriate number of topics for the allotted meeting time</a:t>
            </a:r>
          </a:p>
          <a:p>
            <a:pPr eaLnBrk="1" hangingPunct="1"/>
            <a:r>
              <a:rPr lang="en-US" altLang="en-US" sz="3200" dirty="0" smtClean="0">
                <a:latin typeface="Comic Sans MS" panose="030F0702030302020204" pitchFamily="66" charset="0"/>
              </a:rPr>
              <a:t>Include clear statements of objectives in terms of the decision or action desired</a:t>
            </a:r>
          </a:p>
          <a:p>
            <a:pPr eaLnBrk="1" hangingPunct="1"/>
            <a:r>
              <a:rPr lang="en-US" altLang="en-US" sz="3200" dirty="0" smtClean="0">
                <a:latin typeface="Comic Sans MS" panose="030F0702030302020204" pitchFamily="66" charset="0"/>
              </a:rPr>
              <a:t>Strive for a mix of informational and decisional items</a:t>
            </a:r>
          </a:p>
          <a:p>
            <a:pPr eaLnBrk="1" hangingPunct="1"/>
            <a:r>
              <a:rPr lang="en-US" altLang="en-US" sz="3200" dirty="0" smtClean="0">
                <a:latin typeface="Comic Sans MS" panose="030F0702030302020204" pitchFamily="66" charset="0"/>
              </a:rPr>
              <a:t>Prioritize urgent items first</a:t>
            </a:r>
          </a:p>
          <a:p>
            <a:pPr eaLnBrk="1" hangingPunct="1"/>
            <a:r>
              <a:rPr lang="en-US" altLang="en-US" sz="3200" dirty="0" smtClean="0">
                <a:latin typeface="Comic Sans MS" panose="030F0702030302020204" pitchFamily="66" charset="0"/>
              </a:rPr>
              <a:t>Present items in a logical sequence</a:t>
            </a:r>
          </a:p>
          <a:p>
            <a:pPr eaLnBrk="1" hangingPunct="1"/>
            <a:r>
              <a:rPr lang="en-US" altLang="en-US" sz="3200" dirty="0" smtClean="0">
                <a:latin typeface="Comic Sans MS" panose="030F0702030302020204" pitchFamily="66" charset="0"/>
              </a:rPr>
              <a:t>Include topic or briefing papers with agenda</a:t>
            </a:r>
          </a:p>
          <a:p>
            <a:pPr eaLnBrk="1" hangingPunct="1"/>
            <a:r>
              <a:rPr lang="en-US" altLang="en-US" sz="3200" dirty="0" smtClean="0">
                <a:latin typeface="Comic Sans MS" panose="030F0702030302020204" pitchFamily="66" charset="0"/>
              </a:rPr>
              <a:t>Allow enough time to thoroughly address the topic</a:t>
            </a:r>
          </a:p>
          <a:p>
            <a:pPr eaLnBrk="1" hangingPunct="1"/>
            <a:endParaRPr lang="en-US" altLang="en-US" sz="3200" dirty="0" smtClean="0">
              <a:latin typeface="Comic Sans MS" panose="030F0702030302020204" pitchFamily="66" charset="0"/>
            </a:endParaRPr>
          </a:p>
          <a:p>
            <a:pPr eaLnBrk="1" hangingPunct="1"/>
            <a:endParaRPr lang="en-US" altLang="en-US" dirty="0" smtClean="0"/>
          </a:p>
        </p:txBody>
      </p:sp>
    </p:spTree>
    <p:extLst>
      <p:ext uri="{BB962C8B-B14F-4D97-AF65-F5344CB8AC3E}">
        <p14:creationId xmlns:p14="http://schemas.microsoft.com/office/powerpoint/2010/main" val="3315116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63487" y="293914"/>
            <a:ext cx="8756374" cy="1143000"/>
          </a:xfrm>
          <a:noFill/>
        </p:spPr>
        <p:txBody>
          <a:bodyPr>
            <a:noAutofit/>
          </a:bodyPr>
          <a:lstStyle/>
          <a:p>
            <a:r>
              <a:rPr lang="en-US" altLang="en-US" dirty="0" smtClean="0">
                <a:latin typeface="Comic Sans MS" panose="030F0702030302020204" pitchFamily="66" charset="0"/>
              </a:rPr>
              <a:t>Meeting Agreements (Ground Rules):</a:t>
            </a:r>
          </a:p>
        </p:txBody>
      </p:sp>
      <p:sp>
        <p:nvSpPr>
          <p:cNvPr id="54275" name="Rectangle 3"/>
          <p:cNvSpPr>
            <a:spLocks noGrp="1" noChangeArrowheads="1"/>
          </p:cNvSpPr>
          <p:nvPr>
            <p:ph idx="1"/>
          </p:nvPr>
        </p:nvSpPr>
        <p:spPr>
          <a:xfrm>
            <a:off x="1063486" y="2035628"/>
            <a:ext cx="9432235" cy="4593771"/>
          </a:xfrm>
          <a:noFill/>
        </p:spPr>
        <p:txBody>
          <a:bodyPr/>
          <a:lstStyle/>
          <a:p>
            <a:pPr>
              <a:lnSpc>
                <a:spcPct val="80000"/>
              </a:lnSpc>
            </a:pPr>
            <a:r>
              <a:rPr lang="en-US" altLang="en-US" dirty="0" smtClean="0">
                <a:latin typeface="Comic Sans MS" panose="030F0702030302020204" pitchFamily="66" charset="0"/>
              </a:rPr>
              <a:t>Are standards for meeting behavior that are agreed to by the whole group at the beginning of the meeting</a:t>
            </a:r>
          </a:p>
          <a:p>
            <a:pPr>
              <a:lnSpc>
                <a:spcPct val="80000"/>
              </a:lnSpc>
            </a:pPr>
            <a:endParaRPr lang="en-US" altLang="en-US" dirty="0" smtClean="0">
              <a:latin typeface="Comic Sans MS" panose="030F0702030302020204" pitchFamily="66" charset="0"/>
            </a:endParaRPr>
          </a:p>
          <a:p>
            <a:pPr>
              <a:lnSpc>
                <a:spcPct val="80000"/>
              </a:lnSpc>
            </a:pPr>
            <a:r>
              <a:rPr lang="en-US" altLang="en-US" dirty="0" smtClean="0">
                <a:latin typeface="Comic Sans MS" panose="030F0702030302020204" pitchFamily="66" charset="0"/>
              </a:rPr>
              <a:t>Can be the prevention tool for the facilitator to use if the meeting goes off track</a:t>
            </a:r>
          </a:p>
          <a:p>
            <a:pPr marL="0" indent="0">
              <a:lnSpc>
                <a:spcPct val="80000"/>
              </a:lnSpc>
              <a:buNone/>
            </a:pPr>
            <a:endParaRPr lang="en-US" altLang="en-US" dirty="0" smtClean="0">
              <a:latin typeface="Comic Sans MS" panose="030F0702030302020204" pitchFamily="66" charset="0"/>
            </a:endParaRPr>
          </a:p>
          <a:p>
            <a:pPr>
              <a:lnSpc>
                <a:spcPct val="80000"/>
              </a:lnSpc>
            </a:pPr>
            <a:r>
              <a:rPr lang="en-US" altLang="en-US" dirty="0" smtClean="0">
                <a:latin typeface="Comic Sans MS" panose="030F0702030302020204" pitchFamily="66" charset="0"/>
              </a:rPr>
              <a:t>Can be used at future meetings of the same group</a:t>
            </a:r>
          </a:p>
          <a:p>
            <a:pPr marL="0" indent="0">
              <a:lnSpc>
                <a:spcPct val="80000"/>
              </a:lnSpc>
              <a:buNone/>
            </a:pPr>
            <a:endParaRPr lang="en-US" altLang="en-US" dirty="0" smtClean="0">
              <a:latin typeface="Comic Sans MS" panose="030F0702030302020204" pitchFamily="66" charset="0"/>
            </a:endParaRPr>
          </a:p>
          <a:p>
            <a:pPr>
              <a:lnSpc>
                <a:spcPct val="80000"/>
              </a:lnSpc>
            </a:pPr>
            <a:r>
              <a:rPr lang="en-US" altLang="en-US" dirty="0" smtClean="0">
                <a:latin typeface="Comic Sans MS" panose="030F0702030302020204" pitchFamily="66" charset="0"/>
              </a:rPr>
              <a:t>Can be amended as needed</a:t>
            </a:r>
          </a:p>
          <a:p>
            <a:pPr>
              <a:lnSpc>
                <a:spcPct val="80000"/>
              </a:lnSpc>
            </a:pPr>
            <a:endParaRPr lang="en-US" altLang="en-US" b="1" dirty="0" smtClean="0">
              <a:latin typeface="Garamond" panose="020204040303010108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431" y="4984138"/>
            <a:ext cx="5726598" cy="1869099"/>
          </a:xfrm>
          <a:prstGeom prst="rect">
            <a:avLst/>
          </a:prstGeom>
        </p:spPr>
      </p:pic>
    </p:spTree>
    <p:extLst>
      <p:ext uri="{BB962C8B-B14F-4D97-AF65-F5344CB8AC3E}">
        <p14:creationId xmlns:p14="http://schemas.microsoft.com/office/powerpoint/2010/main" val="309947627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eeting facilitator clipart"/>
          <p:cNvPicPr/>
          <p:nvPr/>
        </p:nvPicPr>
        <p:blipFill>
          <a:blip r:embed="rId3">
            <a:extLst>
              <a:ext uri="{28A0092B-C50C-407E-A947-70E740481C1C}">
                <a14:useLocalDpi xmlns:a14="http://schemas.microsoft.com/office/drawing/2010/main" val="0"/>
              </a:ext>
            </a:extLst>
          </a:blip>
          <a:srcRect/>
          <a:stretch>
            <a:fillRect/>
          </a:stretch>
        </p:blipFill>
        <p:spPr bwMode="auto">
          <a:xfrm>
            <a:off x="8232085" y="1822057"/>
            <a:ext cx="2552700" cy="1791970"/>
          </a:xfrm>
          <a:prstGeom prst="rect">
            <a:avLst/>
          </a:prstGeom>
          <a:noFill/>
          <a:ln>
            <a:noFill/>
          </a:ln>
        </p:spPr>
      </p:pic>
      <p:sp>
        <p:nvSpPr>
          <p:cNvPr id="3" name="Rectangle 2"/>
          <p:cNvSpPr/>
          <p:nvPr/>
        </p:nvSpPr>
        <p:spPr>
          <a:xfrm>
            <a:off x="391886" y="794658"/>
            <a:ext cx="11294165" cy="5724644"/>
          </a:xfrm>
          <a:prstGeom prst="rect">
            <a:avLst/>
          </a:prstGeom>
        </p:spPr>
        <p:txBody>
          <a:bodyPr wrap="square">
            <a:spAutoFit/>
          </a:bodyPr>
          <a:lstStyle/>
          <a:p>
            <a:r>
              <a:rPr lang="en-US" sz="4000" dirty="0" smtClean="0">
                <a:latin typeface="Comic Sans MS" panose="030F0702030302020204" pitchFamily="66" charset="0"/>
                <a:ea typeface="Calibri" panose="020F0502020204030204" pitchFamily="34" charset="0"/>
                <a:cs typeface="Times New Roman" panose="02020603050405020304" pitchFamily="18" charset="0"/>
              </a:rPr>
              <a:t>Conditions </a:t>
            </a:r>
            <a:r>
              <a:rPr lang="en-US" sz="4000" dirty="0">
                <a:latin typeface="Comic Sans MS" panose="030F0702030302020204" pitchFamily="66" charset="0"/>
                <a:ea typeface="Calibri" panose="020F0502020204030204" pitchFamily="34" charset="0"/>
                <a:cs typeface="Times New Roman" panose="02020603050405020304" pitchFamily="18" charset="0"/>
              </a:rPr>
              <a:t>favoring recording in front of the group</a:t>
            </a:r>
            <a:r>
              <a:rPr lang="en-US" sz="4400" dirty="0">
                <a:latin typeface="Garamond" panose="02020404030301010803" pitchFamily="18" charset="0"/>
                <a:ea typeface="Calibri" panose="020F0502020204030204" pitchFamily="34" charset="0"/>
                <a:cs typeface="Times New Roman" panose="02020603050405020304" pitchFamily="18" charset="0"/>
              </a:rPr>
              <a:t>:</a:t>
            </a:r>
          </a:p>
          <a:p>
            <a:r>
              <a:rPr lang="en-US" dirty="0">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latin typeface="Comic Sans MS" panose="030F0702030302020204" pitchFamily="66" charset="0"/>
                <a:ea typeface="Calibri" panose="020F0502020204030204" pitchFamily="34" charset="0"/>
                <a:cs typeface="Times New Roman" panose="02020603050405020304" pitchFamily="18" charset="0"/>
              </a:rPr>
              <a:t>When the group is engaging in problem-solving</a:t>
            </a: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latin typeface="Comic Sans MS" panose="030F0702030302020204" pitchFamily="66" charset="0"/>
                <a:ea typeface="Calibri" panose="020F0502020204030204" pitchFamily="34" charset="0"/>
                <a:cs typeface="Times New Roman" panose="02020603050405020304" pitchFamily="18" charset="0"/>
              </a:rPr>
              <a:t>When the group is engaging in decision-making</a:t>
            </a: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latin typeface="Comic Sans MS" panose="030F0702030302020204" pitchFamily="66" charset="0"/>
                <a:ea typeface="Calibri" panose="020F0502020204030204" pitchFamily="34" charset="0"/>
                <a:cs typeface="Times New Roman" panose="02020603050405020304" pitchFamily="18" charset="0"/>
              </a:rPr>
              <a:t>When there are multiple options for solution or decision</a:t>
            </a: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latin typeface="Comic Sans MS" panose="030F0702030302020204" pitchFamily="66" charset="0"/>
                <a:ea typeface="Calibri" panose="020F0502020204030204" pitchFamily="34" charset="0"/>
                <a:cs typeface="Times New Roman" panose="02020603050405020304" pitchFamily="18" charset="0"/>
              </a:rPr>
              <a:t>When it is desirable to generate multiple options, and to put them all before the group</a:t>
            </a: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latin typeface="Comic Sans MS" panose="030F0702030302020204" pitchFamily="66" charset="0"/>
                <a:ea typeface="Calibri" panose="020F0502020204030204" pitchFamily="34" charset="0"/>
                <a:cs typeface="Times New Roman" panose="02020603050405020304" pitchFamily="18" charset="0"/>
              </a:rPr>
              <a:t>When the problem or discussion topic is new or unfamiliar to the group</a:t>
            </a: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latin typeface="Comic Sans MS" panose="030F0702030302020204" pitchFamily="66" charset="0"/>
                <a:ea typeface="Calibri" panose="020F0502020204030204" pitchFamily="34" charset="0"/>
                <a:cs typeface="Times New Roman" panose="02020603050405020304" pitchFamily="18" charset="0"/>
              </a:rPr>
              <a:t>When the topic is complex</a:t>
            </a: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latin typeface="Comic Sans MS" panose="030F0702030302020204" pitchFamily="66" charset="0"/>
                <a:ea typeface="Calibri" panose="020F0502020204030204" pitchFamily="34" charset="0"/>
                <a:cs typeface="Times New Roman" panose="02020603050405020304" pitchFamily="18" charset="0"/>
              </a:rPr>
              <a:t>When the topic is controversial</a:t>
            </a: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latin typeface="Comic Sans MS" panose="030F0702030302020204" pitchFamily="66" charset="0"/>
                <a:ea typeface="Calibri" panose="020F0502020204030204" pitchFamily="34" charset="0"/>
                <a:cs typeface="Times New Roman" panose="02020603050405020304" pitchFamily="18" charset="0"/>
              </a:rPr>
              <a:t>When stakes are high; when the decision to be made is important</a:t>
            </a: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latin typeface="Comic Sans MS" panose="030F0702030302020204" pitchFamily="66" charset="0"/>
                <a:ea typeface="Calibri" panose="020F0502020204030204" pitchFamily="34" charset="0"/>
                <a:cs typeface="Times New Roman" panose="02020603050405020304" pitchFamily="18" charset="0"/>
              </a:rPr>
              <a:t>When the group members do not know each other well</a:t>
            </a: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latin typeface="Comic Sans MS" panose="030F0702030302020204" pitchFamily="66" charset="0"/>
                <a:ea typeface="Calibri" panose="020F0502020204030204" pitchFamily="34" charset="0"/>
                <a:cs typeface="Times New Roman" panose="02020603050405020304" pitchFamily="18" charset="0"/>
              </a:rPr>
              <a:t>When there is low trust among the members, and/or a history of conflict</a:t>
            </a:r>
            <a:endParaRPr lang="en-US"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4130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42579"/>
          </a:xfrm>
        </p:spPr>
        <p:txBody>
          <a:bodyPr>
            <a:normAutofit fontScale="90000"/>
          </a:bodyPr>
          <a:lstStyle/>
          <a:p>
            <a:r>
              <a:rPr lang="en-US" sz="4900" dirty="0" smtClean="0">
                <a:latin typeface="Comic Sans MS" panose="030F0702030302020204" pitchFamily="66" charset="0"/>
              </a:rPr>
              <a:t>Components of Meeting Notes</a:t>
            </a:r>
            <a:br>
              <a:rPr lang="en-US" sz="4900" dirty="0" smtClean="0">
                <a:latin typeface="Comic Sans MS" panose="030F0702030302020204" pitchFamily="66" charset="0"/>
              </a:rPr>
            </a:br>
            <a:r>
              <a:rPr lang="en-US" sz="4900" dirty="0" smtClean="0">
                <a:latin typeface="Comic Sans MS" panose="030F0702030302020204" pitchFamily="66" charset="0"/>
              </a:rPr>
              <a:t>/Group Memory</a:t>
            </a:r>
            <a:r>
              <a:rPr lang="en-US" dirty="0">
                <a:latin typeface="Comic Sans MS" panose="030F0702030302020204" pitchFamily="66" charset="0"/>
              </a:rPr>
              <a:t/>
            </a:r>
            <a:br>
              <a:rPr lang="en-US" dirty="0">
                <a:latin typeface="Comic Sans MS" panose="030F0702030302020204" pitchFamily="66" charset="0"/>
              </a:rPr>
            </a:br>
            <a:endParaRPr lang="en-US" dirty="0">
              <a:latin typeface="Comic Sans MS" panose="030F0702030302020204" pitchFamily="66" charset="0"/>
            </a:endParaRPr>
          </a:p>
        </p:txBody>
      </p:sp>
      <p:sp>
        <p:nvSpPr>
          <p:cNvPr id="3" name="Content Placeholder 2"/>
          <p:cNvSpPr>
            <a:spLocks noGrp="1"/>
          </p:cNvSpPr>
          <p:nvPr>
            <p:ph idx="1"/>
          </p:nvPr>
        </p:nvSpPr>
        <p:spPr>
          <a:xfrm>
            <a:off x="838200" y="1757361"/>
            <a:ext cx="10515600" cy="4784953"/>
          </a:xfrm>
        </p:spPr>
        <p:txBody>
          <a:bodyPr>
            <a:normAutofit fontScale="92500" lnSpcReduction="20000"/>
          </a:bodyPr>
          <a:lstStyle/>
          <a:p>
            <a:pPr lvl="0"/>
            <a:endParaRPr lang="en-US" sz="4500" dirty="0" smtClean="0"/>
          </a:p>
          <a:p>
            <a:pPr lvl="0"/>
            <a:r>
              <a:rPr lang="en-US" sz="3300" dirty="0" smtClean="0">
                <a:latin typeface="Comic Sans MS" panose="030F0702030302020204" pitchFamily="66" charset="0"/>
              </a:rPr>
              <a:t>Agenda</a:t>
            </a:r>
            <a:endParaRPr lang="en-US" sz="3300" dirty="0">
              <a:latin typeface="Comic Sans MS" panose="030F0702030302020204" pitchFamily="66" charset="0"/>
            </a:endParaRPr>
          </a:p>
          <a:p>
            <a:pPr lvl="0"/>
            <a:r>
              <a:rPr lang="en-US" sz="3300" dirty="0">
                <a:latin typeface="Comic Sans MS" panose="030F0702030302020204" pitchFamily="66" charset="0"/>
              </a:rPr>
              <a:t>List of </a:t>
            </a:r>
            <a:r>
              <a:rPr lang="en-US" sz="3300" dirty="0" smtClean="0">
                <a:latin typeface="Comic Sans MS" panose="030F0702030302020204" pitchFamily="66" charset="0"/>
              </a:rPr>
              <a:t>participants</a:t>
            </a:r>
            <a:endParaRPr lang="en-US" sz="3300" dirty="0">
              <a:latin typeface="Comic Sans MS" panose="030F0702030302020204" pitchFamily="66" charset="0"/>
            </a:endParaRPr>
          </a:p>
          <a:p>
            <a:pPr lvl="0"/>
            <a:r>
              <a:rPr lang="en-US" sz="3300" dirty="0">
                <a:latin typeface="Comic Sans MS" panose="030F0702030302020204" pitchFamily="66" charset="0"/>
              </a:rPr>
              <a:t>Key points of </a:t>
            </a:r>
            <a:r>
              <a:rPr lang="en-US" sz="3300" dirty="0" smtClean="0">
                <a:latin typeface="Comic Sans MS" panose="030F0702030302020204" pitchFamily="66" charset="0"/>
              </a:rPr>
              <a:t>discussion</a:t>
            </a:r>
            <a:endParaRPr lang="en-US" sz="3300" dirty="0">
              <a:latin typeface="Comic Sans MS" panose="030F0702030302020204" pitchFamily="66" charset="0"/>
            </a:endParaRPr>
          </a:p>
          <a:p>
            <a:pPr lvl="0"/>
            <a:r>
              <a:rPr lang="en-US" sz="3300" dirty="0">
                <a:latin typeface="Comic Sans MS" panose="030F0702030302020204" pitchFamily="66" charset="0"/>
              </a:rPr>
              <a:t>Summary of key </a:t>
            </a:r>
            <a:r>
              <a:rPr lang="en-US" sz="3300" dirty="0" smtClean="0">
                <a:latin typeface="Comic Sans MS" panose="030F0702030302020204" pitchFamily="66" charset="0"/>
              </a:rPr>
              <a:t>decisions</a:t>
            </a:r>
            <a:endParaRPr lang="en-US" sz="3300" dirty="0">
              <a:latin typeface="Comic Sans MS" panose="030F0702030302020204" pitchFamily="66" charset="0"/>
            </a:endParaRPr>
          </a:p>
          <a:p>
            <a:pPr lvl="0"/>
            <a:r>
              <a:rPr lang="en-US" sz="3300" dirty="0" smtClean="0">
                <a:latin typeface="Comic Sans MS" panose="030F0702030302020204" pitchFamily="66" charset="0"/>
              </a:rPr>
              <a:t>BIN items</a:t>
            </a:r>
            <a:endParaRPr lang="en-US" sz="3300" dirty="0">
              <a:latin typeface="Comic Sans MS" panose="030F0702030302020204" pitchFamily="66" charset="0"/>
            </a:endParaRPr>
          </a:p>
          <a:p>
            <a:pPr lvl="0"/>
            <a:r>
              <a:rPr lang="en-US" sz="3300" dirty="0">
                <a:latin typeface="Comic Sans MS" panose="030F0702030302020204" pitchFamily="66" charset="0"/>
              </a:rPr>
              <a:t>Action items and associated tasks (who, what, when</a:t>
            </a:r>
            <a:r>
              <a:rPr lang="en-US" sz="3300" dirty="0" smtClean="0">
                <a:latin typeface="Comic Sans MS" panose="030F0702030302020204" pitchFamily="66" charset="0"/>
              </a:rPr>
              <a:t>)</a:t>
            </a:r>
            <a:endParaRPr lang="en-US" sz="3300" dirty="0">
              <a:latin typeface="Comic Sans MS" panose="030F0702030302020204" pitchFamily="66" charset="0"/>
            </a:endParaRPr>
          </a:p>
          <a:p>
            <a:pPr lvl="0"/>
            <a:r>
              <a:rPr lang="en-US" sz="3300" dirty="0">
                <a:latin typeface="Comic Sans MS" panose="030F0702030302020204" pitchFamily="66" charset="0"/>
              </a:rPr>
              <a:t>Unresolved issues; tasks to be taken up at future </a:t>
            </a:r>
            <a:r>
              <a:rPr lang="en-US" sz="3300" dirty="0" smtClean="0">
                <a:latin typeface="Comic Sans MS" panose="030F0702030302020204" pitchFamily="66" charset="0"/>
              </a:rPr>
              <a:t>meeting</a:t>
            </a:r>
            <a:endParaRPr lang="en-US" sz="3300" dirty="0">
              <a:latin typeface="Comic Sans MS" panose="030F0702030302020204" pitchFamily="66" charset="0"/>
            </a:endParaRPr>
          </a:p>
          <a:p>
            <a:pPr lvl="0"/>
            <a:r>
              <a:rPr lang="en-US" sz="3300" dirty="0">
                <a:latin typeface="Comic Sans MS" panose="030F0702030302020204" pitchFamily="66" charset="0"/>
              </a:rPr>
              <a:t>Meeting critique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571" y="1696808"/>
            <a:ext cx="4702628" cy="2034791"/>
          </a:xfrm>
          <a:prstGeom prst="rect">
            <a:avLst/>
          </a:prstGeom>
        </p:spPr>
      </p:pic>
    </p:spTree>
    <p:extLst>
      <p:ext uri="{BB962C8B-B14F-4D97-AF65-F5344CB8AC3E}">
        <p14:creationId xmlns:p14="http://schemas.microsoft.com/office/powerpoint/2010/main" val="1699494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altLang="en-US" dirty="0" smtClean="0">
                <a:latin typeface="Comic Sans MS" panose="030F0702030302020204" pitchFamily="66" charset="0"/>
              </a:rPr>
              <a:t>Session Objectives</a:t>
            </a:r>
          </a:p>
        </p:txBody>
      </p:sp>
      <p:sp>
        <p:nvSpPr>
          <p:cNvPr id="6147" name="Rectangle 3"/>
          <p:cNvSpPr>
            <a:spLocks noGrp="1" noChangeArrowheads="1"/>
          </p:cNvSpPr>
          <p:nvPr>
            <p:ph idx="1"/>
          </p:nvPr>
        </p:nvSpPr>
        <p:spPr/>
        <p:txBody>
          <a:bodyPr>
            <a:normAutofit/>
          </a:bodyPr>
          <a:lstStyle/>
          <a:p>
            <a:pPr marL="0" indent="0" algn="ctr" eaLnBrk="1" hangingPunct="1">
              <a:buNone/>
            </a:pPr>
            <a:r>
              <a:rPr lang="en-US" altLang="en-US" sz="4400" dirty="0" smtClean="0">
                <a:latin typeface="Comic Sans MS" panose="030F0702030302020204" pitchFamily="66" charset="0"/>
              </a:rPr>
              <a:t>To review best practices for managing successful and productive meetings, with internal and external audiences, using effective communication, teamwork , and facilitation techniques. </a:t>
            </a:r>
          </a:p>
        </p:txBody>
      </p:sp>
    </p:spTree>
    <p:extLst>
      <p:ext uri="{BB962C8B-B14F-4D97-AF65-F5344CB8AC3E}">
        <p14:creationId xmlns:p14="http://schemas.microsoft.com/office/powerpoint/2010/main" val="2307272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7975"/>
            <a:ext cx="10515600" cy="1325563"/>
          </a:xfrm>
        </p:spPr>
        <p:txBody>
          <a:bodyPr/>
          <a:lstStyle/>
          <a:p>
            <a:r>
              <a:rPr lang="en-US" dirty="0" smtClean="0">
                <a:latin typeface="Comic Sans MS" panose="030F0702030302020204" pitchFamily="66" charset="0"/>
              </a:rPr>
              <a:t>Defining an Outcome</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US" dirty="0" smtClean="0">
                <a:latin typeface="Comic Sans MS" panose="030F0702030302020204" pitchFamily="66" charset="0"/>
              </a:rPr>
              <a:t>An outcome is a clear and concise description of what will ‘come out’ of the meeting. </a:t>
            </a:r>
          </a:p>
          <a:p>
            <a:r>
              <a:rPr lang="en-US" dirty="0" smtClean="0">
                <a:latin typeface="Comic Sans MS" panose="030F0702030302020204" pitchFamily="66" charset="0"/>
              </a:rPr>
              <a:t>Outcomes are important because they answer the question, “Why meet”? </a:t>
            </a:r>
          </a:p>
          <a:p>
            <a:r>
              <a:rPr lang="en-US" dirty="0" smtClean="0">
                <a:latin typeface="Comic Sans MS" panose="030F0702030302020204" pitchFamily="66" charset="0"/>
              </a:rPr>
              <a:t>Outcomes meet these criteria: </a:t>
            </a:r>
          </a:p>
          <a:p>
            <a:pPr lvl="1"/>
            <a:r>
              <a:rPr lang="en-US" dirty="0" smtClean="0">
                <a:latin typeface="Comic Sans MS" panose="030F0702030302020204" pitchFamily="66" charset="0"/>
              </a:rPr>
              <a:t>Brief</a:t>
            </a:r>
          </a:p>
          <a:p>
            <a:pPr lvl="1"/>
            <a:r>
              <a:rPr lang="en-US" dirty="0" smtClean="0">
                <a:latin typeface="Comic Sans MS" panose="030F0702030302020204" pitchFamily="66" charset="0"/>
              </a:rPr>
              <a:t>States desired end results</a:t>
            </a:r>
          </a:p>
          <a:p>
            <a:pPr lvl="2"/>
            <a:r>
              <a:rPr lang="en-US" dirty="0" smtClean="0">
                <a:latin typeface="Comic Sans MS" panose="030F0702030302020204" pitchFamily="66" charset="0"/>
              </a:rPr>
              <a:t>Product (a list, an agreement, a plan)</a:t>
            </a:r>
          </a:p>
          <a:p>
            <a:pPr lvl="2"/>
            <a:r>
              <a:rPr lang="en-US" dirty="0" smtClean="0">
                <a:latin typeface="Comic Sans MS" panose="030F0702030302020204" pitchFamily="66" charset="0"/>
              </a:rPr>
              <a:t>Information and its purpose (information, decision, action)</a:t>
            </a:r>
          </a:p>
          <a:p>
            <a:pPr lvl="2"/>
            <a:endParaRPr lang="en-US" dirty="0"/>
          </a:p>
        </p:txBody>
      </p:sp>
    </p:spTree>
    <p:extLst>
      <p:ext uri="{BB962C8B-B14F-4D97-AF65-F5344CB8AC3E}">
        <p14:creationId xmlns:p14="http://schemas.microsoft.com/office/powerpoint/2010/main" val="3229278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Outcomes….</a:t>
            </a:r>
            <a:endParaRPr lang="en-US" dirty="0">
              <a:latin typeface="Comic Sans MS" panose="030F0702030302020204" pitchFamily="66" charset="0"/>
            </a:endParaRPr>
          </a:p>
        </p:txBody>
      </p:sp>
      <p:sp>
        <p:nvSpPr>
          <p:cNvPr id="3" name="Content Placeholder 2"/>
          <p:cNvSpPr>
            <a:spLocks noGrp="1"/>
          </p:cNvSpPr>
          <p:nvPr>
            <p:ph idx="1"/>
          </p:nvPr>
        </p:nvSpPr>
        <p:spPr>
          <a:xfrm>
            <a:off x="250371" y="1825624"/>
            <a:ext cx="11103429" cy="4727575"/>
          </a:xfrm>
        </p:spPr>
        <p:txBody>
          <a:bodyPr>
            <a:normAutofit lnSpcReduction="10000"/>
          </a:bodyPr>
          <a:lstStyle/>
          <a:p>
            <a:pPr lvl="1"/>
            <a:r>
              <a:rPr lang="en-US" sz="2800" dirty="0" smtClean="0">
                <a:latin typeface="Comic Sans MS" panose="030F0702030302020204" pitchFamily="66" charset="0"/>
              </a:rPr>
              <a:t>Written from the viewpoint of the participants</a:t>
            </a:r>
          </a:p>
          <a:p>
            <a:pPr lvl="1"/>
            <a:r>
              <a:rPr lang="en-US" sz="2800" dirty="0" smtClean="0">
                <a:latin typeface="Comic Sans MS" panose="030F0702030302020204" pitchFamily="66" charset="0"/>
              </a:rPr>
              <a:t>Include a verb </a:t>
            </a:r>
          </a:p>
          <a:p>
            <a:pPr marL="914400" lvl="2" indent="0">
              <a:buNone/>
            </a:pPr>
            <a:r>
              <a:rPr lang="en-US" sz="2800" dirty="0" smtClean="0">
                <a:latin typeface="Comic Sans MS" panose="030F0702030302020204" pitchFamily="66" charset="0"/>
              </a:rPr>
              <a:t>An outcome is clearest when it includes both the product and the action that will occur during the meeting (agree, develop, update).</a:t>
            </a:r>
            <a:endParaRPr lang="en-US" dirty="0">
              <a:latin typeface="Comic Sans MS" panose="030F0702030302020204" pitchFamily="66" charset="0"/>
            </a:endParaRPr>
          </a:p>
          <a:p>
            <a:pPr marL="0" indent="0">
              <a:buNone/>
            </a:pPr>
            <a:r>
              <a:rPr lang="en-US" dirty="0" smtClean="0">
                <a:latin typeface="Comic Sans MS" panose="030F0702030302020204" pitchFamily="66" charset="0"/>
              </a:rPr>
              <a:t>Examples: </a:t>
            </a:r>
          </a:p>
          <a:p>
            <a:r>
              <a:rPr lang="en-US" dirty="0" smtClean="0">
                <a:latin typeface="Comic Sans MS" panose="030F0702030302020204" pitchFamily="66" charset="0"/>
              </a:rPr>
              <a:t>“Agree on a plan of action to communicate operational tactics.”</a:t>
            </a:r>
          </a:p>
          <a:p>
            <a:r>
              <a:rPr lang="en-US" dirty="0" smtClean="0">
                <a:latin typeface="Comic Sans MS" panose="030F0702030302020204" pitchFamily="66" charset="0"/>
              </a:rPr>
              <a:t>“Update Sheriff on fire progression as it approaches residential areas. ”</a:t>
            </a:r>
          </a:p>
          <a:p>
            <a:r>
              <a:rPr lang="en-US" dirty="0" smtClean="0">
                <a:latin typeface="Comic Sans MS" panose="030F0702030302020204" pitchFamily="66" charset="0"/>
              </a:rPr>
              <a:t>“Discuss tactics for fire suppression as fire approaches Green Acres subdivision.”</a:t>
            </a:r>
          </a:p>
          <a:p>
            <a:pPr marL="914400" lvl="2" indent="0">
              <a:buNone/>
            </a:pPr>
            <a:endParaRPr lang="en-US" dirty="0" smtClean="0"/>
          </a:p>
          <a:p>
            <a:pPr marL="914400" lvl="2" indent="0">
              <a:buNone/>
            </a:pPr>
            <a:endParaRPr lang="en-US" dirty="0"/>
          </a:p>
          <a:p>
            <a:pPr marL="0" indent="0">
              <a:buNone/>
            </a:pPr>
            <a:endParaRPr lang="en-US" dirty="0" smtClean="0"/>
          </a:p>
          <a:p>
            <a:pPr lvl="2"/>
            <a:endParaRPr lang="en-US" dirty="0"/>
          </a:p>
          <a:p>
            <a:pPr lvl="2"/>
            <a:endParaRPr lang="en-US" dirty="0" smtClean="0"/>
          </a:p>
        </p:txBody>
      </p:sp>
    </p:spTree>
    <p:extLst>
      <p:ext uri="{BB962C8B-B14F-4D97-AF65-F5344CB8AC3E}">
        <p14:creationId xmlns:p14="http://schemas.microsoft.com/office/powerpoint/2010/main" val="3164746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239"/>
            <a:ext cx="10515600" cy="1325563"/>
          </a:xfrm>
        </p:spPr>
        <p:txBody>
          <a:bodyPr>
            <a:normAutofit fontScale="90000"/>
          </a:bodyPr>
          <a:lstStyle/>
          <a:p>
            <a:r>
              <a:rPr lang="en-US" dirty="0" smtClean="0"/>
              <a:t/>
            </a:r>
            <a:br>
              <a:rPr lang="en-US" dirty="0" smtClean="0"/>
            </a:br>
            <a:r>
              <a:rPr lang="en-US" dirty="0" smtClean="0">
                <a:latin typeface="Comic Sans MS" panose="030F0702030302020204" pitchFamily="66" charset="0"/>
              </a:rPr>
              <a:t>Active Listening</a:t>
            </a:r>
            <a:r>
              <a:rPr lang="en-US" dirty="0">
                <a:latin typeface="Comic Sans MS" panose="030F0702030302020204" pitchFamily="66" charset="0"/>
              </a:rPr>
              <a:t/>
            </a:r>
            <a:br>
              <a:rPr lang="en-US" dirty="0">
                <a:latin typeface="Comic Sans MS" panose="030F0702030302020204" pitchFamily="66" charset="0"/>
              </a:rPr>
            </a:br>
            <a:endParaRPr lang="en-US" dirty="0">
              <a:latin typeface="Comic Sans MS" panose="030F0702030302020204" pitchFamily="66" charset="0"/>
            </a:endParaRPr>
          </a:p>
        </p:txBody>
      </p:sp>
      <p:sp>
        <p:nvSpPr>
          <p:cNvPr id="3" name="Content Placeholder 2"/>
          <p:cNvSpPr>
            <a:spLocks noGrp="1"/>
          </p:cNvSpPr>
          <p:nvPr>
            <p:ph idx="1"/>
          </p:nvPr>
        </p:nvSpPr>
        <p:spPr>
          <a:xfrm>
            <a:off x="838200" y="1825625"/>
            <a:ext cx="10515600" cy="4782004"/>
          </a:xfrm>
        </p:spPr>
        <p:txBody>
          <a:bodyPr>
            <a:normAutofit fontScale="92500" lnSpcReduction="10000"/>
          </a:bodyPr>
          <a:lstStyle/>
          <a:p>
            <a:pPr marL="0" indent="0">
              <a:buNone/>
            </a:pPr>
            <a:r>
              <a:rPr lang="en-US" dirty="0">
                <a:latin typeface="Comic Sans MS" panose="030F0702030302020204" pitchFamily="66" charset="0"/>
              </a:rPr>
              <a:t>Active listening </a:t>
            </a:r>
            <a:r>
              <a:rPr lang="en-US" dirty="0" smtClean="0">
                <a:latin typeface="Comic Sans MS" panose="030F0702030302020204" pitchFamily="66" charset="0"/>
              </a:rPr>
              <a:t>is:</a:t>
            </a:r>
          </a:p>
          <a:p>
            <a:r>
              <a:rPr lang="en-US" dirty="0" smtClean="0">
                <a:latin typeface="Comic Sans MS" panose="030F0702030302020204" pitchFamily="66" charset="0"/>
              </a:rPr>
              <a:t>being non-judgmental</a:t>
            </a:r>
          </a:p>
          <a:p>
            <a:r>
              <a:rPr lang="en-US" dirty="0" smtClean="0">
                <a:latin typeface="Comic Sans MS" panose="030F0702030302020204" pitchFamily="66" charset="0"/>
              </a:rPr>
              <a:t>emphasis </a:t>
            </a:r>
            <a:r>
              <a:rPr lang="en-US" dirty="0">
                <a:latin typeface="Comic Sans MS" panose="030F0702030302020204" pitchFamily="66" charset="0"/>
              </a:rPr>
              <a:t>on listening and not solving the issue or </a:t>
            </a:r>
            <a:r>
              <a:rPr lang="en-US" dirty="0" smtClean="0">
                <a:latin typeface="Comic Sans MS" panose="030F0702030302020204" pitchFamily="66" charset="0"/>
              </a:rPr>
              <a:t>problem  </a:t>
            </a:r>
            <a:endParaRPr lang="en-US" dirty="0">
              <a:latin typeface="Comic Sans MS" panose="030F0702030302020204" pitchFamily="66" charset="0"/>
            </a:endParaRPr>
          </a:p>
          <a:p>
            <a:r>
              <a:rPr lang="en-US" dirty="0" smtClean="0">
                <a:latin typeface="Comic Sans MS" panose="030F0702030302020204" pitchFamily="66" charset="0"/>
              </a:rPr>
              <a:t>being </a:t>
            </a:r>
            <a:r>
              <a:rPr lang="en-US" dirty="0">
                <a:latin typeface="Comic Sans MS" panose="030F0702030302020204" pitchFamily="66" charset="0"/>
              </a:rPr>
              <a:t>attentive and respectful to the person </a:t>
            </a:r>
            <a:r>
              <a:rPr lang="en-US" dirty="0" smtClean="0">
                <a:latin typeface="Comic Sans MS" panose="030F0702030302020204" pitchFamily="66" charset="0"/>
              </a:rPr>
              <a:t>talking</a:t>
            </a:r>
          </a:p>
          <a:p>
            <a:r>
              <a:rPr lang="en-US" dirty="0" smtClean="0">
                <a:latin typeface="Comic Sans MS" panose="030F0702030302020204" pitchFamily="66" charset="0"/>
              </a:rPr>
              <a:t>listening </a:t>
            </a:r>
            <a:r>
              <a:rPr lang="en-US" dirty="0">
                <a:latin typeface="Comic Sans MS" panose="030F0702030302020204" pitchFamily="66" charset="0"/>
              </a:rPr>
              <a:t>closely, paraphrasing back to the speaker what you hear, clarifying what you think you hear, etc. </a:t>
            </a:r>
            <a:endParaRPr lang="en-US" dirty="0" smtClean="0">
              <a:latin typeface="Comic Sans MS" panose="030F0702030302020204" pitchFamily="66" charset="0"/>
            </a:endParaRPr>
          </a:p>
          <a:p>
            <a:pPr marL="0" indent="0">
              <a:buNone/>
            </a:pPr>
            <a:endParaRPr lang="en-US" dirty="0" smtClean="0">
              <a:latin typeface="Comic Sans MS" panose="030F0702030302020204" pitchFamily="66" charset="0"/>
            </a:endParaRPr>
          </a:p>
          <a:p>
            <a:pPr marL="0" indent="0">
              <a:buNone/>
            </a:pPr>
            <a:r>
              <a:rPr lang="en-US" dirty="0" smtClean="0">
                <a:latin typeface="Comic Sans MS" panose="030F0702030302020204" pitchFamily="66" charset="0"/>
              </a:rPr>
              <a:t>Active </a:t>
            </a:r>
            <a:r>
              <a:rPr lang="en-US" dirty="0">
                <a:latin typeface="Comic Sans MS" panose="030F0702030302020204" pitchFamily="66" charset="0"/>
              </a:rPr>
              <a:t>Listening is </a:t>
            </a:r>
            <a:r>
              <a:rPr lang="en-US" dirty="0" smtClean="0">
                <a:latin typeface="Comic Sans MS" panose="030F0702030302020204" pitchFamily="66" charset="0"/>
              </a:rPr>
              <a:t>not:</a:t>
            </a:r>
          </a:p>
          <a:p>
            <a:r>
              <a:rPr lang="en-US" dirty="0" smtClean="0">
                <a:latin typeface="Comic Sans MS" panose="030F0702030302020204" pitchFamily="66" charset="0"/>
              </a:rPr>
              <a:t>planning </a:t>
            </a:r>
            <a:r>
              <a:rPr lang="en-US" dirty="0">
                <a:latin typeface="Comic Sans MS" panose="030F0702030302020204" pitchFamily="66" charset="0"/>
              </a:rPr>
              <a:t>your response to what the person is </a:t>
            </a:r>
            <a:r>
              <a:rPr lang="en-US" dirty="0" smtClean="0">
                <a:latin typeface="Comic Sans MS" panose="030F0702030302020204" pitchFamily="66" charset="0"/>
              </a:rPr>
              <a:t>saying</a:t>
            </a:r>
            <a:endParaRPr lang="en-US" dirty="0">
              <a:latin typeface="Comic Sans MS" panose="030F0702030302020204" pitchFamily="66" charset="0"/>
            </a:endParaRPr>
          </a:p>
          <a:p>
            <a:r>
              <a:rPr lang="en-US" dirty="0" smtClean="0">
                <a:latin typeface="Comic Sans MS" panose="030F0702030302020204" pitchFamily="66" charset="0"/>
              </a:rPr>
              <a:t>day </a:t>
            </a:r>
            <a:r>
              <a:rPr lang="en-US" dirty="0">
                <a:latin typeface="Comic Sans MS" panose="030F0702030302020204" pitchFamily="66" charset="0"/>
              </a:rPr>
              <a:t>dreaming while they are </a:t>
            </a:r>
            <a:r>
              <a:rPr lang="en-US" dirty="0" smtClean="0">
                <a:latin typeface="Comic Sans MS" panose="030F0702030302020204" pitchFamily="66" charset="0"/>
              </a:rPr>
              <a:t>talking</a:t>
            </a:r>
          </a:p>
          <a:p>
            <a:r>
              <a:rPr lang="en-US" dirty="0" smtClean="0">
                <a:latin typeface="Comic Sans MS" panose="030F0702030302020204" pitchFamily="66" charset="0"/>
              </a:rPr>
              <a:t>solving </a:t>
            </a:r>
            <a:r>
              <a:rPr lang="en-US" dirty="0">
                <a:latin typeface="Comic Sans MS" panose="030F0702030302020204" pitchFamily="66" charset="0"/>
              </a:rPr>
              <a:t>their problems or giving advice</a:t>
            </a:r>
            <a:r>
              <a:rPr lang="en-US" dirty="0" smtClean="0">
                <a:latin typeface="Comic Sans MS" panose="030F0702030302020204" pitchFamily="66" charset="0"/>
              </a:rPr>
              <a:t>.</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9107" y="526143"/>
            <a:ext cx="3333750" cy="1724025"/>
          </a:xfrm>
          <a:prstGeom prst="rect">
            <a:avLst/>
          </a:prstGeom>
        </p:spPr>
      </p:pic>
    </p:spTree>
    <p:extLst>
      <p:ext uri="{BB962C8B-B14F-4D97-AF65-F5344CB8AC3E}">
        <p14:creationId xmlns:p14="http://schemas.microsoft.com/office/powerpoint/2010/main" val="1814521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r>
              <a:rPr lang="en-US" altLang="en-US" dirty="0" smtClean="0">
                <a:latin typeface="Comic Sans MS" panose="030F0702030302020204" pitchFamily="66" charset="0"/>
              </a:rPr>
              <a:t>Active Listening</a:t>
            </a:r>
          </a:p>
        </p:txBody>
      </p:sp>
      <p:sp>
        <p:nvSpPr>
          <p:cNvPr id="20483" name="Rectangle 3"/>
          <p:cNvSpPr>
            <a:spLocks noGrp="1" noChangeArrowheads="1"/>
          </p:cNvSpPr>
          <p:nvPr>
            <p:ph idx="1"/>
          </p:nvPr>
        </p:nvSpPr>
        <p:spPr>
          <a:xfrm>
            <a:off x="838200" y="1825624"/>
            <a:ext cx="10515600" cy="4803775"/>
          </a:xfrm>
        </p:spPr>
        <p:txBody>
          <a:bodyPr/>
          <a:lstStyle/>
          <a:p>
            <a:pPr marL="0" indent="0">
              <a:buNone/>
            </a:pPr>
            <a:r>
              <a:rPr lang="en-US" altLang="en-US" dirty="0">
                <a:latin typeface="Comic Sans MS" panose="030F0702030302020204" pitchFamily="66" charset="0"/>
              </a:rPr>
              <a:t>W</a:t>
            </a:r>
            <a:r>
              <a:rPr lang="en-US" altLang="en-US" dirty="0" smtClean="0">
                <a:latin typeface="Comic Sans MS" panose="030F0702030302020204" pitchFamily="66" charset="0"/>
              </a:rPr>
              <a:t>orking </a:t>
            </a:r>
            <a:r>
              <a:rPr lang="en-US" dirty="0">
                <a:latin typeface="Comic Sans MS" panose="030F0702030302020204" pitchFamily="66" charset="0"/>
              </a:rPr>
              <a:t>consciously to hear the words another person is saying and understanding the full message that is being </a:t>
            </a:r>
            <a:r>
              <a:rPr lang="en-US" dirty="0" smtClean="0">
                <a:latin typeface="Comic Sans MS" panose="030F0702030302020204" pitchFamily="66" charset="0"/>
              </a:rPr>
              <a:t>sent.</a:t>
            </a:r>
          </a:p>
          <a:p>
            <a:pPr marL="0" indent="0">
              <a:buNone/>
            </a:pPr>
            <a:endParaRPr lang="en-US" dirty="0" smtClean="0">
              <a:latin typeface="Comic Sans MS" panose="030F0702030302020204" pitchFamily="66" charset="0"/>
            </a:endParaRPr>
          </a:p>
          <a:p>
            <a:pPr marL="0" indent="0">
              <a:buNone/>
            </a:pPr>
            <a:r>
              <a:rPr lang="en-US" dirty="0" smtClean="0">
                <a:latin typeface="Comic Sans MS" panose="030F0702030302020204" pitchFamily="66" charset="0"/>
              </a:rPr>
              <a:t>Ways to actively listen to what is being said:</a:t>
            </a:r>
            <a:endParaRPr lang="en-US" dirty="0">
              <a:latin typeface="Comic Sans MS" panose="030F0702030302020204" pitchFamily="66" charset="0"/>
            </a:endParaRPr>
          </a:p>
          <a:p>
            <a:pPr lvl="1"/>
            <a:r>
              <a:rPr lang="en-US" altLang="en-US" b="1" dirty="0" smtClean="0">
                <a:latin typeface="Comic Sans MS" panose="030F0702030302020204" pitchFamily="66" charset="0"/>
                <a:cs typeface="Times New Roman" panose="02020603050405020304" pitchFamily="18" charset="0"/>
              </a:rPr>
              <a:t>Reflecting </a:t>
            </a:r>
            <a:r>
              <a:rPr lang="en-US" altLang="en-US" dirty="0" smtClean="0">
                <a:latin typeface="Comic Sans MS" panose="030F0702030302020204" pitchFamily="66" charset="0"/>
                <a:cs typeface="Times New Roman" panose="02020603050405020304" pitchFamily="18" charset="0"/>
              </a:rPr>
              <a:t>– feeding back the content and feeling of the message </a:t>
            </a:r>
          </a:p>
          <a:p>
            <a:pPr lvl="1"/>
            <a:r>
              <a:rPr lang="en-US" altLang="en-US" b="1" dirty="0" smtClean="0">
                <a:latin typeface="Comic Sans MS" panose="030F0702030302020204" pitchFamily="66" charset="0"/>
                <a:cs typeface="Times New Roman" panose="02020603050405020304" pitchFamily="18" charset="0"/>
              </a:rPr>
              <a:t>Clarifying </a:t>
            </a:r>
            <a:r>
              <a:rPr lang="en-US" altLang="en-US" dirty="0" smtClean="0">
                <a:latin typeface="Comic Sans MS" panose="030F0702030302020204" pitchFamily="66" charset="0"/>
                <a:cs typeface="Times New Roman" panose="02020603050405020304" pitchFamily="18" charset="0"/>
              </a:rPr>
              <a:t>– restating an idea or thought to make it more clear</a:t>
            </a:r>
          </a:p>
          <a:p>
            <a:pPr lvl="1"/>
            <a:r>
              <a:rPr lang="en-US" altLang="en-US" b="1" dirty="0" smtClean="0">
                <a:latin typeface="Comic Sans MS" panose="030F0702030302020204" pitchFamily="66" charset="0"/>
                <a:cs typeface="Times New Roman" panose="02020603050405020304" pitchFamily="18" charset="0"/>
              </a:rPr>
              <a:t>Summarizing </a:t>
            </a:r>
            <a:r>
              <a:rPr lang="en-US" altLang="en-US" dirty="0" smtClean="0">
                <a:latin typeface="Comic Sans MS" panose="030F0702030302020204" pitchFamily="66" charset="0"/>
                <a:cs typeface="Times New Roman" panose="02020603050405020304" pitchFamily="18" charset="0"/>
              </a:rPr>
              <a:t>– stating concisely the main thoughts. </a:t>
            </a:r>
          </a:p>
          <a:p>
            <a:pPr lvl="1"/>
            <a:r>
              <a:rPr lang="en-US" altLang="en-US" b="1" dirty="0" smtClean="0">
                <a:latin typeface="Comic Sans MS" panose="030F0702030302020204" pitchFamily="66" charset="0"/>
                <a:cs typeface="Times New Roman" panose="02020603050405020304" pitchFamily="18" charset="0"/>
              </a:rPr>
              <a:t>Shifting focus </a:t>
            </a:r>
            <a:r>
              <a:rPr lang="en-US" altLang="en-US" dirty="0" smtClean="0">
                <a:latin typeface="Comic Sans MS" panose="030F0702030302020204" pitchFamily="66" charset="0"/>
                <a:cs typeface="Times New Roman" panose="02020603050405020304" pitchFamily="18" charset="0"/>
              </a:rPr>
              <a:t>– moving from one speaker or topic to another; used mostly while working in a group setting</a:t>
            </a:r>
          </a:p>
          <a:p>
            <a:pPr marL="0" indent="0" eaLnBrk="1" hangingPunct="1">
              <a:buNone/>
            </a:pPr>
            <a:endParaRPr lang="en-US" altLang="en-US" b="1" dirty="0" smtClean="0">
              <a:cs typeface="Times New Roman" panose="02020603050405020304" pitchFamily="18" charset="0"/>
            </a:endParaRPr>
          </a:p>
        </p:txBody>
      </p:sp>
    </p:spTree>
    <p:extLst>
      <p:ext uri="{BB962C8B-B14F-4D97-AF65-F5344CB8AC3E}">
        <p14:creationId xmlns:p14="http://schemas.microsoft.com/office/powerpoint/2010/main" val="4015054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85" y="293914"/>
            <a:ext cx="9873344" cy="914400"/>
          </a:xfrm>
        </p:spPr>
        <p:txBody>
          <a:bodyPr/>
          <a:lstStyle/>
          <a:p>
            <a:pPr algn="l"/>
            <a:r>
              <a:rPr lang="en-US" dirty="0" smtClean="0">
                <a:latin typeface="Comic Sans MS" panose="030F0702030302020204" pitchFamily="66" charset="0"/>
              </a:rPr>
              <a:t>Teamwork!</a:t>
            </a:r>
            <a:endParaRPr lang="en-US" dirty="0">
              <a:latin typeface="Comic Sans MS" panose="030F0702030302020204" pitchFamily="66" charset="0"/>
            </a:endParaRPr>
          </a:p>
        </p:txBody>
      </p:sp>
      <p:sp>
        <p:nvSpPr>
          <p:cNvPr id="3" name="Subtitle 2"/>
          <p:cNvSpPr>
            <a:spLocks noGrp="1"/>
          </p:cNvSpPr>
          <p:nvPr>
            <p:ph type="subTitle" idx="1"/>
          </p:nvPr>
        </p:nvSpPr>
        <p:spPr>
          <a:xfrm>
            <a:off x="696685" y="1415143"/>
            <a:ext cx="11157857" cy="5138057"/>
          </a:xfrm>
        </p:spPr>
        <p:txBody>
          <a:bodyPr>
            <a:normAutofit lnSpcReduction="10000"/>
          </a:bodyPr>
          <a:lstStyle/>
          <a:p>
            <a:pPr algn="l"/>
            <a:r>
              <a:rPr lang="en-US" dirty="0" smtClean="0">
                <a:latin typeface="Comic Sans MS" panose="030F0702030302020204" pitchFamily="66" charset="0"/>
              </a:rPr>
              <a:t>Using Team Members is the best way to facilitate a meeting. Each individual offers you a resource and perspective that can be used in achieving success. </a:t>
            </a:r>
          </a:p>
          <a:p>
            <a:pPr algn="l"/>
            <a:endParaRPr lang="en-US" dirty="0" smtClean="0">
              <a:latin typeface="Comic Sans MS" panose="030F0702030302020204" pitchFamily="66" charset="0"/>
            </a:endParaRPr>
          </a:p>
          <a:p>
            <a:r>
              <a:rPr lang="en-US" b="1" dirty="0" smtClean="0">
                <a:latin typeface="Comic Sans MS" panose="030F0702030302020204" pitchFamily="66" charset="0"/>
              </a:rPr>
              <a:t>7 Key Elements to a Successful Team Coordination</a:t>
            </a:r>
            <a:r>
              <a:rPr lang="en-US" dirty="0" smtClean="0">
                <a:latin typeface="Comic Sans MS" panose="030F0702030302020204" pitchFamily="66" charset="0"/>
              </a:rPr>
              <a:t> </a:t>
            </a:r>
            <a:r>
              <a:rPr lang="en-US" sz="1600" dirty="0" smtClean="0">
                <a:latin typeface="Comic Sans MS" panose="030F0702030302020204" pitchFamily="66" charset="0"/>
              </a:rPr>
              <a:t>(The </a:t>
            </a:r>
            <a:r>
              <a:rPr lang="en-US" sz="1600" dirty="0" err="1" smtClean="0">
                <a:latin typeface="Comic Sans MS" panose="030F0702030302020204" pitchFamily="66" charset="0"/>
              </a:rPr>
              <a:t>Doolphy</a:t>
            </a:r>
            <a:r>
              <a:rPr lang="en-US" sz="1600" dirty="0" smtClean="0">
                <a:latin typeface="Comic Sans MS" panose="030F0702030302020204" pitchFamily="66" charset="0"/>
              </a:rPr>
              <a:t> Team)</a:t>
            </a:r>
          </a:p>
          <a:p>
            <a:endParaRPr lang="en-US" sz="1600" dirty="0" smtClean="0">
              <a:latin typeface="Comic Sans MS" panose="030F0702030302020204" pitchFamily="66" charset="0"/>
            </a:endParaRPr>
          </a:p>
          <a:p>
            <a:pPr marL="457200" indent="-457200" algn="l">
              <a:buFont typeface="+mj-lt"/>
              <a:buAutoNum type="arabicPeriod"/>
            </a:pPr>
            <a:r>
              <a:rPr lang="en-US" dirty="0" smtClean="0">
                <a:latin typeface="Comic Sans MS" panose="030F0702030302020204" pitchFamily="66" charset="0"/>
              </a:rPr>
              <a:t>Having a good picture of all the work that has to be done</a:t>
            </a:r>
          </a:p>
          <a:p>
            <a:pPr marL="457200" indent="-457200" algn="l">
              <a:buFont typeface="+mj-lt"/>
              <a:buAutoNum type="arabicPeriod"/>
            </a:pPr>
            <a:r>
              <a:rPr lang="en-US" dirty="0" smtClean="0">
                <a:latin typeface="Comic Sans MS" panose="030F0702030302020204" pitchFamily="66" charset="0"/>
              </a:rPr>
              <a:t>Setting a common goal</a:t>
            </a:r>
          </a:p>
          <a:p>
            <a:pPr marL="457200" indent="-457200" algn="l">
              <a:buFont typeface="+mj-lt"/>
              <a:buAutoNum type="arabicPeriod"/>
            </a:pPr>
            <a:r>
              <a:rPr lang="en-US" dirty="0" smtClean="0">
                <a:latin typeface="Comic Sans MS" panose="030F0702030302020204" pitchFamily="66" charset="0"/>
              </a:rPr>
              <a:t>Knowing your Team</a:t>
            </a:r>
          </a:p>
          <a:p>
            <a:pPr marL="457200" indent="-457200" algn="l">
              <a:buFont typeface="+mj-lt"/>
              <a:buAutoNum type="arabicPeriod"/>
            </a:pPr>
            <a:r>
              <a:rPr lang="en-US" dirty="0" smtClean="0">
                <a:latin typeface="Comic Sans MS" panose="030F0702030302020204" pitchFamily="66" charset="0"/>
              </a:rPr>
              <a:t>Defining team roles</a:t>
            </a:r>
          </a:p>
          <a:p>
            <a:pPr marL="457200" indent="-457200" algn="l">
              <a:buFont typeface="+mj-lt"/>
              <a:buAutoNum type="arabicPeriod"/>
            </a:pPr>
            <a:r>
              <a:rPr lang="en-US" dirty="0" smtClean="0">
                <a:latin typeface="Comic Sans MS" panose="030F0702030302020204" pitchFamily="66" charset="0"/>
              </a:rPr>
              <a:t>Planning</a:t>
            </a:r>
          </a:p>
          <a:p>
            <a:pPr marL="457200" indent="-457200" algn="l">
              <a:buFont typeface="+mj-lt"/>
              <a:buAutoNum type="arabicPeriod"/>
            </a:pPr>
            <a:r>
              <a:rPr lang="en-US" dirty="0" smtClean="0">
                <a:latin typeface="Comic Sans MS" panose="030F0702030302020204" pitchFamily="66" charset="0"/>
              </a:rPr>
              <a:t>Communicating</a:t>
            </a:r>
          </a:p>
          <a:p>
            <a:pPr marL="457200" indent="-457200" algn="l">
              <a:buFont typeface="+mj-lt"/>
              <a:buAutoNum type="arabicPeriod"/>
            </a:pPr>
            <a:r>
              <a:rPr lang="en-US" dirty="0" smtClean="0">
                <a:latin typeface="Comic Sans MS" panose="030F0702030302020204" pitchFamily="66" charset="0"/>
              </a:rPr>
              <a:t>Finding the correct tools</a:t>
            </a:r>
            <a:endParaRPr lang="en-US" dirty="0">
              <a:latin typeface="Comic Sans MS" panose="030F07020303020202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5613" y="3614056"/>
            <a:ext cx="5072743" cy="3676847"/>
          </a:xfrm>
          <a:prstGeom prst="rect">
            <a:avLst/>
          </a:prstGeom>
        </p:spPr>
      </p:pic>
    </p:spTree>
    <p:extLst>
      <p:ext uri="{BB962C8B-B14F-4D97-AF65-F5344CB8AC3E}">
        <p14:creationId xmlns:p14="http://schemas.microsoft.com/office/powerpoint/2010/main" val="1801583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normAutofit/>
          </a:bodyPr>
          <a:lstStyle/>
          <a:p>
            <a:pPr eaLnBrk="1" hangingPunct="1"/>
            <a:r>
              <a:rPr lang="en-US" altLang="en-US" dirty="0" smtClean="0">
                <a:latin typeface="Comic Sans MS" panose="030F0702030302020204" pitchFamily="66" charset="0"/>
              </a:rPr>
              <a:t>When a meeting needs help</a:t>
            </a:r>
            <a:endParaRPr lang="en-US" altLang="en-US" dirty="0">
              <a:latin typeface="Comic Sans MS" panose="030F0702030302020204" pitchFamily="66" charset="0"/>
            </a:endParaRPr>
          </a:p>
        </p:txBody>
      </p:sp>
      <p:sp>
        <p:nvSpPr>
          <p:cNvPr id="24579" name="Rectangle 3"/>
          <p:cNvSpPr>
            <a:spLocks noGrp="1" noChangeArrowheads="1"/>
          </p:cNvSpPr>
          <p:nvPr>
            <p:ph idx="1"/>
          </p:nvPr>
        </p:nvSpPr>
        <p:spPr/>
        <p:txBody>
          <a:bodyPr>
            <a:normAutofit fontScale="85000" lnSpcReduction="20000"/>
          </a:bodyPr>
          <a:lstStyle/>
          <a:p>
            <a:pPr marL="0" indent="0" eaLnBrk="1" hangingPunct="1">
              <a:lnSpc>
                <a:spcPct val="90000"/>
              </a:lnSpc>
              <a:buNone/>
            </a:pPr>
            <a:r>
              <a:rPr lang="en-US" altLang="en-US" dirty="0" smtClean="0">
                <a:latin typeface="Comic Sans MS" panose="030F0702030302020204" pitchFamily="66" charset="0"/>
                <a:cs typeface="Times New Roman" panose="02020603050405020304" pitchFamily="18" charset="0"/>
              </a:rPr>
              <a:t>What to do during a meeting that can help the group re-focus, get back on track, or ‘intervene in a difficult situation. </a:t>
            </a:r>
          </a:p>
          <a:p>
            <a:pPr eaLnBrk="1" hangingPunct="1">
              <a:lnSpc>
                <a:spcPct val="90000"/>
              </a:lnSpc>
            </a:pPr>
            <a:endParaRPr lang="en-US" altLang="en-US" dirty="0">
              <a:latin typeface="Comic Sans MS" panose="030F0702030302020204" pitchFamily="66" charset="0"/>
              <a:cs typeface="Times New Roman" panose="02020603050405020304" pitchFamily="18" charset="0"/>
            </a:endParaRPr>
          </a:p>
          <a:p>
            <a:pPr eaLnBrk="1" hangingPunct="1">
              <a:lnSpc>
                <a:spcPct val="90000"/>
              </a:lnSpc>
            </a:pPr>
            <a:r>
              <a:rPr lang="en-US" altLang="en-US" dirty="0" smtClean="0">
                <a:latin typeface="Comic Sans MS" panose="030F0702030302020204" pitchFamily="66" charset="0"/>
                <a:cs typeface="Times New Roman" panose="02020603050405020304" pitchFamily="18" charset="0"/>
              </a:rPr>
              <a:t>Have the group decide </a:t>
            </a:r>
          </a:p>
          <a:p>
            <a:pPr eaLnBrk="1" hangingPunct="1">
              <a:lnSpc>
                <a:spcPct val="90000"/>
              </a:lnSpc>
            </a:pPr>
            <a:r>
              <a:rPr lang="en-US" altLang="en-US" dirty="0" smtClean="0">
                <a:latin typeface="Comic Sans MS" panose="030F0702030302020204" pitchFamily="66" charset="0"/>
                <a:cs typeface="Times New Roman" panose="02020603050405020304" pitchFamily="18" charset="0"/>
              </a:rPr>
              <a:t>Enforce the agenda and ground rules </a:t>
            </a:r>
          </a:p>
          <a:p>
            <a:pPr eaLnBrk="1" hangingPunct="1">
              <a:lnSpc>
                <a:spcPct val="90000"/>
              </a:lnSpc>
            </a:pPr>
            <a:r>
              <a:rPr lang="en-US" altLang="en-US" dirty="0" smtClean="0">
                <a:latin typeface="Comic Sans MS" panose="030F0702030302020204" pitchFamily="66" charset="0"/>
                <a:cs typeface="Times New Roman" panose="02020603050405020304" pitchFamily="18" charset="0"/>
              </a:rPr>
              <a:t>Be honest: say what's going on</a:t>
            </a:r>
          </a:p>
          <a:p>
            <a:pPr eaLnBrk="1" hangingPunct="1">
              <a:lnSpc>
                <a:spcPct val="90000"/>
              </a:lnSpc>
            </a:pPr>
            <a:r>
              <a:rPr lang="en-US" altLang="en-US" dirty="0" smtClean="0">
                <a:latin typeface="Comic Sans MS" panose="030F0702030302020204" pitchFamily="66" charset="0"/>
                <a:cs typeface="Times New Roman" panose="02020603050405020304" pitchFamily="18" charset="0"/>
              </a:rPr>
              <a:t>Use humor </a:t>
            </a:r>
          </a:p>
          <a:p>
            <a:pPr eaLnBrk="1" hangingPunct="1">
              <a:lnSpc>
                <a:spcPct val="90000"/>
              </a:lnSpc>
            </a:pPr>
            <a:r>
              <a:rPr lang="en-US" altLang="en-US" dirty="0" smtClean="0">
                <a:latin typeface="Comic Sans MS" panose="030F0702030302020204" pitchFamily="66" charset="0"/>
                <a:cs typeface="Times New Roman" panose="02020603050405020304" pitchFamily="18" charset="0"/>
              </a:rPr>
              <a:t>Accept or legitimize the point or deal</a:t>
            </a:r>
          </a:p>
          <a:p>
            <a:pPr eaLnBrk="1" hangingPunct="1">
              <a:lnSpc>
                <a:spcPct val="90000"/>
              </a:lnSpc>
            </a:pPr>
            <a:r>
              <a:rPr lang="en-US" altLang="en-US" dirty="0" smtClean="0">
                <a:latin typeface="Comic Sans MS" panose="030F0702030302020204" pitchFamily="66" charset="0"/>
                <a:cs typeface="Times New Roman" panose="02020603050405020304" pitchFamily="18" charset="0"/>
              </a:rPr>
              <a:t>Use body language </a:t>
            </a:r>
          </a:p>
          <a:p>
            <a:pPr eaLnBrk="1" hangingPunct="1">
              <a:lnSpc>
                <a:spcPct val="90000"/>
              </a:lnSpc>
            </a:pPr>
            <a:r>
              <a:rPr lang="en-US" altLang="en-US" dirty="0" smtClean="0">
                <a:latin typeface="Comic Sans MS" panose="030F0702030302020204" pitchFamily="66" charset="0"/>
                <a:cs typeface="Times New Roman" panose="02020603050405020304" pitchFamily="18" charset="0"/>
              </a:rPr>
              <a:t>Take a break </a:t>
            </a:r>
          </a:p>
          <a:p>
            <a:pPr eaLnBrk="1" hangingPunct="1">
              <a:lnSpc>
                <a:spcPct val="90000"/>
              </a:lnSpc>
            </a:pPr>
            <a:r>
              <a:rPr lang="en-US" altLang="en-US" dirty="0" smtClean="0">
                <a:latin typeface="Comic Sans MS" panose="030F0702030302020204" pitchFamily="66" charset="0"/>
                <a:cs typeface="Times New Roman" panose="02020603050405020304" pitchFamily="18" charset="0"/>
              </a:rPr>
              <a:t>Use your Teammates, they might be able to provide some clarity to an issue</a:t>
            </a:r>
          </a:p>
          <a:p>
            <a:pPr eaLnBrk="1" hangingPunct="1">
              <a:lnSpc>
                <a:spcPct val="90000"/>
              </a:lnSpc>
            </a:pPr>
            <a:endParaRPr lang="en-US" altLang="en-US" dirty="0" smtClean="0">
              <a:cs typeface="Times New Roman" panose="02020603050405020304" pitchFamily="18" charset="0"/>
            </a:endParaRPr>
          </a:p>
        </p:txBody>
      </p:sp>
    </p:spTree>
    <p:extLst>
      <p:ext uri="{BB962C8B-B14F-4D97-AF65-F5344CB8AC3E}">
        <p14:creationId xmlns:p14="http://schemas.microsoft.com/office/powerpoint/2010/main" val="982458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00351"/>
          </a:xfrm>
        </p:spPr>
        <p:txBody>
          <a:bodyPr/>
          <a:lstStyle/>
          <a:p>
            <a:r>
              <a:rPr lang="en-US" dirty="0" smtClean="0">
                <a:latin typeface="Comic Sans MS" panose="030F0702030302020204" pitchFamily="66" charset="0"/>
              </a:rPr>
              <a:t>Questions?</a:t>
            </a:r>
            <a:endParaRPr lang="en-US" dirty="0">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846" y="2721426"/>
            <a:ext cx="2916011" cy="2916011"/>
          </a:xfrm>
          <a:prstGeom prst="rect">
            <a:avLst/>
          </a:prstGeom>
        </p:spPr>
      </p:pic>
    </p:spTree>
    <p:extLst>
      <p:ext uri="{BB962C8B-B14F-4D97-AF65-F5344CB8AC3E}">
        <p14:creationId xmlns:p14="http://schemas.microsoft.com/office/powerpoint/2010/main" val="62185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mic Sans MS" panose="030F0702030302020204" pitchFamily="66" charset="0"/>
              </a:rPr>
              <a:t>Spend a few minutes with these questions: </a:t>
            </a:r>
            <a:endParaRPr lang="en-US" sz="4000"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Comic Sans MS" panose="030F0702030302020204" pitchFamily="66" charset="0"/>
              </a:rPr>
              <a:t>Describe the meetings you commonly attend</a:t>
            </a:r>
          </a:p>
          <a:p>
            <a:endParaRPr lang="en-US" dirty="0" smtClean="0">
              <a:latin typeface="Comic Sans MS" panose="030F0702030302020204" pitchFamily="66" charset="0"/>
            </a:endParaRPr>
          </a:p>
          <a:p>
            <a:r>
              <a:rPr lang="en-US" dirty="0">
                <a:latin typeface="Comic Sans MS" panose="030F0702030302020204" pitchFamily="66" charset="0"/>
              </a:rPr>
              <a:t>What percentage of time do you spend in meetings</a:t>
            </a:r>
            <a:r>
              <a:rPr lang="en-US" dirty="0" smtClean="0">
                <a:latin typeface="Comic Sans MS" panose="030F0702030302020204" pitchFamily="66" charset="0"/>
              </a:rPr>
              <a:t>?</a:t>
            </a:r>
          </a:p>
          <a:p>
            <a:endParaRPr lang="en-US" dirty="0">
              <a:latin typeface="Comic Sans MS" panose="030F0702030302020204" pitchFamily="66" charset="0"/>
            </a:endParaRPr>
          </a:p>
          <a:p>
            <a:r>
              <a:rPr lang="en-US" dirty="0">
                <a:latin typeface="Comic Sans MS" panose="030F0702030302020204" pitchFamily="66" charset="0"/>
              </a:rPr>
              <a:t>Are most of the meetings you attend successful?  Why or why not</a:t>
            </a:r>
            <a:r>
              <a:rPr lang="en-US" dirty="0" smtClean="0">
                <a:latin typeface="Comic Sans MS" panose="030F0702030302020204" pitchFamily="66" charset="0"/>
              </a:rPr>
              <a:t>?</a:t>
            </a:r>
          </a:p>
          <a:p>
            <a:endParaRPr lang="en-US" dirty="0">
              <a:latin typeface="Comic Sans MS" panose="030F0702030302020204" pitchFamily="66" charset="0"/>
            </a:endParaRPr>
          </a:p>
          <a:p>
            <a:r>
              <a:rPr lang="en-US" dirty="0">
                <a:latin typeface="Comic Sans MS" panose="030F0702030302020204" pitchFamily="66" charset="0"/>
              </a:rPr>
              <a:t>What things would make for a successful meeting</a:t>
            </a:r>
            <a:r>
              <a:rPr lang="en-US" dirty="0" smtClean="0">
                <a:latin typeface="Comic Sans MS" panose="030F0702030302020204" pitchFamily="66" charset="0"/>
              </a:rPr>
              <a:t>?</a:t>
            </a:r>
          </a:p>
          <a:p>
            <a:endParaRPr lang="en-US" dirty="0">
              <a:latin typeface="Comic Sans MS" panose="030F0702030302020204" pitchFamily="66" charset="0"/>
            </a:endParaRPr>
          </a:p>
          <a:p>
            <a:r>
              <a:rPr lang="en-US" dirty="0">
                <a:latin typeface="Comic Sans MS" panose="030F0702030302020204" pitchFamily="66" charset="0"/>
              </a:rPr>
              <a:t>In what situations might a meeting not be necessary</a:t>
            </a:r>
            <a:r>
              <a:rPr lang="en-US" dirty="0" smtClean="0">
                <a:latin typeface="Comic Sans MS" panose="030F0702030302020204" pitchFamily="66" charset="0"/>
              </a:rPr>
              <a:t>?</a:t>
            </a:r>
          </a:p>
          <a:p>
            <a:endParaRPr lang="en-US" dirty="0">
              <a:latin typeface="Comic Sans MS" panose="030F0702030302020204" pitchFamily="66" charset="0"/>
            </a:endParaRPr>
          </a:p>
          <a:p>
            <a:r>
              <a:rPr lang="en-US" dirty="0">
                <a:latin typeface="Comic Sans MS" panose="030F0702030302020204" pitchFamily="66" charset="0"/>
              </a:rPr>
              <a:t>What type of meetings to you plan to facilitate in the future?</a:t>
            </a:r>
          </a:p>
          <a:p>
            <a:endParaRPr lang="en-US" dirty="0"/>
          </a:p>
          <a:p>
            <a:endParaRPr lang="en-US" dirty="0"/>
          </a:p>
        </p:txBody>
      </p:sp>
    </p:spTree>
    <p:extLst>
      <p:ext uri="{BB962C8B-B14F-4D97-AF65-F5344CB8AC3E}">
        <p14:creationId xmlns:p14="http://schemas.microsoft.com/office/powerpoint/2010/main" val="1377700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A Meeting Is:</a:t>
            </a:r>
            <a:endParaRPr lang="en-US" dirty="0">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229" y="1475920"/>
            <a:ext cx="5544456" cy="4158343"/>
          </a:xfrm>
          <a:prstGeom prst="rect">
            <a:avLst/>
          </a:prstGeom>
        </p:spPr>
      </p:pic>
      <p:sp>
        <p:nvSpPr>
          <p:cNvPr id="3" name="Content Placeholder 2"/>
          <p:cNvSpPr>
            <a:spLocks noGrp="1"/>
          </p:cNvSpPr>
          <p:nvPr>
            <p:ph idx="1"/>
          </p:nvPr>
        </p:nvSpPr>
        <p:spPr>
          <a:xfrm>
            <a:off x="370114" y="1429203"/>
            <a:ext cx="5617029" cy="4351338"/>
          </a:xfrm>
        </p:spPr>
        <p:txBody>
          <a:bodyPr/>
          <a:lstStyle/>
          <a:p>
            <a:r>
              <a:rPr lang="en-US" dirty="0" smtClean="0">
                <a:latin typeface="Comic Sans MS" panose="030F0702030302020204" pitchFamily="66" charset="0"/>
              </a:rPr>
              <a:t>When two or more people come together to discuss one or more topics, often in a formal setting.</a:t>
            </a:r>
          </a:p>
          <a:p>
            <a:pPr marL="0" indent="0">
              <a:buNone/>
            </a:pPr>
            <a:endParaRPr lang="en-US" dirty="0" smtClean="0">
              <a:latin typeface="Comic Sans MS" panose="030F0702030302020204" pitchFamily="66" charset="0"/>
            </a:endParaRPr>
          </a:p>
          <a:p>
            <a:r>
              <a:rPr lang="en-US" dirty="0" smtClean="0">
                <a:latin typeface="Comic Sans MS" panose="030F0702030302020204" pitchFamily="66" charset="0"/>
              </a:rPr>
              <a:t>Usually used to present or exchange information, make plans, solve problems, make decisions or provide updates.</a:t>
            </a:r>
          </a:p>
          <a:p>
            <a:endParaRPr lang="en-US" dirty="0" smtClean="0"/>
          </a:p>
          <a:p>
            <a:endParaRPr lang="en-US" dirty="0"/>
          </a:p>
        </p:txBody>
      </p:sp>
    </p:spTree>
    <p:extLst>
      <p:ext uri="{BB962C8B-B14F-4D97-AF65-F5344CB8AC3E}">
        <p14:creationId xmlns:p14="http://schemas.microsoft.com/office/powerpoint/2010/main" val="953593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A </a:t>
            </a:r>
            <a:r>
              <a:rPr lang="en-US" i="1" dirty="0" smtClean="0">
                <a:latin typeface="Comic Sans MS" panose="030F0702030302020204" pitchFamily="66" charset="0"/>
              </a:rPr>
              <a:t>Good</a:t>
            </a:r>
            <a:r>
              <a:rPr lang="en-US" dirty="0" smtClean="0">
                <a:latin typeface="Comic Sans MS" panose="030F0702030302020204" pitchFamily="66" charset="0"/>
              </a:rPr>
              <a:t> Meeting is One in Which: </a:t>
            </a:r>
            <a:endParaRPr lang="en-US" dirty="0">
              <a:latin typeface="Comic Sans MS" panose="030F0702030302020204" pitchFamily="66" charset="0"/>
            </a:endParaRPr>
          </a:p>
        </p:txBody>
      </p:sp>
      <p:sp>
        <p:nvSpPr>
          <p:cNvPr id="3" name="Content Placeholder 2"/>
          <p:cNvSpPr>
            <a:spLocks noGrp="1"/>
          </p:cNvSpPr>
          <p:nvPr>
            <p:ph idx="1"/>
          </p:nvPr>
        </p:nvSpPr>
        <p:spPr>
          <a:xfrm>
            <a:off x="838200" y="1611086"/>
            <a:ext cx="10515600" cy="4565877"/>
          </a:xfrm>
        </p:spPr>
        <p:txBody>
          <a:bodyPr>
            <a:normAutofit lnSpcReduction="10000"/>
          </a:bodyPr>
          <a:lstStyle/>
          <a:p>
            <a:r>
              <a:rPr lang="en-US" sz="3200" dirty="0">
                <a:latin typeface="Comic Sans MS" panose="030F0702030302020204" pitchFamily="66" charset="0"/>
              </a:rPr>
              <a:t>P</a:t>
            </a:r>
            <a:r>
              <a:rPr lang="en-US" sz="3200" dirty="0" smtClean="0">
                <a:latin typeface="Comic Sans MS" panose="030F0702030302020204" pitchFamily="66" charset="0"/>
              </a:rPr>
              <a:t>articipants</a:t>
            </a:r>
            <a:r>
              <a:rPr lang="en-US" sz="3200" dirty="0">
                <a:latin typeface="Comic Sans MS" panose="030F0702030302020204" pitchFamily="66" charset="0"/>
              </a:rPr>
              <a:t>' ideas are </a:t>
            </a:r>
            <a:r>
              <a:rPr lang="en-US" sz="3200" dirty="0" smtClean="0">
                <a:latin typeface="Comic Sans MS" panose="030F0702030302020204" pitchFamily="66" charset="0"/>
              </a:rPr>
              <a:t>heard</a:t>
            </a:r>
          </a:p>
          <a:p>
            <a:endParaRPr lang="en-US" sz="3200" dirty="0" smtClean="0">
              <a:latin typeface="Comic Sans MS" panose="030F0702030302020204" pitchFamily="66" charset="0"/>
            </a:endParaRPr>
          </a:p>
          <a:p>
            <a:r>
              <a:rPr lang="en-US" sz="3200" dirty="0" smtClean="0">
                <a:latin typeface="Comic Sans MS" panose="030F0702030302020204" pitchFamily="66" charset="0"/>
              </a:rPr>
              <a:t>The group leader or facilitator understands the purpose</a:t>
            </a:r>
          </a:p>
          <a:p>
            <a:endParaRPr lang="en-US" sz="3200" dirty="0" smtClean="0">
              <a:latin typeface="Comic Sans MS" panose="030F0702030302020204" pitchFamily="66" charset="0"/>
            </a:endParaRPr>
          </a:p>
          <a:p>
            <a:r>
              <a:rPr lang="en-US" sz="3200" dirty="0" smtClean="0">
                <a:latin typeface="Comic Sans MS" panose="030F0702030302020204" pitchFamily="66" charset="0"/>
              </a:rPr>
              <a:t>Participants come </a:t>
            </a:r>
            <a:r>
              <a:rPr lang="en-US" sz="3200" dirty="0">
                <a:latin typeface="Comic Sans MS" panose="030F0702030302020204" pitchFamily="66" charset="0"/>
              </a:rPr>
              <a:t>prepared for the business at </a:t>
            </a:r>
            <a:r>
              <a:rPr lang="en-US" sz="3200" dirty="0" smtClean="0">
                <a:latin typeface="Comic Sans MS" panose="030F0702030302020204" pitchFamily="66" charset="0"/>
              </a:rPr>
              <a:t>hand</a:t>
            </a:r>
          </a:p>
          <a:p>
            <a:endParaRPr lang="en-US" sz="3200" dirty="0" smtClean="0">
              <a:latin typeface="Comic Sans MS" panose="030F0702030302020204" pitchFamily="66" charset="0"/>
            </a:endParaRPr>
          </a:p>
          <a:p>
            <a:r>
              <a:rPr lang="en-US" sz="3200" dirty="0" smtClean="0">
                <a:latin typeface="Comic Sans MS" panose="030F0702030302020204" pitchFamily="66" charset="0"/>
              </a:rPr>
              <a:t>You take advantage of all Team Members skills to benefit the greater good. </a:t>
            </a:r>
            <a:endParaRPr lang="en-US" sz="3200" dirty="0">
              <a:latin typeface="Comic Sans MS" panose="030F0702030302020204" pitchFamily="66" charset="0"/>
            </a:endParaRPr>
          </a:p>
        </p:txBody>
      </p:sp>
    </p:spTree>
    <p:extLst>
      <p:ext uri="{BB962C8B-B14F-4D97-AF65-F5344CB8AC3E}">
        <p14:creationId xmlns:p14="http://schemas.microsoft.com/office/powerpoint/2010/main" val="2468514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altLang="en-US" dirty="0" smtClean="0">
                <a:latin typeface="Comic Sans MS" panose="030F0702030302020204" pitchFamily="66" charset="0"/>
              </a:rPr>
              <a:t>Meeting Faux Pas</a:t>
            </a:r>
          </a:p>
        </p:txBody>
      </p:sp>
      <p:sp>
        <p:nvSpPr>
          <p:cNvPr id="7171" name="Rectangle 3"/>
          <p:cNvSpPr>
            <a:spLocks noGrp="1" noChangeArrowheads="1"/>
          </p:cNvSpPr>
          <p:nvPr>
            <p:ph idx="1"/>
          </p:nvPr>
        </p:nvSpPr>
        <p:spPr>
          <a:xfrm>
            <a:off x="838200" y="1690688"/>
            <a:ext cx="10515600" cy="4351338"/>
          </a:xfrm>
        </p:spPr>
        <p:txBody>
          <a:bodyPr/>
          <a:lstStyle/>
          <a:p>
            <a:pPr eaLnBrk="1" hangingPunct="1">
              <a:buFont typeface="Wingdings" panose="05000000000000000000" pitchFamily="2" charset="2"/>
              <a:buNone/>
            </a:pPr>
            <a:r>
              <a:rPr lang="en-US" altLang="en-US" dirty="0" smtClean="0">
                <a:latin typeface="Helvetica-Bold" charset="0"/>
              </a:rPr>
              <a:t>	</a:t>
            </a:r>
            <a:r>
              <a:rPr lang="en-US" altLang="en-US" dirty="0" smtClean="0">
                <a:latin typeface="Comic Sans MS" panose="030F0702030302020204" pitchFamily="66" charset="0"/>
              </a:rPr>
              <a:t>Recall a meeting you have facilitated or attended that did not go as well as it might have.</a:t>
            </a:r>
          </a:p>
          <a:p>
            <a:pPr eaLnBrk="1" hangingPunct="1">
              <a:buFont typeface="Wingdings" panose="05000000000000000000" pitchFamily="2" charset="2"/>
              <a:buNone/>
            </a:pPr>
            <a:r>
              <a:rPr lang="en-US" altLang="en-US" dirty="0" smtClean="0">
                <a:latin typeface="Comic Sans MS" panose="030F0702030302020204" pitchFamily="66" charset="0"/>
              </a:rPr>
              <a:t>   </a:t>
            </a:r>
          </a:p>
          <a:p>
            <a:pPr algn="ctr" eaLnBrk="1" hangingPunct="1">
              <a:buFont typeface="Wingdings" panose="05000000000000000000" pitchFamily="2" charset="2"/>
              <a:buNone/>
            </a:pPr>
            <a:r>
              <a:rPr lang="en-US" altLang="en-US" i="1" dirty="0" smtClean="0">
                <a:latin typeface="Comic Sans MS" panose="030F0702030302020204" pitchFamily="66" charset="0"/>
              </a:rPr>
              <a:t>	</a:t>
            </a:r>
            <a:r>
              <a:rPr lang="en-US" altLang="en-US" sz="3600" i="1" dirty="0" smtClean="0">
                <a:latin typeface="Comic Sans MS" panose="030F0702030302020204" pitchFamily="66" charset="0"/>
              </a:rPr>
              <a:t>What were some of the things that you/the facilitator did that did not work?</a:t>
            </a:r>
          </a:p>
          <a:p>
            <a:pPr eaLnBrk="1" hangingPunct="1">
              <a:buFont typeface="Wingdings" panose="05000000000000000000" pitchFamily="2" charset="2"/>
              <a:buNone/>
            </a:pPr>
            <a:r>
              <a:rPr lang="en-US" altLang="en-US" i="1" dirty="0" smtClean="0"/>
              <a:t>	</a:t>
            </a:r>
          </a:p>
          <a:p>
            <a:pPr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3367199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altLang="en-US" dirty="0" smtClean="0">
                <a:latin typeface="Comic Sans MS" panose="030F0702030302020204" pitchFamily="66" charset="0"/>
              </a:rPr>
              <a:t>Engaging All </a:t>
            </a:r>
            <a:r>
              <a:rPr lang="en-US" altLang="en-US" dirty="0" smtClean="0">
                <a:latin typeface="Comic Sans MS" panose="030F0702030302020204" pitchFamily="66" charset="0"/>
              </a:rPr>
              <a:t>Participants by: </a:t>
            </a:r>
            <a:endParaRPr lang="en-US" altLang="en-US" dirty="0" smtClean="0">
              <a:latin typeface="Comic Sans MS" panose="030F0702030302020204" pitchFamily="66" charset="0"/>
            </a:endParaRPr>
          </a:p>
        </p:txBody>
      </p:sp>
      <p:sp>
        <p:nvSpPr>
          <p:cNvPr id="18435" name="Rectangle 3"/>
          <p:cNvSpPr>
            <a:spLocks noGrp="1" noChangeArrowheads="1"/>
          </p:cNvSpPr>
          <p:nvPr>
            <p:ph idx="1"/>
          </p:nvPr>
        </p:nvSpPr>
        <p:spPr/>
        <p:txBody>
          <a:bodyPr>
            <a:noAutofit/>
          </a:bodyPr>
          <a:lstStyle/>
          <a:p>
            <a:pPr eaLnBrk="1" hangingPunct="1">
              <a:lnSpc>
                <a:spcPct val="90000"/>
              </a:lnSpc>
            </a:pPr>
            <a:r>
              <a:rPr lang="en-US" altLang="en-US" sz="3200" dirty="0" smtClean="0">
                <a:latin typeface="Comic Sans MS" panose="030F0702030302020204" pitchFamily="66" charset="0"/>
              </a:rPr>
              <a:t>Developing a structure that allows for everyone's ideas to be heard </a:t>
            </a:r>
          </a:p>
          <a:p>
            <a:pPr eaLnBrk="1" hangingPunct="1">
              <a:lnSpc>
                <a:spcPct val="90000"/>
              </a:lnSpc>
            </a:pPr>
            <a:r>
              <a:rPr lang="en-US" altLang="en-US" sz="3200" dirty="0" smtClean="0">
                <a:latin typeface="Comic Sans MS" panose="030F0702030302020204" pitchFamily="66" charset="0"/>
              </a:rPr>
              <a:t>Creating a comfortable and safe environment for sharing all ideas and viewpoints</a:t>
            </a:r>
          </a:p>
          <a:p>
            <a:pPr eaLnBrk="1" hangingPunct="1">
              <a:lnSpc>
                <a:spcPct val="90000"/>
              </a:lnSpc>
            </a:pPr>
            <a:r>
              <a:rPr lang="en-US" altLang="en-US" sz="3200" dirty="0" smtClean="0">
                <a:latin typeface="Comic Sans MS" panose="030F0702030302020204" pitchFamily="66" charset="0"/>
              </a:rPr>
              <a:t>Ensuring that the group feels that the ideas and decisions are theirs, not facilitator’s or meeting managers</a:t>
            </a:r>
          </a:p>
          <a:p>
            <a:pPr eaLnBrk="1" hangingPunct="1">
              <a:lnSpc>
                <a:spcPct val="90000"/>
              </a:lnSpc>
            </a:pPr>
            <a:r>
              <a:rPr lang="en-US" altLang="en-US" sz="3200" dirty="0" smtClean="0">
                <a:latin typeface="Comic Sans MS" panose="030F0702030302020204" pitchFamily="66" charset="0"/>
              </a:rPr>
              <a:t>Supporting everyone's ideas and not criticizing anyone for what they've said</a:t>
            </a:r>
          </a:p>
        </p:txBody>
      </p:sp>
    </p:spTree>
    <p:extLst>
      <p:ext uri="{BB962C8B-B14F-4D97-AF65-F5344CB8AC3E}">
        <p14:creationId xmlns:p14="http://schemas.microsoft.com/office/powerpoint/2010/main" val="2071069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838200" y="274637"/>
            <a:ext cx="10515600" cy="1325563"/>
          </a:xfrm>
        </p:spPr>
        <p:txBody>
          <a:bodyPr/>
          <a:lstStyle/>
          <a:p>
            <a:pPr eaLnBrk="1" hangingPunct="1"/>
            <a:r>
              <a:rPr lang="en-US" altLang="en-US" dirty="0" smtClean="0">
                <a:latin typeface="Comic Sans MS" panose="030F0702030302020204" pitchFamily="66" charset="0"/>
              </a:rPr>
              <a:t>Effective Facilitation</a:t>
            </a:r>
          </a:p>
        </p:txBody>
      </p:sp>
      <p:sp>
        <p:nvSpPr>
          <p:cNvPr id="9219" name="Rectangle 3"/>
          <p:cNvSpPr>
            <a:spLocks noGrp="1" noChangeArrowheads="1"/>
          </p:cNvSpPr>
          <p:nvPr>
            <p:ph idx="1"/>
          </p:nvPr>
        </p:nvSpPr>
        <p:spPr>
          <a:xfrm>
            <a:off x="838200" y="2214881"/>
            <a:ext cx="10515600" cy="3880802"/>
          </a:xfrm>
        </p:spPr>
        <p:txBody>
          <a:bodyPr/>
          <a:lstStyle/>
          <a:p>
            <a:pPr algn="ctr" eaLnBrk="1" hangingPunct="1">
              <a:buFont typeface="Wingdings" panose="05000000000000000000" pitchFamily="2" charset="2"/>
              <a:buNone/>
            </a:pPr>
            <a:r>
              <a:rPr lang="en-US" altLang="en-US" i="1" dirty="0" smtClean="0">
                <a:latin typeface="Helvetica-Bold" charset="0"/>
              </a:rPr>
              <a:t>	</a:t>
            </a:r>
            <a:r>
              <a:rPr lang="en-US" altLang="en-US" sz="4800" i="1" dirty="0" smtClean="0">
                <a:latin typeface="Comic Sans MS" panose="030F0702030302020204" pitchFamily="66" charset="0"/>
              </a:rPr>
              <a:t>What do you think are some key qualities, skills and roles of facilitators?</a:t>
            </a:r>
            <a:endParaRPr lang="en-US" altLang="en-US" sz="4800" dirty="0">
              <a:latin typeface="Comic Sans MS" panose="030F0702030302020204" pitchFamily="66" charset="0"/>
            </a:endParaRPr>
          </a:p>
          <a:p>
            <a:pPr eaLnBrk="1" hangingPunct="1">
              <a:buFont typeface="Wingdings" panose="05000000000000000000" pitchFamily="2" charset="2"/>
              <a:buNone/>
            </a:pPr>
            <a:endParaRPr lang="en-US" altLang="en-US" i="1" dirty="0" smtClean="0"/>
          </a:p>
          <a:p>
            <a:pPr eaLnBrk="1" hangingPunct="1">
              <a:buFont typeface="Wingdings" panose="05000000000000000000" pitchFamily="2" charset="2"/>
              <a:buNone/>
            </a:pPr>
            <a:endParaRPr lang="en-US" altLang="en-US" i="1" dirty="0" smtClean="0"/>
          </a:p>
        </p:txBody>
      </p:sp>
      <p:sp>
        <p:nvSpPr>
          <p:cNvPr id="9221" name="Rectangle 5"/>
          <p:cNvSpPr>
            <a:spLocks noChangeArrowheads="1"/>
          </p:cNvSpPr>
          <p:nvPr/>
        </p:nvSpPr>
        <p:spPr bwMode="auto">
          <a:xfrm>
            <a:off x="2590800" y="5486400"/>
            <a:ext cx="4572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a:p>
            <a:pPr>
              <a:spcBef>
                <a:spcPct val="0"/>
              </a:spcBef>
              <a:buClrTx/>
              <a:buSzTx/>
              <a:buFontTx/>
              <a:buChar char="•"/>
            </a:pPr>
            <a:endParaRPr lang="en-US" altLang="en-US" sz="1800"/>
          </a:p>
          <a:p>
            <a:pPr>
              <a:spcBef>
                <a:spcPct val="0"/>
              </a:spcBef>
              <a:buClrTx/>
              <a:buSzTx/>
              <a:buFontTx/>
              <a:buChar char="•"/>
            </a:pPr>
            <a:endParaRPr lang="en-US" altLang="en-US" sz="1800"/>
          </a:p>
        </p:txBody>
      </p:sp>
    </p:spTree>
    <p:extLst>
      <p:ext uri="{BB962C8B-B14F-4D97-AF65-F5344CB8AC3E}">
        <p14:creationId xmlns:p14="http://schemas.microsoft.com/office/powerpoint/2010/main" val="2843176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smtClean="0">
                <a:latin typeface="Comic Sans MS" panose="030F0702030302020204" pitchFamily="66" charset="0"/>
              </a:rPr>
              <a:t>Facilitation — Basic Roles</a:t>
            </a:r>
          </a:p>
        </p:txBody>
      </p:sp>
      <p:sp>
        <p:nvSpPr>
          <p:cNvPr id="11267" name="Rectangle 3"/>
          <p:cNvSpPr>
            <a:spLocks noGrp="1" noChangeArrowheads="1"/>
          </p:cNvSpPr>
          <p:nvPr>
            <p:ph idx="1"/>
          </p:nvPr>
        </p:nvSpPr>
        <p:spPr/>
        <p:txBody>
          <a:bodyPr>
            <a:normAutofit/>
          </a:bodyPr>
          <a:lstStyle/>
          <a:p>
            <a:pPr eaLnBrk="1" hangingPunct="1"/>
            <a:r>
              <a:rPr lang="en-US" altLang="en-US" dirty="0" smtClean="0">
                <a:latin typeface="Comic Sans MS" panose="030F0702030302020204" pitchFamily="66" charset="0"/>
                <a:cs typeface="Arial" panose="020B0604020202020204" pitchFamily="34" charset="0"/>
              </a:rPr>
              <a:t>A facilitator </a:t>
            </a:r>
            <a:r>
              <a:rPr lang="en-US" altLang="en-US" u="sng" dirty="0" smtClean="0">
                <a:latin typeface="Comic Sans MS" panose="030F0702030302020204" pitchFamily="66" charset="0"/>
                <a:cs typeface="Arial" panose="020B0604020202020204" pitchFamily="34" charset="0"/>
              </a:rPr>
              <a:t>guides</a:t>
            </a:r>
            <a:r>
              <a:rPr lang="en-US" altLang="en-US" dirty="0" smtClean="0">
                <a:latin typeface="Comic Sans MS" panose="030F0702030302020204" pitchFamily="66" charset="0"/>
                <a:cs typeface="Arial" panose="020B0604020202020204" pitchFamily="34" charset="0"/>
              </a:rPr>
              <a:t> and helps people move through a </a:t>
            </a:r>
            <a:r>
              <a:rPr lang="en-US" altLang="en-US" u="sng" dirty="0" smtClean="0">
                <a:latin typeface="Comic Sans MS" panose="030F0702030302020204" pitchFamily="66" charset="0"/>
                <a:cs typeface="Arial" panose="020B0604020202020204" pitchFamily="34" charset="0"/>
              </a:rPr>
              <a:t>process</a:t>
            </a:r>
            <a:r>
              <a:rPr lang="en-US" altLang="en-US" dirty="0" smtClean="0">
                <a:latin typeface="Comic Sans MS" panose="030F0702030302020204" pitchFamily="66" charset="0"/>
                <a:cs typeface="Arial" panose="020B0604020202020204" pitchFamily="34" charset="0"/>
              </a:rPr>
              <a:t> together</a:t>
            </a:r>
          </a:p>
          <a:p>
            <a:pPr eaLnBrk="1" hangingPunct="1"/>
            <a:r>
              <a:rPr lang="en-US" altLang="en-US" dirty="0" smtClean="0">
                <a:latin typeface="Comic Sans MS" panose="030F0702030302020204" pitchFamily="66" charset="0"/>
                <a:cs typeface="Arial" panose="020B0604020202020204" pitchFamily="34" charset="0"/>
              </a:rPr>
              <a:t>A facilitator focuses on HOW people participate, not just on WHAT gets achieved</a:t>
            </a:r>
          </a:p>
          <a:p>
            <a:pPr eaLnBrk="1" hangingPunct="1"/>
            <a:r>
              <a:rPr lang="en-US" altLang="en-US" dirty="0" smtClean="0">
                <a:latin typeface="Comic Sans MS" panose="030F0702030302020204" pitchFamily="66" charset="0"/>
                <a:cs typeface="Arial" panose="020B0604020202020204" pitchFamily="34" charset="0"/>
              </a:rPr>
              <a:t>A facilitator </a:t>
            </a:r>
            <a:r>
              <a:rPr lang="en-US" altLang="en-US" u="sng" dirty="0" smtClean="0">
                <a:latin typeface="Comic Sans MS" panose="030F0702030302020204" pitchFamily="66" charset="0"/>
                <a:cs typeface="Arial" panose="020B0604020202020204" pitchFamily="34" charset="0"/>
              </a:rPr>
              <a:t>helps</a:t>
            </a:r>
            <a:r>
              <a:rPr lang="en-US" altLang="en-US" dirty="0" smtClean="0">
                <a:latin typeface="Comic Sans MS" panose="030F0702030302020204" pitchFamily="66" charset="0"/>
                <a:cs typeface="Arial" panose="020B0604020202020204" pitchFamily="34" charset="0"/>
              </a:rPr>
              <a:t> the group find winning solutions</a:t>
            </a:r>
          </a:p>
          <a:p>
            <a:pPr eaLnBrk="1" hangingPunct="1"/>
            <a:r>
              <a:rPr lang="en-US" altLang="en-US" dirty="0" smtClean="0">
                <a:latin typeface="Comic Sans MS" panose="030F0702030302020204" pitchFamily="66" charset="0"/>
                <a:cs typeface="Arial" panose="020B0604020202020204" pitchFamily="34" charset="0"/>
              </a:rPr>
              <a:t>A facilitator is </a:t>
            </a:r>
            <a:r>
              <a:rPr lang="en-US" altLang="en-US" u="sng" dirty="0" smtClean="0">
                <a:latin typeface="Comic Sans MS" panose="030F0702030302020204" pitchFamily="66" charset="0"/>
                <a:cs typeface="Arial" panose="020B0604020202020204" pitchFamily="34" charset="0"/>
              </a:rPr>
              <a:t>neutral</a:t>
            </a:r>
            <a:r>
              <a:rPr lang="en-US" altLang="en-US" dirty="0" smtClean="0">
                <a:latin typeface="Comic Sans MS" panose="030F0702030302020204" pitchFamily="66" charset="0"/>
                <a:cs typeface="Arial" panose="020B0604020202020204" pitchFamily="34" charset="0"/>
              </a:rPr>
              <a:t> and never takes sides</a:t>
            </a:r>
          </a:p>
          <a:p>
            <a:pPr eaLnBrk="1" hangingPunct="1"/>
            <a:r>
              <a:rPr lang="en-US" altLang="en-US" dirty="0" smtClean="0">
                <a:latin typeface="Comic Sans MS" panose="030F0702030302020204" pitchFamily="66" charset="0"/>
                <a:cs typeface="Arial" panose="020B0604020202020204" pitchFamily="34" charset="0"/>
              </a:rPr>
              <a:t>A facilitator </a:t>
            </a:r>
            <a:r>
              <a:rPr lang="en-US" altLang="en-US" u="sng" dirty="0" smtClean="0">
                <a:latin typeface="Comic Sans MS" panose="030F0702030302020204" pitchFamily="66" charset="0"/>
                <a:cs typeface="Arial" panose="020B0604020202020204" pitchFamily="34" charset="0"/>
              </a:rPr>
              <a:t>encourages</a:t>
            </a:r>
            <a:r>
              <a:rPr lang="en-US" altLang="en-US" dirty="0" smtClean="0">
                <a:latin typeface="Comic Sans MS" panose="030F0702030302020204" pitchFamily="66" charset="0"/>
                <a:cs typeface="Arial" panose="020B0604020202020204" pitchFamily="34" charset="0"/>
              </a:rPr>
              <a:t> participation </a:t>
            </a:r>
          </a:p>
        </p:txBody>
      </p:sp>
    </p:spTree>
    <p:extLst>
      <p:ext uri="{BB962C8B-B14F-4D97-AF65-F5344CB8AC3E}">
        <p14:creationId xmlns:p14="http://schemas.microsoft.com/office/powerpoint/2010/main" val="420231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2313</TotalTime>
  <Words>2599</Words>
  <Application>Microsoft Office PowerPoint</Application>
  <PresentationFormat>Widescreen</PresentationFormat>
  <Paragraphs>369</Paragraphs>
  <Slides>26</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 Unicode MS</vt:lpstr>
      <vt:lpstr>Arial</vt:lpstr>
      <vt:lpstr>Calibri</vt:lpstr>
      <vt:lpstr>Calibri Light</vt:lpstr>
      <vt:lpstr>Comic Sans MS</vt:lpstr>
      <vt:lpstr>Garamond</vt:lpstr>
      <vt:lpstr>Helvetica-Bold</vt:lpstr>
      <vt:lpstr>Symbol</vt:lpstr>
      <vt:lpstr>Times New Roman</vt:lpstr>
      <vt:lpstr>Verdana</vt:lpstr>
      <vt:lpstr>Wingdings</vt:lpstr>
      <vt:lpstr>Office Theme</vt:lpstr>
      <vt:lpstr>PowerPoint Presentation</vt:lpstr>
      <vt:lpstr>Session Objectives</vt:lpstr>
      <vt:lpstr>Spend a few minutes with these questions: </vt:lpstr>
      <vt:lpstr>A Meeting Is:</vt:lpstr>
      <vt:lpstr>A Good Meeting is One in Which: </vt:lpstr>
      <vt:lpstr>Meeting Faux Pas</vt:lpstr>
      <vt:lpstr>Engaging All Participants by: </vt:lpstr>
      <vt:lpstr>Effective Facilitation</vt:lpstr>
      <vt:lpstr>Facilitation — Basic Roles</vt:lpstr>
      <vt:lpstr>Facilitation — Basic Tasks </vt:lpstr>
      <vt:lpstr>Key Roles in Meeting Management</vt:lpstr>
      <vt:lpstr>Key Roles continued….</vt:lpstr>
      <vt:lpstr>Elements of a Good Meeting</vt:lpstr>
      <vt:lpstr>PowerPoint Presentation</vt:lpstr>
      <vt:lpstr>PowerPoint Presentation</vt:lpstr>
      <vt:lpstr>Creating an Effective Agenda</vt:lpstr>
      <vt:lpstr>Meeting Agreements (Ground Rules):</vt:lpstr>
      <vt:lpstr>PowerPoint Presentation</vt:lpstr>
      <vt:lpstr>Components of Meeting Notes /Group Memory </vt:lpstr>
      <vt:lpstr>Defining an Outcome</vt:lpstr>
      <vt:lpstr>Outcomes….</vt:lpstr>
      <vt:lpstr> Active Listening </vt:lpstr>
      <vt:lpstr>Active Listening</vt:lpstr>
      <vt:lpstr>Teamwork!</vt:lpstr>
      <vt:lpstr>When a meeting needs help</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Schenk</dc:creator>
  <cp:lastModifiedBy>Nelson, Kimberly D -FS</cp:lastModifiedBy>
  <cp:revision>108</cp:revision>
  <cp:lastPrinted>2018-03-22T22:41:35Z</cp:lastPrinted>
  <dcterms:created xsi:type="dcterms:W3CDTF">2016-04-12T17:56:38Z</dcterms:created>
  <dcterms:modified xsi:type="dcterms:W3CDTF">2018-03-25T16:17:33Z</dcterms:modified>
</cp:coreProperties>
</file>