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2" r:id="rId2"/>
    <p:sldId id="257" r:id="rId3"/>
    <p:sldId id="258" r:id="rId4"/>
    <p:sldId id="270" r:id="rId5"/>
    <p:sldId id="265" r:id="rId6"/>
    <p:sldId id="264" r:id="rId7"/>
    <p:sldId id="263" r:id="rId8"/>
    <p:sldId id="269" r:id="rId9"/>
    <p:sldId id="261" r:id="rId10"/>
    <p:sldId id="259" r:id="rId11"/>
    <p:sldId id="260" r:id="rId12"/>
    <p:sldId id="268" r:id="rId13"/>
    <p:sldId id="27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4" autoAdjust="0"/>
    <p:restoredTop sz="57125" autoAdjust="0"/>
  </p:normalViewPr>
  <p:slideViewPr>
    <p:cSldViewPr snapToGrid="0">
      <p:cViewPr varScale="1">
        <p:scale>
          <a:sx n="61" d="100"/>
          <a:sy n="61" d="100"/>
        </p:scale>
        <p:origin x="245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A14D6-B7D2-4EC5-ACEA-8DBA9AA6A268}" type="datetimeFigureOut">
              <a:rPr lang="en-US" smtClean="0"/>
              <a:t>3/22/2018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34BC3-EDD3-4ACE-9FD8-665DF0151E32}" type="slidenum">
              <a:rPr lang="en-US" smtClean="0"/>
              <a:t>‹#›</a:t>
            </a:fld>
            <a:endParaRPr lang="en-US"/>
          </a:p>
        </p:txBody>
      </p:sp>
    </p:spTree>
    <p:extLst>
      <p:ext uri="{BB962C8B-B14F-4D97-AF65-F5344CB8AC3E}">
        <p14:creationId xmlns:p14="http://schemas.microsoft.com/office/powerpoint/2010/main" val="497909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ws.predictiveresponse.net/fwd.htm?redirect=http://www.pewresearch.org/fact-tank/2017/09/07/americans-online-news-use-vs-tv-news-use&amp;utm_source=AdaptiveMailer&amp;utm_medium=email&amp;utm_campaign=Email%20Campaign%20for%20Social%20Media%20and%20News&amp;org=982&amp;lvl=100&amp;ite=1678&amp;lea=347325&amp;ctr=0&amp;par=1&amp;tr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24ACE-C669-4A2A-83A5-D7DF8D737E83}" type="slidenum">
              <a:rPr lang="en-US" smtClean="0"/>
              <a:t>1</a:t>
            </a:fld>
            <a:endParaRPr lang="en-US" dirty="0"/>
          </a:p>
        </p:txBody>
      </p:sp>
    </p:spTree>
    <p:extLst>
      <p:ext uri="{BB962C8B-B14F-4D97-AF65-F5344CB8AC3E}">
        <p14:creationId xmlns:p14="http://schemas.microsoft.com/office/powerpoint/2010/main" val="3737171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did some research and found</a:t>
            </a:r>
            <a:r>
              <a:rPr lang="en-US" baseline="0" dirty="0" smtClean="0"/>
              <a:t> not all the GB IMTs have a </a:t>
            </a:r>
            <a:r>
              <a:rPr lang="en-US" baseline="0" dirty="0" err="1" smtClean="0"/>
              <a:t>facebook</a:t>
            </a:r>
            <a:r>
              <a:rPr lang="en-US" baseline="0" dirty="0" smtClean="0"/>
              <a:t> and some haven’t been updated since Sept 2017</a:t>
            </a:r>
          </a:p>
          <a:p>
            <a:r>
              <a:rPr lang="en-US" baseline="0" dirty="0" smtClean="0"/>
              <a:t>Broken links and small follower #</a:t>
            </a:r>
            <a:r>
              <a:rPr lang="en-US" baseline="0" dirty="0" smtClean="0"/>
              <a:t>s, GACC twitter only has a small following too- around 2000, most BLM twitters have around 5k-8k</a:t>
            </a:r>
            <a:endParaRPr lang="en-US" baseline="0" dirty="0" smtClean="0"/>
          </a:p>
          <a:p>
            <a:endParaRPr lang="en-US" baseline="0" dirty="0" smtClean="0"/>
          </a:p>
          <a:p>
            <a:r>
              <a:rPr lang="en-US" b="1" baseline="0" dirty="0" smtClean="0"/>
              <a:t>Internal-</a:t>
            </a:r>
            <a:r>
              <a:rPr lang="en-US" baseline="0" dirty="0" smtClean="0"/>
              <a:t>-- could be super useful and keeping your team members updated – </a:t>
            </a:r>
            <a:r>
              <a:rPr lang="en-US" baseline="0" dirty="0" err="1" smtClean="0"/>
              <a:t>Roide’s</a:t>
            </a:r>
            <a:r>
              <a:rPr lang="en-US" baseline="0" dirty="0" smtClean="0"/>
              <a:t> team uses periscope to stream briefings if camps are separated.</a:t>
            </a:r>
          </a:p>
          <a:p>
            <a:r>
              <a:rPr lang="en-US" baseline="0" dirty="0" smtClean="0"/>
              <a:t>I recommend keeping it internal and not for use on incidents. </a:t>
            </a:r>
          </a:p>
          <a:p>
            <a:r>
              <a:rPr lang="en-US" b="1" baseline="0" dirty="0" smtClean="0"/>
              <a:t>External</a:t>
            </a:r>
            <a:r>
              <a:rPr lang="en-US" baseline="0" dirty="0" smtClean="0"/>
              <a:t>– It’s definitely not recommended for external use by the Social Media leads in BLM. </a:t>
            </a:r>
            <a:r>
              <a:rPr lang="en-US" baseline="0" dirty="0" smtClean="0"/>
              <a:t>Refer to my questions…</a:t>
            </a:r>
            <a:endParaRPr lang="en-US" baseline="0" dirty="0" smtClean="0"/>
          </a:p>
          <a:p>
            <a:r>
              <a:rPr lang="en-US" b="1" baseline="0" dirty="0" smtClean="0"/>
              <a:t>Incident</a:t>
            </a:r>
            <a:r>
              <a:rPr lang="en-US" baseline="0" dirty="0" smtClean="0"/>
              <a:t> </a:t>
            </a:r>
            <a:r>
              <a:rPr lang="en-US" b="1" baseline="0" dirty="0" smtClean="0"/>
              <a:t>specific-</a:t>
            </a:r>
            <a:r>
              <a:rPr lang="en-US" baseline="0" dirty="0" smtClean="0"/>
              <a:t>-- Really frowned upon, it’s just too, challenging to get it up and make it successful. I’d suggest using a local account before doing this. </a:t>
            </a:r>
          </a:p>
          <a:p>
            <a:r>
              <a:rPr lang="en-US" baseline="0" dirty="0" smtClean="0"/>
              <a:t>	</a:t>
            </a:r>
            <a:r>
              <a:rPr lang="en-US" baseline="0" dirty="0" smtClean="0"/>
              <a:t>if the fed state or local accts are not working with you as a team, a </a:t>
            </a:r>
            <a:r>
              <a:rPr lang="en-US" baseline="0" dirty="0" smtClean="0"/>
              <a:t>chamber of commerce or city social account that’s established, now you are helping them add followers and grow their </a:t>
            </a:r>
            <a:r>
              <a:rPr lang="en-US" baseline="0" dirty="0" smtClean="0"/>
              <a:t>reach. </a:t>
            </a:r>
          </a:p>
          <a:p>
            <a:r>
              <a:rPr lang="en-US" baseline="0" dirty="0" smtClean="0"/>
              <a:t>I think the team and incident FB and twitters may have proven useful 3-5 years ago when agencies weren’t allowed social accounts yet. Times have drastically changed!</a:t>
            </a:r>
          </a:p>
          <a:p>
            <a:r>
              <a:rPr lang="en-US" baseline="0" dirty="0" smtClean="0"/>
              <a:t>	</a:t>
            </a:r>
            <a:endParaRPr lang="en-US" baseline="0" dirty="0" smtClean="0"/>
          </a:p>
          <a:p>
            <a:r>
              <a:rPr lang="en-US" baseline="0" dirty="0" smtClean="0"/>
              <a:t>-- Staying consistent is important.</a:t>
            </a:r>
          </a:p>
          <a:p>
            <a:r>
              <a:rPr lang="en-US" baseline="0" dirty="0" smtClean="0"/>
              <a:t>-- do you have an SOP for using your social accounts?</a:t>
            </a:r>
          </a:p>
          <a:p>
            <a:r>
              <a:rPr lang="en-US" baseline="0" dirty="0" smtClean="0"/>
              <a:t>-- who manages it, and what happens if that person goes away?</a:t>
            </a:r>
          </a:p>
          <a:p>
            <a:r>
              <a:rPr lang="en-US" baseline="0" dirty="0" smtClean="0"/>
              <a:t>Is it worth the time to keep it updated? </a:t>
            </a:r>
          </a:p>
          <a:p>
            <a:r>
              <a:rPr lang="en-US" baseline="0" dirty="0" smtClean="0"/>
              <a:t>Is it something that is serving a purpose?</a:t>
            </a:r>
          </a:p>
          <a:p>
            <a:endParaRPr lang="en-US" dirty="0"/>
          </a:p>
        </p:txBody>
      </p:sp>
      <p:sp>
        <p:nvSpPr>
          <p:cNvPr id="4" name="Slide Number Placeholder 3"/>
          <p:cNvSpPr>
            <a:spLocks noGrp="1"/>
          </p:cNvSpPr>
          <p:nvPr>
            <p:ph type="sldNum" sz="quarter" idx="10"/>
          </p:nvPr>
        </p:nvSpPr>
        <p:spPr/>
        <p:txBody>
          <a:bodyPr/>
          <a:lstStyle/>
          <a:p>
            <a:fld id="{FAEA527A-2D5F-4120-AC17-8354A669B9F9}" type="slidenum">
              <a:rPr lang="en-US" smtClean="0"/>
              <a:t>10</a:t>
            </a:fld>
            <a:endParaRPr lang="en-US"/>
          </a:p>
        </p:txBody>
      </p:sp>
    </p:spTree>
    <p:extLst>
      <p:ext uri="{BB962C8B-B14F-4D97-AF65-F5344CB8AC3E}">
        <p14:creationId xmlns:p14="http://schemas.microsoft.com/office/powerpoint/2010/main" val="3404743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FAEA527A-2D5F-4120-AC17-8354A669B9F9}" type="slidenum">
              <a:rPr lang="en-US" smtClean="0"/>
              <a:t>11</a:t>
            </a:fld>
            <a:endParaRPr lang="en-US"/>
          </a:p>
        </p:txBody>
      </p:sp>
    </p:spTree>
    <p:extLst>
      <p:ext uri="{BB962C8B-B14F-4D97-AF65-F5344CB8AC3E}">
        <p14:creationId xmlns:p14="http://schemas.microsoft.com/office/powerpoint/2010/main" val="741122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EA527A-2D5F-4120-AC17-8354A669B9F9}" type="slidenum">
              <a:rPr lang="en-US" smtClean="0"/>
              <a:t>12</a:t>
            </a:fld>
            <a:endParaRPr lang="en-US"/>
          </a:p>
        </p:txBody>
      </p:sp>
    </p:spTree>
    <p:extLst>
      <p:ext uri="{BB962C8B-B14F-4D97-AF65-F5344CB8AC3E}">
        <p14:creationId xmlns:p14="http://schemas.microsoft.com/office/powerpoint/2010/main" val="809979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24ACE-C669-4A2A-83A5-D7DF8D737E83}" type="slidenum">
              <a:rPr lang="en-US" smtClean="0"/>
              <a:t>13</a:t>
            </a:fld>
            <a:endParaRPr lang="en-US" dirty="0"/>
          </a:p>
        </p:txBody>
      </p:sp>
    </p:spTree>
    <p:extLst>
      <p:ext uri="{BB962C8B-B14F-4D97-AF65-F5344CB8AC3E}">
        <p14:creationId xmlns:p14="http://schemas.microsoft.com/office/powerpoint/2010/main" val="3693170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Setting context</a:t>
            </a:r>
          </a:p>
          <a:p>
            <a:r>
              <a:rPr lang="en-US" dirty="0" smtClean="0"/>
              <a:t>20 accounts in all</a:t>
            </a:r>
          </a:p>
          <a:p>
            <a:r>
              <a:rPr lang="en-US" dirty="0" smtClean="0"/>
              <a:t>Agencies have so many</a:t>
            </a:r>
            <a:r>
              <a:rPr lang="en-US" baseline="0" dirty="0" smtClean="0"/>
              <a:t> more ops for social media now that they did 3 years ago. The real question now is what are we trying to accomplish with what do we have and where do we start when we have an incident?</a:t>
            </a:r>
          </a:p>
          <a:p>
            <a:endParaRPr lang="en-US" baseline="0" dirty="0" smtClean="0"/>
          </a:p>
          <a:p>
            <a:r>
              <a:rPr lang="en-US" baseline="0" dirty="0" smtClean="0"/>
              <a:t>I think the issue of staying in your lane becomes a tough situation. </a:t>
            </a:r>
          </a:p>
          <a:p>
            <a:r>
              <a:rPr lang="en-US" baseline="0" dirty="0" smtClean="0"/>
              <a:t>This is just to give context to what I‘m sure each state deals with when it comes to fire info. Obviously we have local Fire </a:t>
            </a:r>
            <a:r>
              <a:rPr lang="en-US" baseline="0" dirty="0" err="1" smtClean="0"/>
              <a:t>Depts</a:t>
            </a:r>
            <a:r>
              <a:rPr lang="en-US" baseline="0" dirty="0" smtClean="0"/>
              <a:t> that have their own and all of their chief’s have accounts too. </a:t>
            </a:r>
          </a:p>
          <a:p>
            <a:endParaRPr lang="en-US" baseline="0" dirty="0" smtClean="0"/>
          </a:p>
          <a:p>
            <a:r>
              <a:rPr lang="en-US" baseline="0" dirty="0" smtClean="0"/>
              <a:t>I think it brings into question where do we send people looking for information- I experienced multiple calls from internally where should we tell people to get info.</a:t>
            </a:r>
          </a:p>
          <a:p>
            <a:r>
              <a:rPr lang="en-US" baseline="0" dirty="0" smtClean="0"/>
              <a:t>We finally have put together an interagency website to hopefully mitigate this question</a:t>
            </a:r>
          </a:p>
          <a:p>
            <a:endParaRPr lang="en-US" baseline="0" dirty="0" smtClean="0"/>
          </a:p>
        </p:txBody>
      </p:sp>
      <p:sp>
        <p:nvSpPr>
          <p:cNvPr id="4" name="Slide Number Placeholder 3"/>
          <p:cNvSpPr>
            <a:spLocks noGrp="1"/>
          </p:cNvSpPr>
          <p:nvPr>
            <p:ph type="sldNum" sz="quarter" idx="10"/>
          </p:nvPr>
        </p:nvSpPr>
        <p:spPr/>
        <p:txBody>
          <a:bodyPr/>
          <a:lstStyle/>
          <a:p>
            <a:fld id="{FAEA527A-2D5F-4120-AC17-8354A669B9F9}" type="slidenum">
              <a:rPr lang="en-US" smtClean="0"/>
              <a:t>2</a:t>
            </a:fld>
            <a:endParaRPr lang="en-US"/>
          </a:p>
        </p:txBody>
      </p:sp>
    </p:spTree>
    <p:extLst>
      <p:ext uri="{BB962C8B-B14F-4D97-AF65-F5344CB8AC3E}">
        <p14:creationId xmlns:p14="http://schemas.microsoft.com/office/powerpoint/2010/main" val="84896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PEW research had a great paper</a:t>
            </a:r>
            <a:r>
              <a:rPr lang="en-US" baseline="0" dirty="0" smtClean="0"/>
              <a:t> from Aug. 2016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Pew said that while a very large share of its users (74 per cent) obtain news via the site, given that its user base is also significantly smaller than Facebook’s or YouTube’s this results in a smaller overall reach for news: With just 11% of U.S. adults get news via Twitter.</a:t>
            </a:r>
          </a:p>
          <a:p>
            <a:endParaRPr lang="en-US" baseline="0" dirty="0" smtClean="0"/>
          </a:p>
          <a:p>
            <a:r>
              <a:rPr lang="en-US" baseline="0" dirty="0" smtClean="0"/>
              <a:t>Interesting that recently Twitter </a:t>
            </a:r>
            <a:r>
              <a:rPr lang="en-US" baseline="0" dirty="0" smtClean="0"/>
              <a:t>has </a:t>
            </a:r>
            <a:r>
              <a:rPr lang="en-US" baseline="0" dirty="0" smtClean="0"/>
              <a:t>the smallest following, next to FB an </a:t>
            </a:r>
            <a:r>
              <a:rPr lang="en-US" baseline="0" dirty="0" err="1" smtClean="0"/>
              <a:t>Youtube</a:t>
            </a:r>
            <a:endParaRPr lang="en-US" baseline="0" dirty="0" smtClean="0"/>
          </a:p>
          <a:p>
            <a:r>
              <a:rPr lang="en-US" baseline="0" dirty="0" smtClean="0"/>
              <a:t>Facebook stats stayed the same while Twitter and </a:t>
            </a:r>
            <a:r>
              <a:rPr lang="en-US" baseline="0" dirty="0" err="1" smtClean="0"/>
              <a:t>Youtube</a:t>
            </a:r>
            <a:r>
              <a:rPr lang="en-US" baseline="0" dirty="0" smtClean="0"/>
              <a:t> jumped.</a:t>
            </a:r>
          </a:p>
          <a:p>
            <a:r>
              <a:rPr lang="en-US" baseline="0" dirty="0" smtClean="0"/>
              <a:t>Snapchat is a relatively new one, gaining more popularity. Companies and agencies can really hit a target market with the users.</a:t>
            </a:r>
          </a:p>
          <a:p>
            <a:r>
              <a:rPr lang="en-US" baseline="0" dirty="0" smtClean="0"/>
              <a:t>Agencies haven’t mastered the skill or time needed to make Snap Chat a viable platform.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EA527A-2D5F-4120-AC17-8354A669B9F9}" type="slidenum">
              <a:rPr lang="en-US" smtClean="0"/>
              <a:t>3</a:t>
            </a:fld>
            <a:endParaRPr lang="en-US"/>
          </a:p>
        </p:txBody>
      </p:sp>
    </p:spTree>
    <p:extLst>
      <p:ext uri="{BB962C8B-B14F-4D97-AF65-F5344CB8AC3E}">
        <p14:creationId xmlns:p14="http://schemas.microsoft.com/office/powerpoint/2010/main" val="3081165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researcher concluded that Americans are now more likely than ever to report getting news from multiple social media sites — with around a quarter of all U.S. adults (26%) getting news from two or more sites, up from 18% in 2016.</a:t>
            </a:r>
          </a:p>
          <a:p>
            <a:r>
              <a:rPr lang="en-US" sz="1200" b="0" i="0" kern="1200" dirty="0" smtClean="0">
                <a:solidFill>
                  <a:schemeClr val="tx1"/>
                </a:solidFill>
                <a:effectLst/>
                <a:latin typeface="+mn-lt"/>
                <a:ea typeface="+mn-ea"/>
                <a:cs typeface="+mn-cs"/>
              </a:rPr>
              <a:t>In additional </a:t>
            </a:r>
            <a:r>
              <a:rPr lang="en-US" sz="1200" b="0" i="0" u="none" strike="noStrike" kern="1200" dirty="0" smtClean="0">
                <a:solidFill>
                  <a:schemeClr val="tx1"/>
                </a:solidFill>
                <a:effectLst/>
                <a:latin typeface="+mn-lt"/>
                <a:ea typeface="+mn-ea"/>
                <a:cs typeface="+mn-cs"/>
                <a:hlinkClick r:id="rId3"/>
              </a:rPr>
              <a:t>research</a:t>
            </a:r>
            <a:r>
              <a:rPr lang="en-US" sz="1200" b="0" i="0" kern="1200" dirty="0" smtClean="0">
                <a:solidFill>
                  <a:schemeClr val="tx1"/>
                </a:solidFill>
                <a:effectLst/>
                <a:latin typeface="+mn-lt"/>
                <a:ea typeface="+mn-ea"/>
                <a:cs typeface="+mn-cs"/>
              </a:rPr>
              <a:t> it also said its data shows the Internet is closing in on television as a source of news. As of August 2017, 43% of Americans report often getting news online, compared with 50% who often get news on television — so just a seven-percentage-point gap. While in early 2016 the gap between the two news platforms was 19 points.</a:t>
            </a:r>
          </a:p>
          <a:p>
            <a:r>
              <a:rPr lang="en-US" sz="1200" b="0" i="0" kern="1200" dirty="0" smtClean="0">
                <a:solidFill>
                  <a:schemeClr val="tx1"/>
                </a:solidFill>
                <a:effectLst/>
                <a:latin typeface="+mn-lt"/>
                <a:ea typeface="+mn-ea"/>
                <a:cs typeface="+mn-cs"/>
              </a:rPr>
              <a:t>So, in short, the Internet’s social platform giants are busily consuming broadcast/TV news media, not just print.</a:t>
            </a:r>
          </a:p>
          <a:p>
            <a:endParaRPr lang="en-US" dirty="0"/>
          </a:p>
        </p:txBody>
      </p:sp>
      <p:sp>
        <p:nvSpPr>
          <p:cNvPr id="4" name="Slide Number Placeholder 3"/>
          <p:cNvSpPr>
            <a:spLocks noGrp="1"/>
          </p:cNvSpPr>
          <p:nvPr>
            <p:ph type="sldNum" sz="quarter" idx="10"/>
          </p:nvPr>
        </p:nvSpPr>
        <p:spPr/>
        <p:txBody>
          <a:bodyPr/>
          <a:lstStyle/>
          <a:p>
            <a:fld id="{FAEA527A-2D5F-4120-AC17-8354A669B9F9}" type="slidenum">
              <a:rPr lang="en-US" smtClean="0"/>
              <a:t>4</a:t>
            </a:fld>
            <a:endParaRPr lang="en-US"/>
          </a:p>
        </p:txBody>
      </p:sp>
    </p:spTree>
    <p:extLst>
      <p:ext uri="{BB962C8B-B14F-4D97-AF65-F5344CB8AC3E}">
        <p14:creationId xmlns:p14="http://schemas.microsoft.com/office/powerpoint/2010/main" val="104394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EA527A-2D5F-4120-AC17-8354A669B9F9}" type="slidenum">
              <a:rPr lang="en-US" smtClean="0"/>
              <a:t>5</a:t>
            </a:fld>
            <a:endParaRPr lang="en-US"/>
          </a:p>
        </p:txBody>
      </p:sp>
    </p:spTree>
    <p:extLst>
      <p:ext uri="{BB962C8B-B14F-4D97-AF65-F5344CB8AC3E}">
        <p14:creationId xmlns:p14="http://schemas.microsoft.com/office/powerpoint/2010/main" val="155060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Personal </a:t>
            </a:r>
            <a:r>
              <a:rPr lang="en-US" baseline="0" dirty="0" err="1" smtClean="0"/>
              <a:t>exp</a:t>
            </a:r>
            <a:r>
              <a:rPr lang="en-US" baseline="0" dirty="0" smtClean="0"/>
              <a:t> this summer- 16 fires and 8 teams transition in 2 weeks. 1</a:t>
            </a:r>
            <a:r>
              <a:rPr lang="en-US" baseline="30000" dirty="0" smtClean="0"/>
              <a:t>st</a:t>
            </a:r>
            <a:r>
              <a:rPr lang="en-US" baseline="0" dirty="0" smtClean="0"/>
              <a:t> time ever and many of our PAOs didn’t have a clear del </a:t>
            </a:r>
            <a:r>
              <a:rPr lang="en-US" baseline="0" dirty="0" err="1" smtClean="0"/>
              <a:t>auth</a:t>
            </a:r>
            <a:r>
              <a:rPr lang="en-US" baseline="0" dirty="0" smtClean="0"/>
              <a:t> and were giving verbal direction. Then I would end up with multiple calls and/or follow up on how to do what we required for social.</a:t>
            </a:r>
            <a:endParaRPr lang="en-US" dirty="0" smtClean="0"/>
          </a:p>
          <a:p>
            <a:endParaRPr lang="en-US" dirty="0" smtClean="0"/>
          </a:p>
          <a:p>
            <a:endParaRPr lang="en-US" dirty="0" smtClean="0"/>
          </a:p>
          <a:p>
            <a:r>
              <a:rPr lang="en-US" dirty="0" smtClean="0"/>
              <a:t>This is unique to everyone-</a:t>
            </a:r>
            <a:r>
              <a:rPr lang="en-US" baseline="0" dirty="0" smtClean="0"/>
              <a:t> I’ve heard all different interesting ways to get access.</a:t>
            </a:r>
          </a:p>
          <a:p>
            <a:r>
              <a:rPr lang="en-US" baseline="0" dirty="0" smtClean="0"/>
              <a:t>Nevada we give access and have a standard with FB only that the first few posts are scheduled, then after clearance from me or </a:t>
            </a:r>
            <a:r>
              <a:rPr lang="en-US" baseline="0" dirty="0" err="1" smtClean="0"/>
              <a:t>tweeks</a:t>
            </a:r>
            <a:r>
              <a:rPr lang="en-US" baseline="0" dirty="0" smtClean="0"/>
              <a:t> we publish. There’s only 2 posts a day for FB. </a:t>
            </a:r>
          </a:p>
          <a:p>
            <a:r>
              <a:rPr lang="en-US" baseline="0" dirty="0" smtClean="0"/>
              <a:t>No Twitter access, but unlimited composed tweets can be sent via text and I tweet those. Challenging and a bottleneck but had zero complaints from teams in 2017</a:t>
            </a:r>
          </a:p>
          <a:p>
            <a:endParaRPr lang="en-US" baseline="0" dirty="0" smtClean="0"/>
          </a:p>
          <a:p>
            <a:r>
              <a:rPr lang="en-US" baseline="0" dirty="0" smtClean="0"/>
              <a:t>I think there is definitely control/territorial issues, but maybe it’s trust issues as well? Lack of fire information experience on the local unit? Or have there been times the local unit was burned? </a:t>
            </a:r>
          </a:p>
          <a:p>
            <a:r>
              <a:rPr lang="en-US" baseline="0" dirty="0" smtClean="0"/>
              <a:t>Limited, maybe you only get Facebook or only Twitter. Problem solve to get your info out in the best way. Might be time to designate a liaison from the team to the unit?</a:t>
            </a:r>
          </a:p>
          <a:p>
            <a:endParaRPr lang="en-US" baseline="0" dirty="0" smtClean="0"/>
          </a:p>
          <a:p>
            <a:r>
              <a:rPr lang="en-US" baseline="0" dirty="0" smtClean="0"/>
              <a:t>Zero access, how do you get the info out? Are there other options? Other units to share? Is the social media lead open to having one person on the team manage?</a:t>
            </a:r>
          </a:p>
          <a:p>
            <a:r>
              <a:rPr lang="en-US" baseline="0" dirty="0" smtClean="0"/>
              <a:t>Recommendation- Try developing the post and then share with the unit – do the work for them. Recommend a liaison if there’s zero access</a:t>
            </a:r>
          </a:p>
          <a:p>
            <a:endParaRPr lang="en-US" baseline="0" dirty="0" smtClean="0"/>
          </a:p>
          <a:p>
            <a:r>
              <a:rPr lang="en-US" baseline="0" dirty="0" smtClean="0"/>
              <a:t>Generation gap</a:t>
            </a:r>
          </a:p>
          <a:p>
            <a:r>
              <a:rPr lang="en-US" baseline="0" dirty="0" smtClean="0"/>
              <a:t>Millennials-  stereotyping… because millennials are native to social they are proficient in business/professionally</a:t>
            </a:r>
          </a:p>
          <a:p>
            <a:r>
              <a:rPr lang="en-US" baseline="0" dirty="0" smtClean="0"/>
              <a:t>	not necessarily. Lack of experience in business, lack of ability to know strategy or protocols.  Even personal use can end up in a bad reputation- people are fired.</a:t>
            </a:r>
          </a:p>
          <a:p>
            <a:endParaRPr lang="en-US" baseline="0" dirty="0" smtClean="0"/>
          </a:p>
          <a:p>
            <a:r>
              <a:rPr lang="en-US" baseline="0" dirty="0" smtClean="0"/>
              <a:t>Discussion?</a:t>
            </a:r>
            <a:endParaRPr lang="en-US" dirty="0"/>
          </a:p>
        </p:txBody>
      </p:sp>
      <p:sp>
        <p:nvSpPr>
          <p:cNvPr id="4" name="Slide Number Placeholder 3"/>
          <p:cNvSpPr>
            <a:spLocks noGrp="1"/>
          </p:cNvSpPr>
          <p:nvPr>
            <p:ph type="sldNum" sz="quarter" idx="10"/>
          </p:nvPr>
        </p:nvSpPr>
        <p:spPr/>
        <p:txBody>
          <a:bodyPr/>
          <a:lstStyle/>
          <a:p>
            <a:fld id="{FAEA527A-2D5F-4120-AC17-8354A669B9F9}" type="slidenum">
              <a:rPr lang="en-US" smtClean="0"/>
              <a:t>6</a:t>
            </a:fld>
            <a:endParaRPr lang="en-US"/>
          </a:p>
        </p:txBody>
      </p:sp>
    </p:spTree>
    <p:extLst>
      <p:ext uri="{BB962C8B-B14F-4D97-AF65-F5344CB8AC3E}">
        <p14:creationId xmlns:p14="http://schemas.microsoft.com/office/powerpoint/2010/main" val="3934390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Gets tricky- We get caught up in the rush of things and trying to spin plates while standing on our heads.</a:t>
            </a:r>
            <a:r>
              <a:rPr lang="en-US" baseline="0" dirty="0" smtClean="0"/>
              <a:t> </a:t>
            </a:r>
          </a:p>
          <a:p>
            <a:r>
              <a:rPr lang="en-US" baseline="0" dirty="0" smtClean="0"/>
              <a:t>Team transitions are never perfect</a:t>
            </a:r>
          </a:p>
          <a:p>
            <a:endParaRPr lang="en-US" baseline="0" dirty="0" smtClean="0"/>
          </a:p>
          <a:p>
            <a:r>
              <a:rPr lang="en-US" baseline="0" dirty="0" smtClean="0"/>
              <a:t>These are 3 things that came to mind when making this </a:t>
            </a:r>
            <a:r>
              <a:rPr lang="en-US" baseline="0" dirty="0" err="1" smtClean="0"/>
              <a:t>prez</a:t>
            </a:r>
            <a:r>
              <a:rPr lang="en-US" baseline="0" dirty="0" smtClean="0"/>
              <a:t>. </a:t>
            </a:r>
          </a:p>
          <a:p>
            <a:r>
              <a:rPr lang="en-US" baseline="0" dirty="0" smtClean="0"/>
              <a:t>Now jump to the transition part-</a:t>
            </a:r>
          </a:p>
          <a:p>
            <a:r>
              <a:rPr lang="en-US" baseline="0" dirty="0" smtClean="0"/>
              <a:t>How can we make it better? Is there a way that we can streamline it?</a:t>
            </a:r>
          </a:p>
          <a:p>
            <a:endParaRPr lang="en-US" baseline="0" dirty="0" smtClean="0"/>
          </a:p>
          <a:p>
            <a:r>
              <a:rPr lang="en-US" baseline="0" dirty="0" smtClean="0"/>
              <a:t>We learned the hard way and weren’t as prepared as we thought.</a:t>
            </a:r>
          </a:p>
          <a:p>
            <a:r>
              <a:rPr lang="en-US" baseline="0" dirty="0" smtClean="0"/>
              <a:t>Example- </a:t>
            </a:r>
            <a:r>
              <a:rPr lang="en-US" baseline="0" dirty="0" smtClean="0"/>
              <a:t>Nevada has a checklist and I share that with all of our districts. </a:t>
            </a:r>
            <a:r>
              <a:rPr lang="en-US" baseline="0" dirty="0" smtClean="0"/>
              <a:t>Next slide. Meanwhile </a:t>
            </a:r>
            <a:r>
              <a:rPr lang="en-US" baseline="0" dirty="0" smtClean="0"/>
              <a:t>I’m constantly monitoring our channels.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Territorial- different personalities to deal with, BLM Nevada- I share access to FB and 2 posts per day per incident, and unlimited Twitter but that goes straight to me. Twitter can crucify us fast!</a:t>
            </a:r>
            <a:endParaRPr lang="en-US" dirty="0" smtClean="0"/>
          </a:p>
          <a:p>
            <a:endParaRPr lang="en-US" baseline="0" dirty="0" smtClean="0"/>
          </a:p>
          <a:p>
            <a:r>
              <a:rPr lang="en-US" baseline="0" dirty="0" smtClean="0"/>
              <a:t>What have you </a:t>
            </a:r>
            <a:r>
              <a:rPr lang="en-US" baseline="0" dirty="0" smtClean="0"/>
              <a:t>experienced and ideas to make it better? Discussion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EA527A-2D5F-4120-AC17-8354A669B9F9}" type="slidenum">
              <a:rPr lang="en-US" smtClean="0"/>
              <a:t>7</a:t>
            </a:fld>
            <a:endParaRPr lang="en-US"/>
          </a:p>
        </p:txBody>
      </p:sp>
    </p:spTree>
    <p:extLst>
      <p:ext uri="{BB962C8B-B14F-4D97-AF65-F5344CB8AC3E}">
        <p14:creationId xmlns:p14="http://schemas.microsoft.com/office/powerpoint/2010/main" val="388218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EA527A-2D5F-4120-AC17-8354A669B9F9}" type="slidenum">
              <a:rPr lang="en-US" smtClean="0"/>
              <a:t>8</a:t>
            </a:fld>
            <a:endParaRPr lang="en-US"/>
          </a:p>
        </p:txBody>
      </p:sp>
    </p:spTree>
    <p:extLst>
      <p:ext uri="{BB962C8B-B14F-4D97-AF65-F5344CB8AC3E}">
        <p14:creationId xmlns:p14="http://schemas.microsoft.com/office/powerpoint/2010/main" val="288049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EA527A-2D5F-4120-AC17-8354A669B9F9}" type="slidenum">
              <a:rPr lang="en-US" smtClean="0"/>
              <a:t>9</a:t>
            </a:fld>
            <a:endParaRPr lang="en-US"/>
          </a:p>
        </p:txBody>
      </p:sp>
    </p:spTree>
    <p:extLst>
      <p:ext uri="{BB962C8B-B14F-4D97-AF65-F5344CB8AC3E}">
        <p14:creationId xmlns:p14="http://schemas.microsoft.com/office/powerpoint/2010/main" val="783771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0D003F-9357-42A1-92D5-04B103347E93}"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BC629-2BA2-41B0-B8A7-E25952A62B57}" type="slidenum">
              <a:rPr lang="en-US" smtClean="0"/>
              <a:t>‹#›</a:t>
            </a:fld>
            <a:endParaRPr lang="en-US"/>
          </a:p>
        </p:txBody>
      </p:sp>
    </p:spTree>
    <p:extLst>
      <p:ext uri="{BB962C8B-B14F-4D97-AF65-F5344CB8AC3E}">
        <p14:creationId xmlns:p14="http://schemas.microsoft.com/office/powerpoint/2010/main" val="280440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0D003F-9357-42A1-92D5-04B103347E93}"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BC629-2BA2-41B0-B8A7-E25952A62B57}" type="slidenum">
              <a:rPr lang="en-US" smtClean="0"/>
              <a:t>‹#›</a:t>
            </a:fld>
            <a:endParaRPr lang="en-US"/>
          </a:p>
        </p:txBody>
      </p:sp>
    </p:spTree>
    <p:extLst>
      <p:ext uri="{BB962C8B-B14F-4D97-AF65-F5344CB8AC3E}">
        <p14:creationId xmlns:p14="http://schemas.microsoft.com/office/powerpoint/2010/main" val="3351381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0D003F-9357-42A1-92D5-04B103347E93}"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BC629-2BA2-41B0-B8A7-E25952A62B57}" type="slidenum">
              <a:rPr lang="en-US" smtClean="0"/>
              <a:t>‹#›</a:t>
            </a:fld>
            <a:endParaRPr lang="en-US"/>
          </a:p>
        </p:txBody>
      </p:sp>
    </p:spTree>
    <p:extLst>
      <p:ext uri="{BB962C8B-B14F-4D97-AF65-F5344CB8AC3E}">
        <p14:creationId xmlns:p14="http://schemas.microsoft.com/office/powerpoint/2010/main" val="282743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0D003F-9357-42A1-92D5-04B103347E93}"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BC629-2BA2-41B0-B8A7-E25952A62B57}" type="slidenum">
              <a:rPr lang="en-US" smtClean="0"/>
              <a:t>‹#›</a:t>
            </a:fld>
            <a:endParaRPr lang="en-US"/>
          </a:p>
        </p:txBody>
      </p:sp>
    </p:spTree>
    <p:extLst>
      <p:ext uri="{BB962C8B-B14F-4D97-AF65-F5344CB8AC3E}">
        <p14:creationId xmlns:p14="http://schemas.microsoft.com/office/powerpoint/2010/main" val="63378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0D003F-9357-42A1-92D5-04B103347E93}"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BC629-2BA2-41B0-B8A7-E25952A62B57}" type="slidenum">
              <a:rPr lang="en-US" smtClean="0"/>
              <a:t>‹#›</a:t>
            </a:fld>
            <a:endParaRPr lang="en-US"/>
          </a:p>
        </p:txBody>
      </p:sp>
    </p:spTree>
    <p:extLst>
      <p:ext uri="{BB962C8B-B14F-4D97-AF65-F5344CB8AC3E}">
        <p14:creationId xmlns:p14="http://schemas.microsoft.com/office/powerpoint/2010/main" val="424951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0D003F-9357-42A1-92D5-04B103347E93}"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BC629-2BA2-41B0-B8A7-E25952A62B57}" type="slidenum">
              <a:rPr lang="en-US" smtClean="0"/>
              <a:t>‹#›</a:t>
            </a:fld>
            <a:endParaRPr lang="en-US"/>
          </a:p>
        </p:txBody>
      </p:sp>
    </p:spTree>
    <p:extLst>
      <p:ext uri="{BB962C8B-B14F-4D97-AF65-F5344CB8AC3E}">
        <p14:creationId xmlns:p14="http://schemas.microsoft.com/office/powerpoint/2010/main" val="283807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0D003F-9357-42A1-92D5-04B103347E93}"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BBC629-2BA2-41B0-B8A7-E25952A62B57}" type="slidenum">
              <a:rPr lang="en-US" smtClean="0"/>
              <a:t>‹#›</a:t>
            </a:fld>
            <a:endParaRPr lang="en-US"/>
          </a:p>
        </p:txBody>
      </p:sp>
    </p:spTree>
    <p:extLst>
      <p:ext uri="{BB962C8B-B14F-4D97-AF65-F5344CB8AC3E}">
        <p14:creationId xmlns:p14="http://schemas.microsoft.com/office/powerpoint/2010/main" val="306951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0D003F-9357-42A1-92D5-04B103347E93}"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BBC629-2BA2-41B0-B8A7-E25952A62B57}" type="slidenum">
              <a:rPr lang="en-US" smtClean="0"/>
              <a:t>‹#›</a:t>
            </a:fld>
            <a:endParaRPr lang="en-US"/>
          </a:p>
        </p:txBody>
      </p:sp>
    </p:spTree>
    <p:extLst>
      <p:ext uri="{BB962C8B-B14F-4D97-AF65-F5344CB8AC3E}">
        <p14:creationId xmlns:p14="http://schemas.microsoft.com/office/powerpoint/2010/main" val="154399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D003F-9357-42A1-92D5-04B103347E93}"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BBC629-2BA2-41B0-B8A7-E25952A62B57}" type="slidenum">
              <a:rPr lang="en-US" smtClean="0"/>
              <a:t>‹#›</a:t>
            </a:fld>
            <a:endParaRPr lang="en-US"/>
          </a:p>
        </p:txBody>
      </p:sp>
    </p:spTree>
    <p:extLst>
      <p:ext uri="{BB962C8B-B14F-4D97-AF65-F5344CB8AC3E}">
        <p14:creationId xmlns:p14="http://schemas.microsoft.com/office/powerpoint/2010/main" val="214692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0D003F-9357-42A1-92D5-04B103347E93}"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BC629-2BA2-41B0-B8A7-E25952A62B57}" type="slidenum">
              <a:rPr lang="en-US" smtClean="0"/>
              <a:t>‹#›</a:t>
            </a:fld>
            <a:endParaRPr lang="en-US"/>
          </a:p>
        </p:txBody>
      </p:sp>
    </p:spTree>
    <p:extLst>
      <p:ext uri="{BB962C8B-B14F-4D97-AF65-F5344CB8AC3E}">
        <p14:creationId xmlns:p14="http://schemas.microsoft.com/office/powerpoint/2010/main" val="86267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0D003F-9357-42A1-92D5-04B103347E93}"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BC629-2BA2-41B0-B8A7-E25952A62B57}" type="slidenum">
              <a:rPr lang="en-US" smtClean="0"/>
              <a:t>‹#›</a:t>
            </a:fld>
            <a:endParaRPr lang="en-US"/>
          </a:p>
        </p:txBody>
      </p:sp>
    </p:spTree>
    <p:extLst>
      <p:ext uri="{BB962C8B-B14F-4D97-AF65-F5344CB8AC3E}">
        <p14:creationId xmlns:p14="http://schemas.microsoft.com/office/powerpoint/2010/main" val="2223433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D003F-9357-42A1-92D5-04B103347E93}" type="datetimeFigureOut">
              <a:rPr lang="en-US" smtClean="0"/>
              <a:t>3/22/2018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BC629-2BA2-41B0-B8A7-E25952A62B57}" type="slidenum">
              <a:rPr lang="en-US" smtClean="0"/>
              <a:t>‹#›</a:t>
            </a:fld>
            <a:endParaRPr lang="en-US"/>
          </a:p>
        </p:txBody>
      </p:sp>
    </p:spTree>
    <p:extLst>
      <p:ext uri="{BB962C8B-B14F-4D97-AF65-F5344CB8AC3E}">
        <p14:creationId xmlns:p14="http://schemas.microsoft.com/office/powerpoint/2010/main" val="2871229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youtu.be/HoTu0U6AhdA" TargetMode="External"/><Relationship Id="rId5" Type="http://schemas.openxmlformats.org/officeDocument/2006/relationships/image" Target="../media/image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hyperlink" Target="mailto:ritahenderson@blm.gov"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notesSlide" Target="../notesSlides/notesSlide2.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ideo" Target="https://www.youtube.com/embed/FBgLytbB-uE" TargetMode="Externa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4.png"/><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t="22110" r="25728" b="5028"/>
          <a:stretch/>
        </p:blipFill>
        <p:spPr>
          <a:xfrm>
            <a:off x="-236631" y="0"/>
            <a:ext cx="9528116" cy="70104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2" y="158889"/>
            <a:ext cx="919624" cy="804672"/>
          </a:xfrm>
          <a:prstGeom prst="rect">
            <a:avLst/>
          </a:prstGeom>
        </p:spPr>
      </p:pic>
      <p:sp>
        <p:nvSpPr>
          <p:cNvPr id="10" name="TextBox 9"/>
          <p:cNvSpPr txBox="1"/>
          <p:nvPr/>
        </p:nvSpPr>
        <p:spPr>
          <a:xfrm>
            <a:off x="1219200" y="175211"/>
            <a:ext cx="4867422" cy="830997"/>
          </a:xfrm>
          <a:prstGeom prst="rect">
            <a:avLst/>
          </a:prstGeom>
          <a:noFill/>
        </p:spPr>
        <p:txBody>
          <a:bodyPr wrap="square" rtlCol="0">
            <a:spAutoFit/>
          </a:bodyPr>
          <a:lstStyle/>
          <a:p>
            <a:r>
              <a:rPr lang="en-US" sz="2400" dirty="0" smtClean="0">
                <a:solidFill>
                  <a:schemeClr val="bg1"/>
                </a:solidFill>
                <a:latin typeface="Franklin Gothic Medium" panose="020B0603020102020204" pitchFamily="34" charset="0"/>
              </a:rPr>
              <a:t>Bureau of</a:t>
            </a:r>
          </a:p>
          <a:p>
            <a:r>
              <a:rPr lang="en-US" sz="2400" dirty="0" smtClean="0">
                <a:solidFill>
                  <a:schemeClr val="bg1"/>
                </a:solidFill>
                <a:latin typeface="Franklin Gothic Medium" panose="020B0603020102020204" pitchFamily="34" charset="0"/>
              </a:rPr>
              <a:t>Land Management</a:t>
            </a:r>
            <a:endParaRPr lang="en-US" sz="2400" dirty="0">
              <a:solidFill>
                <a:schemeClr val="bg1"/>
              </a:solidFill>
              <a:latin typeface="Franklin Gothic Medium" panose="020B0603020102020204"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3145" y="2886472"/>
            <a:ext cx="4928564" cy="3285710"/>
          </a:xfrm>
          <a:prstGeom prst="rect">
            <a:avLst/>
          </a:prstGeom>
          <a:ln>
            <a:solidFill>
              <a:schemeClr val="bg1"/>
            </a:solidFill>
          </a:ln>
          <a:effectLst>
            <a:outerShdw blurRad="50800" dist="38100" dir="2700000" algn="tl" rotWithShape="0">
              <a:prstClr val="black">
                <a:alpha val="40000"/>
              </a:prstClr>
            </a:outerShdw>
          </a:effectLst>
        </p:spPr>
      </p:pic>
      <p:sp>
        <p:nvSpPr>
          <p:cNvPr id="12" name="TextBox 11"/>
          <p:cNvSpPr txBox="1"/>
          <p:nvPr/>
        </p:nvSpPr>
        <p:spPr>
          <a:xfrm>
            <a:off x="745957" y="1880264"/>
            <a:ext cx="8217571" cy="646331"/>
          </a:xfrm>
          <a:prstGeom prst="rect">
            <a:avLst/>
          </a:prstGeom>
          <a:noFill/>
        </p:spPr>
        <p:txBody>
          <a:bodyPr wrap="none" rtlCol="0">
            <a:spAutoFit/>
          </a:bodyPr>
          <a:lstStyle/>
          <a:p>
            <a:r>
              <a:rPr lang="en-US" sz="3600" b="1" dirty="0" smtClean="0">
                <a:solidFill>
                  <a:schemeClr val="bg1"/>
                </a:solidFill>
              </a:rPr>
              <a:t>Social Media and Fire Information Sharing</a:t>
            </a:r>
            <a:endParaRPr lang="en-US" sz="3600" b="1" dirty="0">
              <a:solidFill>
                <a:schemeClr val="bg1"/>
              </a:solidFill>
            </a:endParaRPr>
          </a:p>
        </p:txBody>
      </p:sp>
    </p:spTree>
    <p:extLst>
      <p:ext uri="{BB962C8B-B14F-4D97-AF65-F5344CB8AC3E}">
        <p14:creationId xmlns:p14="http://schemas.microsoft.com/office/powerpoint/2010/main" val="3991162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06" t="87085" r="36523"/>
          <a:stretch/>
        </p:blipFill>
        <p:spPr>
          <a:xfrm>
            <a:off x="-1" y="0"/>
            <a:ext cx="9190894" cy="128016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06" t="87085" r="11295"/>
          <a:stretch/>
        </p:blipFill>
        <p:spPr>
          <a:xfrm>
            <a:off x="-17585" y="6400800"/>
            <a:ext cx="9190893" cy="496520"/>
          </a:xfrm>
          <a:prstGeom prst="rect">
            <a:avLst/>
          </a:prstGeom>
        </p:spPr>
      </p:pic>
      <p:sp>
        <p:nvSpPr>
          <p:cNvPr id="6" name="TextBox 5"/>
          <p:cNvSpPr txBox="1"/>
          <p:nvPr/>
        </p:nvSpPr>
        <p:spPr>
          <a:xfrm>
            <a:off x="4295336" y="132248"/>
            <a:ext cx="4867422" cy="1077218"/>
          </a:xfrm>
          <a:prstGeom prst="rect">
            <a:avLst/>
          </a:prstGeom>
          <a:noFill/>
        </p:spPr>
        <p:txBody>
          <a:bodyPr wrap="square" rtlCol="0">
            <a:spAutoFit/>
          </a:bodyPr>
          <a:lstStyle/>
          <a:p>
            <a:pPr algn="r"/>
            <a:r>
              <a:rPr lang="en-US" sz="3600" dirty="0" smtClean="0">
                <a:solidFill>
                  <a:prstClr val="white"/>
                </a:solidFill>
                <a:latin typeface="Franklin Gothic Medium" panose="020B0603020102020204" pitchFamily="34" charset="0"/>
              </a:rPr>
              <a:t>Team </a:t>
            </a:r>
            <a:r>
              <a:rPr lang="en-US" sz="3600" dirty="0" smtClean="0">
                <a:solidFill>
                  <a:prstClr val="white"/>
                </a:solidFill>
                <a:latin typeface="Franklin Gothic Medium" panose="020B0603020102020204" pitchFamily="34" charset="0"/>
              </a:rPr>
              <a:t>Accounts</a:t>
            </a:r>
            <a:endParaRPr lang="en-US" sz="3600" dirty="0" smtClean="0">
              <a:solidFill>
                <a:prstClr val="white"/>
              </a:solidFill>
              <a:latin typeface="Franklin Gothic Medium" panose="020B0603020102020204" pitchFamily="34" charset="0"/>
            </a:endParaRPr>
          </a:p>
          <a:p>
            <a:pPr algn="r"/>
            <a:endParaRPr lang="en-US" sz="2800" dirty="0">
              <a:solidFill>
                <a:prstClr val="white"/>
              </a:solidFill>
              <a:latin typeface="Franklin Gothic Medium" panose="020B06030201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6" y="1168063"/>
            <a:ext cx="9190892" cy="367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52400"/>
            <a:ext cx="9190892" cy="36763"/>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2" y="261617"/>
            <a:ext cx="919624" cy="804672"/>
          </a:xfrm>
          <a:prstGeom prst="rect">
            <a:avLst/>
          </a:prstGeom>
        </p:spPr>
      </p:pic>
      <p:sp>
        <p:nvSpPr>
          <p:cNvPr id="12" name="Rectangle 11"/>
          <p:cNvSpPr/>
          <p:nvPr/>
        </p:nvSpPr>
        <p:spPr>
          <a:xfrm>
            <a:off x="616297" y="2372889"/>
            <a:ext cx="6518430" cy="2862322"/>
          </a:xfrm>
          <a:prstGeom prst="rect">
            <a:avLst/>
          </a:prstGeom>
        </p:spPr>
        <p:txBody>
          <a:bodyPr wrap="square">
            <a:spAutoFit/>
          </a:bodyPr>
          <a:lstStyle/>
          <a:p>
            <a:r>
              <a:rPr lang="en-US" dirty="0" smtClean="0"/>
              <a:t>External</a:t>
            </a:r>
          </a:p>
          <a:p>
            <a:r>
              <a:rPr lang="en-US" dirty="0" smtClean="0"/>
              <a:t>Incident specific</a:t>
            </a:r>
          </a:p>
          <a:p>
            <a:endParaRPr lang="en-US" dirty="0"/>
          </a:p>
          <a:p>
            <a:r>
              <a:rPr lang="en-US" dirty="0"/>
              <a:t>Staying consistent is important.</a:t>
            </a:r>
          </a:p>
          <a:p>
            <a:pPr marL="285750" indent="-285750">
              <a:buFont typeface="Arial" panose="020B0604020202020204" pitchFamily="34" charset="0"/>
              <a:buChar char="•"/>
            </a:pPr>
            <a:r>
              <a:rPr lang="en-US" dirty="0" smtClean="0"/>
              <a:t>Do </a:t>
            </a:r>
            <a:r>
              <a:rPr lang="en-US" dirty="0"/>
              <a:t>you have an SOP for using your social accounts?</a:t>
            </a:r>
          </a:p>
          <a:p>
            <a:pPr marL="285750" indent="-285750">
              <a:buFont typeface="Arial" panose="020B0604020202020204" pitchFamily="34" charset="0"/>
              <a:buChar char="•"/>
            </a:pPr>
            <a:r>
              <a:rPr lang="en-US" dirty="0"/>
              <a:t>W</a:t>
            </a:r>
            <a:r>
              <a:rPr lang="en-US" dirty="0" smtClean="0"/>
              <a:t>ho </a:t>
            </a:r>
            <a:r>
              <a:rPr lang="en-US" dirty="0"/>
              <a:t>manages it, and what happens if that person goes away?</a:t>
            </a:r>
          </a:p>
          <a:p>
            <a:pPr marL="285750" indent="-285750">
              <a:buFont typeface="Arial" panose="020B0604020202020204" pitchFamily="34" charset="0"/>
              <a:buChar char="•"/>
            </a:pPr>
            <a:r>
              <a:rPr lang="en-US" dirty="0"/>
              <a:t>Is it worth the time to keep it updated? </a:t>
            </a:r>
          </a:p>
          <a:p>
            <a:pPr marL="285750" indent="-285750">
              <a:buFont typeface="Arial" panose="020B0604020202020204" pitchFamily="34" charset="0"/>
              <a:buChar char="•"/>
            </a:pPr>
            <a:r>
              <a:rPr lang="en-US" dirty="0"/>
              <a:t>Is it something that is serving a purpose?</a:t>
            </a:r>
          </a:p>
          <a:p>
            <a:endParaRPr lang="en-US" dirty="0" smtClean="0"/>
          </a:p>
          <a:p>
            <a:endParaRPr lang="en-US" dirty="0"/>
          </a:p>
        </p:txBody>
      </p:sp>
      <p:sp>
        <p:nvSpPr>
          <p:cNvPr id="13" name="Rectangle 12"/>
          <p:cNvSpPr/>
          <p:nvPr/>
        </p:nvSpPr>
        <p:spPr>
          <a:xfrm>
            <a:off x="616297" y="2050179"/>
            <a:ext cx="4572000" cy="369332"/>
          </a:xfrm>
          <a:prstGeom prst="rect">
            <a:avLst/>
          </a:prstGeom>
        </p:spPr>
        <p:txBody>
          <a:bodyPr>
            <a:spAutoFit/>
          </a:bodyPr>
          <a:lstStyle/>
          <a:p>
            <a:r>
              <a:rPr lang="en-US" dirty="0" smtClean="0"/>
              <a:t>Internal</a:t>
            </a:r>
            <a:endParaRPr lang="en-US" dirty="0"/>
          </a:p>
        </p:txBody>
      </p:sp>
      <p:sp>
        <p:nvSpPr>
          <p:cNvPr id="14" name="Rectangle 13"/>
          <p:cNvSpPr/>
          <p:nvPr/>
        </p:nvSpPr>
        <p:spPr>
          <a:xfrm>
            <a:off x="582888" y="4911590"/>
            <a:ext cx="5519810" cy="923330"/>
          </a:xfrm>
          <a:prstGeom prst="rect">
            <a:avLst/>
          </a:prstGeom>
        </p:spPr>
        <p:txBody>
          <a:bodyPr wrap="square">
            <a:spAutoFit/>
          </a:bodyPr>
          <a:lstStyle/>
          <a:p>
            <a:r>
              <a:rPr lang="en-US" dirty="0" smtClean="0"/>
              <a:t>Recommendations</a:t>
            </a:r>
          </a:p>
          <a:p>
            <a:r>
              <a:rPr lang="en-US" dirty="0" smtClean="0"/>
              <a:t>Useful internally</a:t>
            </a:r>
          </a:p>
          <a:p>
            <a:r>
              <a:rPr lang="en-US" dirty="0" smtClean="0"/>
              <a:t>Not recommended from the Social Media leads in BLM</a:t>
            </a:r>
            <a:endParaRPr lang="en-US" dirty="0"/>
          </a:p>
        </p:txBody>
      </p:sp>
      <p:sp>
        <p:nvSpPr>
          <p:cNvPr id="15" name="TextBox 14"/>
          <p:cNvSpPr txBox="1"/>
          <p:nvPr/>
        </p:nvSpPr>
        <p:spPr>
          <a:xfrm>
            <a:off x="2902297" y="1364701"/>
            <a:ext cx="3593356" cy="400110"/>
          </a:xfrm>
          <a:prstGeom prst="rect">
            <a:avLst/>
          </a:prstGeom>
          <a:noFill/>
        </p:spPr>
        <p:txBody>
          <a:bodyPr wrap="none" rtlCol="0">
            <a:spAutoFit/>
          </a:bodyPr>
          <a:lstStyle/>
          <a:p>
            <a:r>
              <a:rPr lang="en-US" sz="2000" b="1" dirty="0" smtClean="0"/>
              <a:t>Great Basin IMT Social </a:t>
            </a:r>
            <a:r>
              <a:rPr lang="en-US" sz="2000" b="1" dirty="0"/>
              <a:t>A</a:t>
            </a:r>
            <a:r>
              <a:rPr lang="en-US" sz="2000" b="1" dirty="0" smtClean="0"/>
              <a:t>ccounts</a:t>
            </a:r>
            <a:endParaRPr lang="en-US" sz="2000" b="1" dirty="0"/>
          </a:p>
        </p:txBody>
      </p:sp>
      <p:pic>
        <p:nvPicPr>
          <p:cNvPr id="1026" name="Picture 2" descr="Great Bas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5336" y="2042728"/>
            <a:ext cx="410527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428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06" t="87085" r="36523"/>
          <a:stretch/>
        </p:blipFill>
        <p:spPr>
          <a:xfrm>
            <a:off x="-1" y="0"/>
            <a:ext cx="9190894" cy="128016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06" t="87085" r="11295"/>
          <a:stretch/>
        </p:blipFill>
        <p:spPr>
          <a:xfrm>
            <a:off x="-17585" y="6400800"/>
            <a:ext cx="9190893" cy="496520"/>
          </a:xfrm>
          <a:prstGeom prst="rect">
            <a:avLst/>
          </a:prstGeom>
        </p:spPr>
      </p:pic>
      <p:sp>
        <p:nvSpPr>
          <p:cNvPr id="6" name="TextBox 5"/>
          <p:cNvSpPr txBox="1"/>
          <p:nvPr/>
        </p:nvSpPr>
        <p:spPr>
          <a:xfrm>
            <a:off x="4295336" y="132248"/>
            <a:ext cx="4867422" cy="1077218"/>
          </a:xfrm>
          <a:prstGeom prst="rect">
            <a:avLst/>
          </a:prstGeom>
          <a:noFill/>
        </p:spPr>
        <p:txBody>
          <a:bodyPr wrap="square" rtlCol="0">
            <a:spAutoFit/>
          </a:bodyPr>
          <a:lstStyle/>
          <a:p>
            <a:pPr algn="r"/>
            <a:r>
              <a:rPr lang="en-US" sz="3600" dirty="0" smtClean="0">
                <a:solidFill>
                  <a:prstClr val="white"/>
                </a:solidFill>
                <a:latin typeface="Franklin Gothic Medium" panose="020B0603020102020204" pitchFamily="34" charset="0"/>
              </a:rPr>
              <a:t>Best Practices</a:t>
            </a:r>
          </a:p>
          <a:p>
            <a:pPr algn="r"/>
            <a:endParaRPr lang="en-US" sz="2800" dirty="0">
              <a:solidFill>
                <a:prstClr val="white"/>
              </a:solidFill>
              <a:latin typeface="Franklin Gothic Medium" panose="020B06030201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6" y="1168063"/>
            <a:ext cx="9190892" cy="367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52400"/>
            <a:ext cx="9190892" cy="36763"/>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2" y="261617"/>
            <a:ext cx="919624" cy="804672"/>
          </a:xfrm>
          <a:prstGeom prst="rect">
            <a:avLst/>
          </a:prstGeom>
        </p:spPr>
      </p:pic>
      <p:sp>
        <p:nvSpPr>
          <p:cNvPr id="5" name="Rectangle 4"/>
          <p:cNvSpPr/>
          <p:nvPr/>
        </p:nvSpPr>
        <p:spPr>
          <a:xfrm>
            <a:off x="905761" y="1737985"/>
            <a:ext cx="6301153" cy="4385816"/>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dirty="0" smtClean="0"/>
              <a:t>Connect with the local unit</a:t>
            </a:r>
          </a:p>
          <a:p>
            <a:pPr marL="285750" indent="-285750">
              <a:lnSpc>
                <a:spcPct val="150000"/>
              </a:lnSpc>
              <a:buFont typeface="Wingdings" panose="05000000000000000000" pitchFamily="2" charset="2"/>
              <a:buChar char="Ø"/>
            </a:pPr>
            <a:r>
              <a:rPr lang="en-US" dirty="0" smtClean="0"/>
              <a:t>Incidents on BLM will use BLM existing social accounts.</a:t>
            </a:r>
          </a:p>
          <a:p>
            <a:pPr marL="285750" indent="-285750">
              <a:lnSpc>
                <a:spcPct val="150000"/>
              </a:lnSpc>
              <a:buFont typeface="Wingdings" panose="05000000000000000000" pitchFamily="2" charset="2"/>
              <a:buChar char="Ø"/>
            </a:pPr>
            <a:r>
              <a:rPr lang="en-US" dirty="0" smtClean="0"/>
              <a:t>Post photos and videos that tell a story.</a:t>
            </a:r>
          </a:p>
          <a:p>
            <a:pPr marL="285750" indent="-285750">
              <a:lnSpc>
                <a:spcPct val="150000"/>
              </a:lnSpc>
              <a:buFont typeface="Wingdings" panose="05000000000000000000" pitchFamily="2" charset="2"/>
              <a:buChar char="Ø"/>
            </a:pPr>
            <a:r>
              <a:rPr lang="en-US" dirty="0" smtClean="0"/>
              <a:t>Post Maps</a:t>
            </a:r>
          </a:p>
          <a:p>
            <a:pPr marL="285750" indent="-285750">
              <a:lnSpc>
                <a:spcPct val="150000"/>
              </a:lnSpc>
              <a:buFont typeface="Wingdings" panose="05000000000000000000" pitchFamily="2" charset="2"/>
              <a:buChar char="Ø"/>
            </a:pPr>
            <a:r>
              <a:rPr lang="en-US" dirty="0" smtClean="0"/>
              <a:t>Post consistently. </a:t>
            </a:r>
          </a:p>
          <a:p>
            <a:pPr marL="285750" indent="-285750">
              <a:lnSpc>
                <a:spcPct val="150000"/>
              </a:lnSpc>
              <a:buFont typeface="Wingdings" panose="05000000000000000000" pitchFamily="2" charset="2"/>
              <a:buChar char="Ø"/>
            </a:pPr>
            <a:r>
              <a:rPr lang="en-US" dirty="0" smtClean="0"/>
              <a:t>Monitor</a:t>
            </a:r>
          </a:p>
          <a:p>
            <a:pPr marL="285750" indent="-285750">
              <a:lnSpc>
                <a:spcPct val="150000"/>
              </a:lnSpc>
              <a:buFont typeface="Wingdings" panose="05000000000000000000" pitchFamily="2" charset="2"/>
              <a:buChar char="Ø"/>
            </a:pPr>
            <a:r>
              <a:rPr lang="en-US" dirty="0" smtClean="0"/>
              <a:t>USE </a:t>
            </a:r>
            <a:r>
              <a:rPr lang="en-US" dirty="0" err="1" smtClean="0"/>
              <a:t>Inciweb</a:t>
            </a:r>
            <a:endParaRPr lang="en-US" dirty="0" smtClean="0"/>
          </a:p>
          <a:p>
            <a:pPr marL="285750" indent="-285750">
              <a:lnSpc>
                <a:spcPct val="150000"/>
              </a:lnSpc>
              <a:buFont typeface="Wingdings" panose="05000000000000000000" pitchFamily="2" charset="2"/>
              <a:buChar char="Ø"/>
            </a:pPr>
            <a:r>
              <a:rPr lang="en-US" dirty="0" smtClean="0"/>
              <a:t>When in doubt ask the local PAOs</a:t>
            </a:r>
          </a:p>
          <a:p>
            <a:pPr marL="285750" indent="-285750">
              <a:lnSpc>
                <a:spcPct val="150000"/>
              </a:lnSpc>
              <a:buFont typeface="Wingdings" panose="05000000000000000000" pitchFamily="2" charset="2"/>
              <a:buChar char="Ø"/>
            </a:pPr>
            <a:r>
              <a:rPr lang="en-US" dirty="0" smtClean="0"/>
              <a:t>Closing down- transitions</a:t>
            </a:r>
            <a:endParaRPr lang="en-US" dirty="0"/>
          </a:p>
          <a:p>
            <a:pPr marL="285750" indent="-285750">
              <a:buFont typeface="Wingdings" panose="05000000000000000000" pitchFamily="2" charset="2"/>
              <a:buChar char="Ø"/>
            </a:pPr>
            <a:r>
              <a:rPr lang="en-US" dirty="0" smtClean="0"/>
              <a:t> </a:t>
            </a:r>
            <a:r>
              <a:rPr lang="en-US" dirty="0" smtClean="0"/>
              <a:t>Sharing/Retweeting- </a:t>
            </a:r>
            <a:r>
              <a:rPr lang="en-US" dirty="0" smtClean="0"/>
              <a:t>Just don’t</a:t>
            </a:r>
          </a:p>
          <a:p>
            <a:endParaRPr lang="en-US" dirty="0"/>
          </a:p>
        </p:txBody>
      </p:sp>
      <p:sp>
        <p:nvSpPr>
          <p:cNvPr id="12" name="TextBox 11"/>
          <p:cNvSpPr txBox="1"/>
          <p:nvPr/>
        </p:nvSpPr>
        <p:spPr>
          <a:xfrm>
            <a:off x="3163304" y="1313912"/>
            <a:ext cx="1786066" cy="738664"/>
          </a:xfrm>
          <a:prstGeom prst="rect">
            <a:avLst/>
          </a:prstGeom>
          <a:noFill/>
        </p:spPr>
        <p:txBody>
          <a:bodyPr wrap="none" rtlCol="0">
            <a:spAutoFit/>
          </a:bodyPr>
          <a:lstStyle/>
          <a:p>
            <a:r>
              <a:rPr lang="en-US" sz="2400" b="1" dirty="0" smtClean="0">
                <a:hlinkClick r:id="rId6"/>
              </a:rPr>
              <a:t>DO GOODER</a:t>
            </a:r>
            <a:endParaRPr lang="en-US" sz="2400" b="1" dirty="0" smtClean="0"/>
          </a:p>
          <a:p>
            <a:endParaRPr lang="en-US" dirty="0"/>
          </a:p>
        </p:txBody>
      </p:sp>
    </p:spTree>
    <p:extLst>
      <p:ext uri="{BB962C8B-B14F-4D97-AF65-F5344CB8AC3E}">
        <p14:creationId xmlns:p14="http://schemas.microsoft.com/office/powerpoint/2010/main" val="2235191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406" t="87085" r="36523"/>
          <a:stretch/>
        </p:blipFill>
        <p:spPr>
          <a:xfrm>
            <a:off x="-1" y="0"/>
            <a:ext cx="9190894" cy="128016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406" t="87085" r="11295"/>
          <a:stretch/>
        </p:blipFill>
        <p:spPr>
          <a:xfrm>
            <a:off x="-17585" y="6400800"/>
            <a:ext cx="9190893" cy="496520"/>
          </a:xfrm>
          <a:prstGeom prst="rect">
            <a:avLst/>
          </a:prstGeom>
        </p:spPr>
      </p:pic>
      <p:sp>
        <p:nvSpPr>
          <p:cNvPr id="6" name="TextBox 5"/>
          <p:cNvSpPr txBox="1"/>
          <p:nvPr/>
        </p:nvSpPr>
        <p:spPr>
          <a:xfrm>
            <a:off x="1996439" y="1645117"/>
            <a:ext cx="4867422" cy="1077218"/>
          </a:xfrm>
          <a:prstGeom prst="rect">
            <a:avLst/>
          </a:prstGeom>
          <a:noFill/>
        </p:spPr>
        <p:txBody>
          <a:bodyPr wrap="square" rtlCol="0">
            <a:spAutoFit/>
          </a:bodyPr>
          <a:lstStyle/>
          <a:p>
            <a:pPr algn="ctr"/>
            <a:r>
              <a:rPr lang="en-US" sz="3600" dirty="0" smtClean="0">
                <a:latin typeface="Franklin Gothic Medium" panose="020B0603020102020204" pitchFamily="34" charset="0"/>
              </a:rPr>
              <a:t>Questions?</a:t>
            </a:r>
            <a:endParaRPr lang="en-US" sz="3600" dirty="0" smtClean="0">
              <a:latin typeface="Franklin Gothic Medium" panose="020B0603020102020204" pitchFamily="34" charset="0"/>
            </a:endParaRPr>
          </a:p>
          <a:p>
            <a:pPr algn="r"/>
            <a:endParaRPr lang="en-US" sz="2800" dirty="0">
              <a:solidFill>
                <a:prstClr val="white"/>
              </a:solidFill>
              <a:latin typeface="Franklin Gothic Medium" panose="020B060302010202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96" y="1168063"/>
            <a:ext cx="9190892" cy="3676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52400"/>
            <a:ext cx="9190892" cy="36763"/>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2" y="261617"/>
            <a:ext cx="919624" cy="804672"/>
          </a:xfrm>
          <a:prstGeom prst="rect">
            <a:avLst/>
          </a:prstGeom>
        </p:spPr>
      </p:pic>
      <p:pic>
        <p:nvPicPr>
          <p:cNvPr id="5" name="giph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2144150" y="3087292"/>
            <a:ext cx="4572000" cy="2571750"/>
          </a:xfrm>
          <a:prstGeom prst="rect">
            <a:avLst/>
          </a:prstGeom>
        </p:spPr>
      </p:pic>
    </p:spTree>
    <p:extLst>
      <p:ext uri="{BB962C8B-B14F-4D97-AF65-F5344CB8AC3E}">
        <p14:creationId xmlns:p14="http://schemas.microsoft.com/office/powerpoint/2010/main" val="402040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t="22110" r="25728" b="5028"/>
          <a:stretch/>
        </p:blipFill>
        <p:spPr>
          <a:xfrm>
            <a:off x="-236631" y="0"/>
            <a:ext cx="9528116" cy="7010400"/>
          </a:xfrm>
          <a:prstGeom prst="rect">
            <a:avLst/>
          </a:prstGeom>
        </p:spPr>
      </p:pic>
      <p:sp>
        <p:nvSpPr>
          <p:cNvPr id="2" name="Title 1"/>
          <p:cNvSpPr>
            <a:spLocks noGrp="1"/>
          </p:cNvSpPr>
          <p:nvPr>
            <p:ph type="ctrTitle"/>
          </p:nvPr>
        </p:nvSpPr>
        <p:spPr>
          <a:xfrm>
            <a:off x="374527" y="3005388"/>
            <a:ext cx="8305800" cy="2365375"/>
          </a:xfrm>
        </p:spPr>
        <p:txBody>
          <a:bodyPr>
            <a:normAutofit fontScale="90000"/>
          </a:bodyPr>
          <a:lstStyle/>
          <a:p>
            <a:pPr algn="l"/>
            <a:r>
              <a:rPr lang="en-US" sz="3600" dirty="0" smtClean="0">
                <a:solidFill>
                  <a:schemeClr val="bg1"/>
                </a:solidFill>
                <a:latin typeface="Franklin Gothic Medium" panose="020B0603020102020204" pitchFamily="34" charset="0"/>
              </a:rPr>
              <a:t>Rita Henderson</a:t>
            </a:r>
            <a:br>
              <a:rPr lang="en-US" sz="3600" dirty="0" smtClean="0">
                <a:solidFill>
                  <a:schemeClr val="bg1"/>
                </a:solidFill>
                <a:latin typeface="Franklin Gothic Medium" panose="020B0603020102020204" pitchFamily="34" charset="0"/>
              </a:rPr>
            </a:br>
            <a:r>
              <a:rPr lang="en-US" sz="3600" dirty="0" smtClean="0">
                <a:solidFill>
                  <a:schemeClr val="bg1"/>
                </a:solidFill>
                <a:latin typeface="Franklin Gothic Medium" panose="020B0603020102020204" pitchFamily="34" charset="0"/>
              </a:rPr>
              <a:t>Social Media Lead</a:t>
            </a:r>
            <a:br>
              <a:rPr lang="en-US" sz="3600" dirty="0" smtClean="0">
                <a:solidFill>
                  <a:schemeClr val="bg1"/>
                </a:solidFill>
                <a:latin typeface="Franklin Gothic Medium" panose="020B0603020102020204" pitchFamily="34" charset="0"/>
              </a:rPr>
            </a:br>
            <a:r>
              <a:rPr lang="en-US" sz="3600" dirty="0" smtClean="0">
                <a:solidFill>
                  <a:schemeClr val="bg1"/>
                </a:solidFill>
                <a:latin typeface="Franklin Gothic Medium" panose="020B0603020102020204" pitchFamily="34" charset="0"/>
              </a:rPr>
              <a:t>BLM NV</a:t>
            </a:r>
            <a:br>
              <a:rPr lang="en-US" sz="3600" dirty="0" smtClean="0">
                <a:solidFill>
                  <a:schemeClr val="bg1"/>
                </a:solidFill>
                <a:latin typeface="Franklin Gothic Medium" panose="020B0603020102020204" pitchFamily="34" charset="0"/>
              </a:rPr>
            </a:br>
            <a:r>
              <a:rPr lang="en-US" sz="3600" dirty="0">
                <a:solidFill>
                  <a:schemeClr val="bg1"/>
                </a:solidFill>
                <a:latin typeface="Franklin Gothic Medium" panose="020B0603020102020204" pitchFamily="34" charset="0"/>
              </a:rPr>
              <a:t/>
            </a:r>
            <a:br>
              <a:rPr lang="en-US" sz="3600" dirty="0">
                <a:solidFill>
                  <a:schemeClr val="bg1"/>
                </a:solidFill>
                <a:latin typeface="Franklin Gothic Medium" panose="020B0603020102020204" pitchFamily="34" charset="0"/>
              </a:rPr>
            </a:br>
            <a:r>
              <a:rPr lang="en-US" sz="3600" dirty="0" smtClean="0">
                <a:solidFill>
                  <a:schemeClr val="bg1"/>
                </a:solidFill>
                <a:latin typeface="Franklin Gothic Medium" panose="020B0603020102020204" pitchFamily="34" charset="0"/>
              </a:rPr>
              <a:t/>
            </a:r>
            <a:br>
              <a:rPr lang="en-US" sz="3600" dirty="0" smtClean="0">
                <a:solidFill>
                  <a:schemeClr val="bg1"/>
                </a:solidFill>
                <a:latin typeface="Franklin Gothic Medium" panose="020B0603020102020204" pitchFamily="34" charset="0"/>
              </a:rPr>
            </a:br>
            <a:r>
              <a:rPr lang="en-US" sz="3600" dirty="0" smtClean="0">
                <a:solidFill>
                  <a:schemeClr val="bg1"/>
                </a:solidFill>
                <a:latin typeface="Franklin Gothic Medium" panose="020B0603020102020204" pitchFamily="34" charset="0"/>
                <a:hlinkClick r:id="rId4"/>
              </a:rPr>
              <a:t>ritahenderson@blm.gov</a:t>
            </a:r>
            <a:r>
              <a:rPr lang="en-US" sz="3600" dirty="0" smtClean="0">
                <a:solidFill>
                  <a:schemeClr val="bg1"/>
                </a:solidFill>
                <a:latin typeface="Franklin Gothic Medium" panose="020B0603020102020204" pitchFamily="34" charset="0"/>
              </a:rPr>
              <a:t/>
            </a:r>
            <a:br>
              <a:rPr lang="en-US" sz="3600" dirty="0" smtClean="0">
                <a:solidFill>
                  <a:schemeClr val="bg1"/>
                </a:solidFill>
                <a:latin typeface="Franklin Gothic Medium" panose="020B0603020102020204" pitchFamily="34" charset="0"/>
              </a:rPr>
            </a:br>
            <a:r>
              <a:rPr lang="en-US" sz="3600" dirty="0" smtClean="0">
                <a:solidFill>
                  <a:schemeClr val="bg1"/>
                </a:solidFill>
                <a:latin typeface="Franklin Gothic Medium" panose="020B0603020102020204" pitchFamily="34" charset="0"/>
              </a:rPr>
              <a:t>(775) 461-6753</a:t>
            </a:r>
            <a:br>
              <a:rPr lang="en-US" sz="3600" dirty="0" smtClean="0">
                <a:solidFill>
                  <a:schemeClr val="bg1"/>
                </a:solidFill>
                <a:latin typeface="Franklin Gothic Medium" panose="020B0603020102020204" pitchFamily="34" charset="0"/>
              </a:rPr>
            </a:br>
            <a:endParaRPr lang="en-US" sz="3600" dirty="0">
              <a:solidFill>
                <a:schemeClr val="bg1"/>
              </a:solidFill>
              <a:latin typeface="Franklin Gothic Medium" panose="020B060302010202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46" y="6172200"/>
            <a:ext cx="9190892" cy="3676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43000"/>
            <a:ext cx="9190892" cy="3676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2" y="158889"/>
            <a:ext cx="919624" cy="804672"/>
          </a:xfrm>
          <a:prstGeom prst="rect">
            <a:avLst/>
          </a:prstGeom>
        </p:spPr>
      </p:pic>
      <p:sp>
        <p:nvSpPr>
          <p:cNvPr id="10" name="TextBox 9"/>
          <p:cNvSpPr txBox="1"/>
          <p:nvPr/>
        </p:nvSpPr>
        <p:spPr>
          <a:xfrm>
            <a:off x="1219200" y="175211"/>
            <a:ext cx="4867422" cy="830997"/>
          </a:xfrm>
          <a:prstGeom prst="rect">
            <a:avLst/>
          </a:prstGeom>
          <a:noFill/>
        </p:spPr>
        <p:txBody>
          <a:bodyPr wrap="square" rtlCol="0">
            <a:spAutoFit/>
          </a:bodyPr>
          <a:lstStyle/>
          <a:p>
            <a:r>
              <a:rPr lang="en-US" sz="2400" dirty="0" smtClean="0">
                <a:solidFill>
                  <a:schemeClr val="bg1"/>
                </a:solidFill>
                <a:latin typeface="Franklin Gothic Medium" panose="020B0603020102020204" pitchFamily="34" charset="0"/>
              </a:rPr>
              <a:t>Bureau of</a:t>
            </a:r>
          </a:p>
          <a:p>
            <a:r>
              <a:rPr lang="en-US" sz="2400" dirty="0" smtClean="0">
                <a:solidFill>
                  <a:schemeClr val="bg1"/>
                </a:solidFill>
                <a:latin typeface="Franklin Gothic Medium" panose="020B0603020102020204" pitchFamily="34" charset="0"/>
              </a:rPr>
              <a:t>Land Management</a:t>
            </a:r>
            <a:endParaRPr lang="en-US" sz="2400" dirty="0">
              <a:solidFill>
                <a:schemeClr val="bg1"/>
              </a:solidFill>
              <a:latin typeface="Franklin Gothic Medium" panose="020B0603020102020204" pitchFamily="34" charset="0"/>
            </a:endParaRPr>
          </a:p>
        </p:txBody>
      </p:sp>
    </p:spTree>
    <p:extLst>
      <p:ext uri="{BB962C8B-B14F-4D97-AF65-F5344CB8AC3E}">
        <p14:creationId xmlns:p14="http://schemas.microsoft.com/office/powerpoint/2010/main" val="576661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406" t="87085" r="36523"/>
          <a:stretch/>
        </p:blipFill>
        <p:spPr>
          <a:xfrm>
            <a:off x="-1" y="0"/>
            <a:ext cx="9190894" cy="128016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406" t="87085" r="11295"/>
          <a:stretch/>
        </p:blipFill>
        <p:spPr>
          <a:xfrm>
            <a:off x="-17585" y="6400800"/>
            <a:ext cx="9190893" cy="496520"/>
          </a:xfrm>
          <a:prstGeom prst="rect">
            <a:avLst/>
          </a:prstGeom>
        </p:spPr>
      </p:pic>
      <p:sp>
        <p:nvSpPr>
          <p:cNvPr id="6" name="TextBox 5"/>
          <p:cNvSpPr txBox="1"/>
          <p:nvPr/>
        </p:nvSpPr>
        <p:spPr>
          <a:xfrm>
            <a:off x="4084287" y="107538"/>
            <a:ext cx="4867422" cy="1631216"/>
          </a:xfrm>
          <a:prstGeom prst="rect">
            <a:avLst/>
          </a:prstGeom>
          <a:noFill/>
        </p:spPr>
        <p:txBody>
          <a:bodyPr wrap="square" rtlCol="0">
            <a:spAutoFit/>
          </a:bodyPr>
          <a:lstStyle/>
          <a:p>
            <a:pPr algn="r"/>
            <a:r>
              <a:rPr lang="en-US" sz="3600" dirty="0" smtClean="0">
                <a:solidFill>
                  <a:prstClr val="white"/>
                </a:solidFill>
                <a:latin typeface="Franklin Gothic Medium" panose="020B0603020102020204" pitchFamily="34" charset="0"/>
              </a:rPr>
              <a:t>Social Media &amp; Fire Information</a:t>
            </a:r>
          </a:p>
          <a:p>
            <a:pPr algn="r"/>
            <a:endParaRPr lang="en-US" sz="2800" dirty="0">
              <a:solidFill>
                <a:prstClr val="white"/>
              </a:solidFill>
              <a:latin typeface="Franklin Gothic Medium" panose="020B060302010202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96" y="1168063"/>
            <a:ext cx="9190892" cy="3676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152400"/>
            <a:ext cx="9190892" cy="36763"/>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2" y="261617"/>
            <a:ext cx="919624" cy="804672"/>
          </a:xfrm>
          <a:prstGeom prst="rect">
            <a:avLst/>
          </a:prstGeom>
        </p:spPr>
      </p:pic>
      <p:sp>
        <p:nvSpPr>
          <p:cNvPr id="5" name="Rectangle 4"/>
          <p:cNvSpPr/>
          <p:nvPr/>
        </p:nvSpPr>
        <p:spPr>
          <a:xfrm>
            <a:off x="459632" y="2259060"/>
            <a:ext cx="2514600" cy="21932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57905" y="2259060"/>
            <a:ext cx="2514600" cy="21932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56178" y="2284014"/>
            <a:ext cx="2514600" cy="2168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85061" y="1847289"/>
            <a:ext cx="1251425" cy="369332"/>
          </a:xfrm>
          <a:prstGeom prst="rect">
            <a:avLst/>
          </a:prstGeom>
          <a:noFill/>
        </p:spPr>
        <p:txBody>
          <a:bodyPr wrap="square" rtlCol="0">
            <a:spAutoFit/>
          </a:bodyPr>
          <a:lstStyle/>
          <a:p>
            <a:r>
              <a:rPr lang="en-US" dirty="0" smtClean="0"/>
              <a:t>9 accounts</a:t>
            </a:r>
            <a:endParaRPr lang="en-US" dirty="0"/>
          </a:p>
        </p:txBody>
      </p:sp>
      <p:sp>
        <p:nvSpPr>
          <p:cNvPr id="10" name="TextBox 9"/>
          <p:cNvSpPr txBox="1"/>
          <p:nvPr/>
        </p:nvSpPr>
        <p:spPr>
          <a:xfrm>
            <a:off x="4084287" y="1857542"/>
            <a:ext cx="1419225" cy="369332"/>
          </a:xfrm>
          <a:prstGeom prst="rect">
            <a:avLst/>
          </a:prstGeom>
          <a:noFill/>
        </p:spPr>
        <p:txBody>
          <a:bodyPr wrap="square" rtlCol="0">
            <a:spAutoFit/>
          </a:bodyPr>
          <a:lstStyle/>
          <a:p>
            <a:r>
              <a:rPr lang="en-US" dirty="0" smtClean="0"/>
              <a:t>5 accounts</a:t>
            </a:r>
            <a:endParaRPr lang="en-US" dirty="0"/>
          </a:p>
        </p:txBody>
      </p:sp>
      <p:sp>
        <p:nvSpPr>
          <p:cNvPr id="15" name="TextBox 14"/>
          <p:cNvSpPr txBox="1"/>
          <p:nvPr/>
        </p:nvSpPr>
        <p:spPr>
          <a:xfrm>
            <a:off x="6406768" y="1842050"/>
            <a:ext cx="1466850" cy="374571"/>
          </a:xfrm>
          <a:prstGeom prst="rect">
            <a:avLst/>
          </a:prstGeom>
          <a:noFill/>
        </p:spPr>
        <p:txBody>
          <a:bodyPr wrap="square" rtlCol="0">
            <a:spAutoFit/>
          </a:bodyPr>
          <a:lstStyle/>
          <a:p>
            <a:r>
              <a:rPr lang="en-US" dirty="0" smtClean="0"/>
              <a:t>Websites-6</a:t>
            </a:r>
            <a:endParaRPr lang="en-US" dirty="0"/>
          </a:p>
        </p:txBody>
      </p:sp>
      <p:sp>
        <p:nvSpPr>
          <p:cNvPr id="16" name="TextBox 15"/>
          <p:cNvSpPr txBox="1"/>
          <p:nvPr/>
        </p:nvSpPr>
        <p:spPr>
          <a:xfrm>
            <a:off x="459632" y="2420986"/>
            <a:ext cx="2514600" cy="2031325"/>
          </a:xfrm>
          <a:prstGeom prst="rect">
            <a:avLst/>
          </a:prstGeom>
          <a:noFill/>
        </p:spPr>
        <p:txBody>
          <a:bodyPr wrap="square" rtlCol="0">
            <a:spAutoFit/>
          </a:bodyPr>
          <a:lstStyle/>
          <a:p>
            <a:r>
              <a:rPr lang="en-US" dirty="0" smtClean="0"/>
              <a:t>BLM, </a:t>
            </a:r>
          </a:p>
          <a:p>
            <a:r>
              <a:rPr lang="en-US" dirty="0" smtClean="0"/>
              <a:t>Humboldt-</a:t>
            </a:r>
            <a:r>
              <a:rPr lang="en-US" dirty="0" err="1" smtClean="0"/>
              <a:t>Toiyabe</a:t>
            </a:r>
            <a:r>
              <a:rPr lang="en-US" dirty="0" smtClean="0"/>
              <a:t> NF, </a:t>
            </a:r>
          </a:p>
          <a:p>
            <a:r>
              <a:rPr lang="en-US" dirty="0" smtClean="0"/>
              <a:t>Nevada Division of Forestry (3)- regions</a:t>
            </a:r>
          </a:p>
          <a:p>
            <a:r>
              <a:rPr lang="en-US" dirty="0" smtClean="0"/>
              <a:t>Dispatch – Elko, Central, Southern Nevada DO, Minden</a:t>
            </a:r>
            <a:endParaRPr lang="en-US" dirty="0"/>
          </a:p>
        </p:txBody>
      </p:sp>
      <p:sp>
        <p:nvSpPr>
          <p:cNvPr id="17" name="TextBox 16"/>
          <p:cNvSpPr txBox="1"/>
          <p:nvPr/>
        </p:nvSpPr>
        <p:spPr>
          <a:xfrm>
            <a:off x="3324580" y="2428875"/>
            <a:ext cx="2381250" cy="1477328"/>
          </a:xfrm>
          <a:prstGeom prst="rect">
            <a:avLst/>
          </a:prstGeom>
          <a:noFill/>
        </p:spPr>
        <p:txBody>
          <a:bodyPr wrap="square" rtlCol="0">
            <a:spAutoFit/>
          </a:bodyPr>
          <a:lstStyle/>
          <a:p>
            <a:r>
              <a:rPr lang="en-US" dirty="0" smtClean="0"/>
              <a:t>BLM, </a:t>
            </a:r>
          </a:p>
          <a:p>
            <a:r>
              <a:rPr lang="en-US" dirty="0" smtClean="0"/>
              <a:t>HTNF, </a:t>
            </a:r>
          </a:p>
          <a:p>
            <a:r>
              <a:rPr lang="en-US" dirty="0" smtClean="0"/>
              <a:t>NDF, </a:t>
            </a:r>
          </a:p>
          <a:p>
            <a:r>
              <a:rPr lang="en-US" dirty="0" smtClean="0"/>
              <a:t>Ely Dispatch, </a:t>
            </a:r>
          </a:p>
          <a:p>
            <a:r>
              <a:rPr lang="en-US" dirty="0" smtClean="0"/>
              <a:t>Minden Dispatch</a:t>
            </a:r>
            <a:endParaRPr lang="en-US" dirty="0"/>
          </a:p>
        </p:txBody>
      </p:sp>
      <p:sp>
        <p:nvSpPr>
          <p:cNvPr id="18" name="TextBox 17"/>
          <p:cNvSpPr txBox="1"/>
          <p:nvPr/>
        </p:nvSpPr>
        <p:spPr>
          <a:xfrm>
            <a:off x="6122853" y="2533593"/>
            <a:ext cx="2343150" cy="1754326"/>
          </a:xfrm>
          <a:prstGeom prst="rect">
            <a:avLst/>
          </a:prstGeom>
          <a:noFill/>
        </p:spPr>
        <p:txBody>
          <a:bodyPr wrap="square" rtlCol="0">
            <a:spAutoFit/>
          </a:bodyPr>
          <a:lstStyle/>
          <a:p>
            <a:r>
              <a:rPr lang="en-US" dirty="0" smtClean="0"/>
              <a:t>NDF, BLM- Fire specific</a:t>
            </a:r>
          </a:p>
          <a:p>
            <a:r>
              <a:rPr lang="en-US" dirty="0" smtClean="0"/>
              <a:t>HTNF, </a:t>
            </a:r>
          </a:p>
          <a:p>
            <a:r>
              <a:rPr lang="en-US" dirty="0" smtClean="0"/>
              <a:t>Minden, </a:t>
            </a:r>
          </a:p>
          <a:p>
            <a:r>
              <a:rPr lang="en-US" dirty="0" smtClean="0"/>
              <a:t>BLM, </a:t>
            </a:r>
          </a:p>
          <a:p>
            <a:r>
              <a:rPr lang="en-US" dirty="0" smtClean="0"/>
              <a:t>NDF, </a:t>
            </a:r>
          </a:p>
          <a:p>
            <a:r>
              <a:rPr lang="en-US" dirty="0" smtClean="0"/>
              <a:t>Elko Dispatch</a:t>
            </a:r>
            <a:endParaRPr lang="en-US" dirty="0"/>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1859" y="1705207"/>
            <a:ext cx="613387" cy="498680"/>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34829" y="1718338"/>
            <a:ext cx="449458" cy="449458"/>
          </a:xfrm>
          <a:prstGeom prst="rect">
            <a:avLst/>
          </a:prstGeom>
        </p:spPr>
      </p:pic>
      <p:pic>
        <p:nvPicPr>
          <p:cNvPr id="20" name="giphy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3149867" y="4622126"/>
            <a:ext cx="2730675" cy="2048006"/>
          </a:xfrm>
          <a:prstGeom prst="rect">
            <a:avLst/>
          </a:prstGeom>
        </p:spPr>
      </p:pic>
    </p:spTree>
    <p:extLst>
      <p:ext uri="{BB962C8B-B14F-4D97-AF65-F5344CB8AC3E}">
        <p14:creationId xmlns:p14="http://schemas.microsoft.com/office/powerpoint/2010/main" val="130761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0"/>
                </p:tgtEl>
              </p:cMediaNode>
            </p:video>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
                                        </p:tgtEl>
                                      </p:cBhvr>
                                    </p:cmd>
                                  </p:childTnLst>
                                </p:cTn>
                              </p:par>
                            </p:childTnLst>
                          </p:cTn>
                        </p:par>
                      </p:childTnLst>
                    </p:cTn>
                  </p:par>
                </p:childTnLst>
              </p:cTn>
              <p:nextCondLst>
                <p:cond evt="onClick" delay="0">
                  <p:tgtEl>
                    <p:spTgt spid="20"/>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06" t="87085" r="36523"/>
          <a:stretch/>
        </p:blipFill>
        <p:spPr>
          <a:xfrm>
            <a:off x="-1" y="0"/>
            <a:ext cx="9190894" cy="128016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06" t="87085" r="11295"/>
          <a:stretch/>
        </p:blipFill>
        <p:spPr>
          <a:xfrm>
            <a:off x="-17585" y="6400800"/>
            <a:ext cx="9190893" cy="49652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6" y="1168063"/>
            <a:ext cx="9190892" cy="367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52400"/>
            <a:ext cx="9190892" cy="36763"/>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2" y="261617"/>
            <a:ext cx="919624" cy="804672"/>
          </a:xfrm>
          <a:prstGeom prst="rect">
            <a:avLst/>
          </a:prstGeom>
        </p:spPr>
      </p:pic>
      <p:sp>
        <p:nvSpPr>
          <p:cNvPr id="9" name="TextBox 8"/>
          <p:cNvSpPr txBox="1"/>
          <p:nvPr/>
        </p:nvSpPr>
        <p:spPr>
          <a:xfrm>
            <a:off x="4062253" y="81880"/>
            <a:ext cx="4867422" cy="1631216"/>
          </a:xfrm>
          <a:prstGeom prst="rect">
            <a:avLst/>
          </a:prstGeom>
          <a:noFill/>
        </p:spPr>
        <p:txBody>
          <a:bodyPr wrap="square" rtlCol="0">
            <a:spAutoFit/>
          </a:bodyPr>
          <a:lstStyle/>
          <a:p>
            <a:pPr algn="r"/>
            <a:r>
              <a:rPr lang="en-US" sz="3600" dirty="0" smtClean="0">
                <a:solidFill>
                  <a:prstClr val="white"/>
                </a:solidFill>
                <a:latin typeface="Franklin Gothic Medium" panose="020B0603020102020204" pitchFamily="34" charset="0"/>
              </a:rPr>
              <a:t>Social Media &amp; Fire Information</a:t>
            </a:r>
          </a:p>
          <a:p>
            <a:pPr algn="r"/>
            <a:endParaRPr lang="en-US" sz="2800" dirty="0">
              <a:solidFill>
                <a:prstClr val="white"/>
              </a:solidFill>
              <a:latin typeface="Franklin Gothic Medium" panose="020B0603020102020204" pitchFamily="34" charset="0"/>
            </a:endParaRPr>
          </a:p>
        </p:txBody>
      </p:sp>
      <p:sp>
        <p:nvSpPr>
          <p:cNvPr id="10" name="TextBox 9"/>
          <p:cNvSpPr txBox="1"/>
          <p:nvPr/>
        </p:nvSpPr>
        <p:spPr>
          <a:xfrm>
            <a:off x="5028159" y="3023847"/>
            <a:ext cx="3708217" cy="1200329"/>
          </a:xfrm>
          <a:prstGeom prst="rect">
            <a:avLst/>
          </a:prstGeom>
          <a:noFill/>
        </p:spPr>
        <p:txBody>
          <a:bodyPr wrap="square" rtlCol="0">
            <a:spAutoFit/>
          </a:bodyPr>
          <a:lstStyle/>
          <a:p>
            <a:pPr algn="ctr"/>
            <a:r>
              <a:rPr lang="en-US" dirty="0" smtClean="0"/>
              <a:t>2/3 (67%) of U.S. adults get news from social media</a:t>
            </a:r>
          </a:p>
          <a:p>
            <a:pPr algn="ctr"/>
            <a:endParaRPr lang="en-US" dirty="0" smtClean="0"/>
          </a:p>
          <a:p>
            <a:pPr algn="ctr"/>
            <a:endParaRPr lang="en-US"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312" y="1168064"/>
            <a:ext cx="4609820" cy="5232736"/>
          </a:xfrm>
          <a:prstGeom prst="rect">
            <a:avLst/>
          </a:prstGeom>
        </p:spPr>
      </p:pic>
    </p:spTree>
    <p:extLst>
      <p:ext uri="{BB962C8B-B14F-4D97-AF65-F5344CB8AC3E}">
        <p14:creationId xmlns:p14="http://schemas.microsoft.com/office/powerpoint/2010/main" val="2690941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06" t="87085" r="36523"/>
          <a:stretch/>
        </p:blipFill>
        <p:spPr>
          <a:xfrm>
            <a:off x="-1" y="0"/>
            <a:ext cx="9190894" cy="128016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06" t="87085" r="11295"/>
          <a:stretch/>
        </p:blipFill>
        <p:spPr>
          <a:xfrm>
            <a:off x="-17585" y="6400800"/>
            <a:ext cx="9190893" cy="49652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6" y="1168063"/>
            <a:ext cx="9190892" cy="367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52400"/>
            <a:ext cx="9190892" cy="36763"/>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2" y="261617"/>
            <a:ext cx="919624" cy="804672"/>
          </a:xfrm>
          <a:prstGeom prst="rect">
            <a:avLst/>
          </a:prstGeom>
        </p:spPr>
      </p:pic>
      <p:sp>
        <p:nvSpPr>
          <p:cNvPr id="9" name="TextBox 8"/>
          <p:cNvSpPr txBox="1"/>
          <p:nvPr/>
        </p:nvSpPr>
        <p:spPr>
          <a:xfrm>
            <a:off x="4062253" y="81880"/>
            <a:ext cx="4867422" cy="1631216"/>
          </a:xfrm>
          <a:prstGeom prst="rect">
            <a:avLst/>
          </a:prstGeom>
          <a:noFill/>
        </p:spPr>
        <p:txBody>
          <a:bodyPr wrap="square" rtlCol="0">
            <a:spAutoFit/>
          </a:bodyPr>
          <a:lstStyle/>
          <a:p>
            <a:pPr algn="r"/>
            <a:r>
              <a:rPr lang="en-US" sz="3600" dirty="0" smtClean="0">
                <a:solidFill>
                  <a:prstClr val="white"/>
                </a:solidFill>
                <a:latin typeface="Franklin Gothic Medium" panose="020B0603020102020204" pitchFamily="34" charset="0"/>
              </a:rPr>
              <a:t>Social Media &amp; Fire Information</a:t>
            </a:r>
          </a:p>
          <a:p>
            <a:pPr algn="r"/>
            <a:endParaRPr lang="en-US" sz="2800" dirty="0">
              <a:solidFill>
                <a:prstClr val="white"/>
              </a:solidFill>
              <a:latin typeface="Franklin Gothic Medium" panose="020B0603020102020204" pitchFamily="34"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2253" y="1350680"/>
            <a:ext cx="4415669" cy="4802872"/>
          </a:xfrm>
          <a:prstGeom prst="rect">
            <a:avLst/>
          </a:prstGeom>
        </p:spPr>
      </p:pic>
      <p:sp>
        <p:nvSpPr>
          <p:cNvPr id="5" name="TextBox 4"/>
          <p:cNvSpPr txBox="1"/>
          <p:nvPr/>
        </p:nvSpPr>
        <p:spPr>
          <a:xfrm>
            <a:off x="0" y="2417818"/>
            <a:ext cx="4167782" cy="923330"/>
          </a:xfrm>
          <a:prstGeom prst="rect">
            <a:avLst/>
          </a:prstGeom>
          <a:noFill/>
        </p:spPr>
        <p:txBody>
          <a:bodyPr wrap="square" rtlCol="0">
            <a:spAutoFit/>
          </a:bodyPr>
          <a:lstStyle/>
          <a:p>
            <a:pPr algn="ctr"/>
            <a:r>
              <a:rPr lang="en-US" dirty="0" smtClean="0"/>
              <a:t>The </a:t>
            </a:r>
            <a:r>
              <a:rPr lang="en-US" dirty="0"/>
              <a:t>Internet’s social platform giants are busily consuming broadcast/TV news media, not just print.</a:t>
            </a:r>
          </a:p>
        </p:txBody>
      </p:sp>
    </p:spTree>
    <p:extLst>
      <p:ext uri="{BB962C8B-B14F-4D97-AF65-F5344CB8AC3E}">
        <p14:creationId xmlns:p14="http://schemas.microsoft.com/office/powerpoint/2010/main" val="3771396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06" t="87085" r="36523"/>
          <a:stretch/>
        </p:blipFill>
        <p:spPr>
          <a:xfrm>
            <a:off x="-1" y="0"/>
            <a:ext cx="9190894" cy="128016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06" t="87085" r="11295"/>
          <a:stretch/>
        </p:blipFill>
        <p:spPr>
          <a:xfrm>
            <a:off x="-17585" y="6400800"/>
            <a:ext cx="9190893" cy="49652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6" y="1168063"/>
            <a:ext cx="9190892" cy="367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52400"/>
            <a:ext cx="9190892" cy="36763"/>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2" y="261617"/>
            <a:ext cx="919624" cy="804672"/>
          </a:xfrm>
          <a:prstGeom prst="rect">
            <a:avLst/>
          </a:prstGeom>
        </p:spPr>
      </p:pic>
      <p:sp>
        <p:nvSpPr>
          <p:cNvPr id="9" name="TextBox 8"/>
          <p:cNvSpPr txBox="1"/>
          <p:nvPr/>
        </p:nvSpPr>
        <p:spPr>
          <a:xfrm>
            <a:off x="4062253" y="81880"/>
            <a:ext cx="4867422" cy="1077218"/>
          </a:xfrm>
          <a:prstGeom prst="rect">
            <a:avLst/>
          </a:prstGeom>
          <a:noFill/>
        </p:spPr>
        <p:txBody>
          <a:bodyPr wrap="square" rtlCol="0">
            <a:spAutoFit/>
          </a:bodyPr>
          <a:lstStyle/>
          <a:p>
            <a:pPr algn="r"/>
            <a:r>
              <a:rPr lang="en-US" sz="3600" dirty="0" smtClean="0">
                <a:solidFill>
                  <a:prstClr val="white"/>
                </a:solidFill>
                <a:latin typeface="Franklin Gothic Medium" panose="020B0603020102020204" pitchFamily="34" charset="0"/>
              </a:rPr>
              <a:t>Demographics</a:t>
            </a:r>
            <a:endParaRPr lang="en-US" sz="3600" dirty="0" smtClean="0">
              <a:solidFill>
                <a:prstClr val="white"/>
              </a:solidFill>
              <a:latin typeface="Franklin Gothic Medium" panose="020B0603020102020204" pitchFamily="34" charset="0"/>
            </a:endParaRPr>
          </a:p>
          <a:p>
            <a:pPr algn="r"/>
            <a:endParaRPr lang="en-US" sz="2800" dirty="0">
              <a:solidFill>
                <a:prstClr val="white"/>
              </a:solidFill>
              <a:latin typeface="Franklin Gothic Medium" panose="020B0603020102020204" pitchFamily="34"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9836" y="1483042"/>
            <a:ext cx="6496050" cy="4714875"/>
          </a:xfrm>
          <a:prstGeom prst="rect">
            <a:avLst/>
          </a:prstGeom>
        </p:spPr>
      </p:pic>
    </p:spTree>
    <p:extLst>
      <p:ext uri="{BB962C8B-B14F-4D97-AF65-F5344CB8AC3E}">
        <p14:creationId xmlns:p14="http://schemas.microsoft.com/office/powerpoint/2010/main" val="1215124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06" t="87085" r="36523"/>
          <a:stretch/>
        </p:blipFill>
        <p:spPr>
          <a:xfrm>
            <a:off x="-1" y="0"/>
            <a:ext cx="9190894" cy="128016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06" t="87085" r="11295"/>
          <a:stretch/>
        </p:blipFill>
        <p:spPr>
          <a:xfrm>
            <a:off x="-17585" y="6400800"/>
            <a:ext cx="9190893" cy="49652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6" y="1168063"/>
            <a:ext cx="9190892" cy="367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52400"/>
            <a:ext cx="9190892" cy="36763"/>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2" y="261617"/>
            <a:ext cx="919624" cy="804672"/>
          </a:xfrm>
          <a:prstGeom prst="rect">
            <a:avLst/>
          </a:prstGeom>
        </p:spPr>
      </p:pic>
      <p:sp>
        <p:nvSpPr>
          <p:cNvPr id="9" name="TextBox 8"/>
          <p:cNvSpPr txBox="1"/>
          <p:nvPr/>
        </p:nvSpPr>
        <p:spPr>
          <a:xfrm>
            <a:off x="4062253" y="81880"/>
            <a:ext cx="4867422" cy="1631216"/>
          </a:xfrm>
          <a:prstGeom prst="rect">
            <a:avLst/>
          </a:prstGeom>
          <a:noFill/>
        </p:spPr>
        <p:txBody>
          <a:bodyPr wrap="square" rtlCol="0">
            <a:spAutoFit/>
          </a:bodyPr>
          <a:lstStyle/>
          <a:p>
            <a:pPr algn="r"/>
            <a:r>
              <a:rPr lang="en-US" sz="3600" dirty="0" smtClean="0">
                <a:solidFill>
                  <a:prstClr val="white"/>
                </a:solidFill>
                <a:latin typeface="Franklin Gothic Medium" panose="020B0603020102020204" pitchFamily="34" charset="0"/>
              </a:rPr>
              <a:t>Social Media &amp; Fire Information</a:t>
            </a:r>
          </a:p>
          <a:p>
            <a:pPr algn="r"/>
            <a:endParaRPr lang="en-US" sz="2800" dirty="0">
              <a:solidFill>
                <a:prstClr val="white"/>
              </a:solidFill>
              <a:latin typeface="Franklin Gothic Medium" panose="020B0603020102020204" pitchFamily="34" charset="0"/>
            </a:endParaRPr>
          </a:p>
        </p:txBody>
      </p:sp>
      <p:sp>
        <p:nvSpPr>
          <p:cNvPr id="6" name="TextBox 5"/>
          <p:cNvSpPr txBox="1"/>
          <p:nvPr/>
        </p:nvSpPr>
        <p:spPr>
          <a:xfrm>
            <a:off x="510640" y="2139704"/>
            <a:ext cx="3551613" cy="3170099"/>
          </a:xfrm>
          <a:prstGeom prst="rect">
            <a:avLst/>
          </a:prstGeom>
          <a:noFill/>
        </p:spPr>
        <p:txBody>
          <a:bodyPr wrap="none" rtlCol="0">
            <a:spAutoFit/>
          </a:bodyPr>
          <a:lstStyle/>
          <a:p>
            <a:r>
              <a:rPr lang="en-US" sz="2000" b="1" dirty="0" smtClean="0"/>
              <a:t>Access to accounts</a:t>
            </a:r>
          </a:p>
          <a:p>
            <a:pPr marL="285750" indent="-285750">
              <a:buFont typeface="Arial" panose="020B0604020202020204" pitchFamily="34" charset="0"/>
              <a:buChar char="•"/>
            </a:pPr>
            <a:r>
              <a:rPr lang="en-US" dirty="0" smtClean="0"/>
              <a:t>Open access</a:t>
            </a:r>
          </a:p>
          <a:p>
            <a:pPr marL="285750" indent="-285750">
              <a:buFont typeface="Arial" panose="020B0604020202020204" pitchFamily="34" charset="0"/>
              <a:buChar char="•"/>
            </a:pPr>
            <a:r>
              <a:rPr lang="en-US" dirty="0" smtClean="0"/>
              <a:t>Limited access</a:t>
            </a:r>
          </a:p>
          <a:p>
            <a:pPr marL="285750" indent="-285750">
              <a:buFont typeface="Arial" panose="020B0604020202020204" pitchFamily="34" charset="0"/>
              <a:buChar char="•"/>
            </a:pPr>
            <a:r>
              <a:rPr lang="en-US" dirty="0" smtClean="0"/>
              <a:t>No access</a:t>
            </a:r>
          </a:p>
          <a:p>
            <a:pPr marL="285750" indent="-285750">
              <a:buFont typeface="Arial" panose="020B0604020202020204" pitchFamily="34" charset="0"/>
              <a:buChar char="•"/>
            </a:pPr>
            <a:endParaRPr lang="en-US" dirty="0" smtClean="0"/>
          </a:p>
          <a:p>
            <a:r>
              <a:rPr lang="en-US" sz="2000" b="1" dirty="0" smtClean="0"/>
              <a:t>Misconceptions</a:t>
            </a:r>
          </a:p>
          <a:p>
            <a:pPr marL="285750" indent="-285750">
              <a:buFont typeface="Arial" panose="020B0604020202020204" pitchFamily="34" charset="0"/>
              <a:buChar char="•"/>
            </a:pPr>
            <a:r>
              <a:rPr lang="en-US" dirty="0" smtClean="0"/>
              <a:t>Anyone can manage it</a:t>
            </a:r>
          </a:p>
          <a:p>
            <a:pPr marL="285750" indent="-285750">
              <a:buFont typeface="Arial" panose="020B0604020202020204" pitchFamily="34" charset="0"/>
              <a:buChar char="•"/>
            </a:pPr>
            <a:r>
              <a:rPr lang="en-US" dirty="0" smtClean="0"/>
              <a:t>Only the local unit can manage it</a:t>
            </a:r>
          </a:p>
          <a:p>
            <a:pPr marL="285750" indent="-285750">
              <a:buFont typeface="Arial" panose="020B0604020202020204" pitchFamily="34" charset="0"/>
              <a:buChar char="•"/>
            </a:pPr>
            <a:r>
              <a:rPr lang="en-US" dirty="0" smtClean="0"/>
              <a:t>All millennials are proficient</a:t>
            </a:r>
          </a:p>
          <a:p>
            <a:pPr marL="285750" indent="-285750">
              <a:buFontTx/>
              <a:buChar char="-"/>
            </a:pPr>
            <a:endParaRPr lang="en-US" dirty="0" smtClean="0"/>
          </a:p>
          <a:p>
            <a:r>
              <a:rPr lang="en-US" dirty="0" smtClean="0"/>
              <a:t> </a:t>
            </a:r>
            <a:endParaRPr lang="en-US"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9116" y="2052780"/>
            <a:ext cx="4713696" cy="31424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52191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06" t="87085" r="36523"/>
          <a:stretch/>
        </p:blipFill>
        <p:spPr>
          <a:xfrm>
            <a:off x="-1" y="0"/>
            <a:ext cx="9190894" cy="128016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406" t="87085" r="11295"/>
          <a:stretch/>
        </p:blipFill>
        <p:spPr>
          <a:xfrm>
            <a:off x="-17585" y="6400800"/>
            <a:ext cx="9190893" cy="49652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96" y="1168063"/>
            <a:ext cx="9190892" cy="3676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52400"/>
            <a:ext cx="9190892" cy="36763"/>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2" y="261617"/>
            <a:ext cx="919624" cy="804672"/>
          </a:xfrm>
          <a:prstGeom prst="rect">
            <a:avLst/>
          </a:prstGeom>
        </p:spPr>
      </p:pic>
      <p:sp>
        <p:nvSpPr>
          <p:cNvPr id="9" name="TextBox 8"/>
          <p:cNvSpPr txBox="1"/>
          <p:nvPr/>
        </p:nvSpPr>
        <p:spPr>
          <a:xfrm>
            <a:off x="4062253" y="81880"/>
            <a:ext cx="4867422" cy="1631216"/>
          </a:xfrm>
          <a:prstGeom prst="rect">
            <a:avLst/>
          </a:prstGeom>
          <a:noFill/>
        </p:spPr>
        <p:txBody>
          <a:bodyPr wrap="square" rtlCol="0">
            <a:spAutoFit/>
          </a:bodyPr>
          <a:lstStyle/>
          <a:p>
            <a:pPr algn="r"/>
            <a:r>
              <a:rPr lang="en-US" sz="3600" dirty="0" smtClean="0">
                <a:solidFill>
                  <a:prstClr val="white"/>
                </a:solidFill>
                <a:latin typeface="Franklin Gothic Medium" panose="020B0603020102020204" pitchFamily="34" charset="0"/>
              </a:rPr>
              <a:t>Social Media &amp; Fire Information</a:t>
            </a:r>
          </a:p>
          <a:p>
            <a:pPr algn="r"/>
            <a:endParaRPr lang="en-US" sz="2800" dirty="0">
              <a:solidFill>
                <a:prstClr val="white"/>
              </a:solidFill>
              <a:latin typeface="Franklin Gothic Medium" panose="020B0603020102020204" pitchFamily="34" charset="0"/>
            </a:endParaRPr>
          </a:p>
        </p:txBody>
      </p:sp>
      <p:sp>
        <p:nvSpPr>
          <p:cNvPr id="10" name="TextBox 9"/>
          <p:cNvSpPr txBox="1"/>
          <p:nvPr/>
        </p:nvSpPr>
        <p:spPr>
          <a:xfrm>
            <a:off x="371809" y="1918133"/>
            <a:ext cx="5567355" cy="2462213"/>
          </a:xfrm>
          <a:prstGeom prst="rect">
            <a:avLst/>
          </a:prstGeom>
          <a:noFill/>
        </p:spPr>
        <p:txBody>
          <a:bodyPr wrap="square" rtlCol="0">
            <a:spAutoFit/>
          </a:bodyPr>
          <a:lstStyle/>
          <a:p>
            <a:endParaRPr lang="en-US" dirty="0" smtClean="0"/>
          </a:p>
          <a:p>
            <a:r>
              <a:rPr lang="en-US" dirty="0" smtClean="0"/>
              <a:t>1</a:t>
            </a:r>
            <a:r>
              <a:rPr lang="en-US" baseline="30000" dirty="0" smtClean="0"/>
              <a:t>st</a:t>
            </a:r>
            <a:r>
              <a:rPr lang="en-US" dirty="0"/>
              <a:t> </a:t>
            </a:r>
            <a:r>
              <a:rPr lang="en-US" dirty="0" smtClean="0"/>
              <a:t> </a:t>
            </a:r>
            <a:r>
              <a:rPr lang="en-US" dirty="0" smtClean="0"/>
              <a:t>Instant gratification from users</a:t>
            </a:r>
          </a:p>
          <a:p>
            <a:r>
              <a:rPr lang="en-US" dirty="0" smtClean="0"/>
              <a:t>2</a:t>
            </a:r>
            <a:r>
              <a:rPr lang="en-US" baseline="30000" dirty="0" smtClean="0"/>
              <a:t>nd</a:t>
            </a:r>
            <a:r>
              <a:rPr lang="en-US" dirty="0"/>
              <a:t> </a:t>
            </a:r>
            <a:r>
              <a:rPr lang="en-US" dirty="0" smtClean="0"/>
              <a:t> </a:t>
            </a:r>
            <a:r>
              <a:rPr lang="en-US" dirty="0" smtClean="0"/>
              <a:t>Social </a:t>
            </a:r>
            <a:r>
              <a:rPr lang="en-US" dirty="0" smtClean="0"/>
              <a:t>Media Leads have the need to instantly share</a:t>
            </a:r>
          </a:p>
          <a:p>
            <a:r>
              <a:rPr lang="en-US" dirty="0" smtClean="0"/>
              <a:t>3</a:t>
            </a:r>
            <a:r>
              <a:rPr lang="en-US" baseline="30000" dirty="0" smtClean="0"/>
              <a:t>rd</a:t>
            </a:r>
            <a:r>
              <a:rPr lang="en-US" dirty="0" smtClean="0"/>
              <a:t> </a:t>
            </a:r>
            <a:r>
              <a:rPr lang="en-US" dirty="0" smtClean="0"/>
              <a:t> </a:t>
            </a:r>
            <a:r>
              <a:rPr lang="en-US" dirty="0" smtClean="0"/>
              <a:t>Consequences</a:t>
            </a:r>
          </a:p>
          <a:p>
            <a:endParaRPr lang="en-US" dirty="0"/>
          </a:p>
          <a:p>
            <a:r>
              <a:rPr lang="en-US" dirty="0" smtClean="0"/>
              <a:t>Lessons Learned in Nevada- CHECKLIST</a:t>
            </a:r>
          </a:p>
          <a:p>
            <a:endParaRPr lang="en-US" dirty="0"/>
          </a:p>
          <a:p>
            <a:r>
              <a:rPr lang="en-US" sz="2800" b="1" dirty="0" smtClean="0"/>
              <a:t>      Discussion</a:t>
            </a:r>
            <a:endParaRPr lang="en-US" b="1" dirty="0"/>
          </a:p>
        </p:txBody>
      </p:sp>
      <p:pic>
        <p:nvPicPr>
          <p:cNvPr id="6" name="FBgLytbB-uE"/>
          <p:cNvPicPr>
            <a:picLocks noRot="1" noChangeAspect="1"/>
          </p:cNvPicPr>
          <p:nvPr>
            <a:videoFile r:link="rId1"/>
          </p:nvPr>
        </p:nvPicPr>
        <p:blipFill>
          <a:blip r:embed="rId7"/>
          <a:stretch>
            <a:fillRect/>
          </a:stretch>
        </p:blipFill>
        <p:spPr>
          <a:xfrm>
            <a:off x="4062253" y="3753716"/>
            <a:ext cx="4572000" cy="2571750"/>
          </a:xfrm>
          <a:prstGeom prst="rect">
            <a:avLst/>
          </a:prstGeom>
        </p:spPr>
      </p:pic>
      <p:sp>
        <p:nvSpPr>
          <p:cNvPr id="5" name="Rectangle 4"/>
          <p:cNvSpPr/>
          <p:nvPr/>
        </p:nvSpPr>
        <p:spPr>
          <a:xfrm>
            <a:off x="2815405" y="1548801"/>
            <a:ext cx="3790781" cy="523220"/>
          </a:xfrm>
          <a:prstGeom prst="rect">
            <a:avLst/>
          </a:prstGeom>
        </p:spPr>
        <p:txBody>
          <a:bodyPr wrap="none">
            <a:spAutoFit/>
          </a:bodyPr>
          <a:lstStyle/>
          <a:p>
            <a:r>
              <a:rPr lang="en-US" sz="2800" b="1" dirty="0"/>
              <a:t>Social Media Transitions</a:t>
            </a:r>
          </a:p>
        </p:txBody>
      </p:sp>
    </p:spTree>
    <p:extLst>
      <p:ext uri="{BB962C8B-B14F-4D97-AF65-F5344CB8AC3E}">
        <p14:creationId xmlns:p14="http://schemas.microsoft.com/office/powerpoint/2010/main" val="1827011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06" t="87085" r="36523"/>
          <a:stretch/>
        </p:blipFill>
        <p:spPr>
          <a:xfrm>
            <a:off x="-1" y="0"/>
            <a:ext cx="9190894" cy="128016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06" t="87085" r="11295"/>
          <a:stretch/>
        </p:blipFill>
        <p:spPr>
          <a:xfrm>
            <a:off x="-17585" y="6400800"/>
            <a:ext cx="9190893" cy="49652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6" y="1168063"/>
            <a:ext cx="9190892" cy="367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52400"/>
            <a:ext cx="9190892" cy="36763"/>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2" y="261617"/>
            <a:ext cx="919624" cy="804672"/>
          </a:xfrm>
          <a:prstGeom prst="rect">
            <a:avLst/>
          </a:prstGeom>
        </p:spPr>
      </p:pic>
      <p:sp>
        <p:nvSpPr>
          <p:cNvPr id="9" name="TextBox 8"/>
          <p:cNvSpPr txBox="1"/>
          <p:nvPr/>
        </p:nvSpPr>
        <p:spPr>
          <a:xfrm>
            <a:off x="4062253" y="81880"/>
            <a:ext cx="4867422" cy="1077218"/>
          </a:xfrm>
          <a:prstGeom prst="rect">
            <a:avLst/>
          </a:prstGeom>
          <a:noFill/>
        </p:spPr>
        <p:txBody>
          <a:bodyPr wrap="square" rtlCol="0">
            <a:spAutoFit/>
          </a:bodyPr>
          <a:lstStyle/>
          <a:p>
            <a:pPr algn="r"/>
            <a:r>
              <a:rPr lang="en-US" sz="3600" dirty="0" smtClean="0">
                <a:solidFill>
                  <a:prstClr val="white"/>
                </a:solidFill>
                <a:latin typeface="Franklin Gothic Medium" panose="020B0603020102020204" pitchFamily="34" charset="0"/>
              </a:rPr>
              <a:t>Nevada Example</a:t>
            </a:r>
            <a:endParaRPr lang="en-US" sz="3600" dirty="0" smtClean="0">
              <a:solidFill>
                <a:prstClr val="white"/>
              </a:solidFill>
              <a:latin typeface="Franklin Gothic Medium" panose="020B0603020102020204" pitchFamily="34" charset="0"/>
            </a:endParaRPr>
          </a:p>
          <a:p>
            <a:pPr algn="r"/>
            <a:endParaRPr lang="en-US" sz="2800" dirty="0">
              <a:solidFill>
                <a:prstClr val="white"/>
              </a:solidFill>
              <a:latin typeface="Franklin Gothic Medium" panose="020B0603020102020204" pitchFamily="34" charset="0"/>
            </a:endParaRPr>
          </a:p>
        </p:txBody>
      </p:sp>
      <p:sp>
        <p:nvSpPr>
          <p:cNvPr id="10" name="TextBox 9"/>
          <p:cNvSpPr txBox="1"/>
          <p:nvPr/>
        </p:nvSpPr>
        <p:spPr>
          <a:xfrm>
            <a:off x="941294" y="2372889"/>
            <a:ext cx="5574560" cy="646331"/>
          </a:xfrm>
          <a:prstGeom prst="rect">
            <a:avLst/>
          </a:prstGeom>
          <a:noFill/>
        </p:spPr>
        <p:txBody>
          <a:bodyPr wrap="square" rtlCol="0">
            <a:spAutoFit/>
          </a:bodyPr>
          <a:lstStyle/>
          <a:p>
            <a:endParaRPr lang="en-US" dirty="0" smtClean="0"/>
          </a:p>
          <a:p>
            <a:endParaRPr lang="en-US" dirty="0"/>
          </a:p>
        </p:txBody>
      </p:sp>
      <p:sp>
        <p:nvSpPr>
          <p:cNvPr id="6" name="TextBox 5"/>
          <p:cNvSpPr txBox="1"/>
          <p:nvPr/>
        </p:nvSpPr>
        <p:spPr>
          <a:xfrm>
            <a:off x="240030" y="1968816"/>
            <a:ext cx="7449744" cy="923330"/>
          </a:xfrm>
          <a:prstGeom prst="rect">
            <a:avLst/>
          </a:prstGeom>
          <a:noFill/>
        </p:spPr>
        <p:txBody>
          <a:bodyPr wrap="square" rtlCol="0">
            <a:spAutoFit/>
          </a:bodyPr>
          <a:lstStyle/>
          <a:p>
            <a:r>
              <a:rPr lang="en-US" dirty="0"/>
              <a:t/>
            </a:r>
            <a:br>
              <a:rPr lang="en-US" dirty="0"/>
            </a:br>
            <a:endParaRPr lang="en-US" dirty="0"/>
          </a:p>
          <a:p>
            <a:endParaRPr lang="en-US" dirty="0"/>
          </a:p>
        </p:txBody>
      </p:sp>
      <p:sp>
        <p:nvSpPr>
          <p:cNvPr id="5" name="TextBox 4"/>
          <p:cNvSpPr txBox="1"/>
          <p:nvPr/>
        </p:nvSpPr>
        <p:spPr>
          <a:xfrm>
            <a:off x="612214" y="1280160"/>
            <a:ext cx="7722703" cy="4524315"/>
          </a:xfrm>
          <a:prstGeom prst="rect">
            <a:avLst/>
          </a:prstGeom>
          <a:noFill/>
        </p:spPr>
        <p:txBody>
          <a:bodyPr wrap="square" rtlCol="0">
            <a:spAutoFit/>
          </a:bodyPr>
          <a:lstStyle/>
          <a:p>
            <a:r>
              <a:rPr lang="en-US" b="1" dirty="0" smtClean="0"/>
              <a:t>BLM Nevada Social Media Checklist for incoming teams</a:t>
            </a:r>
          </a:p>
          <a:p>
            <a:endParaRPr lang="en-US" dirty="0"/>
          </a:p>
          <a:p>
            <a:pPr marL="285750" indent="-285750">
              <a:buFont typeface="Arial" panose="020B0604020202020204" pitchFamily="34" charset="0"/>
              <a:buChar char="•"/>
            </a:pPr>
            <a:r>
              <a:rPr lang="en-US" dirty="0" smtClean="0"/>
              <a:t>Coordinate with social media lead to obtain Facebook access</a:t>
            </a:r>
          </a:p>
          <a:p>
            <a:r>
              <a:rPr lang="en-US" dirty="0" smtClean="0"/>
              <a:t>	- Rita Henderson, 775-461-6753</a:t>
            </a:r>
          </a:p>
          <a:p>
            <a:pPr marL="285750" indent="-285750">
              <a:buFont typeface="Arial" panose="020B0604020202020204" pitchFamily="34" charset="0"/>
              <a:buChar char="•"/>
            </a:pPr>
            <a:r>
              <a:rPr lang="en-US" dirty="0" smtClean="0"/>
              <a:t>Facebook- two posts per day per incident, unless an emergency</a:t>
            </a:r>
          </a:p>
          <a:p>
            <a:pPr marL="742950" lvl="1" indent="-285750">
              <a:buFontTx/>
              <a:buChar char="-"/>
            </a:pPr>
            <a:r>
              <a:rPr lang="en-US" dirty="0" smtClean="0"/>
              <a:t>Schedule the first 2 posts for approval</a:t>
            </a:r>
          </a:p>
          <a:p>
            <a:pPr marL="742950" lvl="1" indent="-285750">
              <a:buFontTx/>
              <a:buChar char="-"/>
            </a:pPr>
            <a:r>
              <a:rPr lang="en-US" dirty="0" smtClean="0"/>
              <a:t>Ensure that your post is spaced out about an hour from the most recent post</a:t>
            </a:r>
          </a:p>
          <a:p>
            <a:pPr marL="285750" indent="-285750">
              <a:buFont typeface="Arial" panose="020B0604020202020204" pitchFamily="34" charset="0"/>
              <a:buChar char="•"/>
            </a:pPr>
            <a:r>
              <a:rPr lang="en-US" dirty="0" smtClean="0"/>
              <a:t>No </a:t>
            </a:r>
            <a:r>
              <a:rPr lang="en-US" dirty="0" smtClean="0"/>
              <a:t>Twitter access- unlimited tweet content can be sent to the social media lead an will be posted ASAP</a:t>
            </a:r>
          </a:p>
          <a:p>
            <a:pPr marL="285750" indent="-285750">
              <a:buFont typeface="Arial" panose="020B0604020202020204" pitchFamily="34" charset="0"/>
              <a:buChar char="•"/>
            </a:pPr>
            <a:r>
              <a:rPr lang="en-US" dirty="0" smtClean="0"/>
              <a:t>Photos </a:t>
            </a:r>
            <a:r>
              <a:rPr lang="en-US" dirty="0" smtClean="0"/>
              <a:t>or video should be in every post</a:t>
            </a:r>
          </a:p>
          <a:p>
            <a:pPr marL="285750" indent="-285750">
              <a:buFont typeface="Arial" panose="020B0604020202020204" pitchFamily="34" charset="0"/>
              <a:buChar char="•"/>
            </a:pPr>
            <a:r>
              <a:rPr lang="en-US" dirty="0" smtClean="0"/>
              <a:t>Please- </a:t>
            </a:r>
            <a:r>
              <a:rPr lang="en-US" dirty="0" smtClean="0"/>
              <a:t>No sharing from BLMNV Facebook, requests can be made to the social media lead</a:t>
            </a:r>
          </a:p>
          <a:p>
            <a:r>
              <a:rPr lang="en-US" dirty="0"/>
              <a:t>	</a:t>
            </a:r>
            <a:r>
              <a:rPr lang="en-US" dirty="0" smtClean="0"/>
              <a:t>-- No commenting on posts prior to coordinating with the social media lead</a:t>
            </a:r>
          </a:p>
          <a:p>
            <a:pPr marL="285750" indent="-285750">
              <a:buFont typeface="Arial" panose="020B0604020202020204" pitchFamily="34" charset="0"/>
              <a:buChar char="•"/>
            </a:pPr>
            <a:r>
              <a:rPr lang="en-US" dirty="0" smtClean="0"/>
              <a:t>Monitor your posts and correct mistakes if need be, coordinate with social lead</a:t>
            </a:r>
            <a:endParaRPr lang="en-US" dirty="0"/>
          </a:p>
        </p:txBody>
      </p:sp>
    </p:spTree>
    <p:extLst>
      <p:ext uri="{BB962C8B-B14F-4D97-AF65-F5344CB8AC3E}">
        <p14:creationId xmlns:p14="http://schemas.microsoft.com/office/powerpoint/2010/main" val="2724248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06" t="87085" r="36523"/>
          <a:stretch/>
        </p:blipFill>
        <p:spPr>
          <a:xfrm>
            <a:off x="-1" y="0"/>
            <a:ext cx="9190894" cy="128016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06" t="87085" r="11295"/>
          <a:stretch/>
        </p:blipFill>
        <p:spPr>
          <a:xfrm>
            <a:off x="-17585" y="6400800"/>
            <a:ext cx="9190893" cy="496520"/>
          </a:xfrm>
          <a:prstGeom prst="rect">
            <a:avLst/>
          </a:prstGeom>
        </p:spPr>
      </p:pic>
      <p:sp>
        <p:nvSpPr>
          <p:cNvPr id="6" name="TextBox 5"/>
          <p:cNvSpPr txBox="1"/>
          <p:nvPr/>
        </p:nvSpPr>
        <p:spPr>
          <a:xfrm>
            <a:off x="4295336" y="132248"/>
            <a:ext cx="4867422" cy="1077218"/>
          </a:xfrm>
          <a:prstGeom prst="rect">
            <a:avLst/>
          </a:prstGeom>
          <a:noFill/>
        </p:spPr>
        <p:txBody>
          <a:bodyPr wrap="square" rtlCol="0">
            <a:spAutoFit/>
          </a:bodyPr>
          <a:lstStyle/>
          <a:p>
            <a:pPr algn="r"/>
            <a:r>
              <a:rPr lang="en-US" sz="3600" dirty="0" smtClean="0">
                <a:solidFill>
                  <a:prstClr val="white"/>
                </a:solidFill>
                <a:latin typeface="Franklin Gothic Medium" panose="020B0603020102020204" pitchFamily="34" charset="0"/>
              </a:rPr>
              <a:t>Ugly Content</a:t>
            </a:r>
          </a:p>
          <a:p>
            <a:pPr algn="r"/>
            <a:endParaRPr lang="en-US" sz="2800" dirty="0">
              <a:solidFill>
                <a:prstClr val="white"/>
              </a:solidFill>
              <a:latin typeface="Franklin Gothic Medium" panose="020B06030201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6" y="1168063"/>
            <a:ext cx="9190892" cy="367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52400"/>
            <a:ext cx="9190892" cy="36763"/>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2" y="261617"/>
            <a:ext cx="919624" cy="804672"/>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2012" t="715" r="5112" b="1"/>
          <a:stretch/>
        </p:blipFill>
        <p:spPr>
          <a:xfrm>
            <a:off x="4993104" y="1925053"/>
            <a:ext cx="3809493" cy="4042610"/>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4149" t="5538" r="8015" b="6098"/>
          <a:stretch/>
        </p:blipFill>
        <p:spPr>
          <a:xfrm>
            <a:off x="1263316" y="1359567"/>
            <a:ext cx="3236495" cy="2112369"/>
          </a:xfrm>
          <a:prstGeom prst="rect">
            <a:avLst/>
          </a:prstGeom>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4180" r="3575" b="6089"/>
          <a:stretch/>
        </p:blipFill>
        <p:spPr>
          <a:xfrm>
            <a:off x="1576137" y="3482804"/>
            <a:ext cx="2839452" cy="2749554"/>
          </a:xfrm>
          <a:prstGeom prst="rect">
            <a:avLst/>
          </a:prstGeom>
        </p:spPr>
      </p:pic>
    </p:spTree>
    <p:extLst>
      <p:ext uri="{BB962C8B-B14F-4D97-AF65-F5344CB8AC3E}">
        <p14:creationId xmlns:p14="http://schemas.microsoft.com/office/powerpoint/2010/main" val="1067585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9308</TotalTime>
  <Words>1149</Words>
  <Application>Microsoft Office PowerPoint</Application>
  <PresentationFormat>On-screen Show (4:3)</PresentationFormat>
  <Paragraphs>173</Paragraphs>
  <Slides>13</Slides>
  <Notes>13</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Franklin Gothic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Rita Henderson Social Media Lead BLM NV   ritahenderson@blm.gov (775) 461-6753 </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Henderson, Rita E</dc:creator>
  <cp:lastModifiedBy>Henderson, Rita E</cp:lastModifiedBy>
  <cp:revision>76</cp:revision>
  <dcterms:created xsi:type="dcterms:W3CDTF">2018-03-13T22:36:00Z</dcterms:created>
  <dcterms:modified xsi:type="dcterms:W3CDTF">2018-03-23T17:33:18Z</dcterms:modified>
</cp:coreProperties>
</file>