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8" r:id="rId3"/>
    <p:sldId id="257" r:id="rId4"/>
    <p:sldId id="260" r:id="rId5"/>
    <p:sldId id="279" r:id="rId6"/>
    <p:sldId id="280" r:id="rId7"/>
    <p:sldId id="268" r:id="rId8"/>
    <p:sldId id="278" r:id="rId9"/>
    <p:sldId id="283" r:id="rId10"/>
    <p:sldId id="284" r:id="rId11"/>
    <p:sldId id="261" r:id="rId12"/>
    <p:sldId id="262" r:id="rId13"/>
    <p:sldId id="269" r:id="rId14"/>
    <p:sldId id="270" r:id="rId15"/>
    <p:sldId id="274" r:id="rId16"/>
    <p:sldId id="273" r:id="rId17"/>
    <p:sldId id="271" r:id="rId18"/>
    <p:sldId id="264" r:id="rId19"/>
    <p:sldId id="282" r:id="rId20"/>
    <p:sldId id="265" r:id="rId21"/>
    <p:sldId id="266" r:id="rId22"/>
    <p:sldId id="275" r:id="rId23"/>
    <p:sldId id="281" r:id="rId24"/>
    <p:sldId id="276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CF468-6624-4A4B-9502-48E7C9D928F4}" type="datetimeFigureOut">
              <a:rPr lang="en-US" smtClean="0"/>
              <a:t>4/13/2009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04E24-F50E-448C-A242-36F2C5283E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42D6A89-6953-42F5-A9CA-012CB92E2AEF}" type="datetimeFigureOut">
              <a:rPr lang="en-US"/>
              <a:pPr>
                <a:defRPr/>
              </a:pPr>
              <a:t>4/13/2009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09B34E8-66F8-40F6-8637-1489A07A0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9B34E8-66F8-40F6-8637-1489A07A09C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9B34E8-66F8-40F6-8637-1489A07A09C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7CF4F1-631E-4EB4-9201-FD35E26378D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7916CCF-3D78-4DF2-A8F3-271341C0C20B}" type="datetimeFigureOut">
              <a:rPr lang="en-US"/>
              <a:pPr>
                <a:defRPr/>
              </a:pPr>
              <a:t>4/13/2009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2496430-E10E-442B-8670-1C6AEA6D5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C47AC-A63B-48C6-9854-F0BC02643F9D}" type="datetimeFigureOut">
              <a:rPr lang="en-US"/>
              <a:pPr>
                <a:defRPr/>
              </a:pPr>
              <a:t>4/13/2009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8A6B5-30C4-4CDE-98DE-E63FA240F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E5E20-BE71-4CA0-8983-42BA5347B98E}" type="datetimeFigureOut">
              <a:rPr lang="en-US"/>
              <a:pPr>
                <a:defRPr/>
              </a:pPr>
              <a:t>4/13/2009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B1261-965E-4309-8F34-71C7BB91A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9E8F3-4574-4378-A94B-AE7B978996B6}" type="datetimeFigureOut">
              <a:rPr lang="en-US"/>
              <a:pPr>
                <a:defRPr/>
              </a:pPr>
              <a:t>4/13/2009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20048-36D7-4936-BC58-D95F98CDE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04A903-9093-4A2A-A6FE-4A1016EFC302}" type="datetimeFigureOut">
              <a:rPr lang="en-US"/>
              <a:pPr>
                <a:defRPr/>
              </a:pPr>
              <a:t>4/13/2009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00E821-47E6-4103-BE95-9EDD07590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658DBF-A52F-412B-88B6-9D47561CD4FD}" type="datetimeFigureOut">
              <a:rPr lang="en-US"/>
              <a:pPr>
                <a:defRPr/>
              </a:pPr>
              <a:t>4/13/2009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02B530-964C-42A4-BACF-E3E188511F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79C0CA-34C0-45FC-9009-64F9C0EC63FC}" type="datetimeFigureOut">
              <a:rPr lang="en-US"/>
              <a:pPr>
                <a:defRPr/>
              </a:pPr>
              <a:t>4/13/2009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A7A7F0-4C37-48F1-8E49-BD21912BB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5A0B87-2201-49CF-94F4-2F4E15BBE928}" type="datetimeFigureOut">
              <a:rPr lang="en-US"/>
              <a:pPr>
                <a:defRPr/>
              </a:pPr>
              <a:t>4/13/2009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97C2C2-2702-4F61-AA1F-40D51B304C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AADF-E2BB-4CA8-BD27-3A473BA908D9}" type="datetimeFigureOut">
              <a:rPr lang="en-US"/>
              <a:pPr>
                <a:defRPr/>
              </a:pPr>
              <a:t>4/13/2009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9D5AA-6F72-4E06-9564-A0CBB17471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4C6DDB-3887-4479-BD37-5671C5BC87C9}" type="datetimeFigureOut">
              <a:rPr lang="en-US"/>
              <a:pPr>
                <a:defRPr/>
              </a:pPr>
              <a:t>4/13/2009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96F19E-074E-4688-B7BB-469AC188D7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EEF674F-9481-42A0-931C-763D119DDE2D}" type="datetimeFigureOut">
              <a:rPr lang="en-US"/>
              <a:pPr>
                <a:defRPr/>
              </a:pPr>
              <a:t>4/13/2009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C52F718-6C8D-459D-B2EF-417EBFA8C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245B574-FE24-4022-A9F1-E3F5E526D301}" type="datetimeFigureOut">
              <a:rPr lang="en-US"/>
              <a:pPr>
                <a:defRPr/>
              </a:pPr>
              <a:t>4/13/2009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86ACE12-E777-4B2E-91D5-354E43CA02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6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2009</a:t>
            </a:r>
            <a:br>
              <a:rPr lang="en-US" dirty="0" smtClean="0"/>
            </a:br>
            <a:r>
              <a:rPr lang="en-US" dirty="0" smtClean="0"/>
              <a:t>Incident Business Update</a:t>
            </a:r>
            <a:endParaRPr lang="en-US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US" smtClean="0"/>
              <a:t>What You Need to Know…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Ambulances</a:t>
            </a:r>
          </a:p>
          <a:p>
            <a:pPr lvl="1"/>
            <a:r>
              <a:rPr lang="en-US" dirty="0" smtClean="0"/>
              <a:t>Rates are established for transport only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EMTs</a:t>
            </a:r>
          </a:p>
          <a:p>
            <a:pPr lvl="1"/>
            <a:r>
              <a:rPr lang="en-US" dirty="0" smtClean="0"/>
              <a:t>Waiting for the Safety and Health Task Group to establish National Protocols</a:t>
            </a:r>
          </a:p>
          <a:p>
            <a:pPr lvl="2"/>
            <a:r>
              <a:rPr lang="en-US" dirty="0" smtClean="0"/>
              <a:t>This will identify what we can do</a:t>
            </a:r>
          </a:p>
          <a:p>
            <a:pPr lvl="2"/>
            <a:r>
              <a:rPr lang="en-US" dirty="0" smtClean="0"/>
              <a:t>What kind of equipment is needed</a:t>
            </a:r>
          </a:p>
          <a:p>
            <a:endParaRPr lang="en-US" dirty="0" smtClean="0"/>
          </a:p>
          <a:p>
            <a:r>
              <a:rPr lang="en-US" dirty="0" smtClean="0"/>
              <a:t>Great Basin Ops and Local Ops </a:t>
            </a:r>
          </a:p>
          <a:p>
            <a:pPr lvl="1"/>
            <a:r>
              <a:rPr lang="en-US" dirty="0" smtClean="0"/>
              <a:t>Determine the need to do pre-season sign-ups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Great Basin Supplement – Ch 20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sz="2500" dirty="0" smtClean="0"/>
              <a:t>Acquisition</a:t>
            </a:r>
          </a:p>
          <a:p>
            <a:pPr eaLnBrk="1" hangingPunct="1">
              <a:lnSpc>
                <a:spcPct val="90000"/>
              </a:lnSpc>
            </a:pPr>
            <a:endParaRPr lang="en-US" sz="25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1900" dirty="0" smtClean="0"/>
              <a:t>Clarifies that pre-season competed agreements shall be used as the first source for equipment rentals. </a:t>
            </a:r>
          </a:p>
          <a:p>
            <a:pPr lvl="2" eaLnBrk="1" hangingPunct="1">
              <a:lnSpc>
                <a:spcPct val="90000"/>
              </a:lnSpc>
            </a:pPr>
            <a:endParaRPr lang="en-US" sz="19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1900" dirty="0" smtClean="0"/>
              <a:t>Adds if competed equipment is not available, it is appropriate to use an incident-only EERA. </a:t>
            </a:r>
          </a:p>
          <a:p>
            <a:pPr lvl="2" eaLnBrk="1" hangingPunct="1">
              <a:lnSpc>
                <a:spcPct val="90000"/>
              </a:lnSpc>
            </a:pPr>
            <a:endParaRPr lang="en-US" sz="19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1900" dirty="0" smtClean="0"/>
              <a:t>Adds that vendors awarded preseason competitive I-BPAs have priority to remain on the incident over incident-only agreements and references the National Mobilization Guide, Chapter 20, Section 23.  </a:t>
            </a:r>
            <a:r>
              <a:rPr lang="en-US" sz="1900" i="1" dirty="0" smtClean="0"/>
              <a:t>(Tactical Only)</a:t>
            </a:r>
          </a:p>
          <a:p>
            <a:pPr eaLnBrk="1" hangingPunct="1">
              <a:lnSpc>
                <a:spcPct val="90000"/>
              </a:lnSpc>
            </a:pPr>
            <a:endParaRPr lang="en-US" sz="2500" dirty="0" smtClean="0"/>
          </a:p>
        </p:txBody>
      </p:sp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381000" y="304800"/>
            <a:ext cx="822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National Supplement – Chapter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smtClean="0"/>
              <a:t>Acquisition</a:t>
            </a:r>
          </a:p>
          <a:p>
            <a:pPr lvl="1" eaLnBrk="1" hangingPunct="1"/>
            <a:endParaRPr lang="en-US" smtClean="0"/>
          </a:p>
          <a:p>
            <a:pPr lvl="2" eaLnBrk="1" hangingPunct="1"/>
            <a:r>
              <a:rPr lang="en-US" sz="2000" smtClean="0"/>
              <a:t>Adds I-BPAs to description of Equipment &amp; Method of Hire National Standards matrix. </a:t>
            </a:r>
          </a:p>
          <a:p>
            <a:pPr lvl="2" eaLnBrk="1" hangingPunct="1"/>
            <a:endParaRPr lang="en-US" sz="2000" smtClean="0"/>
          </a:p>
          <a:p>
            <a:pPr lvl="2" eaLnBrk="1" hangingPunct="1"/>
            <a:r>
              <a:rPr lang="en-US" sz="2000" smtClean="0"/>
              <a:t>Clarifies mileage or guarantee under Method of Hire. </a:t>
            </a:r>
          </a:p>
          <a:p>
            <a:pPr lvl="2" eaLnBrk="1" hangingPunct="1"/>
            <a:endParaRPr lang="en-US" sz="2000" smtClean="0"/>
          </a:p>
          <a:p>
            <a:pPr lvl="2" eaLnBrk="1" hangingPunct="1"/>
            <a:r>
              <a:rPr lang="en-US" sz="2000" smtClean="0"/>
              <a:t>Adds vendor must accept credit cards at the incident under Equipment Specification &amp; Typing</a:t>
            </a:r>
          </a:p>
          <a:p>
            <a:pPr eaLnBrk="1" hangingPunct="1"/>
            <a:endParaRPr lang="en-US" smtClean="0"/>
          </a:p>
        </p:txBody>
      </p:sp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381000" y="304800"/>
            <a:ext cx="822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National Supplement – Chapter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Contract lowboys are considered released unless documented in writing and submitted to finance.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Requirements for fuel vendors to accept credit cards continues and is expanding nationally.</a:t>
            </a:r>
          </a:p>
          <a:p>
            <a:pPr lvl="1" eaLnBrk="1" hangingPunct="1"/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Remember….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National Equipment Templates</a:t>
            </a:r>
          </a:p>
          <a:p>
            <a:pPr lvl="1" eaLnBrk="1" hangingPunct="1"/>
            <a:r>
              <a:rPr lang="en-US" smtClean="0"/>
              <a:t>Solicitations cover a 3 year period</a:t>
            </a:r>
          </a:p>
          <a:p>
            <a:pPr lvl="1" eaLnBrk="1" hangingPunct="1"/>
            <a:r>
              <a:rPr lang="en-US" smtClean="0"/>
              <a:t>2009 Solicitations</a:t>
            </a:r>
          </a:p>
          <a:p>
            <a:pPr lvl="2" eaLnBrk="1" hangingPunct="1"/>
            <a:r>
              <a:rPr lang="en-US" smtClean="0"/>
              <a:t>Portable Handwashing Stations</a:t>
            </a:r>
          </a:p>
          <a:p>
            <a:pPr lvl="2" eaLnBrk="1" hangingPunct="1"/>
            <a:r>
              <a:rPr lang="en-US" smtClean="0"/>
              <a:t>Porta Potties with 2 services daily</a:t>
            </a:r>
          </a:p>
          <a:p>
            <a:pPr lvl="2" eaLnBrk="1" hangingPunct="1"/>
            <a:r>
              <a:rPr lang="en-US" smtClean="0"/>
              <a:t>Trailer Mounted Handwashing Stations</a:t>
            </a:r>
          </a:p>
          <a:p>
            <a:pPr lvl="2" eaLnBrk="1" hangingPunct="1"/>
            <a:r>
              <a:rPr lang="en-US" smtClean="0"/>
              <a:t>Potable Water Trucks</a:t>
            </a:r>
          </a:p>
          <a:p>
            <a:pPr lvl="2" eaLnBrk="1" hangingPunct="1"/>
            <a:r>
              <a:rPr lang="en-US" smtClean="0"/>
              <a:t>Gray Water Trucks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National Solicitation Templates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ontent Placeholder 1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National Equipment Templates</a:t>
            </a:r>
          </a:p>
          <a:p>
            <a:pPr lvl="1" eaLnBrk="1" hangingPunct="1"/>
            <a:r>
              <a:rPr lang="en-US" smtClean="0"/>
              <a:t>2010 Solicitations out for comment </a:t>
            </a:r>
          </a:p>
          <a:p>
            <a:pPr lvl="1" eaLnBrk="1" hangingPunct="1"/>
            <a:r>
              <a:rPr lang="en-US" smtClean="0"/>
              <a:t>Reply Due May 5</a:t>
            </a:r>
          </a:p>
          <a:p>
            <a:pPr lvl="2" eaLnBrk="1" hangingPunct="1"/>
            <a:r>
              <a:rPr lang="en-US" smtClean="0"/>
              <a:t>Crew Carrier Bus</a:t>
            </a:r>
          </a:p>
          <a:p>
            <a:pPr lvl="2" eaLnBrk="1" hangingPunct="1"/>
            <a:r>
              <a:rPr lang="en-US" smtClean="0"/>
              <a:t>Heavy Equip with Water –</a:t>
            </a:r>
          </a:p>
          <a:p>
            <a:pPr marL="1600200" lvl="3" eaLnBrk="1" hangingPunct="1"/>
            <a:r>
              <a:rPr lang="en-US" smtClean="0"/>
              <a:t>Skidgines, Pumper Cat, Soft Track</a:t>
            </a:r>
          </a:p>
          <a:p>
            <a:pPr lvl="2" eaLnBrk="1" hangingPunct="1"/>
            <a:r>
              <a:rPr lang="en-US" smtClean="0"/>
              <a:t>Water Handling Equipment </a:t>
            </a:r>
          </a:p>
          <a:p>
            <a:pPr marL="1600200" lvl="3" eaLnBrk="1" hangingPunct="1"/>
            <a:r>
              <a:rPr lang="en-US" smtClean="0"/>
              <a:t>Engines</a:t>
            </a:r>
          </a:p>
          <a:p>
            <a:pPr marL="1600200" lvl="3" eaLnBrk="1" hangingPunct="1"/>
            <a:r>
              <a:rPr lang="en-US" smtClean="0"/>
              <a:t>Water Tenders, Tactical and Support</a:t>
            </a:r>
          </a:p>
          <a:p>
            <a:pPr marL="1600200" lvl="3" eaLnBrk="1" hangingPunct="1"/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National Solicitation Templates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>
                <a:effectLst/>
              </a:rPr>
              <a:t>National Solicitation Templates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All National Templates - Travel clause modified</a:t>
            </a:r>
          </a:p>
          <a:p>
            <a:pPr lvl="1" eaLnBrk="1" hangingPunct="1"/>
            <a:r>
              <a:rPr lang="en-US" smtClean="0"/>
              <a:t>First and last day</a:t>
            </a:r>
          </a:p>
          <a:p>
            <a:pPr lvl="2" eaLnBrk="1" hangingPunct="1"/>
            <a:r>
              <a:rPr lang="en-US" smtClean="0"/>
              <a:t>If under hire more than 8 hours = daily rate. </a:t>
            </a:r>
          </a:p>
          <a:p>
            <a:pPr lvl="2" eaLnBrk="1" hangingPunct="1"/>
            <a:r>
              <a:rPr lang="en-US" smtClean="0"/>
              <a:t>If under hire less than 8 hours = ½ daily rate.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Performance Evaluations</a:t>
            </a:r>
          </a:p>
          <a:p>
            <a:pPr lvl="1" eaLnBrk="1" hangingPunct="1"/>
            <a:r>
              <a:rPr lang="en-US" smtClean="0"/>
              <a:t>Required for each piece of equipment</a:t>
            </a:r>
          </a:p>
          <a:p>
            <a:pPr lvl="1" eaLnBrk="1" hangingPunct="1"/>
            <a:r>
              <a:rPr lang="en-US" smtClean="0"/>
              <a:t>The official line supervisor must complete prior to demobe</a:t>
            </a:r>
          </a:p>
          <a:p>
            <a:pPr eaLnBrk="1" hangingPunct="1"/>
            <a:r>
              <a:rPr lang="en-US" smtClean="0"/>
              <a:t>Demobilization </a:t>
            </a:r>
          </a:p>
          <a:p>
            <a:pPr lvl="1" eaLnBrk="1" hangingPunct="1"/>
            <a:r>
              <a:rPr lang="en-US" smtClean="0"/>
              <a:t>Solicited equipment has priority over incident only equipment sign-ups for tactical equipment</a:t>
            </a:r>
          </a:p>
          <a:p>
            <a:pPr lvl="1" eaLnBrk="1" hangingPunct="1"/>
            <a:r>
              <a:rPr lang="en-US" smtClean="0"/>
              <a:t>Should be included in the demobilization plan</a:t>
            </a:r>
          </a:p>
          <a:p>
            <a:pPr eaLnBrk="1" hangingPunct="1"/>
            <a:r>
              <a:rPr lang="en-US" smtClean="0"/>
              <a:t>Dispatch Priority List (DPL)</a:t>
            </a:r>
          </a:p>
          <a:p>
            <a:pPr lvl="1" eaLnBrk="1" hangingPunct="1"/>
            <a:r>
              <a:rPr lang="en-US" smtClean="0"/>
              <a:t>Not a criteria for incident release</a:t>
            </a:r>
          </a:p>
          <a:p>
            <a:pPr lvl="1" eaLnBrk="1" hangingPunct="1"/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How do Solicitations Affect </a:t>
            </a:r>
            <a:r>
              <a:rPr lang="en-US" dirty="0" smtClean="0"/>
              <a:t>Operations?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Geographic Update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Issuing Standard Geographic Area Operating Guidelines  (Rocky Mountain / Great Basin)</a:t>
            </a:r>
          </a:p>
          <a:p>
            <a:pPr lvl="2" eaLnBrk="1" hangingPunct="1"/>
            <a:endParaRPr lang="en-US" smtClean="0"/>
          </a:p>
          <a:p>
            <a:pPr lvl="2" eaLnBrk="1" hangingPunct="1"/>
            <a:r>
              <a:rPr lang="en-US" smtClean="0"/>
              <a:t>Supplemented by Local Unit Specific Information</a:t>
            </a:r>
          </a:p>
          <a:p>
            <a:pPr lvl="2"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Chapter 40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Identifies vehicles as property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Must be signed for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Tracked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Document any damages and who the damages were associated with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dirty="0" smtClean="0"/>
              <a:t>Great Basin Supplement - Chapter 30 </a:t>
            </a:r>
            <a:endParaRPr lang="en-US" sz="3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National Incident Business Committee will be supplementing the Interagency Incident Business Management Handbook with National Supplements.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National Supplements…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Buying Teams</a:t>
            </a:r>
          </a:p>
          <a:p>
            <a:pPr lvl="1" eaLnBrk="1" hangingPunct="1"/>
            <a:r>
              <a:rPr lang="en-US" smtClean="0"/>
              <a:t>Type 1</a:t>
            </a:r>
          </a:p>
          <a:p>
            <a:pPr lvl="2" eaLnBrk="1" hangingPunct="1"/>
            <a:r>
              <a:rPr lang="en-US" smtClean="0"/>
              <a:t>Created a second Type 1 Buying Team</a:t>
            </a:r>
          </a:p>
          <a:p>
            <a:pPr lvl="3" eaLnBrk="1" hangingPunct="1"/>
            <a:r>
              <a:rPr lang="en-US" smtClean="0"/>
              <a:t>Scott Wintemute &amp; Brad Bauer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Type 2</a:t>
            </a:r>
          </a:p>
          <a:p>
            <a:pPr lvl="2" eaLnBrk="1" hangingPunct="1"/>
            <a:r>
              <a:rPr lang="en-US" smtClean="0"/>
              <a:t>4 Type 2 Buying Teams Available</a:t>
            </a:r>
          </a:p>
          <a:p>
            <a:pPr lvl="3" eaLnBrk="1" hangingPunct="1"/>
            <a:r>
              <a:rPr lang="en-US" smtClean="0"/>
              <a:t>Jeri Tavenner</a:t>
            </a:r>
          </a:p>
          <a:p>
            <a:pPr lvl="3" eaLnBrk="1" hangingPunct="1"/>
            <a:r>
              <a:rPr lang="en-US" smtClean="0"/>
              <a:t>Jammie Lindsay</a:t>
            </a:r>
          </a:p>
          <a:p>
            <a:pPr lvl="3" eaLnBrk="1" hangingPunct="1"/>
            <a:r>
              <a:rPr lang="en-US" smtClean="0"/>
              <a:t>Kim Smith</a:t>
            </a:r>
          </a:p>
          <a:p>
            <a:pPr lvl="3" eaLnBrk="1" hangingPunct="1"/>
            <a:r>
              <a:rPr lang="en-US" smtClean="0"/>
              <a:t>Norma Shupla</a:t>
            </a:r>
          </a:p>
          <a:p>
            <a:pPr lvl="3" eaLnBrk="1" hangingPunct="1"/>
            <a:endParaRPr lang="en-US" smtClean="0">
              <a:solidFill>
                <a:srgbClr val="FF0000"/>
              </a:solidFill>
            </a:endParaRPr>
          </a:p>
          <a:p>
            <a:pPr lvl="1" eaLnBrk="1" hangingPunct="1"/>
            <a:endParaRPr lang="en-US" smtClean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Chapter 40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Great Basin Mob Guide Supplement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Identifies process for mobilization, demobilization and finance procedures</a:t>
            </a:r>
          </a:p>
          <a:p>
            <a:pPr lvl="1" eaLnBrk="1" hangingPunct="1"/>
            <a:endParaRPr lang="en-US" smtClean="0"/>
          </a:p>
          <a:p>
            <a:pPr lvl="2" eaLnBrk="1" hangingPunct="1"/>
            <a:r>
              <a:rPr lang="en-US" smtClean="0"/>
              <a:t>Instructors/Cadre not on a resource order</a:t>
            </a:r>
          </a:p>
          <a:p>
            <a:pPr lvl="2" eaLnBrk="1" hangingPunct="1"/>
            <a:r>
              <a:rPr lang="en-US" smtClean="0"/>
              <a:t>Students will be ordered on the Incident Resource Order</a:t>
            </a:r>
          </a:p>
          <a:p>
            <a:pPr lvl="2" eaLnBrk="1" hangingPunct="1"/>
            <a:r>
              <a:rPr lang="en-US" smtClean="0"/>
              <a:t>Instructors / Cadre charge to Great Basin Training Unit</a:t>
            </a:r>
          </a:p>
          <a:p>
            <a:pPr lvl="2" eaLnBrk="1" hangingPunct="1"/>
            <a:r>
              <a:rPr lang="en-US" smtClean="0"/>
              <a:t>Students charge to the incident</a:t>
            </a:r>
          </a:p>
          <a:p>
            <a:pPr lvl="2" eaLnBrk="1" hangingPunct="1"/>
            <a:r>
              <a:rPr lang="en-US" smtClean="0"/>
              <a:t>Upon completion of the course all personnel travel home.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Field S-420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700" dirty="0" smtClean="0">
                <a:effectLst/>
              </a:rPr>
              <a:t>Complexes, Merges &amp; Splits (CMS)</a:t>
            </a:r>
          </a:p>
        </p:txBody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IIBPWT tasked a working group to evaluate </a:t>
            </a:r>
          </a:p>
          <a:p>
            <a:pPr lvl="1" eaLnBrk="1" hangingPunct="1"/>
            <a:r>
              <a:rPr lang="en-US" dirty="0" smtClean="0"/>
              <a:t>Draft document out for SME review</a:t>
            </a:r>
          </a:p>
          <a:p>
            <a:pPr lvl="2" eaLnBrk="1" hangingPunct="1"/>
            <a:r>
              <a:rPr lang="en-US" dirty="0" smtClean="0"/>
              <a:t>Proposed common definitions </a:t>
            </a:r>
          </a:p>
          <a:p>
            <a:pPr lvl="2" eaLnBrk="1" hangingPunct="1"/>
            <a:r>
              <a:rPr lang="en-US" dirty="0" smtClean="0"/>
              <a:t>Described scenarios</a:t>
            </a:r>
          </a:p>
          <a:p>
            <a:pPr lvl="2" eaLnBrk="1" hangingPunct="1"/>
            <a:r>
              <a:rPr lang="en-US" dirty="0" smtClean="0"/>
              <a:t>Effect of the CMS action on</a:t>
            </a:r>
          </a:p>
          <a:p>
            <a:pPr lvl="3" eaLnBrk="1" hangingPunct="1"/>
            <a:r>
              <a:rPr lang="en-US" dirty="0" smtClean="0"/>
              <a:t>ROSS</a:t>
            </a:r>
          </a:p>
          <a:p>
            <a:pPr lvl="3" eaLnBrk="1" hangingPunct="1"/>
            <a:r>
              <a:rPr lang="en-US" dirty="0" err="1" smtClean="0"/>
              <a:t>ISuite</a:t>
            </a:r>
            <a:endParaRPr lang="en-US" dirty="0" smtClean="0"/>
          </a:p>
          <a:p>
            <a:pPr lvl="3" eaLnBrk="1" hangingPunct="1"/>
            <a:r>
              <a:rPr lang="en-US" dirty="0" err="1" smtClean="0"/>
              <a:t>FireCode</a:t>
            </a:r>
            <a:endParaRPr lang="en-US" dirty="0" smtClean="0"/>
          </a:p>
          <a:p>
            <a:pPr lvl="3" eaLnBrk="1" hangingPunct="1"/>
            <a:r>
              <a:rPr lang="en-US" dirty="0" smtClean="0"/>
              <a:t>SCI</a:t>
            </a:r>
          </a:p>
          <a:p>
            <a:pPr lvl="3" eaLnBrk="1" hangingPunct="1"/>
            <a:r>
              <a:rPr lang="en-US" dirty="0" smtClean="0"/>
              <a:t>IMT</a:t>
            </a:r>
          </a:p>
          <a:p>
            <a:pPr lvl="3" eaLnBrk="1" hangingPunct="1"/>
            <a:r>
              <a:rPr lang="en-US" dirty="0" smtClean="0"/>
              <a:t>Fire </a:t>
            </a:r>
            <a:r>
              <a:rPr lang="en-US" dirty="0" smtClean="0"/>
              <a:t>Reports</a:t>
            </a:r>
          </a:p>
          <a:p>
            <a:pPr lvl="3" eaLnBrk="1" hangingPunct="1"/>
            <a:r>
              <a:rPr lang="en-US" dirty="0" smtClean="0"/>
              <a:t>FPA</a:t>
            </a:r>
            <a:endParaRPr lang="en-US" dirty="0" smtClean="0"/>
          </a:p>
          <a:p>
            <a:pPr lvl="1" eaLnBrk="1" hangingPunct="1"/>
            <a:r>
              <a:rPr lang="en-US" dirty="0" smtClean="0"/>
              <a:t>Striving to have final issued by June 1</a:t>
            </a:r>
          </a:p>
          <a:p>
            <a:pPr lvl="2" eaLnBrk="1" hangingPunct="1"/>
            <a:endParaRPr lang="en-US" dirty="0" smtClean="0"/>
          </a:p>
          <a:p>
            <a:pPr lvl="2" eaLnBrk="1" hangingPunct="1"/>
            <a:endParaRPr lang="en-US" dirty="0" smtClean="0"/>
          </a:p>
          <a:p>
            <a:pPr lvl="2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Identifying authorized vehicles on resource order</a:t>
            </a:r>
          </a:p>
          <a:p>
            <a:endParaRPr lang="en-US" dirty="0" smtClean="0"/>
          </a:p>
          <a:p>
            <a:r>
              <a:rPr lang="en-US" dirty="0" smtClean="0"/>
              <a:t>Establishing transportation units for personnel</a:t>
            </a:r>
          </a:p>
          <a:p>
            <a:endParaRPr lang="en-US" dirty="0" smtClean="0"/>
          </a:p>
          <a:p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 From You ….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smtClean="0">
              <a:effectLst/>
            </a:endParaRPr>
          </a:p>
        </p:txBody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9600" smtClean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Personnel</a:t>
            </a:r>
          </a:p>
          <a:p>
            <a:pPr lvl="2" eaLnBrk="1" hangingPunct="1"/>
            <a:endParaRPr lang="en-US" sz="1400" smtClean="0"/>
          </a:p>
          <a:p>
            <a:pPr lvl="2" eaLnBrk="1" hangingPunct="1"/>
            <a:r>
              <a:rPr lang="en-US" sz="2000" smtClean="0"/>
              <a:t>Clarifies that Air Tactical Group Supervisor position does not meet the definition of flying for hazard pay eligibility. (12.9-3)</a:t>
            </a:r>
          </a:p>
          <a:p>
            <a:pPr lvl="1" eaLnBrk="1" hangingPunct="1"/>
            <a:endParaRPr lang="en-US" sz="2000" smtClean="0"/>
          </a:p>
          <a:p>
            <a:pPr lvl="2" eaLnBrk="1" hangingPunct="1"/>
            <a:r>
              <a:rPr lang="en-US" sz="2000" smtClean="0"/>
              <a:t>Adds ESF4 Structure Support and ESF4 Wildland Support as exempt positions.  (12.11a)</a:t>
            </a:r>
          </a:p>
          <a:p>
            <a:pPr lvl="2" eaLnBrk="1" hangingPunct="1">
              <a:buFont typeface="Wingdings 2" pitchFamily="18" charset="2"/>
              <a:buNone/>
            </a:pPr>
            <a:endParaRPr lang="en-US" sz="2000" smtClean="0"/>
          </a:p>
          <a:p>
            <a:pPr lvl="1" eaLnBrk="1" hangingPunct="1"/>
            <a:endParaRPr lang="en-US" sz="2000" smtClean="0"/>
          </a:p>
        </p:txBody>
      </p:sp>
      <p:sp>
        <p:nvSpPr>
          <p:cNvPr id="16389" name="Rectangle 5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700" smtClean="0">
                <a:effectLst/>
              </a:rPr>
              <a:t>National Supplement – Chapter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Section 16 – Travel</a:t>
            </a:r>
          </a:p>
          <a:p>
            <a:pPr lvl="2" eaLnBrk="1" hangingPunct="1"/>
            <a:endParaRPr lang="en-US" sz="2400" dirty="0" smtClean="0"/>
          </a:p>
          <a:p>
            <a:pPr lvl="2" eaLnBrk="1" hangingPunct="1"/>
            <a:r>
              <a:rPr lang="en-US" sz="1800" dirty="0" smtClean="0"/>
              <a:t>Clarifies </a:t>
            </a:r>
            <a:r>
              <a:rPr lang="en-US" sz="1800" dirty="0" smtClean="0"/>
              <a:t>casuals who are not reassigned and deviate from the normal route home will only be reimbursed for the number of miles back to the point of hire. (16.1, 7</a:t>
            </a:r>
            <a:r>
              <a:rPr lang="en-US" sz="1800" dirty="0" smtClean="0"/>
              <a:t>)</a:t>
            </a:r>
          </a:p>
          <a:p>
            <a:pPr lvl="2"/>
            <a:endParaRPr lang="en-US" sz="1800" dirty="0" smtClean="0"/>
          </a:p>
          <a:p>
            <a:pPr lvl="4" eaLnBrk="1" hangingPunct="1"/>
            <a:endParaRPr lang="en-US" sz="2100" dirty="0" smtClean="0"/>
          </a:p>
        </p:txBody>
      </p:sp>
      <p:sp>
        <p:nvSpPr>
          <p:cNvPr id="18434" name="Rectangle 4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b="1" dirty="0">
                <a:solidFill>
                  <a:schemeClr val="tx2"/>
                </a:solidFill>
                <a:latin typeface="Lucida Sans Unicode" pitchFamily="34" charset="0"/>
              </a:rPr>
              <a:t>National Supplement – Chapter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Section 16 – </a:t>
            </a:r>
            <a:r>
              <a:rPr lang="en-US" sz="2800" dirty="0" smtClean="0"/>
              <a:t>Compensation for Injury / Illness</a:t>
            </a:r>
          </a:p>
          <a:p>
            <a:pPr lvl="2"/>
            <a:endParaRPr lang="en-US" sz="1800" dirty="0" smtClean="0"/>
          </a:p>
          <a:p>
            <a:pPr lvl="2"/>
            <a:r>
              <a:rPr lang="en-US" sz="1800" dirty="0" smtClean="0"/>
              <a:t>Adds any treatment by a nurse practitioner or physician’s assistant must be countersigned by a physician as defined under #5 and in the DOL Publication CA-810. (15.05)</a:t>
            </a:r>
          </a:p>
          <a:p>
            <a:pPr lvl="2"/>
            <a:endParaRPr lang="en-US" sz="1800" dirty="0" smtClean="0"/>
          </a:p>
          <a:p>
            <a:pPr lvl="2"/>
            <a:r>
              <a:rPr lang="en-US" sz="1800" dirty="0" smtClean="0"/>
              <a:t>Clarifies </a:t>
            </a:r>
            <a:r>
              <a:rPr lang="en-US" sz="1800" dirty="0" smtClean="0"/>
              <a:t>the charge for COP for base hour requirements begins the shift immediately following the injury. (15.1-4)</a:t>
            </a:r>
          </a:p>
          <a:p>
            <a:pPr lvl="2"/>
            <a:endParaRPr lang="en-US" sz="1800" dirty="0" smtClean="0"/>
          </a:p>
          <a:p>
            <a:pPr lvl="2"/>
            <a:r>
              <a:rPr lang="en-US" sz="1800" dirty="0" smtClean="0"/>
              <a:t>Adds </a:t>
            </a:r>
            <a:r>
              <a:rPr lang="en-US" sz="1800" dirty="0" smtClean="0"/>
              <a:t>Prescriptions and the utilization of pharmacies under Procedures and Documentation Requirements for Federal Workers’ Compensation (FECA) or APMC. (15.3)</a:t>
            </a:r>
          </a:p>
          <a:p>
            <a:endParaRPr lang="en-US" sz="28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latin typeface="Lucida Sans Unicode" pitchFamily="34" charset="0"/>
              </a:rPr>
              <a:t>National Supplement – Chapter 10</a:t>
            </a:r>
            <a:r>
              <a:rPr lang="en-US" sz="4400" dirty="0" smtClean="0">
                <a:latin typeface="Lucida Sans Unicode" pitchFamily="34" charset="0"/>
              </a:rPr>
              <a:t/>
            </a:r>
            <a:br>
              <a:rPr lang="en-US" sz="4400" dirty="0" smtClean="0">
                <a:latin typeface="Lucida Sans Unicode" pitchFamily="34" charset="0"/>
              </a:rPr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FS Pay Plan Issued</a:t>
            </a:r>
          </a:p>
          <a:p>
            <a:endParaRPr lang="en-US" dirty="0" smtClean="0"/>
          </a:p>
          <a:p>
            <a:r>
              <a:rPr lang="en-US" dirty="0" smtClean="0"/>
              <a:t>DOI Pay Plan – WO for approval</a:t>
            </a:r>
          </a:p>
          <a:p>
            <a:pPr lvl="1"/>
            <a:r>
              <a:rPr lang="en-US" dirty="0" smtClean="0"/>
              <a:t>Working under 2008 pay plan until 2009 issued</a:t>
            </a:r>
          </a:p>
          <a:p>
            <a:pPr lvl="1"/>
            <a:r>
              <a:rPr lang="en-US" dirty="0" smtClean="0"/>
              <a:t>Striving for consistency</a:t>
            </a:r>
          </a:p>
          <a:p>
            <a:pPr lvl="1"/>
            <a:r>
              <a:rPr lang="en-US" dirty="0" smtClean="0"/>
              <a:t>DOI will not pay travel on OF-288 in 2009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2009 AD Pay Plan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8434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US" sz="1900" smtClean="0"/>
          </a:p>
          <a:p>
            <a:pPr eaLnBrk="1" hangingPunct="1">
              <a:lnSpc>
                <a:spcPct val="80000"/>
              </a:lnSpc>
            </a:pPr>
            <a:r>
              <a:rPr lang="en-US" sz="2300" smtClean="0"/>
              <a:t>New rates of pay for all positions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i="1" smtClean="0"/>
              <a:t>approx 25% increase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i="1" smtClean="0"/>
              <a:t>exception of AD-G and AD-H (15%-17%)</a:t>
            </a:r>
            <a:endParaRPr lang="en-US" sz="2100" smtClean="0"/>
          </a:p>
          <a:p>
            <a:pPr lvl="1"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300" smtClean="0"/>
              <a:t>Includes tribal government employees as agency personnel who may serve in key positions </a:t>
            </a:r>
          </a:p>
          <a:p>
            <a:pPr lvl="1"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300" smtClean="0"/>
              <a:t>Adds Deputy Incident Commander, Tractor Plow Operator, Intelligence Support, GACC Meteorologist, and Military Installation Logistics Coordinator.  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US" sz="2300" smtClean="0"/>
          </a:p>
          <a:p>
            <a:pPr eaLnBrk="1" hangingPunct="1">
              <a:lnSpc>
                <a:spcPct val="80000"/>
              </a:lnSpc>
            </a:pPr>
            <a:r>
              <a:rPr lang="en-US" sz="2300" smtClean="0"/>
              <a:t>Changes CRNW from Contract Representative Northwest to Contract Representative Nation Wide. 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2009 </a:t>
            </a:r>
            <a:r>
              <a:rPr lang="en-US" dirty="0" smtClean="0"/>
              <a:t>FS AD </a:t>
            </a:r>
            <a:r>
              <a:rPr lang="en-US" dirty="0" smtClean="0"/>
              <a:t>Pay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1"/>
          <p:cNvSpPr>
            <a:spLocks noGrp="1"/>
          </p:cNvSpPr>
          <p:nvPr>
            <p:ph idx="4294967295"/>
          </p:nvPr>
        </p:nvSpPr>
        <p:spPr>
          <a:xfrm>
            <a:off x="457200" y="1481138"/>
            <a:ext cx="8229600" cy="48434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Establishes </a:t>
            </a:r>
            <a:r>
              <a:rPr lang="en-US" sz="2400" b="1" smtClean="0"/>
              <a:t>rates</a:t>
            </a:r>
            <a:r>
              <a:rPr lang="en-US" sz="2400" smtClean="0"/>
              <a:t> of reimbursement for incidental expenses, first and last day meal allowance and P.O.V. mileage </a:t>
            </a:r>
          </a:p>
          <a:p>
            <a:pPr lvl="1"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Establishes ability to </a:t>
            </a:r>
            <a:r>
              <a:rPr lang="en-US" sz="2400" b="1" smtClean="0"/>
              <a:t>reimburse</a:t>
            </a:r>
            <a:r>
              <a:rPr lang="en-US" sz="2400" smtClean="0"/>
              <a:t> incidental expenses, first and last day meal allowance and P.O.V. mileage on OF-288 </a:t>
            </a:r>
          </a:p>
          <a:p>
            <a:pPr lvl="1"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Clarifies that lodging and other subsistence required for the casual should be obtained by a procurement official whenever feasible.  </a:t>
            </a:r>
          </a:p>
          <a:p>
            <a:pPr lvl="1" eaLnBrk="1" hangingPunct="1">
              <a:lnSpc>
                <a:spcPct val="80000"/>
              </a:lnSpc>
            </a:pPr>
            <a:endParaRPr lang="en-US" sz="2400" smtClean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2009 AD Pay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Identifies how equipment should be obtained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Commercial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Pre-Season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Incident Only EERA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Basin Supplement – Ch20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282</TotalTime>
  <Words>957</Words>
  <Application>Microsoft Office PowerPoint</Application>
  <PresentationFormat>On-screen Show (4:3)</PresentationFormat>
  <Paragraphs>182</Paragraphs>
  <Slides>24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2009 Incident Business Update</vt:lpstr>
      <vt:lpstr>National Supplements… </vt:lpstr>
      <vt:lpstr>National Supplement – Chapter 10</vt:lpstr>
      <vt:lpstr>Slide 4</vt:lpstr>
      <vt:lpstr>National Supplement – Chapter 10 </vt:lpstr>
      <vt:lpstr>2009 AD Pay Plan</vt:lpstr>
      <vt:lpstr>2009 FS AD Pay Plan</vt:lpstr>
      <vt:lpstr>2009 AD Pay Plan</vt:lpstr>
      <vt:lpstr>Great Basin Supplement – Ch20</vt:lpstr>
      <vt:lpstr>Great Basin Supplement – Ch 20</vt:lpstr>
      <vt:lpstr>Slide 11</vt:lpstr>
      <vt:lpstr>Slide 12</vt:lpstr>
      <vt:lpstr>Remember….</vt:lpstr>
      <vt:lpstr>National Solicitation Templates </vt:lpstr>
      <vt:lpstr>National Solicitation Templates </vt:lpstr>
      <vt:lpstr>National Solicitation Templates</vt:lpstr>
      <vt:lpstr>How do Solicitations Affect Operations?</vt:lpstr>
      <vt:lpstr>Chapter 40 </vt:lpstr>
      <vt:lpstr>Great Basin Supplement - Chapter 30 </vt:lpstr>
      <vt:lpstr>Chapter 40</vt:lpstr>
      <vt:lpstr>Field S-420</vt:lpstr>
      <vt:lpstr>Complexes, Merges &amp; Splits (CMS)</vt:lpstr>
      <vt:lpstr>Needs From You ….</vt:lpstr>
      <vt:lpstr>Slide 24</vt:lpstr>
    </vt:vector>
  </TitlesOfParts>
  <Company>Bureau of Land Management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2009 Incident Business Update</dc:title>
  <dc:creator>csalo</dc:creator>
  <cp:lastModifiedBy>csalo</cp:lastModifiedBy>
  <cp:revision>20</cp:revision>
  <dcterms:created xsi:type="dcterms:W3CDTF">2009-04-03T17:09:57Z</dcterms:created>
  <dcterms:modified xsi:type="dcterms:W3CDTF">2009-04-13T18:47:10Z</dcterms:modified>
</cp:coreProperties>
</file>