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B7700-51D5-4081-A1F5-6FED5D7C7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03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7AA8-0D9B-4904-A159-7CDF2E108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6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018D-5568-4DED-B634-BEB33F3C6D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227B0-5461-4BF8-9646-6B6C1A299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2BDB-F301-4A1B-A341-1DF720065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5626-A1E5-42B4-807C-706AC8648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D9C9-4369-44BB-886B-C23D7FBBB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7AAA4-A3C8-4222-9147-27D95AC42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D05F-115B-4C98-83A6-043F97B68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8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4187-1F62-4546-A8C5-DD89F19DB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EC09-4340-4828-B91C-BDDD32F0B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D3EE-F411-4ABE-8BA2-D9AAE9295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B3D9FF"/>
              </a:gs>
              <a:gs pos="100000">
                <a:srgbClr val="EBF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1DC6B7-751A-48F5-A698-8903908686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10-</a:t>
            </a:r>
            <a:fld id="{68BA64AB-A8B2-49E6-8089-91A7F9ABF9CF}" type="slidenum">
              <a:rPr lang="en-US" sz="1400" smtClean="0">
                <a:latin typeface="+mn-lt"/>
              </a:rPr>
              <a:pPr algn="r"/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it 15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000066"/>
                </a:solidFill>
              </a:rPr>
              <a:t>Unit 10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Slide 10-</a:t>
            </a:r>
            <a:fld id="{3AE83D37-4ED7-4EFF-9308-263FAB4FA2F9}" type="slidenum">
              <a:rPr lang="en-US" sz="1400" smtClean="0">
                <a:solidFill>
                  <a:schemeClr val="bg1"/>
                </a:solidFill>
                <a:latin typeface="+mn-lt"/>
              </a:rPr>
              <a:pPr algn="r"/>
              <a:t>1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Reassign Locally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the same or another incident</a:t>
            </a:r>
          </a:p>
          <a:p>
            <a:r>
              <a:rPr lang="en-US"/>
              <a:t>To a mobilization center</a:t>
            </a:r>
          </a:p>
          <a:p>
            <a:r>
              <a:rPr lang="en-US"/>
              <a:t>To a staging area</a:t>
            </a:r>
          </a:p>
        </p:txBody>
      </p:sp>
      <p:pic>
        <p:nvPicPr>
          <p:cNvPr id="11268" name="Picture 4" descr="tents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3810000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Demobilization Resources/Transportation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the process required to release resources</a:t>
            </a:r>
          </a:p>
        </p:txBody>
      </p:sp>
      <p:pic>
        <p:nvPicPr>
          <p:cNvPr id="12292" name="Picture 4" descr="g15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085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Information Required to Place a Request for Transportation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r>
              <a:rPr lang="en-US" dirty="0"/>
              <a:t>Incident order and request number.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r>
              <a:rPr lang="en-US" dirty="0"/>
              <a:t>Number of people or pieces.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Tx/>
              <a:buAutoNum type="arabicPeriod"/>
            </a:pPr>
            <a:r>
              <a:rPr lang="en-US" dirty="0"/>
              <a:t>Manifest/Roster (information from check-in or demobilization unit</a:t>
            </a:r>
            <a:r>
              <a:rPr lang="en-US" dirty="0" smtClean="0"/>
              <a:t>). </a:t>
            </a:r>
            <a:endParaRPr lang="en-US" dirty="0"/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n-US" dirty="0"/>
              <a:t>	a.  Names and Weights (personnel  </a:t>
            </a:r>
            <a:br>
              <a:rPr lang="en-US" dirty="0"/>
            </a:br>
            <a:r>
              <a:rPr lang="en-US" dirty="0"/>
              <a:t>     and baggage weighed separately).</a:t>
            </a:r>
          </a:p>
          <a:p>
            <a:pPr marL="609600" indent="-609600">
              <a:lnSpc>
                <a:spcPct val="90000"/>
              </a:lnSpc>
              <a:spcAft>
                <a:spcPct val="40000"/>
              </a:spcAft>
              <a:buFontTx/>
              <a:buNone/>
            </a:pPr>
            <a:r>
              <a:rPr lang="en-US" dirty="0"/>
              <a:t>	b.  Flight Manager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Information Required to Place a Request for Transportation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467600" cy="4419600"/>
          </a:xfrm>
        </p:spPr>
        <p:txBody>
          <a:bodyPr/>
          <a:lstStyle/>
          <a:p>
            <a:pPr marL="622300" indent="-622300">
              <a:spcAft>
                <a:spcPct val="50000"/>
              </a:spcAft>
              <a:buFontTx/>
              <a:buNone/>
              <a:tabLst>
                <a:tab pos="622300" algn="l"/>
              </a:tabLst>
            </a:pPr>
            <a:r>
              <a:rPr lang="en-US" dirty="0"/>
              <a:t>4.	Date and time available at what pickup point.</a:t>
            </a:r>
          </a:p>
          <a:p>
            <a:pPr marL="622300" indent="-622300">
              <a:spcAft>
                <a:spcPct val="50000"/>
              </a:spcAft>
              <a:buFontTx/>
              <a:buNone/>
              <a:tabLst>
                <a:tab pos="622300" algn="l"/>
              </a:tabLst>
            </a:pPr>
            <a:r>
              <a:rPr lang="en-US" dirty="0"/>
              <a:t>5.	Destination (both jetport and home unit location</a:t>
            </a:r>
            <a:r>
              <a:rPr lang="en-US" dirty="0" smtClean="0"/>
              <a:t>).</a:t>
            </a:r>
            <a:endParaRPr lang="en-US" dirty="0"/>
          </a:p>
          <a:p>
            <a:pPr marL="622300" indent="-622300">
              <a:spcAft>
                <a:spcPct val="50000"/>
              </a:spcAft>
              <a:buFontTx/>
              <a:buNone/>
              <a:tabLst>
                <a:tab pos="622300" algn="l"/>
              </a:tabLst>
            </a:pPr>
            <a:r>
              <a:rPr lang="en-US" dirty="0"/>
              <a:t>6.	Support along the way (meals and lodging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Transportation Needs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rgbClr val="FF0000"/>
                </a:solidFill>
              </a:rPr>
              <a:t>Local contacts:</a:t>
            </a:r>
          </a:p>
          <a:p>
            <a:pPr>
              <a:lnSpc>
                <a:spcPct val="90000"/>
              </a:lnSpc>
            </a:pPr>
            <a:r>
              <a:rPr lang="en-US" dirty="0"/>
              <a:t>Aircraft Dispatcher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Equipment/</a:t>
            </a:r>
            <a:br>
              <a:rPr lang="en-US" dirty="0" smtClean="0"/>
            </a:br>
            <a:r>
              <a:rPr lang="en-US" dirty="0" smtClean="0"/>
              <a:t>Transportation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Dispatcher</a:t>
            </a:r>
          </a:p>
          <a:p>
            <a:pPr>
              <a:lnSpc>
                <a:spcPct val="90000"/>
              </a:lnSpc>
            </a:pPr>
            <a:r>
              <a:rPr lang="en-US" dirty="0"/>
              <a:t>Agency-designated travel agent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rgbClr val="FF0000"/>
                </a:solidFill>
              </a:rPr>
              <a:t>Non-local contacts:</a:t>
            </a:r>
          </a:p>
          <a:p>
            <a:pPr>
              <a:lnSpc>
                <a:spcPct val="90000"/>
              </a:lnSpc>
            </a:pPr>
            <a:r>
              <a:rPr lang="en-US" dirty="0"/>
              <a:t>GACC to NICC for large aircraft</a:t>
            </a:r>
          </a:p>
        </p:txBody>
      </p:sp>
      <p:pic>
        <p:nvPicPr>
          <p:cNvPr id="15364" name="Picture 4" descr="boiseair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57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</a:t>
            </a:r>
            <a:r>
              <a:rPr lang="en-US" dirty="0"/>
              <a:t>Travel </a:t>
            </a:r>
            <a:r>
              <a:rPr lang="en-US" dirty="0" smtClean="0"/>
              <a:t>Plans To: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505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/>
              <a:t>ground transportation, </a:t>
            </a:r>
            <a:r>
              <a:rPr lang="en-US" dirty="0" smtClean="0"/>
              <a:t>equipment </a:t>
            </a:r>
            <a:r>
              <a:rPr lang="en-US" dirty="0"/>
              <a:t>dispatch, or transportation dispatcher.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</a:t>
            </a:r>
            <a:r>
              <a:rPr lang="en-US" dirty="0"/>
              <a:t>mobilization center or staging area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</a:t>
            </a:r>
            <a:r>
              <a:rPr lang="en-US" dirty="0"/>
              <a:t>coordination level.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Demob Problems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Weather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/>
              <a:t>Wrong or different request numbers</a:t>
            </a:r>
            <a:endParaRPr lang="en-US" sz="3200" dirty="0"/>
          </a:p>
          <a:p>
            <a:pPr lvl="1">
              <a:lnSpc>
                <a:spcPct val="120000"/>
              </a:lnSpc>
            </a:pPr>
            <a:r>
              <a:rPr lang="en-US" sz="3200" dirty="0"/>
              <a:t>Wrong </a:t>
            </a:r>
            <a:r>
              <a:rPr lang="en-US" sz="3200" dirty="0" err="1"/>
              <a:t>demob</a:t>
            </a:r>
            <a:r>
              <a:rPr lang="en-US" sz="3200" dirty="0"/>
              <a:t> points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Passengers don’t show at assigned pick up point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that Help During Demobilization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/>
              <a:t>Interagency Resource Representative (IARR)</a:t>
            </a:r>
          </a:p>
          <a:p>
            <a:pPr>
              <a:spcAft>
                <a:spcPct val="50000"/>
              </a:spcAft>
            </a:pPr>
            <a:r>
              <a:rPr lang="en-US"/>
              <a:t>Interagency Contract Representative </a:t>
            </a:r>
          </a:p>
          <a:p>
            <a:pPr>
              <a:spcAft>
                <a:spcPct val="50000"/>
              </a:spcAft>
            </a:pPr>
            <a:r>
              <a:rPr lang="en-US"/>
              <a:t>Cache Demobilization Specialist (CDSP)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that Help During Demobilization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dirty="0"/>
              <a:t>Other Dispatch Offices (e.g</a:t>
            </a:r>
            <a:r>
              <a:rPr lang="en-US" dirty="0" smtClean="0"/>
              <a:t>., </a:t>
            </a:r>
            <a:r>
              <a:rPr lang="en-US" dirty="0"/>
              <a:t>IA)</a:t>
            </a:r>
          </a:p>
          <a:p>
            <a:pPr eaLnBrk="0" hangingPunct="0">
              <a:spcBef>
                <a:spcPct val="0"/>
              </a:spcBef>
            </a:pPr>
            <a:r>
              <a:rPr lang="en-US" dirty="0"/>
              <a:t>Demobilization </a:t>
            </a:r>
            <a:r>
              <a:rPr lang="en-US" dirty="0" smtClean="0"/>
              <a:t>Unit</a:t>
            </a:r>
          </a:p>
          <a:p>
            <a:pPr eaLnBrk="0" hangingPunct="0">
              <a:spcBef>
                <a:spcPct val="0"/>
              </a:spcBef>
            </a:pPr>
            <a:r>
              <a:rPr lang="en-US" dirty="0" smtClean="0"/>
              <a:t>Other </a:t>
            </a:r>
            <a:r>
              <a:rPr lang="en-US" dirty="0"/>
              <a:t>aids: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 smtClean="0"/>
              <a:t>ROSS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 err="1" smtClean="0"/>
              <a:t>Isuite</a:t>
            </a:r>
            <a:endParaRPr lang="en-US" dirty="0" smtClean="0"/>
          </a:p>
          <a:p>
            <a:pPr lvl="1" eaLnBrk="0" hangingPunct="0">
              <a:spcBef>
                <a:spcPct val="0"/>
              </a:spcBef>
            </a:pPr>
            <a:r>
              <a:rPr lang="en-US" dirty="0" smtClean="0"/>
              <a:t>T-cards</a:t>
            </a:r>
          </a:p>
          <a:p>
            <a:pPr lvl="1" eaLnBrk="0" hangingPunct="0">
              <a:spcBef>
                <a:spcPct val="0"/>
              </a:spcBef>
            </a:pPr>
            <a:r>
              <a:rPr lang="en-US" dirty="0" smtClean="0"/>
              <a:t>Other local examples may exist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Black" pitchFamily="34" charset="0"/>
              </a:rPr>
              <a:t>Demob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Cancel outstanding orders</a:t>
            </a:r>
          </a:p>
          <a:p>
            <a:r>
              <a:rPr lang="en-US" dirty="0"/>
              <a:t>Finish all travel</a:t>
            </a:r>
          </a:p>
          <a:p>
            <a:r>
              <a:rPr lang="en-US" dirty="0"/>
              <a:t>Release all resources, etc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10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en-US"/>
              <a:t>Identify basic elements of the demobilization process.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en-US"/>
              <a:t>Identify conditions/situations which may limit resource availability for reassignment.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10 Objectives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en-US"/>
              <a:t>Identify basic elements of the demobilization process.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en-US"/>
              <a:t>Identify conditions/situations which may limit resource availability for reassignment.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10 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 startAt="3"/>
            </a:pPr>
            <a:r>
              <a:rPr lang="en-US"/>
              <a:t>Describe the demobilization information flow in expanded dispatch, geographic area coordination center and the national level.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 startAt="3"/>
            </a:pPr>
            <a:r>
              <a:rPr lang="en-US"/>
              <a:t>List the information required to place a request for demobilization transportation.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10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 startAt="3"/>
            </a:pPr>
            <a:r>
              <a:rPr lang="en-US"/>
              <a:t>Describe the demobilization information flow in expanded dispatch, geographic area coordination center and the national level.</a:t>
            </a:r>
          </a:p>
          <a:p>
            <a:pPr marL="609600" indent="-609600" eaLnBrk="0" hangingPunct="0">
              <a:spcBef>
                <a:spcPct val="0"/>
              </a:spcBef>
              <a:spcAft>
                <a:spcPct val="50000"/>
              </a:spcAft>
              <a:buFontTx/>
              <a:buAutoNum type="arabicPeriod" startAt="3"/>
            </a:pPr>
            <a:r>
              <a:rPr lang="en-US"/>
              <a:t>List the information required to place a request for demobilization transportation.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Demobilization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4191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dirty="0"/>
              <a:t>The safe and orderly removal of resources from the incident in a cost effective, efficient manner that requires coordination between the incident and expanded dispatch.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</a:pPr>
            <a:r>
              <a:rPr lang="en-US" dirty="0"/>
              <a:t>Present a professional attitude and work ethic.</a:t>
            </a:r>
          </a:p>
          <a:p>
            <a:pPr>
              <a:spcAft>
                <a:spcPct val="50000"/>
              </a:spcAft>
            </a:pPr>
            <a:r>
              <a:rPr lang="en-US" dirty="0"/>
              <a:t>Work closely with each dispatch level, incident, area command, etc.</a:t>
            </a:r>
          </a:p>
          <a:p>
            <a:pPr>
              <a:spcAft>
                <a:spcPct val="50000"/>
              </a:spcAft>
            </a:pPr>
            <a:r>
              <a:rPr lang="en-US" dirty="0" smtClean="0"/>
              <a:t>Help </a:t>
            </a:r>
            <a:r>
              <a:rPr lang="en-US" dirty="0"/>
              <a:t>each other work together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/>
              <a:t>Demobilization Plans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3886200"/>
          </a:xfrm>
        </p:spPr>
        <p:txBody>
          <a:bodyPr/>
          <a:lstStyle/>
          <a:p>
            <a:r>
              <a:rPr lang="en-US"/>
              <a:t>The planning section on the incident is responsible for making the demobilization plan.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The incident’s demobilization plan must follow national, area, and MAC demobilization plans.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/>
              <a:t>Demobilization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/>
              <a:t>Planning at the incident</a:t>
            </a:r>
          </a:p>
          <a:p>
            <a:pPr lvl="1"/>
            <a:r>
              <a:rPr lang="en-US" sz="3200"/>
              <a:t>Demob Plan</a:t>
            </a:r>
          </a:p>
          <a:p>
            <a:pPr lvl="1"/>
            <a:r>
              <a:rPr lang="en-US" sz="3200"/>
              <a:t>Initial organization</a:t>
            </a:r>
          </a:p>
          <a:p>
            <a:pPr lvl="1"/>
            <a:r>
              <a:rPr lang="en-US" sz="3200"/>
              <a:t>Incident Action Plan (IAP)</a:t>
            </a:r>
          </a:p>
          <a:p>
            <a:pPr lvl="1">
              <a:lnSpc>
                <a:spcPct val="60000"/>
              </a:lnSpc>
            </a:pPr>
            <a:endParaRPr lang="en-US" sz="3200"/>
          </a:p>
          <a:p>
            <a:r>
              <a:rPr lang="en-US"/>
              <a:t>Implementation at the incident</a:t>
            </a:r>
          </a:p>
          <a:p>
            <a:pPr lvl="1"/>
            <a:r>
              <a:rPr lang="en-US" sz="3200"/>
              <a:t>Surplus resources (checked against other orders)</a:t>
            </a:r>
          </a:p>
          <a:p>
            <a:pPr lvl="1"/>
            <a:r>
              <a:rPr lang="en-US" sz="3200"/>
              <a:t>Tentative release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Expanded Level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4" y="1280160"/>
            <a:ext cx="3844633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Reassignment and Availability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01000" cy="30480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/>
              <a:t>When tentative releases are received, reassignment and transportation need to be considered.</a:t>
            </a:r>
          </a:p>
          <a:p>
            <a:pPr>
              <a:spcAft>
                <a:spcPct val="50000"/>
              </a:spcAft>
            </a:pPr>
            <a:r>
              <a:rPr lang="en-US"/>
              <a:t>Identify conditions which may limit availability for reassignments.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440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Unit 10</vt:lpstr>
      <vt:lpstr>Unit 10 Objectives</vt:lpstr>
      <vt:lpstr>Unit 10 Objectives</vt:lpstr>
      <vt:lpstr>Demobilization</vt:lpstr>
      <vt:lpstr>Communication</vt:lpstr>
      <vt:lpstr>Demobilization Plans</vt:lpstr>
      <vt:lpstr>Demobilization Process</vt:lpstr>
      <vt:lpstr>Expanded Level</vt:lpstr>
      <vt:lpstr>Reassignment and Availability</vt:lpstr>
      <vt:lpstr>Reassign Locally</vt:lpstr>
      <vt:lpstr>Demobilization Resources/Transportation</vt:lpstr>
      <vt:lpstr>Information Required to Place a Request for Transportation</vt:lpstr>
      <vt:lpstr>Information Required to Place a Request for Transportation</vt:lpstr>
      <vt:lpstr>Transportation Needs</vt:lpstr>
      <vt:lpstr>Relay Travel Plans To:</vt:lpstr>
      <vt:lpstr>Potential Demob Problems</vt:lpstr>
      <vt:lpstr>Resources that Help During Demobilization</vt:lpstr>
      <vt:lpstr>Resources that Help During Demobilization</vt:lpstr>
      <vt:lpstr>Demob Summary</vt:lpstr>
      <vt:lpstr>Unit 10 Objectives</vt:lpstr>
      <vt:lpstr>Unit 10 Objectives</vt:lpstr>
    </vt:vector>
  </TitlesOfParts>
  <Company>BLM-NIFC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Jimmy Dean</cp:lastModifiedBy>
  <cp:revision>47</cp:revision>
  <dcterms:created xsi:type="dcterms:W3CDTF">2005-06-20T14:05:30Z</dcterms:created>
  <dcterms:modified xsi:type="dcterms:W3CDTF">2013-02-01T20:56:36Z</dcterms:modified>
</cp:coreProperties>
</file>