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73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0" r:id="rId12"/>
    <p:sldId id="266" r:id="rId13"/>
    <p:sldId id="267" r:id="rId14"/>
    <p:sldId id="279" r:id="rId15"/>
    <p:sldId id="280" r:id="rId16"/>
    <p:sldId id="281" r:id="rId17"/>
    <p:sldId id="282" r:id="rId18"/>
    <p:sldId id="285" r:id="rId19"/>
    <p:sldId id="286" r:id="rId20"/>
    <p:sldId id="270" r:id="rId21"/>
    <p:sldId id="276" r:id="rId22"/>
    <p:sldId id="275" r:id="rId23"/>
    <p:sldId id="277" r:id="rId24"/>
    <p:sldId id="278" r:id="rId25"/>
    <p:sldId id="283" r:id="rId26"/>
    <p:sldId id="284" r:id="rId27"/>
    <p:sldId id="271" r:id="rId2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33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 autoAdjust="0"/>
    <p:restoredTop sz="94660" autoAdjust="0"/>
  </p:normalViewPr>
  <p:slideViewPr>
    <p:cSldViewPr>
      <p:cViewPr varScale="1">
        <p:scale>
          <a:sx n="98" d="100"/>
          <a:sy n="98" d="100"/>
        </p:scale>
        <p:origin x="-11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5F6291-4670-4FF4-9F7E-D28C8B841D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73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C53FC3-6E0C-4409-9AF2-36FCA7B3B7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88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D6D77-CB09-4C61-AB4F-7A6FC3E21C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6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66530-F3AB-493B-AC3C-3249F4C692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6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0BD28-FFBB-431F-B061-EBE2D6C877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2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98D4A-4BD5-4A21-A5F8-78287A8D26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0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33566-48BB-4203-9534-CF5F72BF98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8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F2B4F-1F4F-4155-8964-36FAD0F953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5830D-DE10-45D7-9B2B-DCDF81933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2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7FE76-C2F3-45AB-BFE1-9245BD3150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5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7ED5A-3EFB-4DD8-829E-87EAFD2882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5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FA716-F0A4-4A15-AF31-321B6F4A35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8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00B6B-01FE-4730-813D-6F0581713C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3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B3D9FF"/>
              </a:gs>
              <a:gs pos="100000">
                <a:srgbClr val="EBF7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F21CA3-24B3-4CC4-98DC-51191A6FCA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866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 dirty="0" smtClean="0">
                <a:latin typeface="+mn-lt"/>
              </a:rPr>
              <a:t>Slide 2-</a:t>
            </a:r>
            <a:fld id="{D8A3B51C-30F3-432B-A177-1B1C60885A13}" type="slidenum">
              <a:rPr lang="en-US" sz="1400" smtClean="0">
                <a:latin typeface="+mn-lt"/>
              </a:rPr>
              <a:pPr algn="r"/>
              <a:t>‹#›</a:t>
            </a:fld>
            <a:endParaRPr lang="en-US" sz="14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0866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Slide 2-</a:t>
            </a:r>
            <a:fld id="{00438F85-EA91-4CD4-9545-B226A7E68B6D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pPr algn="r"/>
              <a:t>1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7772400" cy="1524000"/>
          </a:xfrm>
        </p:spPr>
        <p:txBody>
          <a:bodyPr/>
          <a:lstStyle/>
          <a:p>
            <a:pPr algn="l"/>
            <a:r>
              <a:rPr lang="en-US" sz="7200" dirty="0" smtClean="0"/>
              <a:t>Aircraft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800" dirty="0" smtClean="0"/>
              <a:t>Unit </a:t>
            </a:r>
            <a:r>
              <a:rPr lang="en-US" sz="4800" dirty="0"/>
              <a:t>2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Dispatch Center </a:t>
            </a:r>
            <a:br>
              <a:rPr lang="en-US"/>
            </a:br>
            <a:r>
              <a:rPr lang="en-US"/>
              <a:t>Local Resources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Local tactical aircraft resources.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Logistical aircraft within locally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	designated response area with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	GACC assistance.</a:t>
            </a:r>
          </a:p>
        </p:txBody>
      </p:sp>
      <p:pic>
        <p:nvPicPr>
          <p:cNvPr id="11268" name="Picture 4" descr="MCBD07120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89463"/>
            <a:ext cx="15240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6" t="9391" r="16293" b="15833"/>
          <a:stretch/>
        </p:blipFill>
        <p:spPr bwMode="auto">
          <a:xfrm>
            <a:off x="4114800" y="3931920"/>
            <a:ext cx="5029199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GetImageServlet?ObjectID=NI010999&amp;TierName=Quick+View"/>
          <p:cNvPicPr>
            <a:picLocks noChangeAspect="1" noChangeArrowheads="1"/>
          </p:cNvPicPr>
          <p:nvPr/>
        </p:nvPicPr>
        <p:blipFill>
          <a:blip r:embed="rId3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732" r="1563" b="3079"/>
          <a:stretch>
            <a:fillRect/>
          </a:stretch>
        </p:blipFill>
        <p:spPr bwMode="auto">
          <a:xfrm>
            <a:off x="0" y="1447800"/>
            <a:ext cx="4495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etImageServlet?ObjectID=NI017270&amp;TierName=Quick+View"/>
          <p:cNvPicPr>
            <a:picLocks noChangeAspect="1" noChangeArrowheads="1"/>
          </p:cNvPicPr>
          <p:nvPr/>
        </p:nvPicPr>
        <p:blipFill rotWithShape="1"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t="6572" r="1237" b="4230"/>
          <a:stretch/>
        </p:blipFill>
        <p:spPr bwMode="auto">
          <a:xfrm>
            <a:off x="4495800" y="1447800"/>
            <a:ext cx="4648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  <a:ln/>
        </p:spPr>
        <p:txBody>
          <a:bodyPr/>
          <a:lstStyle/>
          <a:p>
            <a:r>
              <a:rPr lang="en-US" sz="3600" dirty="0"/>
              <a:t>Aircraft Resources Summary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70866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Slide 2-</a:t>
            </a:r>
            <a:fld id="{0FD2C0C3-90A8-4D97-B47B-E143F0A4FA7C}" type="slidenum">
              <a:rPr lang="en-US" sz="1400" smtClean="0">
                <a:solidFill>
                  <a:schemeClr val="bg1"/>
                </a:solidFill>
                <a:latin typeface="+mn-lt"/>
              </a:rPr>
              <a:pPr algn="r"/>
              <a:t>11</a:t>
            </a:fld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433" r="12548" b="24441"/>
          <a:stretch/>
        </p:blipFill>
        <p:spPr bwMode="auto">
          <a:xfrm>
            <a:off x="0" y="4562476"/>
            <a:ext cx="4495800" cy="22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Aircraft Flight </a:t>
            </a:r>
            <a:br>
              <a:rPr lang="en-US" smtClean="0"/>
            </a:br>
            <a:r>
              <a:rPr lang="en-US" smtClean="0"/>
              <a:t>Request Form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Flight Planning</a:t>
            </a:r>
          </a:p>
          <a:p>
            <a:r>
              <a:rPr lang="en-US" dirty="0" smtClean="0"/>
              <a:t>Identifies elements of the flight.</a:t>
            </a:r>
          </a:p>
          <a:p>
            <a:r>
              <a:rPr lang="en-US" dirty="0" smtClean="0"/>
              <a:t>Identifies hazard and safety information.</a:t>
            </a:r>
          </a:p>
          <a:p>
            <a:r>
              <a:rPr lang="en-US" dirty="0" smtClean="0"/>
              <a:t>Provides a format to track the flight from point of origin to final destination.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Initial Request Information Block</a:t>
            </a:r>
          </a:p>
          <a:p>
            <a:r>
              <a:rPr lang="en-US" sz="3600" dirty="0"/>
              <a:t>Passenger/Cargo Information Block</a:t>
            </a:r>
          </a:p>
          <a:p>
            <a:r>
              <a:rPr lang="en-US" sz="3600" dirty="0"/>
              <a:t>Flight Itinerary Block</a:t>
            </a:r>
          </a:p>
          <a:p>
            <a:pPr lvl="1">
              <a:buFontTx/>
              <a:buNone/>
            </a:pPr>
            <a:endParaRPr lang="en-US" sz="3200" dirty="0"/>
          </a:p>
          <a:p>
            <a:pPr>
              <a:buFontTx/>
              <a:buNone/>
            </a:pPr>
            <a:r>
              <a:rPr lang="en-US" sz="3600" i="1" dirty="0"/>
              <a:t>EDSD obtains this information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noFill/>
          <a:ln/>
        </p:spPr>
        <p:txBody>
          <a:bodyPr/>
          <a:lstStyle/>
          <a:p>
            <a:pPr algn="l"/>
            <a:r>
              <a:rPr lang="en-US"/>
              <a:t>Aircraft Flight Request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228600" y="609600"/>
            <a:ext cx="7010400" cy="1447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086600" y="6620936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 dirty="0" smtClean="0">
                <a:latin typeface="+mn-lt"/>
              </a:rPr>
              <a:t>Slide 2-</a:t>
            </a:r>
            <a:fld id="{0FD2C0C3-90A8-4D97-B47B-E143F0A4FA7C}" type="slidenum">
              <a:rPr lang="en-US" sz="1400" smtClean="0">
                <a:latin typeface="+mn-lt"/>
              </a:rPr>
              <a:pPr algn="r"/>
              <a:t>14</a:t>
            </a:fld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28600" y="2057400"/>
            <a:ext cx="7010400" cy="12954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086600" y="6620933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 dirty="0" smtClean="0">
                <a:latin typeface="+mn-lt"/>
              </a:rPr>
              <a:t>Slide 2-</a:t>
            </a:r>
            <a:fld id="{0FD2C0C3-90A8-4D97-B47B-E143F0A4FA7C}" type="slidenum">
              <a:rPr lang="en-US" sz="1400" smtClean="0">
                <a:latin typeface="+mn-lt"/>
              </a:rPr>
              <a:pPr algn="r"/>
              <a:t>15</a:t>
            </a:fld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28600" y="3352800"/>
            <a:ext cx="8686800" cy="28194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086600" y="6610945"/>
            <a:ext cx="1905000" cy="30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 dirty="0" smtClean="0">
                <a:latin typeface="+mn-lt"/>
              </a:rPr>
              <a:t>Slide 2-</a:t>
            </a:r>
            <a:fld id="{0FD2C0C3-90A8-4D97-B47B-E143F0A4FA7C}" type="slidenum">
              <a:rPr lang="en-US" sz="1400" smtClean="0">
                <a:latin typeface="+mn-lt"/>
              </a:rPr>
              <a:pPr algn="r"/>
              <a:t>16</a:t>
            </a:fld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>
                <a:solidFill>
                  <a:srgbClr val="003366"/>
                </a:solidFill>
                <a:latin typeface="Arial Black" pitchFamily="34" charset="0"/>
              </a:rPr>
              <a:t>Flight Following/Tracking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09600" y="1676400"/>
            <a:ext cx="8153400" cy="37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5000"/>
              </a:spcBef>
              <a:spcAft>
                <a:spcPct val="10000"/>
              </a:spcAft>
            </a:pPr>
            <a:r>
              <a:rPr lang="en-US" sz="3600" b="1">
                <a:latin typeface="Arial" charset="0"/>
              </a:rPr>
              <a:t>The flight following and tracking information is critical in the event of an aircraft emergency.</a:t>
            </a:r>
          </a:p>
          <a:p>
            <a:pPr algn="l">
              <a:spcBef>
                <a:spcPct val="25000"/>
              </a:spcBef>
              <a:spcAft>
                <a:spcPct val="10000"/>
              </a:spcAft>
            </a:pPr>
            <a:endParaRPr lang="en-US" sz="1000" b="1">
              <a:latin typeface="Arial" charset="0"/>
            </a:endParaRPr>
          </a:p>
          <a:p>
            <a:pPr algn="l">
              <a:spcBef>
                <a:spcPct val="25000"/>
              </a:spcBef>
              <a:spcAft>
                <a:spcPct val="10000"/>
              </a:spcAft>
            </a:pPr>
            <a:r>
              <a:rPr lang="en-US" sz="3600" b="1">
                <a:latin typeface="Arial" charset="0"/>
              </a:rPr>
              <a:t>This is done by the local initial attack office, the EDSD has some responsibilities.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>
                <a:solidFill>
                  <a:srgbClr val="003366"/>
                </a:solidFill>
                <a:latin typeface="Arial Black" pitchFamily="34" charset="0"/>
              </a:rPr>
              <a:t>Airport Identifiers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305800" cy="139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5000"/>
              </a:spcBef>
              <a:spcAft>
                <a:spcPct val="10000"/>
              </a:spcAft>
            </a:pPr>
            <a:r>
              <a:rPr lang="en-US" sz="3600" b="1" dirty="0">
                <a:latin typeface="Arial" charset="0"/>
              </a:rPr>
              <a:t>A good source for airport </a:t>
            </a:r>
            <a:r>
              <a:rPr lang="en-US" sz="3600" b="1" dirty="0" smtClean="0">
                <a:latin typeface="Arial" charset="0"/>
              </a:rPr>
              <a:t>identifiers:</a:t>
            </a:r>
            <a:endParaRPr lang="en-US" sz="3600" b="1" dirty="0">
              <a:latin typeface="Arial" charset="0"/>
            </a:endParaRPr>
          </a:p>
          <a:p>
            <a:pPr>
              <a:spcBef>
                <a:spcPct val="25000"/>
              </a:spcBef>
              <a:spcAft>
                <a:spcPct val="10000"/>
              </a:spcAft>
            </a:pPr>
            <a:r>
              <a:rPr lang="en-US" sz="3600" b="1" i="1" dirty="0" smtClean="0">
                <a:latin typeface="Arial" charset="0"/>
              </a:rPr>
              <a:t>www.airnav.com/airports/ </a:t>
            </a:r>
            <a:endParaRPr lang="en-US" sz="3600" b="1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 dirty="0">
                <a:solidFill>
                  <a:srgbClr val="003366"/>
                </a:solidFill>
                <a:latin typeface="Arial Black" pitchFamily="34" charset="0"/>
              </a:rPr>
              <a:t>Other Common Acronyms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33400" y="1371600"/>
            <a:ext cx="8153400" cy="509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5000"/>
              </a:spcBef>
              <a:spcAft>
                <a:spcPct val="10000"/>
              </a:spcAft>
            </a:pPr>
            <a:r>
              <a:rPr lang="en-US" sz="3600" b="1" dirty="0">
                <a:latin typeface="Arial" charset="0"/>
              </a:rPr>
              <a:t>ETD = Estimated Time of Departure</a:t>
            </a:r>
          </a:p>
          <a:p>
            <a:pPr algn="l">
              <a:spcBef>
                <a:spcPct val="25000"/>
              </a:spcBef>
              <a:spcAft>
                <a:spcPct val="10000"/>
              </a:spcAft>
            </a:pPr>
            <a:r>
              <a:rPr lang="en-US" sz="3600" b="1" dirty="0">
                <a:latin typeface="Arial" charset="0"/>
              </a:rPr>
              <a:t>ATD = Actual Time of Departure</a:t>
            </a:r>
          </a:p>
          <a:p>
            <a:pPr algn="l">
              <a:spcBef>
                <a:spcPct val="25000"/>
              </a:spcBef>
              <a:spcAft>
                <a:spcPct val="10000"/>
              </a:spcAft>
            </a:pPr>
            <a:r>
              <a:rPr lang="en-US" sz="3600" b="1" dirty="0">
                <a:latin typeface="Arial" charset="0"/>
              </a:rPr>
              <a:t>ETE = Estimated Time En Route</a:t>
            </a:r>
          </a:p>
          <a:p>
            <a:pPr algn="l">
              <a:spcBef>
                <a:spcPct val="25000"/>
              </a:spcBef>
              <a:spcAft>
                <a:spcPct val="10000"/>
              </a:spcAft>
            </a:pPr>
            <a:r>
              <a:rPr lang="en-US" sz="3600" b="1" dirty="0">
                <a:latin typeface="Arial" charset="0"/>
              </a:rPr>
              <a:t>ETA = Estimated Time of Arrival</a:t>
            </a:r>
          </a:p>
          <a:p>
            <a:pPr algn="l">
              <a:spcBef>
                <a:spcPct val="25000"/>
              </a:spcBef>
              <a:spcAft>
                <a:spcPct val="10000"/>
              </a:spcAft>
            </a:pPr>
            <a:r>
              <a:rPr lang="en-US" sz="3600" b="1" dirty="0">
                <a:latin typeface="Arial" charset="0"/>
              </a:rPr>
              <a:t>ATA = Actual Time of Arrival</a:t>
            </a:r>
          </a:p>
          <a:p>
            <a:pPr algn="l">
              <a:spcBef>
                <a:spcPct val="25000"/>
              </a:spcBef>
              <a:spcAft>
                <a:spcPct val="10000"/>
              </a:spcAft>
            </a:pPr>
            <a:r>
              <a:rPr lang="en-US" sz="3600" b="1" dirty="0">
                <a:latin typeface="Arial" charset="0"/>
              </a:rPr>
              <a:t>RON = Remain Over Night</a:t>
            </a:r>
          </a:p>
          <a:p>
            <a:pPr algn="l">
              <a:spcBef>
                <a:spcPct val="25000"/>
              </a:spcBef>
              <a:spcAft>
                <a:spcPct val="10000"/>
              </a:spcAft>
            </a:pPr>
            <a:r>
              <a:rPr lang="en-US" sz="3600" b="1" dirty="0">
                <a:latin typeface="Arial" charset="0"/>
              </a:rPr>
              <a:t>PAX = Passengers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/>
              <a:t>Unit 2 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105400"/>
          </a:xfrm>
        </p:spPr>
        <p:txBody>
          <a:bodyPr/>
          <a:lstStyle/>
          <a:p>
            <a:pPr marL="609600" indent="-609600" eaLnBrk="0" hangingPunct="0">
              <a:spcBef>
                <a:spcPct val="0"/>
              </a:spcBef>
              <a:spcAft>
                <a:spcPct val="40000"/>
              </a:spcAft>
              <a:buFontTx/>
              <a:buAutoNum type="arabicPeriod"/>
            </a:pPr>
            <a:r>
              <a:rPr lang="en-US" dirty="0"/>
              <a:t>Describe the interaction of the </a:t>
            </a:r>
            <a:r>
              <a:rPr lang="en-US" dirty="0" err="1" smtClean="0"/>
              <a:t>EDSD</a:t>
            </a:r>
            <a:r>
              <a:rPr lang="en-US" dirty="0" smtClean="0"/>
              <a:t> as </a:t>
            </a:r>
            <a:r>
              <a:rPr lang="en-US" dirty="0"/>
              <a:t>it relates to the aircraft function.</a:t>
            </a:r>
          </a:p>
          <a:p>
            <a:pPr marL="609600" indent="-609600" eaLnBrk="0" hangingPunct="0">
              <a:spcBef>
                <a:spcPct val="0"/>
              </a:spcBef>
              <a:spcAft>
                <a:spcPct val="40000"/>
              </a:spcAft>
              <a:buFontTx/>
              <a:buAutoNum type="arabicPeriod"/>
            </a:pPr>
            <a:r>
              <a:rPr lang="en-US" dirty="0"/>
              <a:t>Identify the difference between tactical and logistical missions.</a:t>
            </a:r>
          </a:p>
          <a:p>
            <a:pPr marL="609600" indent="-609600" eaLnBrk="0" hangingPunct="0">
              <a:spcBef>
                <a:spcPct val="0"/>
              </a:spcBef>
              <a:spcAft>
                <a:spcPct val="40000"/>
              </a:spcAft>
              <a:buFontTx/>
              <a:buAutoNum type="arabicPeriod"/>
            </a:pPr>
            <a:r>
              <a:rPr lang="en-US" dirty="0"/>
              <a:t>Identify the different types of logistical aircraft requests.</a:t>
            </a:r>
          </a:p>
          <a:p>
            <a:pPr marL="609600" indent="-609600" eaLnBrk="0" hangingPunct="0">
              <a:spcBef>
                <a:spcPct val="0"/>
              </a:spcBef>
              <a:spcAft>
                <a:spcPct val="40000"/>
              </a:spcAft>
              <a:buFontTx/>
              <a:buAutoNum type="arabicPeriod"/>
            </a:pPr>
            <a:r>
              <a:rPr lang="en-US" dirty="0"/>
              <a:t>Effectively utilize flight planning forms and methods.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/>
              <a:t>Flight Manager</a:t>
            </a:r>
            <a:br>
              <a:rPr lang="en-US"/>
            </a:br>
            <a:r>
              <a:rPr lang="en-US"/>
              <a:t>Briefing by the </a:t>
            </a:r>
            <a:br>
              <a:rPr lang="en-US"/>
            </a:br>
            <a:r>
              <a:rPr lang="en-US"/>
              <a:t>Aircraft Dispatcher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352800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en-US"/>
              <a:t>Review the flight itinerary</a:t>
            </a:r>
          </a:p>
          <a:p>
            <a:pPr>
              <a:spcAft>
                <a:spcPct val="40000"/>
              </a:spcAft>
            </a:pPr>
            <a:r>
              <a:rPr lang="en-US"/>
              <a:t>Review the passenger list</a:t>
            </a:r>
          </a:p>
          <a:p>
            <a:pPr>
              <a:spcAft>
                <a:spcPct val="40000"/>
              </a:spcAft>
            </a:pPr>
            <a:r>
              <a:rPr lang="en-US"/>
              <a:t>Discuss the pilot and aircraft information</a:t>
            </a:r>
          </a:p>
          <a:p>
            <a:pPr>
              <a:spcAft>
                <a:spcPct val="40000"/>
              </a:spcAft>
            </a:pPr>
            <a:r>
              <a:rPr lang="en-US"/>
              <a:t>Establish flight following procedures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371600"/>
          </a:xfrm>
        </p:spPr>
        <p:txBody>
          <a:bodyPr/>
          <a:lstStyle/>
          <a:p>
            <a:r>
              <a:rPr lang="en-US"/>
              <a:t>Aircraft Orders Pertaining to the EDSD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772400" cy="3733800"/>
          </a:xfrm>
        </p:spPr>
        <p:txBody>
          <a:bodyPr/>
          <a:lstStyle/>
          <a:p>
            <a:r>
              <a:rPr lang="en-US"/>
              <a:t>Expanded Dispatch may order resources to support aircraft</a:t>
            </a:r>
          </a:p>
          <a:p>
            <a:r>
              <a:rPr lang="en-US"/>
              <a:t>Communication with all functional areas essential part of expanded dispatch</a:t>
            </a:r>
          </a:p>
          <a:p>
            <a:r>
              <a:rPr lang="en-US"/>
              <a:t>Communication needs – why, how, who?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z="4800"/>
              <a:t>Crews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2286000"/>
          </a:xfrm>
        </p:spPr>
        <p:txBody>
          <a:bodyPr/>
          <a:lstStyle/>
          <a:p>
            <a:r>
              <a:rPr lang="en-US"/>
              <a:t>Large Transport </a:t>
            </a:r>
          </a:p>
          <a:p>
            <a:r>
              <a:rPr lang="en-US"/>
              <a:t>Emergency Release of Crew Member</a:t>
            </a:r>
          </a:p>
          <a:p>
            <a:r>
              <a:rPr lang="en-US"/>
              <a:t>Tool Transport (Saws, etc.)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696200" cy="1371600"/>
          </a:xfrm>
        </p:spPr>
        <p:txBody>
          <a:bodyPr/>
          <a:lstStyle/>
          <a:p>
            <a:r>
              <a:rPr lang="en-US" sz="4800"/>
              <a:t>Overhead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7772400" cy="2133600"/>
          </a:xfrm>
        </p:spPr>
        <p:txBody>
          <a:bodyPr/>
          <a:lstStyle/>
          <a:p>
            <a:r>
              <a:rPr lang="en-US"/>
              <a:t>Helicopter Modules</a:t>
            </a:r>
          </a:p>
          <a:p>
            <a:r>
              <a:rPr lang="en-US"/>
              <a:t>Incident Management Team Support</a:t>
            </a:r>
          </a:p>
          <a:p>
            <a:r>
              <a:rPr lang="en-US"/>
              <a:t>Individual Resources Mob/Demob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01000" cy="1371600"/>
          </a:xfrm>
        </p:spPr>
        <p:txBody>
          <a:bodyPr/>
          <a:lstStyle/>
          <a:p>
            <a:r>
              <a:rPr lang="en-US" sz="4800"/>
              <a:t>Supplies / Services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772400" cy="4191000"/>
          </a:xfrm>
        </p:spPr>
        <p:txBody>
          <a:bodyPr/>
          <a:lstStyle/>
          <a:p>
            <a:r>
              <a:rPr lang="en-US" dirty="0" err="1"/>
              <a:t>Helibase</a:t>
            </a:r>
            <a:r>
              <a:rPr lang="en-US" dirty="0"/>
              <a:t> Support</a:t>
            </a:r>
          </a:p>
          <a:p>
            <a:r>
              <a:rPr lang="en-US" dirty="0" err="1"/>
              <a:t>Porta</a:t>
            </a:r>
            <a:r>
              <a:rPr lang="en-US" dirty="0"/>
              <a:t> Potties</a:t>
            </a:r>
          </a:p>
          <a:p>
            <a:r>
              <a:rPr lang="en-US" dirty="0"/>
              <a:t>Trailers</a:t>
            </a:r>
          </a:p>
          <a:p>
            <a:r>
              <a:rPr lang="en-US" dirty="0"/>
              <a:t>Air Attack Kit</a:t>
            </a:r>
          </a:p>
          <a:p>
            <a:r>
              <a:rPr lang="en-US" dirty="0"/>
              <a:t>Fuel Tender</a:t>
            </a:r>
          </a:p>
          <a:p>
            <a:r>
              <a:rPr lang="en-US" dirty="0"/>
              <a:t>Portable Retardant Plant</a:t>
            </a:r>
          </a:p>
          <a:p>
            <a:r>
              <a:rPr lang="en-US" dirty="0" smtClean="0"/>
              <a:t>Transport </a:t>
            </a:r>
            <a:r>
              <a:rPr lang="en-US" smtClean="0"/>
              <a:t>of Supplies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>
                <a:solidFill>
                  <a:srgbClr val="003366"/>
                </a:solidFill>
                <a:latin typeface="Arial Black" pitchFamily="34" charset="0"/>
              </a:rPr>
              <a:t>Relationship with Aircraft</a:t>
            </a:r>
            <a:br>
              <a:rPr lang="en-US" sz="3200">
                <a:solidFill>
                  <a:srgbClr val="003366"/>
                </a:solidFill>
                <a:latin typeface="Arial Black" pitchFamily="34" charset="0"/>
              </a:rPr>
            </a:br>
            <a:r>
              <a:rPr lang="en-US" sz="3200">
                <a:solidFill>
                  <a:srgbClr val="003366"/>
                </a:solidFill>
                <a:latin typeface="Arial Black" pitchFamily="34" charset="0"/>
              </a:rPr>
              <a:t>Dispatcher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28600" y="2590800"/>
            <a:ext cx="8688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1">
                <a:latin typeface="Arial" charset="0"/>
              </a:rPr>
              <a:t>Communicate, Communicate, Communicate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143000" y="2057400"/>
            <a:ext cx="7086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Exercise:  Flight Planning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/>
              <a:t>Unit 2 Objectives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105400"/>
          </a:xfrm>
        </p:spPr>
        <p:txBody>
          <a:bodyPr/>
          <a:lstStyle/>
          <a:p>
            <a:pPr marL="609600" indent="-609600" eaLnBrk="0" hangingPunct="0">
              <a:spcBef>
                <a:spcPct val="0"/>
              </a:spcBef>
              <a:spcAft>
                <a:spcPct val="40000"/>
              </a:spcAft>
              <a:buFontTx/>
              <a:buAutoNum type="arabicPeriod"/>
            </a:pPr>
            <a:r>
              <a:rPr lang="en-US" dirty="0"/>
              <a:t>Describe the interaction of the </a:t>
            </a:r>
            <a:r>
              <a:rPr lang="en-US" dirty="0" err="1" smtClean="0"/>
              <a:t>EDSD</a:t>
            </a:r>
            <a:r>
              <a:rPr lang="en-US" dirty="0" smtClean="0"/>
              <a:t> as </a:t>
            </a:r>
            <a:r>
              <a:rPr lang="en-US" dirty="0"/>
              <a:t>it relates to the aircraft function.</a:t>
            </a:r>
          </a:p>
          <a:p>
            <a:pPr marL="609600" indent="-609600" eaLnBrk="0" hangingPunct="0">
              <a:spcBef>
                <a:spcPct val="0"/>
              </a:spcBef>
              <a:spcAft>
                <a:spcPct val="40000"/>
              </a:spcAft>
              <a:buFontTx/>
              <a:buAutoNum type="arabicPeriod"/>
            </a:pPr>
            <a:r>
              <a:rPr lang="en-US" dirty="0"/>
              <a:t>Identify the difference between tactical and logistical missions.</a:t>
            </a:r>
          </a:p>
          <a:p>
            <a:pPr marL="609600" indent="-609600" eaLnBrk="0" hangingPunct="0">
              <a:spcBef>
                <a:spcPct val="0"/>
              </a:spcBef>
              <a:spcAft>
                <a:spcPct val="40000"/>
              </a:spcAft>
              <a:buFontTx/>
              <a:buAutoNum type="arabicPeriod"/>
            </a:pPr>
            <a:r>
              <a:rPr lang="en-US" dirty="0"/>
              <a:t>Identify the different types of logistical aircraft requests.</a:t>
            </a:r>
          </a:p>
          <a:p>
            <a:pPr marL="609600" indent="-609600" eaLnBrk="0" hangingPunct="0">
              <a:spcBef>
                <a:spcPct val="0"/>
              </a:spcBef>
              <a:spcAft>
                <a:spcPct val="40000"/>
              </a:spcAft>
              <a:buFontTx/>
              <a:buAutoNum type="arabicPeriod"/>
            </a:pPr>
            <a:r>
              <a:rPr lang="en-US" dirty="0"/>
              <a:t>Effectively utilize flight planning forms and methods.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447800"/>
          </a:xfrm>
        </p:spPr>
        <p:txBody>
          <a:bodyPr/>
          <a:lstStyle/>
          <a:p>
            <a:r>
              <a:rPr lang="en-US" dirty="0" smtClean="0"/>
              <a:t>Support </a:t>
            </a:r>
            <a:r>
              <a:rPr lang="en-US" dirty="0"/>
              <a:t>Dispatcher Duties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2438400"/>
          </a:xfrm>
        </p:spPr>
        <p:txBody>
          <a:bodyPr/>
          <a:lstStyle/>
          <a:p>
            <a:r>
              <a:rPr lang="en-US" dirty="0"/>
              <a:t>Giving and receiving information to mobilization and demobilization of resources utilizing aircraft. </a:t>
            </a:r>
          </a:p>
          <a:p>
            <a:r>
              <a:rPr lang="en-US" dirty="0"/>
              <a:t>Examples?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Aircraft Resources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		</a:t>
            </a:r>
            <a:r>
              <a:rPr lang="en-US" u="sng" dirty="0"/>
              <a:t>Tactical Aircraft</a:t>
            </a:r>
          </a:p>
          <a:p>
            <a:r>
              <a:rPr lang="en-US" dirty="0" err="1" smtClean="0"/>
              <a:t>Airtankers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Single </a:t>
            </a:r>
            <a:r>
              <a:rPr lang="en-US" dirty="0"/>
              <a:t>Engine </a:t>
            </a:r>
            <a:r>
              <a:rPr lang="en-US" dirty="0" err="1" smtClean="0"/>
              <a:t>Airtankers</a:t>
            </a:r>
            <a:r>
              <a:rPr lang="en-US" i="1" dirty="0" smtClean="0"/>
              <a:t> (SEATS)</a:t>
            </a:r>
            <a:endParaRPr lang="en-US" i="1" dirty="0"/>
          </a:p>
          <a:p>
            <a:r>
              <a:rPr lang="en-US" dirty="0"/>
              <a:t>Lead Planes</a:t>
            </a:r>
          </a:p>
          <a:p>
            <a:r>
              <a:rPr lang="en-US" dirty="0"/>
              <a:t>Smokejumper Aircraft</a:t>
            </a:r>
          </a:p>
          <a:p>
            <a:r>
              <a:rPr lang="en-US" dirty="0"/>
              <a:t>Infrared Aircraft</a:t>
            </a:r>
          </a:p>
          <a:p>
            <a:r>
              <a:rPr lang="en-US" dirty="0"/>
              <a:t>Air Attack Aircraft</a:t>
            </a:r>
          </a:p>
          <a:p>
            <a:r>
              <a:rPr lang="en-US" dirty="0"/>
              <a:t>Helicopters </a:t>
            </a:r>
            <a:r>
              <a:rPr lang="en-US" i="1" dirty="0"/>
              <a:t>(Types 1-3)</a:t>
            </a:r>
            <a:r>
              <a:rPr lang="en-US" dirty="0"/>
              <a:t> </a:t>
            </a:r>
          </a:p>
        </p:txBody>
      </p:sp>
      <p:pic>
        <p:nvPicPr>
          <p:cNvPr id="4100" name="Picture 4" descr="Bell206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84273"/>
            <a:ext cx="3624263" cy="23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Logistical Aircraft Orders and Tasks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Tracking of incoming logistical flights.</a:t>
            </a:r>
          </a:p>
          <a:p>
            <a:r>
              <a:rPr lang="en-US" dirty="0"/>
              <a:t>Gather information for flight </a:t>
            </a:r>
            <a:r>
              <a:rPr lang="en-US" dirty="0" smtClean="0"/>
              <a:t>plan.</a:t>
            </a:r>
            <a:endParaRPr lang="en-US" dirty="0"/>
          </a:p>
          <a:p>
            <a:r>
              <a:rPr lang="en-US" dirty="0"/>
              <a:t>Prepare a flight request.</a:t>
            </a:r>
          </a:p>
          <a:p>
            <a:r>
              <a:rPr lang="en-US" dirty="0"/>
              <a:t>Communicate information to other functional areas.</a:t>
            </a:r>
          </a:p>
        </p:txBody>
      </p:sp>
      <p:pic>
        <p:nvPicPr>
          <p:cNvPr id="5124" name="Picture 4" descr="GetImageServlet?ObjectID=NI009731&amp;TierName=Quick+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3438" b="23438"/>
          <a:stretch>
            <a:fillRect/>
          </a:stretch>
        </p:blipFill>
        <p:spPr bwMode="auto">
          <a:xfrm>
            <a:off x="4495800" y="4650654"/>
            <a:ext cx="42672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7" b="27910"/>
          <a:stretch/>
        </p:blipFill>
        <p:spPr bwMode="auto">
          <a:xfrm>
            <a:off x="6567798" y="1478280"/>
            <a:ext cx="2271402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Aircraft Dispatch Channels</a:t>
            </a: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800" dirty="0" err="1"/>
              <a:t>NICC</a:t>
            </a:r>
            <a:r>
              <a:rPr lang="en-US" sz="2800" dirty="0"/>
              <a:t>-National Resources</a:t>
            </a:r>
          </a:p>
        </p:txBody>
      </p:sp>
      <p:pic>
        <p:nvPicPr>
          <p:cNvPr id="7176" name="Picture 8" descr="AO transport j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6"/>
          <a:stretch/>
        </p:blipFill>
        <p:spPr bwMode="auto">
          <a:xfrm>
            <a:off x="2546734" y="4800600"/>
            <a:ext cx="3429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AO kmax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/>
        </p:blipFill>
        <p:spPr bwMode="auto">
          <a:xfrm>
            <a:off x="0" y="4800600"/>
            <a:ext cx="254673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87872" y="2048933"/>
            <a:ext cx="8686799" cy="3200400"/>
          </a:xfrm>
          <a:noFill/>
          <a:ln/>
        </p:spPr>
        <p:txBody>
          <a:bodyPr/>
          <a:lstStyle/>
          <a:p>
            <a:r>
              <a:rPr lang="en-US" sz="2800" dirty="0"/>
              <a:t>Large transport aircraft</a:t>
            </a:r>
          </a:p>
          <a:p>
            <a:r>
              <a:rPr lang="en-US" sz="2800" dirty="0"/>
              <a:t>Contract </a:t>
            </a:r>
            <a:r>
              <a:rPr lang="en-US" sz="2800" dirty="0" smtClean="0"/>
              <a:t>lead </a:t>
            </a:r>
            <a:r>
              <a:rPr lang="en-US" sz="2800" dirty="0"/>
              <a:t>planes</a:t>
            </a:r>
          </a:p>
          <a:p>
            <a:r>
              <a:rPr lang="en-US" sz="2800" dirty="0"/>
              <a:t>Smokejumper aircraft</a:t>
            </a:r>
          </a:p>
          <a:p>
            <a:r>
              <a:rPr lang="en-US" sz="2800" dirty="0" smtClean="0"/>
              <a:t>National contract </a:t>
            </a:r>
            <a:r>
              <a:rPr lang="en-US" sz="2800" dirty="0" err="1" smtClean="0"/>
              <a:t>airtankers</a:t>
            </a:r>
            <a:endParaRPr lang="en-US" sz="2800" dirty="0"/>
          </a:p>
          <a:p>
            <a:r>
              <a:rPr lang="en-US" sz="2800" dirty="0" smtClean="0"/>
              <a:t>National contract Type 1 and Type 2 helicopters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5" t="6329" b="20371"/>
          <a:stretch/>
        </p:blipFill>
        <p:spPr bwMode="auto">
          <a:xfrm>
            <a:off x="5884198" y="4800600"/>
            <a:ext cx="325980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67600" y="647402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Slide 2-6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Aircraft Dispatch Channels</a:t>
            </a:r>
            <a:r>
              <a:rPr lang="en-US" sz="2000" i="1"/>
              <a:t/>
            </a:r>
            <a:br>
              <a:rPr lang="en-US" sz="2000" i="1"/>
            </a:br>
            <a:r>
              <a:rPr lang="en-US" sz="2800"/>
              <a:t>NICC-National Resources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5867400" cy="2286000"/>
          </a:xfrm>
        </p:spPr>
        <p:txBody>
          <a:bodyPr/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/>
              <a:t> MAFFS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/>
              <a:t> Military aircraft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/>
              <a:t>Aerial Supervision Module</a:t>
            </a:r>
          </a:p>
        </p:txBody>
      </p:sp>
      <p:pic>
        <p:nvPicPr>
          <p:cNvPr id="8197" name="Picture 5" descr="GetImageServlet?ObjectID=NI017368&amp;TierName=Quick+View"/>
          <p:cNvPicPr>
            <a:picLocks noChangeAspect="1" noChangeArrowheads="1"/>
          </p:cNvPicPr>
          <p:nvPr/>
        </p:nvPicPr>
        <p:blipFill>
          <a:blip r:embed="rId2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t="4897" r="989" b="4897"/>
          <a:stretch>
            <a:fillRect/>
          </a:stretch>
        </p:blipFill>
        <p:spPr bwMode="auto">
          <a:xfrm>
            <a:off x="457200" y="3505200"/>
            <a:ext cx="4038600" cy="289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o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4038600" cy="28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Aircraft Dispatch Channels</a:t>
            </a: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800" dirty="0" err="1"/>
              <a:t>NICC</a:t>
            </a:r>
            <a:r>
              <a:rPr lang="en-US" sz="2800" dirty="0"/>
              <a:t>-National Resources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458200" cy="4419600"/>
          </a:xfrm>
        </p:spPr>
        <p:txBody>
          <a:bodyPr/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dirty="0"/>
              <a:t> Infrared aircraft 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dirty="0"/>
              <a:t> Aircraft frequencies </a:t>
            </a:r>
            <a:r>
              <a:rPr lang="en-US" sz="1800" dirty="0"/>
              <a:t>(can also be </a:t>
            </a:r>
            <a:r>
              <a:rPr lang="en-US" sz="1800" dirty="0" err="1"/>
              <a:t>GACC</a:t>
            </a:r>
            <a:r>
              <a:rPr lang="en-US" sz="1800" dirty="0"/>
              <a:t> and local)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dirty="0" smtClean="0"/>
              <a:t> </a:t>
            </a:r>
            <a:r>
              <a:rPr lang="en-US" dirty="0"/>
              <a:t>Logistical </a:t>
            </a:r>
            <a:r>
              <a:rPr lang="en-US" dirty="0" smtClean="0"/>
              <a:t>charters </a:t>
            </a:r>
            <a:r>
              <a:rPr lang="en-US" sz="1800" dirty="0" smtClean="0"/>
              <a:t>(can also be </a:t>
            </a:r>
            <a:r>
              <a:rPr lang="en-US" sz="1800" dirty="0" err="1" smtClean="0"/>
              <a:t>GACC</a:t>
            </a:r>
            <a:r>
              <a:rPr lang="en-US" sz="1800" dirty="0" smtClean="0"/>
              <a:t> and local)</a:t>
            </a:r>
            <a:endParaRPr lang="en-US" sz="2000" dirty="0"/>
          </a:p>
        </p:txBody>
      </p:sp>
      <p:pic>
        <p:nvPicPr>
          <p:cNvPr id="9222" name="Picture 6" descr="AO single engine ces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9"/>
          <a:stretch>
            <a:fillRect/>
          </a:stretch>
        </p:blipFill>
        <p:spPr bwMode="auto">
          <a:xfrm>
            <a:off x="5029200" y="3581400"/>
            <a:ext cx="3886200" cy="27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King Air USF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00"/>
          <a:stretch>
            <a:fillRect/>
          </a:stretch>
        </p:blipFill>
        <p:spPr bwMode="auto">
          <a:xfrm>
            <a:off x="304800" y="3733800"/>
            <a:ext cx="440055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z="3600"/>
              <a:t>Aircraft Dispatch Channels</a:t>
            </a:r>
            <a:r>
              <a:rPr lang="en-US" sz="1800" i="1"/>
              <a:t/>
            </a:r>
            <a:br>
              <a:rPr lang="en-US" sz="1800" i="1"/>
            </a:br>
            <a:r>
              <a:rPr lang="en-US" sz="2400"/>
              <a:t>GACC - Area Resources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3200400"/>
          </a:xfrm>
        </p:spPr>
        <p:txBody>
          <a:bodyPr/>
          <a:lstStyle/>
          <a:p>
            <a:r>
              <a:rPr lang="en-US" dirty="0"/>
              <a:t>Temporary Flight Restrictions (TFRs)</a:t>
            </a:r>
          </a:p>
          <a:p>
            <a:r>
              <a:rPr lang="en-US" dirty="0"/>
              <a:t>Type 3 CWN helicopters</a:t>
            </a:r>
          </a:p>
          <a:p>
            <a:r>
              <a:rPr lang="en-US" dirty="0"/>
              <a:t>Single Engine </a:t>
            </a:r>
            <a:r>
              <a:rPr lang="en-US" dirty="0" err="1" smtClean="0"/>
              <a:t>Airtankers</a:t>
            </a:r>
            <a:r>
              <a:rPr lang="en-US" dirty="0" smtClean="0"/>
              <a:t> </a:t>
            </a:r>
            <a:r>
              <a:rPr lang="en-US" dirty="0"/>
              <a:t>(SEATs)	</a:t>
            </a:r>
          </a:p>
          <a:p>
            <a:r>
              <a:rPr lang="en-US" dirty="0"/>
              <a:t>Logistical aircraft </a:t>
            </a:r>
          </a:p>
          <a:p>
            <a:r>
              <a:rPr lang="en-US" dirty="0"/>
              <a:t>Aircraft frequencies</a:t>
            </a:r>
          </a:p>
        </p:txBody>
      </p:sp>
      <p:pic>
        <p:nvPicPr>
          <p:cNvPr id="10244" name="Picture 4" descr="AO Seat type notsure a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 b="4286"/>
          <a:stretch>
            <a:fillRect/>
          </a:stretch>
        </p:blipFill>
        <p:spPr bwMode="auto">
          <a:xfrm>
            <a:off x="457200" y="4419600"/>
            <a:ext cx="61722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AO hughes500A"/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3" t="10997" b="15396"/>
          <a:stretch>
            <a:fillRect/>
          </a:stretch>
        </p:blipFill>
        <p:spPr bwMode="auto">
          <a:xfrm>
            <a:off x="6172200" y="3265488"/>
            <a:ext cx="2667000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490</Words>
  <Application>Microsoft Office PowerPoint</Application>
  <PresentationFormat>On-screen Show (4:3)</PresentationFormat>
  <Paragraphs>115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Aircraft         Unit 2</vt:lpstr>
      <vt:lpstr>Unit 2 Objectives</vt:lpstr>
      <vt:lpstr>Support Dispatcher Duties</vt:lpstr>
      <vt:lpstr>Types of Aircraft Resources</vt:lpstr>
      <vt:lpstr>Types of Logistical Aircraft Orders and Tasks</vt:lpstr>
      <vt:lpstr>Aircraft Dispatch Channels NICC-National Resources</vt:lpstr>
      <vt:lpstr>Aircraft Dispatch Channels NICC-National Resources</vt:lpstr>
      <vt:lpstr>Aircraft Dispatch Channels NICC-National Resources</vt:lpstr>
      <vt:lpstr>Aircraft Dispatch Channels GACC - Area Resources</vt:lpstr>
      <vt:lpstr>Dispatch Center  Local Resources</vt:lpstr>
      <vt:lpstr>Aircraft Resources Summary</vt:lpstr>
      <vt:lpstr>Aircraft Flight  Request Form</vt:lpstr>
      <vt:lpstr>Aircraft Flight Request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Flight Manager Briefing by the  Aircraft Dispatcher</vt:lpstr>
      <vt:lpstr>Aircraft Orders Pertaining to the EDSD</vt:lpstr>
      <vt:lpstr>Crews</vt:lpstr>
      <vt:lpstr>Overhead</vt:lpstr>
      <vt:lpstr>Supplies / Services</vt:lpstr>
      <vt:lpstr>PowerPoint Presentation</vt:lpstr>
      <vt:lpstr>PowerPoint Presentation</vt:lpstr>
      <vt:lpstr>Unit 2 Objectives</vt:lpstr>
    </vt:vector>
  </TitlesOfParts>
  <Company>BLM-NIFC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Media Unit</dc:creator>
  <cp:lastModifiedBy>jchaney</cp:lastModifiedBy>
  <cp:revision>84</cp:revision>
  <dcterms:created xsi:type="dcterms:W3CDTF">2005-06-20T14:05:30Z</dcterms:created>
  <dcterms:modified xsi:type="dcterms:W3CDTF">2012-12-14T21:46:20Z</dcterms:modified>
</cp:coreProperties>
</file>