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orrestDavis, Zoila O" initials="ZO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91" d="100"/>
          <a:sy n="91" d="100"/>
        </p:scale>
        <p:origin x="-1224" y="-10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584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3584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3584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B635DE0-2678-4133-8C8E-CB9C9BFC25FB}" type="slidenum">
              <a:rPr lang="en-US"/>
              <a:pPr>
                <a:defRPr/>
              </a:pPr>
              <a:t>‹#›</a:t>
            </a:fld>
            <a:endParaRPr lang="en-US"/>
          </a:p>
        </p:txBody>
      </p:sp>
    </p:spTree>
    <p:extLst>
      <p:ext uri="{BB962C8B-B14F-4D97-AF65-F5344CB8AC3E}">
        <p14:creationId xmlns:p14="http://schemas.microsoft.com/office/powerpoint/2010/main" val="504742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0564A375-F252-4884-87AF-26940509359A}" type="slidenum">
              <a:rPr lang="en-US"/>
              <a:pPr>
                <a:defRPr/>
              </a:pPr>
              <a:t>‹#›</a:t>
            </a:fld>
            <a:endParaRPr lang="en-US"/>
          </a:p>
        </p:txBody>
      </p:sp>
    </p:spTree>
    <p:extLst>
      <p:ext uri="{BB962C8B-B14F-4D97-AF65-F5344CB8AC3E}">
        <p14:creationId xmlns:p14="http://schemas.microsoft.com/office/powerpoint/2010/main" val="27810346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F9DC0B3-F854-4A6C-A3F8-6738778C2515}" type="slidenum">
              <a:rPr lang="en-US" sz="1200"/>
              <a:pPr eaLnBrk="1" hangingPunct="1"/>
              <a:t>5</a:t>
            </a:fld>
            <a:endParaRPr lang="en-US" sz="1200"/>
          </a:p>
        </p:txBody>
      </p:sp>
      <p:sp>
        <p:nvSpPr>
          <p:cNvPr id="30723"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t>Do these have established mnemonics?   Look them up on current mnemonics list in the Fireline Handbook, 310-1, or list.</a:t>
            </a:r>
          </a:p>
          <a:p>
            <a:pPr eaLnBrk="1" hangingPunct="1"/>
            <a:endParaRPr lang="en-US" smtClean="0"/>
          </a:p>
          <a:p>
            <a:pPr eaLnBrk="1" hangingPunct="1"/>
            <a:r>
              <a:rPr lang="en-US" smtClean="0"/>
              <a:t>THSPs – catchall, movement to identify THSP specialities.  </a:t>
            </a:r>
          </a:p>
          <a:p>
            <a:pPr eaLnBrk="1" hangingPunct="1"/>
            <a:r>
              <a:rPr lang="en-US" smtClean="0"/>
              <a:t>What questions do you need to ask for a generic THSP?  (specialty, tools &amp; equipment needed, where to find?)</a:t>
            </a:r>
          </a:p>
          <a:p>
            <a:pPr eaLnBrk="1" hangingPunct="1"/>
            <a:endParaRPr lang="en-US" smtClean="0"/>
          </a:p>
          <a:p>
            <a:pPr eaLnBrk="1" hangingPunct="1"/>
            <a:r>
              <a:rPr lang="en-US" smtClean="0"/>
              <a:t>Current experience notes – THSPs for timber markers, timber cruisers, engineers, GISTs for hurricane recovery/timber harvest.  Other examples?  (chicken disease, floods)</a:t>
            </a:r>
          </a:p>
          <a:p>
            <a:pPr eaLnBrk="1" hangingPunct="1"/>
            <a:endParaRPr lang="en-US" smtClean="0"/>
          </a:p>
          <a:p>
            <a:pPr eaLnBrk="1" hangingPunct="1"/>
            <a:r>
              <a:rPr lang="en-US" smtClean="0"/>
              <a:t>Oddities – when and where used?  Canine Handler (CANH) – SAR?</a:t>
            </a:r>
          </a:p>
          <a:p>
            <a:pPr eaLnBrk="1" hangingPunct="1"/>
            <a:r>
              <a:rPr lang="en-US" smtClean="0"/>
              <a:t>Climber (CLIR) – Cone collection/disease eradication (Jumpers)</a:t>
            </a:r>
          </a:p>
          <a:p>
            <a:pPr eaLnBrk="1" hangingPunct="1"/>
            <a:r>
              <a:rPr lang="en-US" smtClean="0"/>
              <a:t>Packer (PACK) – Wilderness &amp; non-roaded area fires</a:t>
            </a:r>
          </a:p>
          <a:p>
            <a:pPr eaLnBrk="1" hangingPunct="1"/>
            <a:r>
              <a:rPr lang="en-US" smtClean="0"/>
              <a:t>Scuba (SCUB) – SAR?</a:t>
            </a:r>
          </a:p>
          <a:p>
            <a:pPr eaLnBrk="1" hangingPunct="1"/>
            <a:r>
              <a:rPr lang="en-US" smtClean="0"/>
              <a:t>Video Operator (VIDO) – Investigation?</a:t>
            </a:r>
          </a:p>
          <a:p>
            <a:pPr eaLnBrk="1" hangingPunct="1"/>
            <a:r>
              <a:rPr lang="en-US" smtClean="0"/>
              <a:t>Vegetation Specialist (VESP) – when used?  Anyone know?</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ABA9936-828C-43CA-BAA3-4BC3186B172A}" type="slidenum">
              <a:rPr lang="en-US" sz="1200"/>
              <a:pPr eaLnBrk="1" hangingPunct="1"/>
              <a:t>6</a:t>
            </a:fld>
            <a:endParaRPr lang="en-US" sz="1200"/>
          </a:p>
        </p:txBody>
      </p:sp>
      <p:sp>
        <p:nvSpPr>
          <p:cNvPr id="31747"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t>First rule:  Closest Resources</a:t>
            </a:r>
          </a:p>
          <a:p>
            <a:pPr eaLnBrk="1" hangingPunct="1"/>
            <a:endParaRPr lang="en-US" smtClean="0"/>
          </a:p>
          <a:p>
            <a:pPr eaLnBrk="1" hangingPunct="1"/>
            <a:r>
              <a:rPr lang="en-US" smtClean="0"/>
              <a:t>Also is most cost-effective.  2 states away for a driver??</a:t>
            </a:r>
          </a:p>
          <a:p>
            <a:pPr eaLnBrk="1" hangingPunct="1"/>
            <a:endParaRPr lang="en-US" smtClean="0"/>
          </a:p>
          <a:p>
            <a:pPr eaLnBrk="1" hangingPunct="1"/>
            <a:r>
              <a:rPr lang="en-US" smtClean="0"/>
              <a:t>Local knowledge is valuable</a:t>
            </a:r>
          </a:p>
          <a:p>
            <a:pPr eaLnBrk="1" hangingPunct="1"/>
            <a:endParaRPr lang="en-US" smtClean="0"/>
          </a:p>
          <a:p>
            <a:pPr eaLnBrk="1" hangingPunct="1"/>
            <a:r>
              <a:rPr lang="en-US" smtClean="0"/>
              <a:t>Examples of local hires – Cook, Driver, Clerical, General Mechanic – any others?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E183487-7695-4860-B9D8-9CFAD4E27E4B}" type="slidenum">
              <a:rPr lang="en-US" sz="1200"/>
              <a:pPr eaLnBrk="1" hangingPunct="1"/>
              <a:t>7</a:t>
            </a:fld>
            <a:endParaRPr lang="en-US" sz="1200"/>
          </a:p>
        </p:txBody>
      </p:sp>
      <p:sp>
        <p:nvSpPr>
          <p:cNvPr id="32771"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t>What’s AD &amp; EFF stand for?  How are they different?  Who are they (retirees, etc)?</a:t>
            </a:r>
          </a:p>
          <a:p>
            <a:pPr eaLnBrk="1" hangingPunct="1"/>
            <a:r>
              <a:rPr lang="en-US" smtClean="0"/>
              <a:t>Rely on Ads for positions we can’t fill with Agency folks</a:t>
            </a:r>
          </a:p>
          <a:p>
            <a:pPr eaLnBrk="1" hangingPunct="1"/>
            <a:r>
              <a:rPr lang="en-US" smtClean="0"/>
              <a:t>Downsizing, fewer Agency people available, no one to cover at home</a:t>
            </a:r>
          </a:p>
          <a:p>
            <a:pPr eaLnBrk="1" hangingPunct="1"/>
            <a:endParaRPr lang="en-US" smtClean="0"/>
          </a:p>
          <a:p>
            <a:pPr eaLnBrk="1" hangingPunct="1"/>
            <a:r>
              <a:rPr lang="en-US" smtClean="0"/>
              <a:t>To consider:</a:t>
            </a:r>
          </a:p>
          <a:p>
            <a:pPr eaLnBrk="1" hangingPunct="1"/>
            <a:r>
              <a:rPr lang="en-US" smtClean="0"/>
              <a:t>	Agency resources exhausted first? (use resources we’re already paying)</a:t>
            </a:r>
          </a:p>
          <a:p>
            <a:pPr eaLnBrk="1" hangingPunct="1"/>
            <a:r>
              <a:rPr lang="en-US" smtClean="0"/>
              <a:t>	Are they signed up?  Everyone understand what I mean by that?</a:t>
            </a:r>
          </a:p>
          <a:p>
            <a:pPr eaLnBrk="1" hangingPunct="1"/>
            <a:r>
              <a:rPr lang="en-US" smtClean="0"/>
              <a:t>	What is the hosting agency, and their responsibility? (verify quals, make travel)</a:t>
            </a:r>
          </a:p>
          <a:p>
            <a:pPr eaLnBrk="1" hangingPunct="1"/>
            <a:r>
              <a:rPr lang="en-US" smtClean="0"/>
              <a:t>	Point of hire – why is that important (like everything else, bottom line – payment issue – explain)</a:t>
            </a:r>
          </a:p>
          <a:p>
            <a:pPr eaLnBrk="1" hangingPunct="1"/>
            <a:r>
              <a:rPr lang="en-US" smtClean="0"/>
              <a:t>	Self-sufficient?  Why important?  (hotel enroute, commercial travel, food, transportation, rental vehicle, etc)</a:t>
            </a:r>
          </a:p>
          <a:p>
            <a:pPr eaLnBrk="1" hangingPunct="1"/>
            <a:r>
              <a:rPr lang="en-US" smtClean="0"/>
              <a:t>	Qualification – sending agency vouches for qualifications</a:t>
            </a:r>
          </a:p>
          <a:p>
            <a:pPr eaLnBrk="1" hangingPunct="1"/>
            <a:endParaRPr lang="en-US" smtClean="0"/>
          </a:p>
          <a:p>
            <a:pPr eaLnBrk="1" hangingPunct="1"/>
            <a:r>
              <a:rPr lang="en-US" smtClean="0"/>
              <a:t>Any further discussion of AD/EFF?</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ABF588D-42D8-4AC8-833D-8EA98D485011}" type="slidenum">
              <a:rPr lang="en-US" sz="1200"/>
              <a:pPr eaLnBrk="1" hangingPunct="1"/>
              <a:t>9</a:t>
            </a:fld>
            <a:endParaRPr lang="en-US" sz="1200"/>
          </a:p>
        </p:txBody>
      </p:sp>
      <p:sp>
        <p:nvSpPr>
          <p:cNvPr id="33795"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A126FD6-4DA6-4B51-B7C4-B61866C0A966}" type="slidenum">
              <a:rPr lang="en-US" sz="1200"/>
              <a:pPr eaLnBrk="1" hangingPunct="1"/>
              <a:t>12</a:t>
            </a:fld>
            <a:endParaRPr lang="en-US" sz="1200"/>
          </a:p>
        </p:txBody>
      </p:sp>
      <p:sp>
        <p:nvSpPr>
          <p:cNvPr id="34819"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t>IA orders for SMKJs are A numbers at this time – that may change – you probably won’t see IA SMKJ orders in Expanded.</a:t>
            </a:r>
          </a:p>
          <a:p>
            <a:pPr eaLnBrk="1" hangingPunct="1"/>
            <a:endParaRPr lang="en-US" smtClean="0"/>
          </a:p>
          <a:p>
            <a:pPr eaLnBrk="1" hangingPunct="1"/>
            <a:r>
              <a:rPr lang="en-US" smtClean="0"/>
              <a:t>Booster loads:  Describe (jumped-out base, or low on remaining jumpers)  More jumpers ordered through NICC, who will send the order to a SMKJ base with excess jumpers (or a base with low fire activity).  These are O#’s; the aircraft bringing them in will generally not stay, and they are generally not IA ready.  You probably won’t see these in Expanded either, generally handled by the Aircraft desk, but be aware, since you may see the O-#s in ROSS.</a:t>
            </a:r>
          </a:p>
          <a:p>
            <a:pPr eaLnBrk="1" hangingPunct="1"/>
            <a:endParaRPr lang="en-US" smtClean="0"/>
          </a:p>
          <a:p>
            <a:pPr eaLnBrk="1" hangingPunct="1"/>
            <a:r>
              <a:rPr lang="en-US" smtClean="0"/>
              <a:t>Now that we’ve talked about the kinds of OH you may see, next we’ll talk about HOW to order them.</a:t>
            </a:r>
          </a:p>
          <a:p>
            <a:pPr eaLnBrk="1" hangingPunct="1"/>
            <a:endParaRPr lang="en-US" smtClean="0"/>
          </a:p>
          <a:p>
            <a:pPr eaLnBrk="1" hangingPunct="1"/>
            <a:endParaRPr lang="en-US" smtClean="0"/>
          </a:p>
          <a:p>
            <a:pPr eaLnBrk="1" hangingPunct="1"/>
            <a:r>
              <a:rPr lang="en-US" smtClean="0"/>
              <a:t>TAKE A 15 MINUTE BREAK.</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E75B30-C642-40C8-B30C-06B3EED456D0}" type="slidenum">
              <a:rPr lang="en-US"/>
              <a:pPr>
                <a:defRPr/>
              </a:pPr>
              <a:t>‹#›</a:t>
            </a:fld>
            <a:endParaRPr lang="en-US"/>
          </a:p>
        </p:txBody>
      </p:sp>
    </p:spTree>
    <p:extLst>
      <p:ext uri="{BB962C8B-B14F-4D97-AF65-F5344CB8AC3E}">
        <p14:creationId xmlns:p14="http://schemas.microsoft.com/office/powerpoint/2010/main" val="2124674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3A8D9F-DC07-4863-913A-84BAB5A21BF7}" type="slidenum">
              <a:rPr lang="en-US"/>
              <a:pPr>
                <a:defRPr/>
              </a:pPr>
              <a:t>‹#›</a:t>
            </a:fld>
            <a:endParaRPr lang="en-US"/>
          </a:p>
        </p:txBody>
      </p:sp>
    </p:spTree>
    <p:extLst>
      <p:ext uri="{BB962C8B-B14F-4D97-AF65-F5344CB8AC3E}">
        <p14:creationId xmlns:p14="http://schemas.microsoft.com/office/powerpoint/2010/main" val="2065422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51B927-9BFE-48B5-A940-D21A0E7220D5}" type="slidenum">
              <a:rPr lang="en-US"/>
              <a:pPr>
                <a:defRPr/>
              </a:pPr>
              <a:t>‹#›</a:t>
            </a:fld>
            <a:endParaRPr lang="en-US"/>
          </a:p>
        </p:txBody>
      </p:sp>
    </p:spTree>
    <p:extLst>
      <p:ext uri="{BB962C8B-B14F-4D97-AF65-F5344CB8AC3E}">
        <p14:creationId xmlns:p14="http://schemas.microsoft.com/office/powerpoint/2010/main" val="4115110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1FC933-F28B-4551-A911-CA08E2A015CE}" type="slidenum">
              <a:rPr lang="en-US"/>
              <a:pPr>
                <a:defRPr/>
              </a:pPr>
              <a:t>‹#›</a:t>
            </a:fld>
            <a:endParaRPr lang="en-US"/>
          </a:p>
        </p:txBody>
      </p:sp>
    </p:spTree>
    <p:extLst>
      <p:ext uri="{BB962C8B-B14F-4D97-AF65-F5344CB8AC3E}">
        <p14:creationId xmlns:p14="http://schemas.microsoft.com/office/powerpoint/2010/main" val="1974565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63314F-7927-44FA-8B52-B1A8A7971686}" type="slidenum">
              <a:rPr lang="en-US"/>
              <a:pPr>
                <a:defRPr/>
              </a:pPr>
              <a:t>‹#›</a:t>
            </a:fld>
            <a:endParaRPr lang="en-US"/>
          </a:p>
        </p:txBody>
      </p:sp>
    </p:spTree>
    <p:extLst>
      <p:ext uri="{BB962C8B-B14F-4D97-AF65-F5344CB8AC3E}">
        <p14:creationId xmlns:p14="http://schemas.microsoft.com/office/powerpoint/2010/main" val="3347143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8E9C81-F35E-4B31-AAD9-DCF2A3C78F50}" type="slidenum">
              <a:rPr lang="en-US"/>
              <a:pPr>
                <a:defRPr/>
              </a:pPr>
              <a:t>‹#›</a:t>
            </a:fld>
            <a:endParaRPr lang="en-US"/>
          </a:p>
        </p:txBody>
      </p:sp>
    </p:spTree>
    <p:extLst>
      <p:ext uri="{BB962C8B-B14F-4D97-AF65-F5344CB8AC3E}">
        <p14:creationId xmlns:p14="http://schemas.microsoft.com/office/powerpoint/2010/main" val="9627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EEECAB3-0DE8-4BE4-9CFD-54C94CC4C3A6}" type="slidenum">
              <a:rPr lang="en-US"/>
              <a:pPr>
                <a:defRPr/>
              </a:pPr>
              <a:t>‹#›</a:t>
            </a:fld>
            <a:endParaRPr lang="en-US"/>
          </a:p>
        </p:txBody>
      </p:sp>
    </p:spTree>
    <p:extLst>
      <p:ext uri="{BB962C8B-B14F-4D97-AF65-F5344CB8AC3E}">
        <p14:creationId xmlns:p14="http://schemas.microsoft.com/office/powerpoint/2010/main" val="3141034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F99F-09E2-4AF2-9AE9-020E7A70456B}" type="slidenum">
              <a:rPr lang="en-US"/>
              <a:pPr>
                <a:defRPr/>
              </a:pPr>
              <a:t>‹#›</a:t>
            </a:fld>
            <a:endParaRPr lang="en-US"/>
          </a:p>
        </p:txBody>
      </p:sp>
    </p:spTree>
    <p:extLst>
      <p:ext uri="{BB962C8B-B14F-4D97-AF65-F5344CB8AC3E}">
        <p14:creationId xmlns:p14="http://schemas.microsoft.com/office/powerpoint/2010/main" val="1638234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7BBA5AA-CB2C-432E-B3E8-E63A96B088BD}" type="slidenum">
              <a:rPr lang="en-US"/>
              <a:pPr>
                <a:defRPr/>
              </a:pPr>
              <a:t>‹#›</a:t>
            </a:fld>
            <a:endParaRPr lang="en-US"/>
          </a:p>
        </p:txBody>
      </p:sp>
    </p:spTree>
    <p:extLst>
      <p:ext uri="{BB962C8B-B14F-4D97-AF65-F5344CB8AC3E}">
        <p14:creationId xmlns:p14="http://schemas.microsoft.com/office/powerpoint/2010/main" val="1179415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A63749-5C3A-4ACA-842E-684FD91F517D}" type="slidenum">
              <a:rPr lang="en-US"/>
              <a:pPr>
                <a:defRPr/>
              </a:pPr>
              <a:t>‹#›</a:t>
            </a:fld>
            <a:endParaRPr lang="en-US"/>
          </a:p>
        </p:txBody>
      </p:sp>
    </p:spTree>
    <p:extLst>
      <p:ext uri="{BB962C8B-B14F-4D97-AF65-F5344CB8AC3E}">
        <p14:creationId xmlns:p14="http://schemas.microsoft.com/office/powerpoint/2010/main" val="556654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05EDFC-F22B-48D5-806B-7DB559D39E9C}" type="slidenum">
              <a:rPr lang="en-US"/>
              <a:pPr>
                <a:defRPr/>
              </a:pPr>
              <a:t>‹#›</a:t>
            </a:fld>
            <a:endParaRPr lang="en-US"/>
          </a:p>
        </p:txBody>
      </p:sp>
    </p:spTree>
    <p:extLst>
      <p:ext uri="{BB962C8B-B14F-4D97-AF65-F5344CB8AC3E}">
        <p14:creationId xmlns:p14="http://schemas.microsoft.com/office/powerpoint/2010/main" val="204485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ChangeArrowheads="1"/>
          </p:cNvSpPr>
          <p:nvPr userDrawn="1"/>
        </p:nvSpPr>
        <p:spPr bwMode="auto">
          <a:xfrm>
            <a:off x="0" y="0"/>
            <a:ext cx="9144000" cy="6858000"/>
          </a:xfrm>
          <a:prstGeom prst="rect">
            <a:avLst/>
          </a:prstGeom>
          <a:gradFill rotWithShape="0">
            <a:gsLst>
              <a:gs pos="0">
                <a:srgbClr val="B3D9FF"/>
              </a:gs>
              <a:gs pos="100000">
                <a:srgbClr val="EBF7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 name="Rectangle 2"/>
          <p:cNvSpPr>
            <a:spLocks noGrp="1" noChangeArrowheads="1"/>
          </p:cNvSpPr>
          <p:nvPr>
            <p:ph type="title"/>
          </p:nvPr>
        </p:nvSpPr>
        <p:spPr bwMode="auto">
          <a:xfrm>
            <a:off x="685800" y="381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1676400"/>
            <a:ext cx="7772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4E799543-9C19-4E33-BFFB-CC49701B7011}" type="slidenum">
              <a:rPr lang="en-US"/>
              <a:pPr>
                <a:defRPr/>
              </a:pPr>
              <a:t>‹#›</a:t>
            </a:fld>
            <a:endParaRPr lang="en-US"/>
          </a:p>
        </p:txBody>
      </p:sp>
      <p:sp>
        <p:nvSpPr>
          <p:cNvPr id="1032" name="Rectangle 8"/>
          <p:cNvSpPr>
            <a:spLocks noChangeArrowheads="1"/>
          </p:cNvSpPr>
          <p:nvPr/>
        </p:nvSpPr>
        <p:spPr bwMode="auto">
          <a:xfrm>
            <a:off x="7086600" y="64008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US" sz="1400" dirty="0" smtClean="0">
                <a:latin typeface="+mn-lt"/>
              </a:rPr>
              <a:t>Slide 4-</a:t>
            </a:r>
            <a:fld id="{574F3BA2-0D95-4042-90A0-E9E24ED10C94}" type="slidenum">
              <a:rPr lang="en-US" sz="1400" smtClean="0">
                <a:latin typeface="+mn-lt"/>
              </a:rPr>
              <a:pPr algn="r"/>
              <a:t>‹#›</a:t>
            </a:fld>
            <a:endParaRPr lang="en-US" sz="1400" dirty="0">
              <a:latin typeface="+mn-l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000">
          <a:solidFill>
            <a:srgbClr val="003366"/>
          </a:solidFill>
          <a:latin typeface="+mj-lt"/>
          <a:ea typeface="+mj-ea"/>
          <a:cs typeface="+mj-cs"/>
        </a:defRPr>
      </a:lvl1pPr>
      <a:lvl2pPr algn="ctr" rtl="0" eaLnBrk="0" fontAlgn="base" hangingPunct="0">
        <a:spcBef>
          <a:spcPct val="0"/>
        </a:spcBef>
        <a:spcAft>
          <a:spcPct val="0"/>
        </a:spcAft>
        <a:defRPr sz="4000">
          <a:solidFill>
            <a:srgbClr val="003366"/>
          </a:solidFill>
          <a:latin typeface="Arial Black" pitchFamily="34" charset="0"/>
        </a:defRPr>
      </a:lvl2pPr>
      <a:lvl3pPr algn="ctr" rtl="0" eaLnBrk="0" fontAlgn="base" hangingPunct="0">
        <a:spcBef>
          <a:spcPct val="0"/>
        </a:spcBef>
        <a:spcAft>
          <a:spcPct val="0"/>
        </a:spcAft>
        <a:defRPr sz="4000">
          <a:solidFill>
            <a:srgbClr val="003366"/>
          </a:solidFill>
          <a:latin typeface="Arial Black" pitchFamily="34" charset="0"/>
        </a:defRPr>
      </a:lvl3pPr>
      <a:lvl4pPr algn="ctr" rtl="0" eaLnBrk="0" fontAlgn="base" hangingPunct="0">
        <a:spcBef>
          <a:spcPct val="0"/>
        </a:spcBef>
        <a:spcAft>
          <a:spcPct val="0"/>
        </a:spcAft>
        <a:defRPr sz="4000">
          <a:solidFill>
            <a:srgbClr val="003366"/>
          </a:solidFill>
          <a:latin typeface="Arial Black" pitchFamily="34" charset="0"/>
        </a:defRPr>
      </a:lvl4pPr>
      <a:lvl5pPr algn="ctr" rtl="0" eaLnBrk="0" fontAlgn="base" hangingPunct="0">
        <a:spcBef>
          <a:spcPct val="0"/>
        </a:spcBef>
        <a:spcAft>
          <a:spcPct val="0"/>
        </a:spcAft>
        <a:defRPr sz="4000">
          <a:solidFill>
            <a:srgbClr val="003366"/>
          </a:solidFill>
          <a:latin typeface="Arial Black" pitchFamily="34" charset="0"/>
        </a:defRPr>
      </a:lvl5pPr>
      <a:lvl6pPr marL="457200" algn="ctr" rtl="0" fontAlgn="base">
        <a:spcBef>
          <a:spcPct val="0"/>
        </a:spcBef>
        <a:spcAft>
          <a:spcPct val="0"/>
        </a:spcAft>
        <a:defRPr sz="4000">
          <a:solidFill>
            <a:srgbClr val="003366"/>
          </a:solidFill>
          <a:latin typeface="Arial Black" pitchFamily="34" charset="0"/>
        </a:defRPr>
      </a:lvl6pPr>
      <a:lvl7pPr marL="914400" algn="ctr" rtl="0" fontAlgn="base">
        <a:spcBef>
          <a:spcPct val="0"/>
        </a:spcBef>
        <a:spcAft>
          <a:spcPct val="0"/>
        </a:spcAft>
        <a:defRPr sz="4000">
          <a:solidFill>
            <a:srgbClr val="003366"/>
          </a:solidFill>
          <a:latin typeface="Arial Black" pitchFamily="34" charset="0"/>
        </a:defRPr>
      </a:lvl7pPr>
      <a:lvl8pPr marL="1371600" algn="ctr" rtl="0" fontAlgn="base">
        <a:spcBef>
          <a:spcPct val="0"/>
        </a:spcBef>
        <a:spcAft>
          <a:spcPct val="0"/>
        </a:spcAft>
        <a:defRPr sz="4000">
          <a:solidFill>
            <a:srgbClr val="003366"/>
          </a:solidFill>
          <a:latin typeface="Arial Black" pitchFamily="34" charset="0"/>
        </a:defRPr>
      </a:lvl8pPr>
      <a:lvl9pPr marL="1828800" algn="ctr" rtl="0" fontAlgn="base">
        <a:spcBef>
          <a:spcPct val="0"/>
        </a:spcBef>
        <a:spcAft>
          <a:spcPct val="0"/>
        </a:spcAft>
        <a:defRPr sz="4000">
          <a:solidFill>
            <a:srgbClr val="003366"/>
          </a:solidFill>
          <a:latin typeface="Arial Black" pitchFamily="34"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unit 4 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0"/>
            <a:ext cx="919162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a:xfrm>
            <a:off x="685800" y="5638800"/>
            <a:ext cx="7772400" cy="1143000"/>
          </a:xfrm>
        </p:spPr>
        <p:txBody>
          <a:bodyPr/>
          <a:lstStyle/>
          <a:p>
            <a:pPr eaLnBrk="1" hangingPunct="1"/>
            <a:r>
              <a:rPr lang="en-US" sz="4400" smtClean="0">
                <a:solidFill>
                  <a:schemeClr val="bg1"/>
                </a:solidFill>
              </a:rPr>
              <a:t>Unit 4</a:t>
            </a:r>
          </a:p>
        </p:txBody>
      </p:sp>
      <p:sp>
        <p:nvSpPr>
          <p:cNvPr id="2052" name="Rectangle 3"/>
          <p:cNvSpPr>
            <a:spLocks noChangeArrowheads="1"/>
          </p:cNvSpPr>
          <p:nvPr/>
        </p:nvSpPr>
        <p:spPr bwMode="auto">
          <a:xfrm>
            <a:off x="7086600" y="64008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US" sz="1400" dirty="0" smtClean="0">
                <a:solidFill>
                  <a:schemeClr val="bg1"/>
                </a:solidFill>
                <a:latin typeface="+mn-lt"/>
              </a:rPr>
              <a:t>Slide 4-</a:t>
            </a:r>
            <a:fld id="{44145F37-81F5-4055-B961-DEE09CA26A61}" type="slidenum">
              <a:rPr lang="en-US" sz="1400" smtClean="0">
                <a:solidFill>
                  <a:schemeClr val="bg1"/>
                </a:solidFill>
                <a:latin typeface="+mn-lt"/>
              </a:rPr>
              <a:pPr algn="r"/>
              <a:t>1</a:t>
            </a:fld>
            <a:endParaRPr lang="en-US" sz="1400" dirty="0">
              <a:solidFill>
                <a:schemeClr val="bg1"/>
              </a:solidFill>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yellow t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4388" y="2895600"/>
            <a:ext cx="4519612"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p:cNvSpPr>
            <a:spLocks noGrp="1" noChangeArrowheads="1"/>
          </p:cNvSpPr>
          <p:nvPr>
            <p:ph type="title"/>
          </p:nvPr>
        </p:nvSpPr>
        <p:spPr>
          <a:xfrm>
            <a:off x="685800" y="381000"/>
            <a:ext cx="7772400" cy="685800"/>
          </a:xfrm>
        </p:spPr>
        <p:txBody>
          <a:bodyPr/>
          <a:lstStyle/>
          <a:p>
            <a:pPr eaLnBrk="1" hangingPunct="1"/>
            <a:r>
              <a:rPr lang="en-US" smtClean="0"/>
              <a:t>Teams</a:t>
            </a:r>
          </a:p>
        </p:txBody>
      </p:sp>
      <p:sp>
        <p:nvSpPr>
          <p:cNvPr id="11268" name="Rectangle 3"/>
          <p:cNvSpPr>
            <a:spLocks noGrp="1" noChangeArrowheads="1"/>
          </p:cNvSpPr>
          <p:nvPr>
            <p:ph type="body" idx="1"/>
          </p:nvPr>
        </p:nvSpPr>
        <p:spPr>
          <a:xfrm>
            <a:off x="685800" y="1143000"/>
            <a:ext cx="7772400" cy="5181600"/>
          </a:xfrm>
        </p:spPr>
        <p:txBody>
          <a:bodyPr/>
          <a:lstStyle/>
          <a:p>
            <a:pPr eaLnBrk="1" hangingPunct="1"/>
            <a:r>
              <a:rPr lang="en-US" smtClean="0"/>
              <a:t>Type 1 and 2 Incident Management Teams (Short and Long)</a:t>
            </a:r>
          </a:p>
          <a:p>
            <a:pPr eaLnBrk="1" hangingPunct="1"/>
            <a:r>
              <a:rPr lang="en-US" smtClean="0"/>
              <a:t>Buying Teams (geographical area and national)</a:t>
            </a:r>
          </a:p>
          <a:p>
            <a:pPr eaLnBrk="1" hangingPunct="1"/>
            <a:r>
              <a:rPr lang="en-US" smtClean="0"/>
              <a:t>Administrative </a:t>
            </a:r>
            <a:br>
              <a:rPr lang="en-US" smtClean="0"/>
            </a:br>
            <a:r>
              <a:rPr lang="en-US" smtClean="0"/>
              <a:t>Payment Teams </a:t>
            </a:r>
            <a:br>
              <a:rPr lang="en-US" smtClean="0"/>
            </a:br>
            <a:r>
              <a:rPr lang="en-US" smtClean="0"/>
              <a:t>(APT)</a:t>
            </a:r>
          </a:p>
          <a:p>
            <a:pPr eaLnBrk="1" hangingPunct="1"/>
            <a:r>
              <a:rPr lang="en-US" smtClean="0"/>
              <a:t>Critical Incident </a:t>
            </a:r>
            <a:br>
              <a:rPr lang="en-US" smtClean="0"/>
            </a:br>
            <a:r>
              <a:rPr lang="en-US" smtClean="0"/>
              <a:t>Stress Debriefing Teams</a:t>
            </a:r>
          </a:p>
          <a:p>
            <a:pPr eaLnBrk="1" hangingPunct="1"/>
            <a:r>
              <a:rPr lang="en-US" smtClean="0"/>
              <a:t>Area Command Teams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wooden benc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811588"/>
            <a:ext cx="38862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2"/>
          <p:cNvSpPr>
            <a:spLocks noGrp="1" noChangeArrowheads="1"/>
          </p:cNvSpPr>
          <p:nvPr>
            <p:ph type="title"/>
          </p:nvPr>
        </p:nvSpPr>
        <p:spPr>
          <a:xfrm>
            <a:off x="685800" y="381000"/>
            <a:ext cx="7772400" cy="685800"/>
          </a:xfrm>
        </p:spPr>
        <p:txBody>
          <a:bodyPr/>
          <a:lstStyle/>
          <a:p>
            <a:pPr eaLnBrk="1" hangingPunct="1"/>
            <a:r>
              <a:rPr lang="en-US" smtClean="0"/>
              <a:t>Teams</a:t>
            </a:r>
          </a:p>
        </p:txBody>
      </p:sp>
      <p:sp>
        <p:nvSpPr>
          <p:cNvPr id="12292" name="Rectangle 3"/>
          <p:cNvSpPr>
            <a:spLocks noGrp="1" noChangeArrowheads="1"/>
          </p:cNvSpPr>
          <p:nvPr>
            <p:ph type="body" idx="1"/>
          </p:nvPr>
        </p:nvSpPr>
        <p:spPr>
          <a:xfrm>
            <a:off x="685800" y="1143000"/>
            <a:ext cx="7772400" cy="5181600"/>
          </a:xfrm>
        </p:spPr>
        <p:txBody>
          <a:bodyPr/>
          <a:lstStyle/>
          <a:p>
            <a:pPr eaLnBrk="1" hangingPunct="1"/>
            <a:r>
              <a:rPr lang="en-US" smtClean="0"/>
              <a:t>Burned Area Emergency Rehabilitation Teams (BAER)</a:t>
            </a:r>
          </a:p>
          <a:p>
            <a:pPr eaLnBrk="1" hangingPunct="1"/>
            <a:r>
              <a:rPr lang="en-US" smtClean="0"/>
              <a:t>Cooperative Wildland </a:t>
            </a:r>
            <a:br>
              <a:rPr lang="en-US" smtClean="0"/>
            </a:br>
            <a:r>
              <a:rPr lang="en-US" smtClean="0"/>
              <a:t>Fire Prevention/</a:t>
            </a:r>
            <a:br>
              <a:rPr lang="en-US" smtClean="0"/>
            </a:br>
            <a:r>
              <a:rPr lang="en-US" smtClean="0"/>
              <a:t>Education Teams</a:t>
            </a:r>
          </a:p>
          <a:p>
            <a:pPr eaLnBrk="1" hangingPunct="1"/>
            <a:r>
              <a:rPr lang="en-US" smtClean="0"/>
              <a:t>Wildland Fire and </a:t>
            </a:r>
            <a:br>
              <a:rPr lang="en-US" smtClean="0"/>
            </a:br>
            <a:r>
              <a:rPr lang="en-US" smtClean="0"/>
              <a:t>Aviation Safety </a:t>
            </a:r>
            <a:br>
              <a:rPr lang="en-US" smtClean="0"/>
            </a:br>
            <a:r>
              <a:rPr lang="en-US" smtClean="0"/>
              <a:t>Teams (FAST)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701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8" name="Text Box 6"/>
          <p:cNvSpPr txBox="1">
            <a:spLocks noChangeArrowheads="1"/>
          </p:cNvSpPr>
          <p:nvPr/>
        </p:nvSpPr>
        <p:spPr bwMode="auto">
          <a:xfrm>
            <a:off x="2438400" y="228600"/>
            <a:ext cx="41925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4400" b="1" dirty="0">
                <a:solidFill>
                  <a:srgbClr val="003366"/>
                </a:solidFill>
                <a:latin typeface="Arial" charset="0"/>
              </a:rPr>
              <a:t>Smokejumpers</a:t>
            </a:r>
          </a:p>
        </p:txBody>
      </p:sp>
      <p:sp>
        <p:nvSpPr>
          <p:cNvPr id="13319" name="Rectangle 7"/>
          <p:cNvSpPr>
            <a:spLocks noChangeArrowheads="1"/>
          </p:cNvSpPr>
          <p:nvPr/>
        </p:nvSpPr>
        <p:spPr bwMode="auto">
          <a:xfrm>
            <a:off x="7086600" y="64008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US" sz="1400" dirty="0" smtClean="0">
                <a:latin typeface="+mn-lt"/>
              </a:rPr>
              <a:t>Slide 4-</a:t>
            </a:r>
            <a:fld id="{5F50D97F-E61A-4E05-9A74-EC26E018728F}" type="slidenum">
              <a:rPr lang="en-US" sz="1400" smtClean="0">
                <a:latin typeface="+mn-lt"/>
              </a:rPr>
              <a:pPr algn="r"/>
              <a:t>12</a:t>
            </a:fld>
            <a:endParaRPr lang="en-US" sz="1400" dirty="0">
              <a:latin typeface="+mn-lt"/>
            </a:endParaRPr>
          </a:p>
        </p:txBody>
      </p:sp>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Receipt of an </a:t>
            </a:r>
            <a:br>
              <a:rPr lang="en-US" smtClean="0"/>
            </a:br>
            <a:r>
              <a:rPr lang="en-US" smtClean="0"/>
              <a:t>Overhead Request</a:t>
            </a:r>
          </a:p>
        </p:txBody>
      </p:sp>
      <p:sp>
        <p:nvSpPr>
          <p:cNvPr id="14339" name="Rectangle 3"/>
          <p:cNvSpPr>
            <a:spLocks noGrp="1" noChangeArrowheads="1"/>
          </p:cNvSpPr>
          <p:nvPr>
            <p:ph type="body" idx="1"/>
          </p:nvPr>
        </p:nvSpPr>
        <p:spPr>
          <a:xfrm>
            <a:off x="685800" y="1828800"/>
            <a:ext cx="7772400" cy="4419600"/>
          </a:xfrm>
        </p:spPr>
        <p:txBody>
          <a:bodyPr/>
          <a:lstStyle/>
          <a:p>
            <a:pPr eaLnBrk="1" hangingPunct="1"/>
            <a:r>
              <a:rPr lang="en-US" smtClean="0"/>
              <a:t>Is it an ICS position?</a:t>
            </a:r>
          </a:p>
          <a:p>
            <a:pPr lvl="1" eaLnBrk="1" hangingPunct="1"/>
            <a:r>
              <a:rPr lang="en-US" sz="3200" smtClean="0"/>
              <a:t>Check for proper ICS terminology.</a:t>
            </a:r>
          </a:p>
          <a:p>
            <a:pPr eaLnBrk="1" hangingPunct="1"/>
            <a:r>
              <a:rPr lang="en-US" smtClean="0"/>
              <a:t>Is it a specialized position?</a:t>
            </a:r>
          </a:p>
          <a:p>
            <a:pPr lvl="1" eaLnBrk="1" hangingPunct="1"/>
            <a:r>
              <a:rPr lang="en-US" sz="3200" smtClean="0"/>
              <a:t>Can it be hired locally?</a:t>
            </a:r>
          </a:p>
          <a:p>
            <a:pPr eaLnBrk="1" hangingPunct="1"/>
            <a:r>
              <a:rPr lang="en-US" smtClean="0"/>
              <a:t>Are position codes being used to order?</a:t>
            </a:r>
          </a:p>
          <a:p>
            <a:pPr lvl="1" eaLnBrk="1" hangingPunct="1"/>
            <a:r>
              <a:rPr lang="en-US" sz="3200" smtClean="0"/>
              <a:t>Are they correct?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Receipt of an </a:t>
            </a:r>
            <a:br>
              <a:rPr lang="en-US" smtClean="0"/>
            </a:br>
            <a:r>
              <a:rPr lang="en-US" smtClean="0"/>
              <a:t>Overhead Request</a:t>
            </a:r>
          </a:p>
        </p:txBody>
      </p:sp>
      <p:sp>
        <p:nvSpPr>
          <p:cNvPr id="15363" name="Rectangle 3"/>
          <p:cNvSpPr>
            <a:spLocks noGrp="1" noChangeArrowheads="1"/>
          </p:cNvSpPr>
          <p:nvPr>
            <p:ph type="body" idx="1"/>
          </p:nvPr>
        </p:nvSpPr>
        <p:spPr>
          <a:xfrm>
            <a:off x="685800" y="1828800"/>
            <a:ext cx="7772400" cy="4419600"/>
          </a:xfrm>
        </p:spPr>
        <p:txBody>
          <a:bodyPr/>
          <a:lstStyle/>
          <a:p>
            <a:pPr eaLnBrk="1" hangingPunct="1">
              <a:lnSpc>
                <a:spcPct val="90000"/>
              </a:lnSpc>
            </a:pPr>
            <a:r>
              <a:rPr lang="en-US" smtClean="0"/>
              <a:t>Are tools required with the overhead  (programmable handheld radios, GPS, specific equipment, etc?)</a:t>
            </a:r>
            <a:endParaRPr lang="en-US" sz="1200" smtClean="0"/>
          </a:p>
          <a:p>
            <a:pPr eaLnBrk="1" hangingPunct="1">
              <a:lnSpc>
                <a:spcPct val="90000"/>
              </a:lnSpc>
            </a:pPr>
            <a:r>
              <a:rPr lang="en-US" smtClean="0"/>
              <a:t>Are ADs, trainees, and private contractors acceptable?</a:t>
            </a:r>
          </a:p>
          <a:p>
            <a:pPr eaLnBrk="1" hangingPunct="1">
              <a:lnSpc>
                <a:spcPct val="90000"/>
              </a:lnSpc>
            </a:pPr>
            <a:r>
              <a:rPr lang="en-US" smtClean="0"/>
              <a:t>Can the needed date and time be safely met?</a:t>
            </a:r>
          </a:p>
          <a:p>
            <a:pPr eaLnBrk="1" hangingPunct="1">
              <a:lnSpc>
                <a:spcPct val="90000"/>
              </a:lnSpc>
            </a:pPr>
            <a:r>
              <a:rPr lang="en-US" smtClean="0"/>
              <a:t>When in doubt, ask questions.  Make sure you know what you’re ordering.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Coordination with </a:t>
            </a:r>
            <a:br>
              <a:rPr lang="en-US" smtClean="0"/>
            </a:br>
            <a:r>
              <a:rPr lang="en-US" smtClean="0"/>
              <a:t>Other Functions</a:t>
            </a:r>
          </a:p>
        </p:txBody>
      </p:sp>
      <p:sp>
        <p:nvSpPr>
          <p:cNvPr id="22532" name="Rectangle 4"/>
          <p:cNvSpPr>
            <a:spLocks noChangeArrowheads="1"/>
          </p:cNvSpPr>
          <p:nvPr/>
        </p:nvSpPr>
        <p:spPr bwMode="auto">
          <a:xfrm>
            <a:off x="762000" y="2209800"/>
            <a:ext cx="7772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30000"/>
              </a:lnSpc>
              <a:spcBef>
                <a:spcPct val="20000"/>
              </a:spcBef>
              <a:buFontTx/>
              <a:buChar char="•"/>
            </a:pPr>
            <a:r>
              <a:rPr lang="en-US" sz="2800" b="1" dirty="0">
                <a:latin typeface="Arial" charset="0"/>
              </a:rPr>
              <a:t>HMGB       Aircraft</a:t>
            </a:r>
          </a:p>
          <a:p>
            <a:pPr marL="342900" indent="-342900">
              <a:lnSpc>
                <a:spcPct val="130000"/>
              </a:lnSpc>
              <a:spcBef>
                <a:spcPct val="20000"/>
              </a:spcBef>
              <a:buFontTx/>
              <a:buChar char="•"/>
            </a:pPr>
            <a:r>
              <a:rPr lang="en-US" sz="2800" b="1" dirty="0">
                <a:latin typeface="Arial" charset="0"/>
              </a:rPr>
              <a:t>COTR       Equipment</a:t>
            </a:r>
          </a:p>
          <a:p>
            <a:pPr marL="342900" indent="-342900">
              <a:lnSpc>
                <a:spcPct val="130000"/>
              </a:lnSpc>
              <a:spcBef>
                <a:spcPct val="20000"/>
              </a:spcBef>
              <a:buFontTx/>
              <a:buChar char="•"/>
            </a:pPr>
            <a:r>
              <a:rPr lang="en-US" sz="2800" b="1" dirty="0">
                <a:latin typeface="Arial" charset="0"/>
              </a:rPr>
              <a:t>Teams	    Supervisor/all functions</a:t>
            </a:r>
          </a:p>
          <a:p>
            <a:pPr marL="342900" indent="-342900">
              <a:lnSpc>
                <a:spcPct val="130000"/>
              </a:lnSpc>
              <a:spcBef>
                <a:spcPct val="20000"/>
              </a:spcBef>
              <a:buFontTx/>
              <a:buChar char="•"/>
            </a:pPr>
            <a:r>
              <a:rPr lang="en-US" sz="2800" b="1" dirty="0">
                <a:latin typeface="Arial" charset="0"/>
              </a:rPr>
              <a:t>Airport Pickup      Ground support/trans</a:t>
            </a:r>
          </a:p>
          <a:p>
            <a:pPr marL="342900" indent="-342900">
              <a:lnSpc>
                <a:spcPct val="130000"/>
              </a:lnSpc>
              <a:spcBef>
                <a:spcPct val="20000"/>
              </a:spcBef>
              <a:buFontTx/>
              <a:buChar char="•"/>
            </a:pPr>
            <a:r>
              <a:rPr lang="en-US" sz="2800" b="1" dirty="0">
                <a:latin typeface="Arial" charset="0"/>
              </a:rPr>
              <a:t>Incoming AD dispatcher        Buying Team</a:t>
            </a:r>
          </a:p>
        </p:txBody>
      </p:sp>
      <p:sp>
        <p:nvSpPr>
          <p:cNvPr id="16388" name="Line 5"/>
          <p:cNvSpPr>
            <a:spLocks noChangeShapeType="1"/>
          </p:cNvSpPr>
          <p:nvPr/>
        </p:nvSpPr>
        <p:spPr bwMode="auto">
          <a:xfrm>
            <a:off x="2400300" y="25654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9" name="Line 6"/>
          <p:cNvSpPr>
            <a:spLocks noChangeShapeType="1"/>
          </p:cNvSpPr>
          <p:nvPr/>
        </p:nvSpPr>
        <p:spPr bwMode="auto">
          <a:xfrm>
            <a:off x="2286000" y="32004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0" name="Line 7"/>
          <p:cNvSpPr>
            <a:spLocks noChangeShapeType="1"/>
          </p:cNvSpPr>
          <p:nvPr/>
        </p:nvSpPr>
        <p:spPr bwMode="auto">
          <a:xfrm>
            <a:off x="2514600" y="38862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1" name="Line 8"/>
          <p:cNvSpPr>
            <a:spLocks noChangeShapeType="1"/>
          </p:cNvSpPr>
          <p:nvPr/>
        </p:nvSpPr>
        <p:spPr bwMode="auto">
          <a:xfrm>
            <a:off x="5410200" y="51562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2" name="Line 9"/>
          <p:cNvSpPr>
            <a:spLocks noChangeShapeType="1"/>
          </p:cNvSpPr>
          <p:nvPr/>
        </p:nvSpPr>
        <p:spPr bwMode="auto">
          <a:xfrm>
            <a:off x="3733800" y="45085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3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53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253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253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253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Placing an </a:t>
            </a:r>
            <a:br>
              <a:rPr lang="en-US" smtClean="0"/>
            </a:br>
            <a:r>
              <a:rPr lang="en-US" smtClean="0"/>
              <a:t>Overhead Request</a:t>
            </a:r>
          </a:p>
        </p:txBody>
      </p:sp>
      <p:sp>
        <p:nvSpPr>
          <p:cNvPr id="17411" name="Rectangle 3"/>
          <p:cNvSpPr>
            <a:spLocks noGrp="1" noChangeArrowheads="1"/>
          </p:cNvSpPr>
          <p:nvPr>
            <p:ph type="body" idx="1"/>
          </p:nvPr>
        </p:nvSpPr>
        <p:spPr>
          <a:xfrm>
            <a:off x="685800" y="2057400"/>
            <a:ext cx="7772400" cy="4038600"/>
          </a:xfrm>
        </p:spPr>
        <p:txBody>
          <a:bodyPr/>
          <a:lstStyle/>
          <a:p>
            <a:pPr>
              <a:spcBef>
                <a:spcPct val="0"/>
              </a:spcBef>
              <a:spcAft>
                <a:spcPct val="55000"/>
              </a:spcAft>
            </a:pPr>
            <a:r>
              <a:rPr lang="en-US" dirty="0" smtClean="0"/>
              <a:t>Determine the source of the overhead.</a:t>
            </a:r>
          </a:p>
          <a:p>
            <a:pPr>
              <a:spcBef>
                <a:spcPct val="0"/>
              </a:spcBef>
              <a:spcAft>
                <a:spcPct val="55000"/>
              </a:spcAft>
            </a:pPr>
            <a:r>
              <a:rPr lang="en-US" dirty="0"/>
              <a:t>Are resources being held in reserve that could be local hire?</a:t>
            </a:r>
          </a:p>
          <a:p>
            <a:pPr>
              <a:spcBef>
                <a:spcPct val="0"/>
              </a:spcBef>
              <a:spcAft>
                <a:spcPct val="55000"/>
              </a:spcAft>
            </a:pPr>
            <a:r>
              <a:rPr lang="en-US" dirty="0" smtClean="0"/>
              <a:t>Is it cost effective to place the request outside of the local area?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Outside Sources for Overhead Requests</a:t>
            </a:r>
          </a:p>
        </p:txBody>
      </p:sp>
      <p:sp>
        <p:nvSpPr>
          <p:cNvPr id="18435" name="Rectangle 3"/>
          <p:cNvSpPr>
            <a:spLocks noGrp="1" noChangeArrowheads="1"/>
          </p:cNvSpPr>
          <p:nvPr>
            <p:ph type="body" idx="1"/>
          </p:nvPr>
        </p:nvSpPr>
        <p:spPr>
          <a:xfrm>
            <a:off x="685800" y="1981200"/>
            <a:ext cx="7772400" cy="4114800"/>
          </a:xfrm>
        </p:spPr>
        <p:txBody>
          <a:bodyPr/>
          <a:lstStyle/>
          <a:p>
            <a:pPr eaLnBrk="1" hangingPunct="1">
              <a:spcAft>
                <a:spcPct val="70000"/>
              </a:spcAft>
            </a:pPr>
            <a:r>
              <a:rPr lang="en-US" dirty="0" smtClean="0"/>
              <a:t>ROSS</a:t>
            </a:r>
          </a:p>
          <a:p>
            <a:pPr eaLnBrk="1" hangingPunct="1">
              <a:spcAft>
                <a:spcPct val="70000"/>
              </a:spcAft>
            </a:pPr>
            <a:r>
              <a:rPr lang="en-US" dirty="0" smtClean="0"/>
              <a:t>Administrative hires</a:t>
            </a:r>
          </a:p>
          <a:p>
            <a:pPr eaLnBrk="1" hangingPunct="1">
              <a:spcAft>
                <a:spcPct val="70000"/>
              </a:spcAft>
            </a:pPr>
            <a:r>
              <a:rPr lang="en-US" dirty="0" smtClean="0"/>
              <a:t>Private companies or institutions</a:t>
            </a:r>
          </a:p>
          <a:p>
            <a:pPr eaLnBrk="1" hangingPunct="1">
              <a:spcAft>
                <a:spcPct val="70000"/>
              </a:spcAft>
            </a:pPr>
            <a:r>
              <a:rPr lang="en-US" dirty="0" smtClean="0"/>
              <a:t>Other?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smtClean="0"/>
              <a:t>Unable to Fill Policy</a:t>
            </a:r>
          </a:p>
        </p:txBody>
      </p:sp>
      <p:sp>
        <p:nvSpPr>
          <p:cNvPr id="19459" name="Rectangle 3"/>
          <p:cNvSpPr>
            <a:spLocks noGrp="1" noChangeArrowheads="1"/>
          </p:cNvSpPr>
          <p:nvPr>
            <p:ph type="body" idx="1"/>
          </p:nvPr>
        </p:nvSpPr>
        <p:spPr>
          <a:xfrm>
            <a:off x="685800" y="1905000"/>
            <a:ext cx="7772400" cy="3048000"/>
          </a:xfrm>
        </p:spPr>
        <p:txBody>
          <a:bodyPr/>
          <a:lstStyle/>
          <a:p>
            <a:pPr marL="0" indent="0">
              <a:spcBef>
                <a:spcPct val="0"/>
              </a:spcBef>
              <a:spcAft>
                <a:spcPct val="65000"/>
              </a:spcAft>
              <a:buNone/>
            </a:pPr>
            <a:r>
              <a:rPr lang="en-US" dirty="0" smtClean="0"/>
              <a:t>Refer to National Mobilization Guide for current policy.</a:t>
            </a:r>
          </a:p>
          <a:p>
            <a:pPr marL="0" indent="0">
              <a:spcBef>
                <a:spcPct val="0"/>
              </a:spcBef>
              <a:spcAft>
                <a:spcPct val="65000"/>
              </a:spcAft>
              <a:buNone/>
            </a:pPr>
            <a:r>
              <a:rPr lang="en-US" dirty="0" smtClean="0"/>
              <a:t>If there is a known shortage of the requested resource, consider other alternatives.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685800"/>
          </a:xfrm>
        </p:spPr>
        <p:txBody>
          <a:bodyPr/>
          <a:lstStyle/>
          <a:p>
            <a:pPr eaLnBrk="1" hangingPunct="1"/>
            <a:r>
              <a:rPr lang="en-US" sz="3600" smtClean="0"/>
              <a:t>ICS Qualifications</a:t>
            </a:r>
          </a:p>
        </p:txBody>
      </p:sp>
      <p:sp>
        <p:nvSpPr>
          <p:cNvPr id="20483" name="Rectangle 3"/>
          <p:cNvSpPr>
            <a:spLocks noGrp="1" noChangeArrowheads="1"/>
          </p:cNvSpPr>
          <p:nvPr>
            <p:ph type="body" idx="1"/>
          </p:nvPr>
        </p:nvSpPr>
        <p:spPr>
          <a:xfrm>
            <a:off x="685800" y="1676400"/>
            <a:ext cx="7543800" cy="3810000"/>
          </a:xfrm>
        </p:spPr>
        <p:txBody>
          <a:bodyPr/>
          <a:lstStyle/>
          <a:p>
            <a:pPr eaLnBrk="1" hangingPunct="1">
              <a:spcBef>
                <a:spcPct val="30000"/>
              </a:spcBef>
              <a:spcAft>
                <a:spcPct val="15000"/>
              </a:spcAft>
            </a:pPr>
            <a:r>
              <a:rPr lang="en-US" sz="2400" dirty="0" smtClean="0"/>
              <a:t>Become familiar with ICS qualifications, review </a:t>
            </a:r>
            <a:r>
              <a:rPr lang="en-US" sz="2400" dirty="0" err="1" smtClean="0"/>
              <a:t>FSH</a:t>
            </a:r>
            <a:r>
              <a:rPr lang="en-US" sz="2400" dirty="0" smtClean="0"/>
              <a:t> 5109.17 or PMS 310-1.</a:t>
            </a:r>
          </a:p>
          <a:p>
            <a:pPr eaLnBrk="1" hangingPunct="1">
              <a:spcBef>
                <a:spcPct val="30000"/>
              </a:spcBef>
              <a:spcAft>
                <a:spcPct val="15000"/>
              </a:spcAft>
            </a:pPr>
            <a:r>
              <a:rPr lang="en-US" sz="2400" dirty="0" smtClean="0"/>
              <a:t>Qualifications are documented on Incident Qualification Cards (Red Card) and in ROSS.</a:t>
            </a:r>
          </a:p>
          <a:p>
            <a:pPr eaLnBrk="1" hangingPunct="1">
              <a:spcBef>
                <a:spcPct val="30000"/>
              </a:spcBef>
              <a:spcAft>
                <a:spcPct val="15000"/>
              </a:spcAft>
            </a:pPr>
            <a:r>
              <a:rPr lang="en-US" sz="2400" dirty="0" smtClean="0"/>
              <a:t>Important for position substitutions and at </a:t>
            </a:r>
            <a:r>
              <a:rPr lang="en-US" sz="2400" dirty="0" err="1" smtClean="0"/>
              <a:t>demob</a:t>
            </a:r>
            <a:r>
              <a:rPr lang="en-US" sz="2400" dirty="0" smtClean="0"/>
              <a:t> for reassignments.</a:t>
            </a:r>
          </a:p>
          <a:p>
            <a:pPr eaLnBrk="1" hangingPunct="1">
              <a:spcBef>
                <a:spcPct val="30000"/>
              </a:spcBef>
              <a:spcAft>
                <a:spcPct val="15000"/>
              </a:spcAft>
            </a:pPr>
            <a:r>
              <a:rPr lang="en-US" sz="2400" dirty="0" smtClean="0"/>
              <a:t>By default one qualification may qualify a resource for another.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dirty="0" smtClean="0"/>
              <a:t>Unit 4 Objectives</a:t>
            </a:r>
          </a:p>
        </p:txBody>
      </p:sp>
      <p:sp>
        <p:nvSpPr>
          <p:cNvPr id="3075" name="Rectangle 3"/>
          <p:cNvSpPr>
            <a:spLocks noGrp="1" noChangeArrowheads="1"/>
          </p:cNvSpPr>
          <p:nvPr>
            <p:ph type="body" idx="1"/>
          </p:nvPr>
        </p:nvSpPr>
        <p:spPr/>
        <p:txBody>
          <a:bodyPr/>
          <a:lstStyle/>
          <a:p>
            <a:pPr marL="609600" indent="-609600">
              <a:spcBef>
                <a:spcPct val="0"/>
              </a:spcBef>
              <a:buFontTx/>
              <a:buAutoNum type="arabicPeriod"/>
            </a:pPr>
            <a:r>
              <a:rPr lang="en-US" dirty="0" smtClean="0"/>
              <a:t>Mobilize, reassign and demobilize overhead resources in a safe and cost effective manner.</a:t>
            </a:r>
          </a:p>
          <a:p>
            <a:pPr marL="609600" indent="-609600">
              <a:spcBef>
                <a:spcPct val="0"/>
              </a:spcBef>
              <a:buFontTx/>
              <a:buAutoNum type="arabicPeriod"/>
            </a:pPr>
            <a:endParaRPr lang="en-US" sz="1200" dirty="0" smtClean="0"/>
          </a:p>
          <a:p>
            <a:pPr marL="609600" indent="-609600">
              <a:spcBef>
                <a:spcPct val="0"/>
              </a:spcBef>
              <a:buFontTx/>
              <a:buAutoNum type="arabicPeriod"/>
            </a:pPr>
            <a:r>
              <a:rPr lang="en-US" dirty="0" smtClean="0"/>
              <a:t>Describe characteristics of specific overhead resources such as single resources, teams, technical specialists, modules, etc.</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Name Requests</a:t>
            </a:r>
          </a:p>
        </p:txBody>
      </p:sp>
      <p:sp>
        <p:nvSpPr>
          <p:cNvPr id="21507" name="Rectangle 3"/>
          <p:cNvSpPr>
            <a:spLocks noGrp="1" noChangeArrowheads="1"/>
          </p:cNvSpPr>
          <p:nvPr>
            <p:ph type="body" idx="1"/>
          </p:nvPr>
        </p:nvSpPr>
        <p:spPr/>
        <p:txBody>
          <a:bodyPr/>
          <a:lstStyle/>
          <a:p>
            <a:pPr marL="609600" indent="-609600" eaLnBrk="1" hangingPunct="1">
              <a:lnSpc>
                <a:spcPct val="90000"/>
              </a:lnSpc>
            </a:pPr>
            <a:r>
              <a:rPr lang="en-US" dirty="0" smtClean="0"/>
              <a:t>The processing of name requests should </a:t>
            </a:r>
            <a:r>
              <a:rPr lang="en-US" u="sng" dirty="0" smtClean="0"/>
              <a:t>always</a:t>
            </a:r>
            <a:r>
              <a:rPr lang="en-US" dirty="0" smtClean="0"/>
              <a:t> be discussed with the supervisory dispatcher prior to placement.</a:t>
            </a:r>
          </a:p>
          <a:p>
            <a:pPr marL="609600" indent="-609600" eaLnBrk="1" hangingPunct="1">
              <a:lnSpc>
                <a:spcPct val="90000"/>
              </a:lnSpc>
            </a:pPr>
            <a:r>
              <a:rPr lang="en-US" dirty="0" smtClean="0"/>
              <a:t>The person named must be available and qualified for the assignment.</a:t>
            </a:r>
          </a:p>
          <a:p>
            <a:pPr marL="609600" indent="-609600" eaLnBrk="1" hangingPunct="1">
              <a:lnSpc>
                <a:spcPct val="90000"/>
              </a:lnSpc>
            </a:pPr>
            <a:r>
              <a:rPr lang="en-US" dirty="0" smtClean="0"/>
              <a:t>Ordering unit must have specific needs clearly stated when placing “name request.”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Emergency Notifications and Releases</a:t>
            </a:r>
          </a:p>
        </p:txBody>
      </p:sp>
      <p:sp>
        <p:nvSpPr>
          <p:cNvPr id="22531" name="Rectangle 3"/>
          <p:cNvSpPr>
            <a:spLocks noGrp="1" noChangeArrowheads="1"/>
          </p:cNvSpPr>
          <p:nvPr>
            <p:ph type="body" idx="1"/>
          </p:nvPr>
        </p:nvSpPr>
        <p:spPr>
          <a:xfrm>
            <a:off x="685800" y="1752600"/>
            <a:ext cx="7772400" cy="4343400"/>
          </a:xfrm>
        </p:spPr>
        <p:txBody>
          <a:bodyPr/>
          <a:lstStyle/>
          <a:p>
            <a:pPr eaLnBrk="1" hangingPunct="1">
              <a:lnSpc>
                <a:spcPct val="120000"/>
              </a:lnSpc>
            </a:pPr>
            <a:r>
              <a:rPr lang="en-US" smtClean="0"/>
              <a:t>Notify the Supervisor</a:t>
            </a:r>
          </a:p>
          <a:p>
            <a:pPr eaLnBrk="1" hangingPunct="1">
              <a:lnSpc>
                <a:spcPct val="120000"/>
              </a:lnSpc>
            </a:pPr>
            <a:r>
              <a:rPr lang="en-US" smtClean="0"/>
              <a:t>Document</a:t>
            </a:r>
          </a:p>
          <a:p>
            <a:pPr eaLnBrk="1" hangingPunct="1">
              <a:lnSpc>
                <a:spcPct val="120000"/>
              </a:lnSpc>
            </a:pPr>
            <a:r>
              <a:rPr lang="en-US" smtClean="0"/>
              <a:t>Determine if replacement is needed</a:t>
            </a:r>
          </a:p>
          <a:p>
            <a:pPr eaLnBrk="1" hangingPunct="1">
              <a:lnSpc>
                <a:spcPct val="120000"/>
              </a:lnSpc>
            </a:pPr>
            <a:r>
              <a:rPr lang="en-US" smtClean="0"/>
              <a:t>Consider method of notification</a:t>
            </a:r>
          </a:p>
          <a:p>
            <a:pPr eaLnBrk="1" hangingPunct="1">
              <a:lnSpc>
                <a:spcPct val="120000"/>
              </a:lnSpc>
            </a:pPr>
            <a:r>
              <a:rPr lang="en-US" smtClean="0"/>
              <a:t>Maintain discretion and professionalism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Preparedness/</a:t>
            </a:r>
            <a:br>
              <a:rPr lang="en-US" smtClean="0"/>
            </a:br>
            <a:r>
              <a:rPr lang="en-US" smtClean="0"/>
              <a:t>Severity Orders</a:t>
            </a:r>
          </a:p>
        </p:txBody>
      </p:sp>
      <p:sp>
        <p:nvSpPr>
          <p:cNvPr id="23555" name="Rectangle 3"/>
          <p:cNvSpPr>
            <a:spLocks noGrp="1" noChangeArrowheads="1"/>
          </p:cNvSpPr>
          <p:nvPr>
            <p:ph type="body" idx="1"/>
          </p:nvPr>
        </p:nvSpPr>
        <p:spPr>
          <a:xfrm>
            <a:off x="685800" y="1905000"/>
            <a:ext cx="7772400" cy="4191000"/>
          </a:xfrm>
        </p:spPr>
        <p:txBody>
          <a:bodyPr/>
          <a:lstStyle/>
          <a:p>
            <a:pPr eaLnBrk="1" hangingPunct="1">
              <a:spcAft>
                <a:spcPct val="80000"/>
              </a:spcAft>
            </a:pPr>
            <a:r>
              <a:rPr lang="en-US" dirty="0"/>
              <a:t>Detail request form is in the National Mobilization Guide</a:t>
            </a:r>
          </a:p>
          <a:p>
            <a:pPr eaLnBrk="1" hangingPunct="1">
              <a:spcAft>
                <a:spcPct val="80000"/>
              </a:spcAft>
            </a:pPr>
            <a:r>
              <a:rPr lang="en-US" dirty="0" smtClean="0"/>
              <a:t>Used to supplement staffing and not considered emergency mobilizations</a:t>
            </a:r>
          </a:p>
          <a:p>
            <a:pPr eaLnBrk="1" hangingPunct="1">
              <a:spcAft>
                <a:spcPct val="80000"/>
              </a:spcAft>
            </a:pPr>
            <a:r>
              <a:rPr lang="en-US" dirty="0" smtClean="0"/>
              <a:t>Questions?  Ask your </a:t>
            </a:r>
            <a:r>
              <a:rPr lang="en-US" dirty="0" err="1" smtClean="0"/>
              <a:t>EDSP</a:t>
            </a:r>
            <a:endParaRPr lang="en-US"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Reassignments</a:t>
            </a:r>
          </a:p>
        </p:txBody>
      </p:sp>
      <p:sp>
        <p:nvSpPr>
          <p:cNvPr id="24579" name="Rectangle 3"/>
          <p:cNvSpPr>
            <a:spLocks noGrp="1" noChangeArrowheads="1"/>
          </p:cNvSpPr>
          <p:nvPr>
            <p:ph type="body" idx="1"/>
          </p:nvPr>
        </p:nvSpPr>
        <p:spPr/>
        <p:txBody>
          <a:bodyPr/>
          <a:lstStyle/>
          <a:p>
            <a:pPr eaLnBrk="1" hangingPunct="1">
              <a:lnSpc>
                <a:spcPct val="120000"/>
              </a:lnSpc>
            </a:pPr>
            <a:r>
              <a:rPr lang="en-US" dirty="0" smtClean="0"/>
              <a:t>Follow local policy</a:t>
            </a:r>
          </a:p>
          <a:p>
            <a:pPr eaLnBrk="1" hangingPunct="1">
              <a:lnSpc>
                <a:spcPct val="120000"/>
              </a:lnSpc>
            </a:pPr>
            <a:r>
              <a:rPr lang="en-US" dirty="0" smtClean="0"/>
              <a:t>Work with the </a:t>
            </a:r>
            <a:r>
              <a:rPr lang="en-US" dirty="0" err="1" smtClean="0"/>
              <a:t>Demob</a:t>
            </a:r>
            <a:r>
              <a:rPr lang="en-US" dirty="0" smtClean="0"/>
              <a:t> Unit</a:t>
            </a:r>
          </a:p>
          <a:p>
            <a:pPr eaLnBrk="1" hangingPunct="1">
              <a:lnSpc>
                <a:spcPct val="120000"/>
              </a:lnSpc>
            </a:pPr>
            <a:r>
              <a:rPr lang="en-US" dirty="0" smtClean="0"/>
              <a:t>Check for other qualifications</a:t>
            </a:r>
          </a:p>
          <a:p>
            <a:pPr eaLnBrk="1" hangingPunct="1">
              <a:lnSpc>
                <a:spcPct val="120000"/>
              </a:lnSpc>
            </a:pPr>
            <a:r>
              <a:rPr lang="en-US" dirty="0" smtClean="0"/>
              <a:t>Arrange travel</a:t>
            </a:r>
          </a:p>
          <a:p>
            <a:pPr eaLnBrk="1" hangingPunct="1">
              <a:lnSpc>
                <a:spcPct val="120000"/>
              </a:lnSpc>
            </a:pPr>
            <a:r>
              <a:rPr lang="en-US" dirty="0" smtClean="0"/>
              <a:t>Pass order and travel info to relevant parties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Class Exercise</a:t>
            </a:r>
          </a:p>
        </p:txBody>
      </p:sp>
      <p:sp>
        <p:nvSpPr>
          <p:cNvPr id="25603" name="Rectangle 3"/>
          <p:cNvSpPr>
            <a:spLocks noGrp="1" noChangeArrowheads="1"/>
          </p:cNvSpPr>
          <p:nvPr>
            <p:ph type="body" idx="1"/>
          </p:nvPr>
        </p:nvSpPr>
        <p:spPr>
          <a:xfrm>
            <a:off x="609600" y="2743200"/>
            <a:ext cx="4267200" cy="2514600"/>
          </a:xfrm>
        </p:spPr>
        <p:txBody>
          <a:bodyPr/>
          <a:lstStyle/>
          <a:p>
            <a:pPr marL="0" indent="0" eaLnBrk="1" hangingPunct="1">
              <a:spcBef>
                <a:spcPct val="35000"/>
              </a:spcBef>
              <a:spcAft>
                <a:spcPct val="20000"/>
              </a:spcAft>
              <a:buFontTx/>
              <a:buNone/>
            </a:pPr>
            <a:r>
              <a:rPr lang="en-US" sz="3600" dirty="0" smtClean="0"/>
              <a:t>What questions would you ask when </a:t>
            </a:r>
            <a:r>
              <a:rPr lang="en-US" sz="3600" dirty="0" smtClean="0"/>
              <a:t>processing these </a:t>
            </a:r>
            <a:r>
              <a:rPr lang="en-US" sz="3600" dirty="0" smtClean="0"/>
              <a:t>requests?</a:t>
            </a:r>
          </a:p>
        </p:txBody>
      </p:sp>
      <p:pic>
        <p:nvPicPr>
          <p:cNvPr id="25604" name="Picture 4" descr="MCAN00098_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2438400"/>
            <a:ext cx="2981325" cy="346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Unit 4 Objectives</a:t>
            </a:r>
          </a:p>
        </p:txBody>
      </p:sp>
      <p:sp>
        <p:nvSpPr>
          <p:cNvPr id="26627" name="Rectangle 3"/>
          <p:cNvSpPr>
            <a:spLocks noGrp="1" noChangeArrowheads="1"/>
          </p:cNvSpPr>
          <p:nvPr>
            <p:ph type="body" idx="1"/>
          </p:nvPr>
        </p:nvSpPr>
        <p:spPr/>
        <p:txBody>
          <a:bodyPr/>
          <a:lstStyle/>
          <a:p>
            <a:pPr marL="609600" indent="-609600">
              <a:spcBef>
                <a:spcPct val="0"/>
              </a:spcBef>
              <a:buFontTx/>
              <a:buAutoNum type="arabicPeriod"/>
            </a:pPr>
            <a:r>
              <a:rPr lang="en-US" smtClean="0"/>
              <a:t>Mobilize, reassign and demobilize overhead resources in a safe and cost effective manner.</a:t>
            </a:r>
          </a:p>
          <a:p>
            <a:pPr marL="609600" indent="-609600">
              <a:spcBef>
                <a:spcPct val="0"/>
              </a:spcBef>
              <a:buFontTx/>
              <a:buAutoNum type="arabicPeriod"/>
            </a:pPr>
            <a:endParaRPr lang="en-US" sz="1200" smtClean="0"/>
          </a:p>
          <a:p>
            <a:pPr marL="609600" indent="-609600">
              <a:spcBef>
                <a:spcPct val="0"/>
              </a:spcBef>
              <a:buFontTx/>
              <a:buAutoNum type="arabicPeriod"/>
            </a:pPr>
            <a:r>
              <a:rPr lang="en-US" smtClean="0"/>
              <a:t>Describe characteristics of specific overhead resources such as single resources, teams, technical specialists, modules, etc.</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152400"/>
            <a:ext cx="7772400" cy="1143000"/>
          </a:xfrm>
        </p:spPr>
        <p:txBody>
          <a:bodyPr/>
          <a:lstStyle/>
          <a:p>
            <a:pPr eaLnBrk="1" hangingPunct="1"/>
            <a:r>
              <a:rPr lang="en-US" smtClean="0"/>
              <a:t>Unit 4 Objectives</a:t>
            </a:r>
          </a:p>
        </p:txBody>
      </p:sp>
      <p:sp>
        <p:nvSpPr>
          <p:cNvPr id="27651" name="Rectangle 3"/>
          <p:cNvSpPr>
            <a:spLocks noGrp="1" noChangeArrowheads="1"/>
          </p:cNvSpPr>
          <p:nvPr>
            <p:ph type="body" idx="1"/>
          </p:nvPr>
        </p:nvSpPr>
        <p:spPr>
          <a:xfrm>
            <a:off x="685800" y="1447800"/>
            <a:ext cx="8001000" cy="4648200"/>
          </a:xfrm>
        </p:spPr>
        <p:txBody>
          <a:bodyPr/>
          <a:lstStyle/>
          <a:p>
            <a:pPr marL="609600" indent="-609600">
              <a:spcBef>
                <a:spcPct val="0"/>
              </a:spcBef>
              <a:buFontTx/>
              <a:buAutoNum type="arabicPeriod" startAt="3"/>
            </a:pPr>
            <a:r>
              <a:rPr lang="en-US" smtClean="0"/>
              <a:t>Utilize supplemental forms associated with overhead mobilization, reassignment, and demobilization.</a:t>
            </a:r>
          </a:p>
          <a:p>
            <a:pPr marL="609600" indent="-609600">
              <a:spcBef>
                <a:spcPct val="0"/>
              </a:spcBef>
              <a:buFontTx/>
              <a:buAutoNum type="arabicPeriod" startAt="3"/>
            </a:pPr>
            <a:endParaRPr lang="en-US" sz="1200" smtClean="0"/>
          </a:p>
          <a:p>
            <a:pPr marL="609600" indent="-609600">
              <a:spcBef>
                <a:spcPct val="0"/>
              </a:spcBef>
              <a:buFontTx/>
              <a:buAutoNum type="arabicPeriod" startAt="3"/>
            </a:pPr>
            <a:r>
              <a:rPr lang="en-US" smtClean="0"/>
              <a:t>Describe the interaction the Overhead Dispatcher must have with the other functional areas within the incident support organization.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772400" cy="1143000"/>
          </a:xfrm>
        </p:spPr>
        <p:txBody>
          <a:bodyPr/>
          <a:lstStyle/>
          <a:p>
            <a:pPr eaLnBrk="1" hangingPunct="1"/>
            <a:r>
              <a:rPr lang="en-US" smtClean="0"/>
              <a:t>Unit 4 Objectives</a:t>
            </a:r>
          </a:p>
        </p:txBody>
      </p:sp>
      <p:sp>
        <p:nvSpPr>
          <p:cNvPr id="4099" name="Rectangle 3"/>
          <p:cNvSpPr>
            <a:spLocks noGrp="1" noChangeArrowheads="1"/>
          </p:cNvSpPr>
          <p:nvPr>
            <p:ph type="body" idx="1"/>
          </p:nvPr>
        </p:nvSpPr>
        <p:spPr>
          <a:xfrm>
            <a:off x="685800" y="1447800"/>
            <a:ext cx="7924800" cy="4800600"/>
          </a:xfrm>
        </p:spPr>
        <p:txBody>
          <a:bodyPr/>
          <a:lstStyle/>
          <a:p>
            <a:pPr marL="609600" indent="-609600">
              <a:spcBef>
                <a:spcPct val="0"/>
              </a:spcBef>
              <a:buFontTx/>
              <a:buAutoNum type="arabicPeriod" startAt="3"/>
            </a:pPr>
            <a:r>
              <a:rPr lang="en-US" smtClean="0"/>
              <a:t>Utilize supplemental forms associated with overhead mobilization, reassignment, and demobilization.</a:t>
            </a:r>
          </a:p>
          <a:p>
            <a:pPr marL="609600" indent="-609600">
              <a:spcBef>
                <a:spcPct val="0"/>
              </a:spcBef>
              <a:buFontTx/>
              <a:buAutoNum type="arabicPeriod" startAt="3"/>
            </a:pPr>
            <a:endParaRPr lang="en-US" sz="1200" smtClean="0"/>
          </a:p>
          <a:p>
            <a:pPr marL="609600" indent="-609600">
              <a:spcBef>
                <a:spcPct val="0"/>
              </a:spcBef>
              <a:buFontTx/>
              <a:buAutoNum type="arabicPeriod" startAt="3"/>
            </a:pPr>
            <a:r>
              <a:rPr lang="en-US" smtClean="0"/>
              <a:t>Describe the interaction the Overhead Dispatcher must have with the other functional areas within the incident support organization.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533400"/>
            <a:ext cx="7772400" cy="1143000"/>
          </a:xfrm>
        </p:spPr>
        <p:txBody>
          <a:bodyPr/>
          <a:lstStyle/>
          <a:p>
            <a:pPr eaLnBrk="1" hangingPunct="1"/>
            <a:r>
              <a:rPr lang="en-US" smtClean="0"/>
              <a:t>Define Overhead</a:t>
            </a:r>
          </a:p>
        </p:txBody>
      </p:sp>
      <p:sp>
        <p:nvSpPr>
          <p:cNvPr id="5123" name="Rectangle 3"/>
          <p:cNvSpPr>
            <a:spLocks noGrp="1" noChangeArrowheads="1"/>
          </p:cNvSpPr>
          <p:nvPr>
            <p:ph type="subTitle" idx="1"/>
          </p:nvPr>
        </p:nvSpPr>
        <p:spPr>
          <a:xfrm>
            <a:off x="1371600" y="1981200"/>
            <a:ext cx="6400800" cy="3505200"/>
          </a:xfrm>
        </p:spPr>
        <p:txBody>
          <a:bodyPr/>
          <a:lstStyle/>
          <a:p>
            <a:pPr eaLnBrk="1" hangingPunct="1">
              <a:lnSpc>
                <a:spcPct val="130000"/>
              </a:lnSpc>
            </a:pPr>
            <a:r>
              <a:rPr lang="en-US" sz="3600" smtClean="0"/>
              <a:t>	Personnel ordered with “O” numbers as individual resources assigned to </a:t>
            </a:r>
            <a:br>
              <a:rPr lang="en-US" sz="3600" smtClean="0"/>
            </a:br>
            <a:r>
              <a:rPr lang="en-US" sz="3600" smtClean="0"/>
              <a:t>an incident.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336699"/>
        </a:solidFill>
        <a:effectLst/>
      </p:bgPr>
    </p:bg>
    <p:spTree>
      <p:nvGrpSpPr>
        <p:cNvPr id="1" name=""/>
        <p:cNvGrpSpPr/>
        <p:nvPr/>
      </p:nvGrpSpPr>
      <p:grpSpPr>
        <a:xfrm>
          <a:off x="0" y="0"/>
          <a:ext cx="0" cy="0"/>
          <a:chOff x="0" y="0"/>
          <a:chExt cx="0" cy="0"/>
        </a:xfrm>
      </p:grpSpPr>
      <p:pic>
        <p:nvPicPr>
          <p:cNvPr id="6146" name="Picture 2" descr="j019538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1600200"/>
            <a:ext cx="1795463"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olvw42e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1112" y="4623266"/>
            <a:ext cx="1508125"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Rectangle 7"/>
          <p:cNvSpPr>
            <a:spLocks noChangeArrowheads="1"/>
          </p:cNvSpPr>
          <p:nvPr/>
        </p:nvSpPr>
        <p:spPr bwMode="auto">
          <a:xfrm>
            <a:off x="457200" y="228600"/>
            <a:ext cx="807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4000" b="1">
                <a:solidFill>
                  <a:schemeClr val="bg1"/>
                </a:solidFill>
                <a:latin typeface="Arial" charset="0"/>
              </a:rPr>
              <a:t>Technical Specialist</a:t>
            </a:r>
          </a:p>
        </p:txBody>
      </p:sp>
      <p:sp>
        <p:nvSpPr>
          <p:cNvPr id="6152" name="Rectangle 8"/>
          <p:cNvSpPr>
            <a:spLocks noChangeArrowheads="1"/>
          </p:cNvSpPr>
          <p:nvPr/>
        </p:nvSpPr>
        <p:spPr bwMode="auto">
          <a:xfrm>
            <a:off x="533400" y="1524000"/>
            <a:ext cx="6629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3200" dirty="0" smtClean="0">
                <a:solidFill>
                  <a:schemeClr val="bg1"/>
                </a:solidFill>
                <a:latin typeface="Arial" charset="0"/>
              </a:rPr>
              <a:t>Airspace Coordinator</a:t>
            </a:r>
            <a:endParaRPr lang="en-US" sz="3200" dirty="0">
              <a:solidFill>
                <a:schemeClr val="bg1"/>
              </a:solidFill>
              <a:latin typeface="Arial" charset="0"/>
            </a:endParaRPr>
          </a:p>
          <a:p>
            <a:pPr marL="342900" indent="-342900">
              <a:spcBef>
                <a:spcPct val="20000"/>
              </a:spcBef>
              <a:buFontTx/>
              <a:buChar char="•"/>
            </a:pPr>
            <a:r>
              <a:rPr lang="en-US" sz="3200" dirty="0" smtClean="0">
                <a:solidFill>
                  <a:schemeClr val="bg1"/>
                </a:solidFill>
                <a:latin typeface="Arial" charset="0"/>
              </a:rPr>
              <a:t>Fire Lookout</a:t>
            </a:r>
            <a:endParaRPr lang="en-US" sz="3200" dirty="0">
              <a:solidFill>
                <a:schemeClr val="bg1"/>
              </a:solidFill>
              <a:latin typeface="Arial" charset="0"/>
            </a:endParaRPr>
          </a:p>
          <a:p>
            <a:pPr marL="342900" indent="-342900">
              <a:spcBef>
                <a:spcPct val="20000"/>
              </a:spcBef>
              <a:buFontTx/>
              <a:buChar char="•"/>
            </a:pPr>
            <a:r>
              <a:rPr lang="en-US" sz="3200" dirty="0" smtClean="0">
                <a:solidFill>
                  <a:schemeClr val="bg1"/>
                </a:solidFill>
                <a:latin typeface="Arial" charset="0"/>
              </a:rPr>
              <a:t>Camp Crew Squad Leader</a:t>
            </a:r>
            <a:endParaRPr lang="en-US" sz="3200" dirty="0">
              <a:solidFill>
                <a:schemeClr val="bg1"/>
              </a:solidFill>
              <a:latin typeface="Arial" charset="0"/>
            </a:endParaRPr>
          </a:p>
          <a:p>
            <a:pPr marL="342900" indent="-342900">
              <a:spcBef>
                <a:spcPct val="20000"/>
              </a:spcBef>
              <a:buFontTx/>
              <a:buChar char="•"/>
            </a:pPr>
            <a:r>
              <a:rPr lang="en-US" sz="3200" dirty="0" smtClean="0">
                <a:solidFill>
                  <a:schemeClr val="bg1"/>
                </a:solidFill>
                <a:latin typeface="Arial" charset="0"/>
              </a:rPr>
              <a:t>GACC Meteorologist</a:t>
            </a:r>
            <a:endParaRPr lang="en-US" sz="3200" dirty="0">
              <a:solidFill>
                <a:schemeClr val="bg1"/>
              </a:solidFill>
              <a:latin typeface="Arial" charset="0"/>
            </a:endParaRPr>
          </a:p>
        </p:txBody>
      </p:sp>
      <p:sp>
        <p:nvSpPr>
          <p:cNvPr id="6154" name="Rectangle 10"/>
          <p:cNvSpPr>
            <a:spLocks noChangeArrowheads="1"/>
          </p:cNvSpPr>
          <p:nvPr/>
        </p:nvSpPr>
        <p:spPr bwMode="auto">
          <a:xfrm>
            <a:off x="7162800" y="64008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US" sz="1400" dirty="0" smtClean="0">
                <a:solidFill>
                  <a:schemeClr val="bg1"/>
                </a:solidFill>
                <a:latin typeface="+mn-lt"/>
              </a:rPr>
              <a:t>Slide 4-</a:t>
            </a:r>
            <a:fld id="{5921EFF9-C021-4164-B37F-A1E897BC239A}" type="slidenum">
              <a:rPr lang="en-US" sz="1400" smtClean="0">
                <a:solidFill>
                  <a:schemeClr val="bg1"/>
                </a:solidFill>
                <a:latin typeface="+mn-lt"/>
              </a:rPr>
              <a:pPr algn="r"/>
              <a:t>5</a:t>
            </a:fld>
            <a:endParaRPr lang="en-US" sz="1400" dirty="0">
              <a:solidFill>
                <a:schemeClr val="bg1"/>
              </a:solidFill>
              <a:latin typeface="+mn-lt"/>
            </a:endParaRPr>
          </a:p>
        </p:txBody>
      </p:sp>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descr="GetImageServlet?ObjectID=NI012868&amp;TierName=Quick+View"/>
          <p:cNvPicPr>
            <a:picLocks noChangeAspect="1" noChangeArrowheads="1"/>
          </p:cNvPicPr>
          <p:nvPr/>
        </p:nvPicPr>
        <p:blipFill>
          <a:blip r:embed="rId3">
            <a:lum contrast="18000"/>
            <a:extLst>
              <a:ext uri="{28A0092B-C50C-407E-A947-70E740481C1C}">
                <a14:useLocalDpi xmlns:a14="http://schemas.microsoft.com/office/drawing/2010/main" val="0"/>
              </a:ext>
            </a:extLst>
          </a:blip>
          <a:srcRect t="2222"/>
          <a:stretch>
            <a:fillRect/>
          </a:stretch>
        </p:blipFill>
        <p:spPr bwMode="auto">
          <a:xfrm>
            <a:off x="4267200" y="3429000"/>
            <a:ext cx="4876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GetImageServlet?ObjectID=NI015277&amp;TierName=Quick+View"/>
          <p:cNvPicPr>
            <a:picLocks noChangeAspect="1" noChangeArrowheads="1"/>
          </p:cNvPicPr>
          <p:nvPr/>
        </p:nvPicPr>
        <p:blipFill>
          <a:blip r:embed="rId4">
            <a:lum bright="12000" contrast="18000"/>
            <a:extLst>
              <a:ext uri="{28A0092B-C50C-407E-A947-70E740481C1C}">
                <a14:useLocalDpi xmlns:a14="http://schemas.microsoft.com/office/drawing/2010/main" val="0"/>
              </a:ext>
            </a:extLst>
          </a:blip>
          <a:srcRect r="3076" b="2222"/>
          <a:stretch>
            <a:fillRect/>
          </a:stretch>
        </p:blipFill>
        <p:spPr bwMode="auto">
          <a:xfrm>
            <a:off x="4267200" y="0"/>
            <a:ext cx="4876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GetImageServlet?ObjectID=NI010324&amp;TierName=Quick+View"/>
          <p:cNvPicPr>
            <a:picLocks noChangeAspect="1" noChangeArrowheads="1"/>
          </p:cNvPicPr>
          <p:nvPr/>
        </p:nvPicPr>
        <p:blipFill>
          <a:blip r:embed="rId5">
            <a:lum bright="6000" contrast="24000"/>
            <a:extLst>
              <a:ext uri="{28A0092B-C50C-407E-A947-70E740481C1C}">
                <a14:useLocalDpi xmlns:a14="http://schemas.microsoft.com/office/drawing/2010/main" val="0"/>
              </a:ext>
            </a:extLst>
          </a:blip>
          <a:srcRect t="4692" r="14063" b="2217"/>
          <a:stretch>
            <a:fillRect/>
          </a:stretch>
        </p:blipFill>
        <p:spPr bwMode="auto">
          <a:xfrm>
            <a:off x="0" y="0"/>
            <a:ext cx="4419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GetImageServlet?ObjectID=NI013798&amp;TierName=Quick+View"/>
          <p:cNvPicPr>
            <a:picLocks noChangeAspect="1" noChangeArrowheads="1"/>
          </p:cNvPicPr>
          <p:nvPr/>
        </p:nvPicPr>
        <p:blipFill>
          <a:blip r:embed="rId6">
            <a:lum contrast="18000"/>
            <a:extLst>
              <a:ext uri="{28A0092B-C50C-407E-A947-70E740481C1C}">
                <a14:useLocalDpi xmlns:a14="http://schemas.microsoft.com/office/drawing/2010/main" val="0"/>
              </a:ext>
            </a:extLst>
          </a:blip>
          <a:srcRect l="2762" t="4286"/>
          <a:stretch>
            <a:fillRect/>
          </a:stretch>
        </p:blipFill>
        <p:spPr bwMode="auto">
          <a:xfrm>
            <a:off x="0" y="3429000"/>
            <a:ext cx="4419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 Box 6"/>
          <p:cNvSpPr txBox="1">
            <a:spLocks noChangeArrowheads="1"/>
          </p:cNvSpPr>
          <p:nvPr/>
        </p:nvSpPr>
        <p:spPr bwMode="auto">
          <a:xfrm>
            <a:off x="2242344" y="2916238"/>
            <a:ext cx="46593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400" b="1" dirty="0">
                <a:solidFill>
                  <a:srgbClr val="FFFF00"/>
                </a:solidFill>
                <a:latin typeface="Arial" charset="0"/>
              </a:rPr>
              <a:t>Local Resources</a:t>
            </a:r>
          </a:p>
        </p:txBody>
      </p:sp>
      <p:sp>
        <p:nvSpPr>
          <p:cNvPr id="7175" name="Rectangle 7"/>
          <p:cNvSpPr>
            <a:spLocks noChangeArrowheads="1"/>
          </p:cNvSpPr>
          <p:nvPr/>
        </p:nvSpPr>
        <p:spPr bwMode="auto">
          <a:xfrm>
            <a:off x="7086600" y="64008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US" sz="1400" dirty="0" smtClean="0">
                <a:solidFill>
                  <a:schemeClr val="bg1"/>
                </a:solidFill>
                <a:latin typeface="+mn-lt"/>
              </a:rPr>
              <a:t>Slide 4-</a:t>
            </a:r>
            <a:fld id="{5CA20CC0-31EA-4276-824E-8D26D85D88BB}" type="slidenum">
              <a:rPr lang="en-US" sz="1400" smtClean="0">
                <a:solidFill>
                  <a:schemeClr val="bg1"/>
                </a:solidFill>
                <a:latin typeface="+mn-lt"/>
              </a:rPr>
              <a:pPr algn="r"/>
              <a:t>6</a:t>
            </a:fld>
            <a:endParaRPr lang="en-US" sz="1400" dirty="0">
              <a:solidFill>
                <a:schemeClr val="bg1"/>
              </a:solidFill>
              <a:latin typeface="+mn-lt"/>
            </a:endParaRPr>
          </a:p>
        </p:txBody>
      </p:sp>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descr="GetImageServlet?ObjectID=NI016154&amp;TierName=Quick+View"/>
          <p:cNvPicPr>
            <a:picLocks noChangeAspect="1" noChangeArrowheads="1"/>
          </p:cNvPicPr>
          <p:nvPr/>
        </p:nvPicPr>
        <p:blipFill>
          <a:blip r:embed="rId3">
            <a:lum bright="18000" contrast="18000"/>
            <a:extLst>
              <a:ext uri="{28A0092B-C50C-407E-A947-70E740481C1C}">
                <a14:useLocalDpi xmlns:a14="http://schemas.microsoft.com/office/drawing/2010/main" val="0"/>
              </a:ext>
            </a:extLst>
          </a:blip>
          <a:srcRect l="1563" t="4688" r="3125" b="1563"/>
          <a:stretch>
            <a:fillRect/>
          </a:stretch>
        </p:blipFill>
        <p:spPr bwMode="auto">
          <a:xfrm>
            <a:off x="4343400" y="0"/>
            <a:ext cx="48006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descr="GetImageServlet?ObjectID=NI013987&amp;TierName=Quick+View"/>
          <p:cNvPicPr>
            <a:picLocks noChangeAspect="1" noChangeArrowheads="1"/>
          </p:cNvPicPr>
          <p:nvPr/>
        </p:nvPicPr>
        <p:blipFill>
          <a:blip r:embed="rId4">
            <a:lum bright="18000" contrast="24000"/>
            <a:extLst>
              <a:ext uri="{28A0092B-C50C-407E-A947-70E740481C1C}">
                <a14:useLocalDpi xmlns:a14="http://schemas.microsoft.com/office/drawing/2010/main" val="0"/>
              </a:ext>
            </a:extLst>
          </a:blip>
          <a:srcRect l="14250" t="3937" r="3375" b="4500"/>
          <a:stretch>
            <a:fillRect/>
          </a:stretch>
        </p:blipFill>
        <p:spPr bwMode="auto">
          <a:xfrm>
            <a:off x="0" y="3427413"/>
            <a:ext cx="4719638" cy="343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GetImageServlet?ObjectID=NI002618&amp;TierName=Quick+View"/>
          <p:cNvPicPr>
            <a:picLocks noChangeAspect="1" noChangeArrowheads="1"/>
          </p:cNvPicPr>
          <p:nvPr/>
        </p:nvPicPr>
        <p:blipFill>
          <a:blip r:embed="rId5">
            <a:lum contrast="18000"/>
            <a:extLst>
              <a:ext uri="{28A0092B-C50C-407E-A947-70E740481C1C}">
                <a14:useLocalDpi xmlns:a14="http://schemas.microsoft.com/office/drawing/2010/main" val="0"/>
              </a:ext>
            </a:extLst>
          </a:blip>
          <a:srcRect l="4286" t="4022" r="2762" b="4024"/>
          <a:stretch>
            <a:fillRect/>
          </a:stretch>
        </p:blipFill>
        <p:spPr bwMode="auto">
          <a:xfrm>
            <a:off x="4343400" y="3429000"/>
            <a:ext cx="4800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GetImageServlet?ObjectID=NI013540&amp;TierName=Quick+View"/>
          <p:cNvPicPr>
            <a:picLocks noChangeAspect="1" noChangeArrowheads="1"/>
          </p:cNvPicPr>
          <p:nvPr/>
        </p:nvPicPr>
        <p:blipFill>
          <a:blip r:embed="rId6">
            <a:lum bright="6000" contrast="18000"/>
            <a:extLst>
              <a:ext uri="{28A0092B-C50C-407E-A947-70E740481C1C}">
                <a14:useLocalDpi xmlns:a14="http://schemas.microsoft.com/office/drawing/2010/main" val="0"/>
              </a:ext>
            </a:extLst>
          </a:blip>
          <a:srcRect l="3047" t="4572" r="10095" b="3999"/>
          <a:stretch>
            <a:fillRect/>
          </a:stretch>
        </p:blipFill>
        <p:spPr bwMode="auto">
          <a:xfrm>
            <a:off x="0" y="0"/>
            <a:ext cx="4343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 Box 6"/>
          <p:cNvSpPr txBox="1">
            <a:spLocks noChangeArrowheads="1"/>
          </p:cNvSpPr>
          <p:nvPr/>
        </p:nvSpPr>
        <p:spPr bwMode="auto">
          <a:xfrm>
            <a:off x="1938908" y="3027363"/>
            <a:ext cx="526618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400" b="1" dirty="0" smtClean="0">
                <a:solidFill>
                  <a:srgbClr val="FFFF00"/>
                </a:solidFill>
                <a:latin typeface="Arial" charset="0"/>
              </a:rPr>
              <a:t>AD/EFF </a:t>
            </a:r>
            <a:r>
              <a:rPr lang="en-US" sz="4400" b="1" dirty="0">
                <a:solidFill>
                  <a:srgbClr val="FFFF00"/>
                </a:solidFill>
                <a:latin typeface="Arial" charset="0"/>
              </a:rPr>
              <a:t>Resources</a:t>
            </a:r>
          </a:p>
        </p:txBody>
      </p:sp>
      <p:sp>
        <p:nvSpPr>
          <p:cNvPr id="8199" name="Rectangle 7"/>
          <p:cNvSpPr>
            <a:spLocks noChangeArrowheads="1"/>
          </p:cNvSpPr>
          <p:nvPr/>
        </p:nvSpPr>
        <p:spPr bwMode="auto">
          <a:xfrm>
            <a:off x="7086600" y="64008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US" sz="1400" dirty="0" smtClean="0">
                <a:solidFill>
                  <a:schemeClr val="bg1"/>
                </a:solidFill>
                <a:latin typeface="+mn-lt"/>
              </a:rPr>
              <a:t>Slide 4-</a:t>
            </a:r>
            <a:fld id="{56FA3963-F5EE-4B6C-9BD3-CAE30F9B53B1}" type="slidenum">
              <a:rPr lang="en-US" sz="1400" smtClean="0">
                <a:solidFill>
                  <a:schemeClr val="bg1"/>
                </a:solidFill>
                <a:latin typeface="+mn-lt"/>
              </a:rPr>
              <a:pPr algn="r"/>
              <a:t>7</a:t>
            </a:fld>
            <a:endParaRPr lang="en-US" sz="1400" dirty="0">
              <a:solidFill>
                <a:schemeClr val="bg1"/>
              </a:solidFill>
              <a:latin typeface="+mn-lt"/>
            </a:endParaRPr>
          </a:p>
        </p:txBody>
      </p:sp>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304800"/>
            <a:ext cx="7772400" cy="762000"/>
          </a:xfrm>
        </p:spPr>
        <p:txBody>
          <a:bodyPr/>
          <a:lstStyle/>
          <a:p>
            <a:pPr eaLnBrk="1" hangingPunct="1"/>
            <a:r>
              <a:rPr lang="en-US" smtClean="0"/>
              <a:t>Trainees</a:t>
            </a:r>
          </a:p>
        </p:txBody>
      </p:sp>
      <p:sp>
        <p:nvSpPr>
          <p:cNvPr id="9219" name="Rectangle 3"/>
          <p:cNvSpPr>
            <a:spLocks noGrp="1" noChangeArrowheads="1"/>
          </p:cNvSpPr>
          <p:nvPr>
            <p:ph type="body" idx="1"/>
          </p:nvPr>
        </p:nvSpPr>
        <p:spPr>
          <a:xfrm>
            <a:off x="609600" y="1066800"/>
            <a:ext cx="8077200" cy="5257800"/>
          </a:xfrm>
        </p:spPr>
        <p:txBody>
          <a:bodyPr/>
          <a:lstStyle/>
          <a:p>
            <a:pPr eaLnBrk="1" hangingPunct="1"/>
            <a:r>
              <a:rPr lang="en-US" dirty="0" smtClean="0"/>
              <a:t>What is a trainee?</a:t>
            </a:r>
          </a:p>
          <a:p>
            <a:pPr eaLnBrk="1" hangingPunct="1"/>
            <a:r>
              <a:rPr lang="en-US" dirty="0" smtClean="0"/>
              <a:t>Will the incident take </a:t>
            </a:r>
            <a:br>
              <a:rPr lang="en-US" dirty="0" smtClean="0"/>
            </a:br>
            <a:r>
              <a:rPr lang="en-US" dirty="0" smtClean="0"/>
              <a:t>them?</a:t>
            </a:r>
          </a:p>
          <a:p>
            <a:pPr eaLnBrk="1" hangingPunct="1"/>
            <a:r>
              <a:rPr lang="en-US" dirty="0" smtClean="0"/>
              <a:t>Where do you find </a:t>
            </a:r>
            <a:br>
              <a:rPr lang="en-US" dirty="0" smtClean="0"/>
            </a:br>
            <a:r>
              <a:rPr lang="en-US" dirty="0" smtClean="0"/>
              <a:t>trainees?</a:t>
            </a:r>
          </a:p>
          <a:p>
            <a:pPr lvl="1" eaLnBrk="1" hangingPunct="1"/>
            <a:r>
              <a:rPr lang="en-US" sz="3200" dirty="0" smtClean="0"/>
              <a:t>Try to use local</a:t>
            </a:r>
            <a:br>
              <a:rPr lang="en-US" sz="3200" dirty="0" smtClean="0"/>
            </a:br>
            <a:r>
              <a:rPr lang="en-US" sz="3200" dirty="0" smtClean="0"/>
              <a:t>resources first.</a:t>
            </a:r>
          </a:p>
          <a:p>
            <a:pPr lvl="1" eaLnBrk="1" hangingPunct="1"/>
            <a:r>
              <a:rPr lang="en-US" sz="3200" dirty="0" err="1" smtClean="0"/>
              <a:t>IMTs</a:t>
            </a:r>
            <a:r>
              <a:rPr lang="en-US" sz="3200" dirty="0" smtClean="0"/>
              <a:t> often want to </a:t>
            </a:r>
            <a:br>
              <a:rPr lang="en-US" sz="3200" dirty="0" smtClean="0"/>
            </a:br>
            <a:r>
              <a:rPr lang="en-US" sz="3200" dirty="0" smtClean="0"/>
              <a:t>bring their own or </a:t>
            </a:r>
            <a:br>
              <a:rPr lang="en-US" sz="3200" dirty="0" smtClean="0"/>
            </a:br>
            <a:r>
              <a:rPr lang="en-US" sz="3200" dirty="0" smtClean="0"/>
              <a:t>order them once they are there.</a:t>
            </a:r>
            <a:endParaRPr lang="en-US" dirty="0" smtClean="0"/>
          </a:p>
        </p:txBody>
      </p:sp>
      <p:pic>
        <p:nvPicPr>
          <p:cNvPr id="9220" name="Picture 4" descr="GetImageServlet?ObjectID=NI001347&amp;TierName=Quick+View"/>
          <p:cNvPicPr>
            <a:picLocks noChangeAspect="1" noChangeArrowheads="1"/>
          </p:cNvPicPr>
          <p:nvPr/>
        </p:nvPicPr>
        <p:blipFill>
          <a:blip r:embed="rId2">
            <a:lum bright="30000" contrast="6000"/>
            <a:extLst>
              <a:ext uri="{28A0092B-C50C-407E-A947-70E740481C1C}">
                <a14:useLocalDpi xmlns:a14="http://schemas.microsoft.com/office/drawing/2010/main" val="0"/>
              </a:ext>
            </a:extLst>
          </a:blip>
          <a:srcRect t="3125" r="3050"/>
          <a:stretch>
            <a:fillRect/>
          </a:stretch>
        </p:blipFill>
        <p:spPr bwMode="auto">
          <a:xfrm>
            <a:off x="5310188" y="1143000"/>
            <a:ext cx="314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336699"/>
        </a:solidFill>
        <a:effectLst/>
      </p:bgPr>
    </p:bg>
    <p:spTree>
      <p:nvGrpSpPr>
        <p:cNvPr id="1" name=""/>
        <p:cNvGrpSpPr/>
        <p:nvPr/>
      </p:nvGrpSpPr>
      <p:grpSpPr>
        <a:xfrm>
          <a:off x="0" y="0"/>
          <a:ext cx="0" cy="0"/>
          <a:chOff x="0" y="0"/>
          <a:chExt cx="0" cy="0"/>
        </a:xfrm>
      </p:grpSpPr>
      <p:pic>
        <p:nvPicPr>
          <p:cNvPr id="10242" name="Picture 2" descr="GetImageServlet?ObjectID=NI015529&amp;TierName=Quick+View"/>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l="3047" t="4572" r="952" b="-571"/>
          <a:stretch>
            <a:fillRect/>
          </a:stretch>
        </p:blipFill>
        <p:spPr bwMode="auto">
          <a:xfrm>
            <a:off x="1752600" y="0"/>
            <a:ext cx="5638800"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GetImageServlet?ObjectID=NI017242&amp;TierName=Quick+View"/>
          <p:cNvPicPr>
            <a:picLocks noChangeAspect="1" noChangeArrowheads="1"/>
          </p:cNvPicPr>
          <p:nvPr/>
        </p:nvPicPr>
        <p:blipFill>
          <a:blip r:embed="rId4">
            <a:extLst>
              <a:ext uri="{28A0092B-C50C-407E-A947-70E740481C1C}">
                <a14:useLocalDpi xmlns:a14="http://schemas.microsoft.com/office/drawing/2010/main" val="0"/>
              </a:ext>
            </a:extLst>
          </a:blip>
          <a:srcRect l="3047" t="6285" r="5524"/>
          <a:stretch>
            <a:fillRect/>
          </a:stretch>
        </p:blipFill>
        <p:spPr bwMode="auto">
          <a:xfrm>
            <a:off x="0" y="3733800"/>
            <a:ext cx="4572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GetImageServlet?ObjectID=NI006172&amp;TierName=Quick+View"/>
          <p:cNvPicPr>
            <a:picLocks noChangeAspect="1" noChangeArrowheads="1"/>
          </p:cNvPicPr>
          <p:nvPr/>
        </p:nvPicPr>
        <p:blipFill>
          <a:blip r:embed="rId5">
            <a:lum bright="6000" contrast="18000"/>
            <a:extLst>
              <a:ext uri="{28A0092B-C50C-407E-A947-70E740481C1C}">
                <a14:useLocalDpi xmlns:a14="http://schemas.microsoft.com/office/drawing/2010/main" val="0"/>
              </a:ext>
            </a:extLst>
          </a:blip>
          <a:srcRect l="3125" t="2347" r="3125" b="1466"/>
          <a:stretch>
            <a:fillRect/>
          </a:stretch>
        </p:blipFill>
        <p:spPr bwMode="auto">
          <a:xfrm>
            <a:off x="4572000" y="3733800"/>
            <a:ext cx="4572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5"/>
          <p:cNvSpPr txBox="1">
            <a:spLocks noChangeArrowheads="1"/>
          </p:cNvSpPr>
          <p:nvPr/>
        </p:nvSpPr>
        <p:spPr bwMode="auto">
          <a:xfrm>
            <a:off x="3213100" y="55563"/>
            <a:ext cx="24511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4400" b="1">
                <a:solidFill>
                  <a:srgbClr val="FFFF00"/>
                </a:solidFill>
                <a:latin typeface="Arial" charset="0"/>
              </a:rPr>
              <a:t>Modules</a:t>
            </a:r>
          </a:p>
        </p:txBody>
      </p:sp>
      <p:sp>
        <p:nvSpPr>
          <p:cNvPr id="10246" name="Text Box 6"/>
          <p:cNvSpPr txBox="1">
            <a:spLocks noChangeArrowheads="1"/>
          </p:cNvSpPr>
          <p:nvPr/>
        </p:nvSpPr>
        <p:spPr bwMode="auto">
          <a:xfrm>
            <a:off x="974725" y="6202363"/>
            <a:ext cx="21685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200" b="1">
                <a:solidFill>
                  <a:srgbClr val="FFFF00"/>
                </a:solidFill>
                <a:latin typeface="Arial" charset="0"/>
              </a:rPr>
              <a:t>Helicopter</a:t>
            </a:r>
          </a:p>
        </p:txBody>
      </p:sp>
      <p:sp>
        <p:nvSpPr>
          <p:cNvPr id="10247" name="Text Box 7"/>
          <p:cNvSpPr txBox="1">
            <a:spLocks noChangeArrowheads="1"/>
          </p:cNvSpPr>
          <p:nvPr/>
        </p:nvSpPr>
        <p:spPr bwMode="auto">
          <a:xfrm>
            <a:off x="5470525" y="5943600"/>
            <a:ext cx="31400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200" b="1">
                <a:solidFill>
                  <a:srgbClr val="FFFF00"/>
                </a:solidFill>
                <a:latin typeface="Arial" charset="0"/>
              </a:rPr>
              <a:t>Prescribed Fire</a:t>
            </a:r>
          </a:p>
        </p:txBody>
      </p:sp>
      <p:sp>
        <p:nvSpPr>
          <p:cNvPr id="10248" name="Text Box 8"/>
          <p:cNvSpPr txBox="1">
            <a:spLocks noChangeArrowheads="1"/>
          </p:cNvSpPr>
          <p:nvPr/>
        </p:nvSpPr>
        <p:spPr bwMode="auto">
          <a:xfrm>
            <a:off x="3797300" y="2987675"/>
            <a:ext cx="15367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200" b="1">
                <a:solidFill>
                  <a:srgbClr val="FFFF00"/>
                </a:solidFill>
                <a:latin typeface="Arial" charset="0"/>
              </a:rPr>
              <a:t>Engine</a:t>
            </a:r>
          </a:p>
        </p:txBody>
      </p:sp>
      <p:sp>
        <p:nvSpPr>
          <p:cNvPr id="10249" name="Rectangle 10"/>
          <p:cNvSpPr>
            <a:spLocks noChangeArrowheads="1"/>
          </p:cNvSpPr>
          <p:nvPr/>
        </p:nvSpPr>
        <p:spPr bwMode="auto">
          <a:xfrm>
            <a:off x="7162800" y="64770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US" sz="1400" dirty="0" smtClean="0">
                <a:solidFill>
                  <a:schemeClr val="bg1"/>
                </a:solidFill>
                <a:latin typeface="+mn-lt"/>
              </a:rPr>
              <a:t>Slide 4-</a:t>
            </a:r>
            <a:fld id="{76F0C8EB-E30E-427C-9F57-606FBCB0CF16}" type="slidenum">
              <a:rPr lang="en-US" sz="1400" smtClean="0">
                <a:solidFill>
                  <a:schemeClr val="bg1"/>
                </a:solidFill>
                <a:latin typeface="+mn-lt"/>
              </a:rPr>
              <a:pPr algn="r"/>
              <a:t>9</a:t>
            </a:fld>
            <a:endParaRPr lang="en-US" sz="1400" dirty="0">
              <a:solidFill>
                <a:schemeClr val="bg1"/>
              </a:solidFill>
              <a:latin typeface="+mn-lt"/>
            </a:endParaRPr>
          </a:p>
        </p:txBody>
      </p:sp>
    </p:spTree>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1050</TotalTime>
  <Words>971</Words>
  <Application>Microsoft Office PowerPoint</Application>
  <PresentationFormat>On-screen Show (4:3)</PresentationFormat>
  <Paragraphs>156</Paragraphs>
  <Slides>26</Slides>
  <Notes>5</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Default Design</vt:lpstr>
      <vt:lpstr>Unit 4</vt:lpstr>
      <vt:lpstr>Unit 4 Objectives</vt:lpstr>
      <vt:lpstr>Unit 4 Objectives</vt:lpstr>
      <vt:lpstr>Define Overhead</vt:lpstr>
      <vt:lpstr>PowerPoint Presentation</vt:lpstr>
      <vt:lpstr>PowerPoint Presentation</vt:lpstr>
      <vt:lpstr>PowerPoint Presentation</vt:lpstr>
      <vt:lpstr>Trainees</vt:lpstr>
      <vt:lpstr>PowerPoint Presentation</vt:lpstr>
      <vt:lpstr>Teams</vt:lpstr>
      <vt:lpstr>Teams</vt:lpstr>
      <vt:lpstr>PowerPoint Presentation</vt:lpstr>
      <vt:lpstr>Receipt of an  Overhead Request</vt:lpstr>
      <vt:lpstr>Receipt of an  Overhead Request</vt:lpstr>
      <vt:lpstr>Coordination with  Other Functions</vt:lpstr>
      <vt:lpstr>Placing an  Overhead Request</vt:lpstr>
      <vt:lpstr>Outside Sources for Overhead Requests</vt:lpstr>
      <vt:lpstr>Unable to Fill Policy</vt:lpstr>
      <vt:lpstr>ICS Qualifications</vt:lpstr>
      <vt:lpstr>Name Requests</vt:lpstr>
      <vt:lpstr>Emergency Notifications and Releases</vt:lpstr>
      <vt:lpstr>Preparedness/ Severity Orders</vt:lpstr>
      <vt:lpstr>Reassignments</vt:lpstr>
      <vt:lpstr>Class Exercise</vt:lpstr>
      <vt:lpstr>Unit 4 Objectives</vt:lpstr>
      <vt:lpstr>Unit 4 Objectives</vt:lpstr>
    </vt:vector>
  </TitlesOfParts>
  <Company>BLM-NIFC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Media Unit</dc:creator>
  <cp:lastModifiedBy>Jimmy Dean</cp:lastModifiedBy>
  <cp:revision>53</cp:revision>
  <dcterms:created xsi:type="dcterms:W3CDTF">2005-06-20T14:05:30Z</dcterms:created>
  <dcterms:modified xsi:type="dcterms:W3CDTF">2013-02-01T21:31:35Z</dcterms:modified>
</cp:coreProperties>
</file>