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2" r:id="rId7"/>
    <p:sldId id="290" r:id="rId8"/>
    <p:sldId id="291" r:id="rId9"/>
    <p:sldId id="292" r:id="rId10"/>
    <p:sldId id="263" r:id="rId11"/>
    <p:sldId id="294" r:id="rId12"/>
    <p:sldId id="295" r:id="rId13"/>
    <p:sldId id="296" r:id="rId14"/>
    <p:sldId id="297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98" r:id="rId23"/>
    <p:sldId id="271" r:id="rId24"/>
    <p:sldId id="277" r:id="rId25"/>
    <p:sldId id="278" r:id="rId26"/>
    <p:sldId id="279" r:id="rId27"/>
    <p:sldId id="280" r:id="rId28"/>
    <p:sldId id="281" r:id="rId29"/>
    <p:sldId id="282" r:id="rId30"/>
    <p:sldId id="293" r:id="rId31"/>
    <p:sldId id="283" r:id="rId32"/>
    <p:sldId id="289" r:id="rId33"/>
    <p:sldId id="285" r:id="rId34"/>
    <p:sldId id="286" r:id="rId35"/>
    <p:sldId id="287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323D38-B9F7-474B-BD98-8871CE7C7D96}">
          <p14:sldIdLst>
            <p14:sldId id="256"/>
            <p14:sldId id="257"/>
            <p14:sldId id="258"/>
            <p14:sldId id="259"/>
            <p14:sldId id="260"/>
            <p14:sldId id="262"/>
            <p14:sldId id="290"/>
            <p14:sldId id="291"/>
            <p14:sldId id="292"/>
            <p14:sldId id="263"/>
            <p14:sldId id="294"/>
            <p14:sldId id="295"/>
            <p14:sldId id="296"/>
            <p14:sldId id="297"/>
            <p14:sldId id="264"/>
            <p14:sldId id="265"/>
            <p14:sldId id="266"/>
            <p14:sldId id="267"/>
          </p14:sldIdLst>
        </p14:section>
        <p14:section name="Untitled Section" id="{B99C4962-90FC-4BA9-9E92-801D168331DB}">
          <p14:sldIdLst>
            <p14:sldId id="268"/>
            <p14:sldId id="269"/>
            <p14:sldId id="270"/>
            <p14:sldId id="298"/>
            <p14:sldId id="271"/>
            <p14:sldId id="277"/>
            <p14:sldId id="278"/>
            <p14:sldId id="279"/>
            <p14:sldId id="280"/>
            <p14:sldId id="281"/>
            <p14:sldId id="282"/>
            <p14:sldId id="293"/>
            <p14:sldId id="283"/>
            <p14:sldId id="289"/>
            <p14:sldId id="285"/>
            <p14:sldId id="286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6" autoAdjust="0"/>
  </p:normalViewPr>
  <p:slideViewPr>
    <p:cSldViewPr>
      <p:cViewPr varScale="1">
        <p:scale>
          <a:sx n="85" d="100"/>
          <a:sy n="85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3" Type="http://schemas.openxmlformats.org/officeDocument/2006/relationships/slide" Target="slides/slide12.xml"/><Relationship Id="rId7" Type="http://schemas.openxmlformats.org/officeDocument/2006/relationships/slide" Target="slides/slide18.xml"/><Relationship Id="rId2" Type="http://schemas.openxmlformats.org/officeDocument/2006/relationships/slide" Target="slides/slide11.xml"/><Relationship Id="rId1" Type="http://schemas.openxmlformats.org/officeDocument/2006/relationships/slide" Target="slides/slide10.xml"/><Relationship Id="rId6" Type="http://schemas.openxmlformats.org/officeDocument/2006/relationships/slide" Target="slides/slide17.xml"/><Relationship Id="rId5" Type="http://schemas.openxmlformats.org/officeDocument/2006/relationships/slide" Target="slides/slide14.xml"/><Relationship Id="rId4" Type="http://schemas.openxmlformats.org/officeDocument/2006/relationships/slide" Target="slides/slide13.xml"/><Relationship Id="rId9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8E2138-91ED-4C96-A167-9DDDD1B95D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96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7AE2C1-C3F4-46F3-9C1B-F233AECEBE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E2C1-C3F4-46F3-9C1B-F233AECEBE5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16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B31E3-BC52-466D-B518-28F0792563A1}" type="slidenum">
              <a:rPr lang="en-US"/>
              <a:pPr/>
              <a:t>32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33BE6-1E14-4BDC-8CC7-ACF4999575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8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705E6-F7A0-4994-8A35-6F43E606C3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1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1C364-C259-463F-95C0-8D9B7939A7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3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021DB-8939-4C97-A05D-2132FEA25B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9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A3925-C1D4-4E90-B87B-8CCFE6E627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4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08067-300A-403C-AEDE-C690642058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7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CFF36-57C7-4E09-B9C8-54E25057F3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73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C0CB0-EB4E-4F17-9921-20AE49FDF6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8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09CB4-FF60-43D5-A8F6-78438F9B33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4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2D590-9CBE-4C0C-B277-77B682BD9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5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48916-A043-4026-9E9B-B6D26ED5B1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7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B3D9FF"/>
              </a:gs>
              <a:gs pos="100000">
                <a:srgbClr val="EBF7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866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 dirty="0" smtClean="0">
                <a:latin typeface="+mn-lt"/>
              </a:rPr>
              <a:t>Slide 6-</a:t>
            </a:r>
            <a:fld id="{04988D15-840E-453F-ACD9-E5B8CF6492A5}" type="slidenum">
              <a:rPr lang="en-US" sz="1400" smtClean="0">
                <a:latin typeface="+mn-lt"/>
              </a:rPr>
              <a:pPr algn="r"/>
              <a:t>‹#›</a:t>
            </a:fld>
            <a:endParaRPr lang="en-US" sz="14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unit 9 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0866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 dirty="0" smtClean="0">
                <a:latin typeface="+mn-lt"/>
              </a:rPr>
              <a:t>Slide 6-</a:t>
            </a:r>
            <a:fld id="{90F6CECF-692D-4206-BC59-EBA195E0C7AA}" type="slidenum">
              <a:rPr lang="en-US" sz="1400" smtClean="0">
                <a:latin typeface="+mn-lt"/>
              </a:rPr>
              <a:pPr algn="r"/>
              <a:t>1</a:t>
            </a:fld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dirty="0"/>
              <a:t>National Resources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3886200"/>
          </a:xfrm>
        </p:spPr>
        <p:txBody>
          <a:bodyPr/>
          <a:lstStyle/>
          <a:p>
            <a:r>
              <a:rPr lang="en-US" dirty="0"/>
              <a:t>Shared – limited number available</a:t>
            </a:r>
          </a:p>
          <a:p>
            <a:pPr lvl="1"/>
            <a:r>
              <a:rPr lang="en-US" dirty="0" smtClean="0"/>
              <a:t>Remote Automatic                        Weather Stations                                (RAWS) </a:t>
            </a:r>
          </a:p>
          <a:p>
            <a:pPr lvl="1"/>
            <a:r>
              <a:rPr lang="en-US" dirty="0"/>
              <a:t>National Incident </a:t>
            </a:r>
            <a:r>
              <a:rPr lang="en-US" dirty="0" smtClean="0"/>
              <a:t>                                                                        </a:t>
            </a:r>
            <a:r>
              <a:rPr lang="en-US" dirty="0"/>
              <a:t>Radio Support                                       Cache (NIRSC)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9220" name="Picture 4" descr="6d310_5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917" y="2057400"/>
            <a:ext cx="3222883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011" name="Picture 3" descr="wxstationmoose"/>
          <p:cNvPicPr>
            <a:picLocks noChangeAspect="1" noChangeArrowheads="1"/>
          </p:cNvPicPr>
          <p:nvPr/>
        </p:nvPicPr>
        <p:blipFill>
          <a:blip r:embed="rId2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8975"/>
            <a:ext cx="9144000" cy="616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rgbClr val="003366"/>
                </a:solidFill>
                <a:latin typeface="Arial Black" pitchFamily="34" charset="0"/>
              </a:rPr>
              <a:t>National Incident Radio Support Cache (NIRSC)</a:t>
            </a:r>
            <a:br>
              <a:rPr lang="en-US" sz="3200">
                <a:solidFill>
                  <a:srgbClr val="003366"/>
                </a:solidFill>
                <a:latin typeface="Arial Black" pitchFamily="34" charset="0"/>
              </a:rPr>
            </a:br>
            <a:endParaRPr lang="en-US" sz="3200">
              <a:solidFill>
                <a:srgbClr val="003366"/>
              </a:solidFill>
              <a:latin typeface="Arial Black" pitchFamily="34" charset="0"/>
            </a:endParaRPr>
          </a:p>
        </p:txBody>
      </p:sp>
      <p:pic>
        <p:nvPicPr>
          <p:cNvPr id="43013" name="Picture 5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36576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[Banner] US Department of Agriculture, Forest Service.  Photos of equipment on shelves, a TFM-500 radio, and a hand held radio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2085" r="59375" b="12085"/>
          <a:stretch>
            <a:fillRect/>
          </a:stretch>
        </p:blipFill>
        <p:spPr bwMode="auto">
          <a:xfrm>
            <a:off x="0" y="3733800"/>
            <a:ext cx="22590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70866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 dirty="0" smtClean="0">
                <a:latin typeface="+mn-lt"/>
              </a:rPr>
              <a:t>Slide 6-</a:t>
            </a:r>
            <a:fld id="{71F24A8E-11EE-4E15-B0A1-CCE4E7E8F805}" type="slidenum">
              <a:rPr lang="en-US" sz="1400" smtClean="0">
                <a:latin typeface="+mn-lt"/>
              </a:rPr>
              <a:pPr algn="r"/>
              <a:t>11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666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/>
              <a:t>Other Radio Systems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4419600"/>
          </a:xfrm>
        </p:spPr>
        <p:txBody>
          <a:bodyPr/>
          <a:lstStyle/>
          <a:p>
            <a:r>
              <a:rPr lang="en-US"/>
              <a:t>Area communication trailers </a:t>
            </a:r>
            <a:br>
              <a:rPr lang="en-US"/>
            </a:br>
            <a:r>
              <a:rPr lang="en-US"/>
              <a:t>(non-standard)</a:t>
            </a:r>
          </a:p>
          <a:p>
            <a:r>
              <a:rPr lang="en-US"/>
              <a:t>NFES items/numbers unique to region</a:t>
            </a:r>
          </a:p>
        </p:txBody>
      </p:sp>
      <p:pic>
        <p:nvPicPr>
          <p:cNvPr id="44036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510540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636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ICS Starter System </a:t>
            </a:r>
            <a:r>
              <a:rPr lang="en-US" dirty="0" smtClean="0"/>
              <a:t>(004390</a:t>
            </a:r>
            <a:r>
              <a:rPr lang="en-US" dirty="0"/>
              <a:t>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8077200" cy="3810000"/>
          </a:xfrm>
        </p:spPr>
        <p:txBody>
          <a:bodyPr/>
          <a:lstStyle/>
          <a:p>
            <a:pPr marL="609600" indent="-609600" eaLnBrk="0" hangingPunct="0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FontTx/>
              <a:buAutoNum type="arabicPeriod"/>
            </a:pPr>
            <a:r>
              <a:rPr lang="en-US" sz="3000" dirty="0"/>
              <a:t>CMD/TAC Radio Kits, 3 EA – 48 Radios</a:t>
            </a:r>
          </a:p>
          <a:p>
            <a:pPr marL="609600" indent="-609600" eaLnBrk="0" hangingPunct="0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FontTx/>
              <a:buAutoNum type="arabicPeriod"/>
            </a:pPr>
            <a:r>
              <a:rPr lang="en-US" sz="3000" dirty="0"/>
              <a:t>CMD/TAC Repeater Kit, 1 EA</a:t>
            </a:r>
          </a:p>
          <a:p>
            <a:pPr marL="609600" indent="-609600" eaLnBrk="0" hangingPunct="0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FontTx/>
              <a:buAutoNum type="arabicPeriod"/>
            </a:pPr>
            <a:r>
              <a:rPr lang="en-US" sz="3000" dirty="0"/>
              <a:t>Ground to aircraft Radio/Link Kit, 1 EA</a:t>
            </a:r>
          </a:p>
          <a:p>
            <a:pPr marL="609600" indent="-609600" eaLnBrk="0" hangingPunct="0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FontTx/>
              <a:buAutoNum type="arabicPeriod"/>
            </a:pPr>
            <a:r>
              <a:rPr lang="en-US" sz="3000" dirty="0"/>
              <a:t>Remote Kits, 2 EA</a:t>
            </a:r>
          </a:p>
          <a:p>
            <a:pPr marL="609600" indent="-609600" eaLnBrk="0" hangingPunct="0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FontTx/>
              <a:buAutoNum type="arabicPeriod"/>
            </a:pPr>
            <a:r>
              <a:rPr lang="en-US" sz="3000" dirty="0"/>
              <a:t>Logistics Repeater Kit, 1 EA</a:t>
            </a:r>
          </a:p>
          <a:p>
            <a:pPr marL="609600" indent="-609600" eaLnBrk="0" hangingPunct="0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FontTx/>
              <a:buAutoNum type="arabicPeriod"/>
            </a:pPr>
            <a:r>
              <a:rPr lang="en-US" sz="3000" dirty="0"/>
              <a:t>Logistics Radio Kits, 1 EA – 16 radios</a:t>
            </a:r>
          </a:p>
          <a:p>
            <a:pPr marL="609600" indent="-609600" eaLnBrk="0" hangingPunct="0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FontTx/>
              <a:buAutoNum type="arabicPeriod"/>
            </a:pPr>
            <a:r>
              <a:rPr lang="en-US" sz="3000" dirty="0" smtClean="0"/>
              <a:t>Masts, 24 </a:t>
            </a:r>
            <a:r>
              <a:rPr lang="en-US" sz="3000" dirty="0"/>
              <a:t>EA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09600" y="1600200"/>
            <a:ext cx="7391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600" b="1" dirty="0">
                <a:latin typeface="Arial" charset="0"/>
              </a:rPr>
              <a:t>Components:</a:t>
            </a:r>
            <a:r>
              <a:rPr lang="en-US" sz="3200" b="1" i="1" dirty="0">
                <a:latin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5745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28600" y="274638"/>
            <a:ext cx="86106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latin typeface="Arial Black" pitchFamily="34" charset="0"/>
              </a:rPr>
              <a:t>NIRSC </a:t>
            </a:r>
            <a:r>
              <a:rPr lang="en-US" sz="3200" dirty="0" smtClean="0">
                <a:latin typeface="Arial Black" pitchFamily="34" charset="0"/>
              </a:rPr>
              <a:t>System Kit Issue</a:t>
            </a:r>
            <a:endParaRPr lang="en-US" sz="3600" dirty="0">
              <a:latin typeface="Arial Black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1" y="1143000"/>
            <a:ext cx="400355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225" y="1122485"/>
            <a:ext cx="34371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 rot="15008058">
            <a:off x="1818510" y="4918721"/>
            <a:ext cx="1351020" cy="5334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5008058">
            <a:off x="3233869" y="4421641"/>
            <a:ext cx="1351020" cy="5334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" b="3482"/>
          <a:stretch/>
        </p:blipFill>
        <p:spPr bwMode="auto">
          <a:xfrm>
            <a:off x="182880" y="755009"/>
            <a:ext cx="8778240" cy="567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838200"/>
          </a:xfrm>
        </p:spPr>
        <p:txBody>
          <a:bodyPr/>
          <a:lstStyle/>
          <a:p>
            <a:r>
              <a:rPr lang="en-US" dirty="0"/>
              <a:t>Geographic Area Caches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Ordering Procedures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Types of channels</a:t>
            </a:r>
          </a:p>
          <a:p>
            <a:r>
              <a:rPr lang="en-US" dirty="0"/>
              <a:t>Order consolidation</a:t>
            </a:r>
          </a:p>
          <a:p>
            <a:r>
              <a:rPr lang="en-US" dirty="0"/>
              <a:t>National resources</a:t>
            </a:r>
          </a:p>
          <a:p>
            <a:pPr lvl="1"/>
            <a:r>
              <a:rPr lang="en-US" sz="3200" dirty="0"/>
              <a:t>Cache vans</a:t>
            </a:r>
          </a:p>
          <a:p>
            <a:pPr lvl="1"/>
            <a:r>
              <a:rPr lang="en-US" sz="3200" dirty="0"/>
              <a:t>Telecommunication kits</a:t>
            </a:r>
          </a:p>
          <a:p>
            <a:pPr lvl="1"/>
            <a:r>
              <a:rPr lang="en-US" sz="3200" dirty="0"/>
              <a:t> Weather sensing kits</a:t>
            </a:r>
          </a:p>
          <a:p>
            <a:r>
              <a:rPr lang="en-US" dirty="0"/>
              <a:t>Critical items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819400" y="914400"/>
            <a:ext cx="3505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6600" b="1">
                <a:solidFill>
                  <a:srgbClr val="FF0000"/>
                </a:solidFill>
                <a:latin typeface="Arial Black" pitchFamily="34" charset="0"/>
              </a:rPr>
              <a:t>N</a:t>
            </a:r>
            <a:r>
              <a:rPr lang="en-US" sz="4000" b="1">
                <a:solidFill>
                  <a:srgbClr val="003366"/>
                </a:solidFill>
                <a:latin typeface="Arial Black" pitchFamily="34" charset="0"/>
              </a:rPr>
              <a:t>ational</a:t>
            </a:r>
            <a:br>
              <a:rPr lang="en-US" sz="4000" b="1">
                <a:solidFill>
                  <a:srgbClr val="003366"/>
                </a:solidFill>
                <a:latin typeface="Arial Black" pitchFamily="34" charset="0"/>
              </a:rPr>
            </a:br>
            <a:r>
              <a:rPr lang="en-US" sz="6600" b="1">
                <a:solidFill>
                  <a:srgbClr val="FF0000"/>
                </a:solidFill>
                <a:latin typeface="Arial Black" pitchFamily="34" charset="0"/>
              </a:rPr>
              <a:t>F</a:t>
            </a:r>
            <a:r>
              <a:rPr lang="en-US" sz="4000" b="1">
                <a:solidFill>
                  <a:srgbClr val="003366"/>
                </a:solidFill>
                <a:latin typeface="Arial Black" pitchFamily="34" charset="0"/>
              </a:rPr>
              <a:t>ire</a:t>
            </a:r>
            <a:r>
              <a:rPr lang="en-US" sz="6600" b="1">
                <a:solidFill>
                  <a:srgbClr val="003366"/>
                </a:solidFill>
                <a:latin typeface="Arial Black" pitchFamily="34" charset="0"/>
              </a:rPr>
              <a:t/>
            </a:r>
            <a:br>
              <a:rPr lang="en-US" sz="6600" b="1">
                <a:solidFill>
                  <a:srgbClr val="003366"/>
                </a:solidFill>
                <a:latin typeface="Arial Black" pitchFamily="34" charset="0"/>
              </a:rPr>
            </a:br>
            <a:r>
              <a:rPr lang="en-US" sz="6600" b="1">
                <a:solidFill>
                  <a:srgbClr val="FF0000"/>
                </a:solidFill>
                <a:latin typeface="Arial Black" pitchFamily="34" charset="0"/>
              </a:rPr>
              <a:t>E</a:t>
            </a:r>
            <a:r>
              <a:rPr lang="en-US" sz="4000" b="1">
                <a:solidFill>
                  <a:srgbClr val="003366"/>
                </a:solidFill>
                <a:latin typeface="Arial Black" pitchFamily="34" charset="0"/>
              </a:rPr>
              <a:t>quipment</a:t>
            </a:r>
            <a:r>
              <a:rPr lang="en-US" sz="6600" b="1">
                <a:solidFill>
                  <a:srgbClr val="003366"/>
                </a:solidFill>
                <a:latin typeface="Arial Black" pitchFamily="34" charset="0"/>
              </a:rPr>
              <a:t/>
            </a:r>
            <a:br>
              <a:rPr lang="en-US" sz="6600" b="1">
                <a:solidFill>
                  <a:srgbClr val="003366"/>
                </a:solidFill>
                <a:latin typeface="Arial Black" pitchFamily="34" charset="0"/>
              </a:rPr>
            </a:br>
            <a:r>
              <a:rPr lang="en-US" sz="6600" b="1">
                <a:solidFill>
                  <a:srgbClr val="FF0000"/>
                </a:solidFill>
                <a:latin typeface="Arial Black" pitchFamily="34" charset="0"/>
              </a:rPr>
              <a:t>S</a:t>
            </a:r>
            <a:r>
              <a:rPr lang="en-US" sz="4000" b="1">
                <a:solidFill>
                  <a:srgbClr val="003366"/>
                </a:solidFill>
                <a:latin typeface="Arial Black" pitchFamily="34" charset="0"/>
              </a:rPr>
              <a:t>ystem</a:t>
            </a:r>
            <a:endParaRPr lang="en-US" sz="6600" b="1">
              <a:solidFill>
                <a:srgbClr val="003366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772400" cy="1143000"/>
          </a:xfrm>
        </p:spPr>
        <p:txBody>
          <a:bodyPr/>
          <a:lstStyle/>
          <a:p>
            <a:pPr algn="l"/>
            <a:r>
              <a:rPr lang="en-US"/>
              <a:t>Catalog Format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 rot="1085926">
            <a:off x="5410200" y="685800"/>
            <a:ext cx="3200400" cy="2590800"/>
          </a:xfrm>
          <a:prstGeom prst="rect">
            <a:avLst/>
          </a:prstGeom>
          <a:solidFill>
            <a:srgbClr val="E1D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Catalog Part 2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 rot="1085926">
            <a:off x="4953000" y="990600"/>
            <a:ext cx="3200400" cy="2590800"/>
          </a:xfrm>
          <a:prstGeom prst="rect">
            <a:avLst/>
          </a:prstGeom>
          <a:solidFill>
            <a:srgbClr val="E1D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Commo Section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 rot="1085926">
            <a:off x="4648200" y="1295400"/>
            <a:ext cx="3200400" cy="2590800"/>
          </a:xfrm>
          <a:prstGeom prst="rect">
            <a:avLst/>
          </a:prstGeom>
          <a:solidFill>
            <a:srgbClr val="E1D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Kit Section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 rot="1085926">
            <a:off x="4191000" y="1600200"/>
            <a:ext cx="3200400" cy="2362200"/>
          </a:xfrm>
          <a:prstGeom prst="rect">
            <a:avLst/>
          </a:prstGeom>
          <a:solidFill>
            <a:srgbClr val="E1D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Forms/Signs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 rot="1087462">
            <a:off x="3505200" y="1828800"/>
            <a:ext cx="3276600" cy="2514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Alphabetical Sec.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 rot="1087560">
            <a:off x="2819400" y="2057400"/>
            <a:ext cx="3200400" cy="28067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Hazmat Guide/ Catalog Format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 rot="1087104">
            <a:off x="2286000" y="2743200"/>
            <a:ext cx="3200400" cy="2784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300">
                <a:latin typeface="Arial" charset="0"/>
              </a:rPr>
              <a:t>Numerical Index</a:t>
            </a:r>
            <a:endParaRPr lang="en-US">
              <a:latin typeface="Arial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 rot="1087104">
            <a:off x="1600200" y="2971800"/>
            <a:ext cx="3200400" cy="2895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300" dirty="0">
                <a:latin typeface="Arial" charset="0"/>
              </a:rPr>
              <a:t>Alphabetical Index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 rot="1087104">
            <a:off x="762000" y="3200400"/>
            <a:ext cx="32004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Introduction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85800"/>
            <a:ext cx="4953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latin typeface="Arial" charset="0"/>
              </a:rPr>
              <a:t>Nationally Stocked </a:t>
            </a:r>
          </a:p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FIRE SUPPORT</a:t>
            </a:r>
            <a:r>
              <a:rPr lang="en-US" sz="3200" b="1" dirty="0">
                <a:latin typeface="Arial" charset="0"/>
              </a:rPr>
              <a:t> items, </a:t>
            </a:r>
          </a:p>
          <a:p>
            <a:pPr>
              <a:spcBef>
                <a:spcPct val="20000"/>
              </a:spcBef>
            </a:pPr>
            <a:r>
              <a:rPr lang="en-US" sz="3200" b="1" dirty="0">
                <a:latin typeface="Arial" charset="0"/>
              </a:rPr>
              <a:t>including Kits</a:t>
            </a:r>
          </a:p>
          <a:p>
            <a:pPr>
              <a:spcBef>
                <a:spcPct val="20000"/>
              </a:spcBef>
            </a:pPr>
            <a:endParaRPr lang="en-US" sz="3200" b="1" dirty="0"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COMMUNICATIONS </a:t>
            </a:r>
            <a:br>
              <a:rPr lang="en-US" sz="3200" b="1" dirty="0">
                <a:solidFill>
                  <a:srgbClr val="FF0000"/>
                </a:solidFill>
                <a:latin typeface="Arial" charset="0"/>
              </a:rPr>
            </a:br>
            <a:r>
              <a:rPr lang="en-US" sz="3200" b="1" dirty="0">
                <a:latin typeface="Arial" charset="0"/>
              </a:rPr>
              <a:t>and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ELECTRONIC</a:t>
            </a:r>
            <a:r>
              <a:rPr lang="en-US" sz="3200" b="1" dirty="0">
                <a:latin typeface="Arial" charset="0"/>
              </a:rPr>
              <a:t> Equipment</a:t>
            </a:r>
          </a:p>
          <a:p>
            <a:pPr>
              <a:spcBef>
                <a:spcPct val="20000"/>
              </a:spcBef>
            </a:pPr>
            <a:endParaRPr lang="en-US" sz="3200" b="1" dirty="0" smtClean="0"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OTHER, </a:t>
            </a:r>
            <a:r>
              <a:rPr lang="en-US" sz="3200" b="1" dirty="0" smtClean="0">
                <a:latin typeface="Arial" charset="0"/>
              </a:rPr>
              <a:t>misc.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62400" y="685800"/>
            <a:ext cx="4648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3200" b="1" dirty="0">
                <a:latin typeface="Arial" charset="0"/>
              </a:rPr>
              <a:t> </a:t>
            </a:r>
          </a:p>
          <a:p>
            <a:pPr marL="342900" indent="-342900" algn="r">
              <a:spcBef>
                <a:spcPct val="20000"/>
              </a:spcBef>
            </a:pPr>
            <a:endParaRPr lang="en-US" sz="3200" b="1" dirty="0">
              <a:latin typeface="Arial" charset="0"/>
            </a:endParaRPr>
          </a:p>
          <a:p>
            <a:pPr marL="342900" indent="-342900" algn="r">
              <a:spcBef>
                <a:spcPct val="20000"/>
              </a:spcBef>
            </a:pPr>
            <a:r>
              <a:rPr lang="en-US" sz="3200" b="1" dirty="0" smtClean="0">
                <a:latin typeface="Arial" charset="0"/>
              </a:rPr>
              <a:t>………000001-006999</a:t>
            </a:r>
            <a:endParaRPr lang="en-US" sz="3200" b="1" dirty="0">
              <a:latin typeface="Arial" charset="0"/>
            </a:endParaRPr>
          </a:p>
          <a:p>
            <a:pPr marL="342900" indent="-342900" algn="r">
              <a:spcBef>
                <a:spcPct val="20000"/>
              </a:spcBef>
            </a:pPr>
            <a:endParaRPr lang="en-US" sz="3200" b="1" dirty="0">
              <a:latin typeface="Arial" charset="0"/>
            </a:endParaRPr>
          </a:p>
          <a:p>
            <a:pPr marL="342900" indent="-342900" algn="r">
              <a:spcBef>
                <a:spcPct val="20000"/>
              </a:spcBef>
            </a:pPr>
            <a:endParaRPr lang="en-US" sz="3200" b="1" dirty="0">
              <a:latin typeface="Arial" charset="0"/>
            </a:endParaRPr>
          </a:p>
          <a:p>
            <a:pPr marL="342900" indent="-342900" algn="r">
              <a:spcBef>
                <a:spcPct val="20000"/>
              </a:spcBef>
            </a:pPr>
            <a:r>
              <a:rPr lang="en-US" sz="3200" b="1" dirty="0" smtClean="0">
                <a:latin typeface="Arial" charset="0"/>
              </a:rPr>
              <a:t>…..….004000-005999</a:t>
            </a:r>
            <a:endParaRPr lang="en-US" sz="3200" b="1" dirty="0">
              <a:latin typeface="Arial" charset="0"/>
            </a:endParaRPr>
          </a:p>
          <a:p>
            <a:pPr marL="342900" indent="-342900" algn="r">
              <a:spcBef>
                <a:spcPct val="20000"/>
              </a:spcBef>
            </a:pPr>
            <a:endParaRPr lang="en-US" sz="3200" b="1" dirty="0">
              <a:latin typeface="Arial" charset="0"/>
            </a:endParaRPr>
          </a:p>
          <a:p>
            <a:pPr marL="342900" indent="-342900" algn="r">
              <a:spcBef>
                <a:spcPct val="20000"/>
              </a:spcBef>
            </a:pPr>
            <a:endParaRPr lang="en-US" sz="3200" b="1" dirty="0" smtClean="0">
              <a:latin typeface="Arial" charset="0"/>
            </a:endParaRPr>
          </a:p>
          <a:p>
            <a:pPr marL="342900" indent="-342900" algn="r">
              <a:spcBef>
                <a:spcPct val="20000"/>
              </a:spcBef>
            </a:pPr>
            <a:r>
              <a:rPr lang="en-US" sz="3200" b="1" dirty="0" smtClean="0">
                <a:latin typeface="Arial" charset="0"/>
              </a:rPr>
              <a:t>……………..007000+   </a:t>
            </a:r>
            <a:endParaRPr lang="en-US" sz="32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6 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0" hangingPunct="0">
              <a:spcBef>
                <a:spcPct val="0"/>
              </a:spcBef>
              <a:buFontTx/>
              <a:buAutoNum type="arabicPeriod"/>
            </a:pPr>
            <a:r>
              <a:rPr lang="en-US" dirty="0"/>
              <a:t>Mobilize supplies in a cost effective manner to meet time frames.</a:t>
            </a:r>
          </a:p>
          <a:p>
            <a:pPr marL="609600" indent="-609600" eaLnBrk="0" hangingPunct="0">
              <a:spcBef>
                <a:spcPct val="0"/>
              </a:spcBef>
              <a:buFontTx/>
              <a:buAutoNum type="arabicPeriod"/>
            </a:pPr>
            <a:endParaRPr lang="en-US" dirty="0"/>
          </a:p>
          <a:p>
            <a:pPr marL="609600" indent="-609600" eaLnBrk="0" hangingPunct="0">
              <a:spcBef>
                <a:spcPct val="0"/>
              </a:spcBef>
              <a:buFontTx/>
              <a:buAutoNum type="arabicPeriod"/>
            </a:pPr>
            <a:r>
              <a:rPr lang="en-US" dirty="0"/>
              <a:t>Describe procedures unique to supplies such as </a:t>
            </a:r>
            <a:r>
              <a:rPr lang="en-US" dirty="0" err="1"/>
              <a:t>NFES</a:t>
            </a:r>
            <a:r>
              <a:rPr lang="en-US" dirty="0"/>
              <a:t> items, local procurement, </a:t>
            </a:r>
            <a:r>
              <a:rPr lang="en-US" dirty="0" smtClean="0"/>
              <a:t>Buying Team, </a:t>
            </a:r>
            <a:r>
              <a:rPr lang="en-US" dirty="0"/>
              <a:t>etc.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/>
              <a:t>Ordering Procedures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419600"/>
          </a:xfrm>
        </p:spPr>
        <p:txBody>
          <a:bodyPr/>
          <a:lstStyle/>
          <a:p>
            <a:r>
              <a:rPr lang="en-US"/>
              <a:t>Request number</a:t>
            </a:r>
          </a:p>
          <a:p>
            <a:r>
              <a:rPr lang="en-US"/>
              <a:t>Quantity</a:t>
            </a:r>
          </a:p>
          <a:p>
            <a:r>
              <a:rPr lang="en-US"/>
              <a:t>Unit of issue</a:t>
            </a:r>
          </a:p>
          <a:p>
            <a:r>
              <a:rPr lang="en-US"/>
              <a:t>NFES number</a:t>
            </a:r>
          </a:p>
          <a:p>
            <a:r>
              <a:rPr lang="en-US"/>
              <a:t>Description</a:t>
            </a:r>
          </a:p>
          <a:p>
            <a:r>
              <a:rPr lang="en-US"/>
              <a:t>Date/time needed</a:t>
            </a:r>
          </a:p>
          <a:p>
            <a:r>
              <a:rPr lang="en-US"/>
              <a:t>Delivery address/method</a:t>
            </a:r>
          </a:p>
          <a:p>
            <a:r>
              <a:rPr lang="en-US"/>
              <a:t>Billing address</a:t>
            </a:r>
          </a:p>
          <a:p>
            <a:r>
              <a:rPr lang="en-US"/>
              <a:t>Latitude/longitude (radios)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Ordering and Potential Problems</a:t>
            </a:r>
            <a:endParaRPr lang="en-US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en-US" dirty="0"/>
              <a:t>Substitution</a:t>
            </a:r>
          </a:p>
          <a:p>
            <a:pPr>
              <a:spcAft>
                <a:spcPct val="30000"/>
              </a:spcAft>
            </a:pPr>
            <a:r>
              <a:rPr lang="en-US" dirty="0"/>
              <a:t>NFES items that really should be procured locally</a:t>
            </a:r>
          </a:p>
          <a:p>
            <a:pPr>
              <a:spcAft>
                <a:spcPct val="30000"/>
              </a:spcAft>
            </a:pPr>
            <a:r>
              <a:rPr lang="en-US" dirty="0"/>
              <a:t>Cost effectiveness – combined order</a:t>
            </a:r>
          </a:p>
          <a:p>
            <a:pPr>
              <a:spcAft>
                <a:spcPct val="30000"/>
              </a:spcAft>
            </a:pPr>
            <a:r>
              <a:rPr lang="en-US" dirty="0"/>
              <a:t>Non-available items</a:t>
            </a:r>
          </a:p>
          <a:p>
            <a:pPr>
              <a:spcAft>
                <a:spcPct val="30000"/>
              </a:spcAft>
            </a:pPr>
            <a:r>
              <a:rPr lang="en-US" dirty="0"/>
              <a:t>Make sure you know what you are ordering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Exercise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NFES Catalog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51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 dirty="0"/>
              <a:t>Mobile Cache Vans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4419600"/>
          </a:xfrm>
        </p:spPr>
        <p:txBody>
          <a:bodyPr/>
          <a:lstStyle/>
          <a:p>
            <a:pPr eaLnBrk="0" hangingPunct="0">
              <a:spcBef>
                <a:spcPct val="0"/>
              </a:spcBef>
              <a:spcAft>
                <a:spcPct val="45000"/>
              </a:spcAft>
              <a:buFontTx/>
              <a:buNone/>
            </a:pPr>
            <a:r>
              <a:rPr lang="en-US" dirty="0"/>
              <a:t>Ordering</a:t>
            </a:r>
          </a:p>
          <a:p>
            <a:pPr marL="457200" lvl="1" indent="-457200" eaLnBrk="0" hangingPunct="0"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en-US" sz="3200" dirty="0"/>
              <a:t>Cache vans are ordered </a:t>
            </a:r>
            <a:r>
              <a:rPr lang="en-US" sz="3200" dirty="0" smtClean="0"/>
              <a:t>from the GACC</a:t>
            </a:r>
            <a:r>
              <a:rPr lang="en-US" sz="3200" dirty="0"/>
              <a:t>.</a:t>
            </a:r>
          </a:p>
          <a:p>
            <a:pPr eaLnBrk="0" hangingPunct="0">
              <a:spcBef>
                <a:spcPct val="0"/>
              </a:spcBef>
              <a:spcAft>
                <a:spcPct val="45000"/>
              </a:spcAft>
              <a:buFontTx/>
              <a:buNone/>
            </a:pPr>
            <a:r>
              <a:rPr lang="en-US" dirty="0"/>
              <a:t>Using the Cache van</a:t>
            </a:r>
          </a:p>
          <a:p>
            <a:pPr marL="457200" lvl="1" indent="-457200" eaLnBrk="0" hangingPunct="0"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en-US" sz="3200" dirty="0"/>
              <a:t>Initial supplies </a:t>
            </a:r>
            <a:br>
              <a:rPr lang="en-US" sz="3200" dirty="0"/>
            </a:br>
            <a:r>
              <a:rPr lang="en-US" sz="3200" dirty="0"/>
              <a:t>support 250</a:t>
            </a:r>
            <a:br>
              <a:rPr lang="en-US" sz="3200" dirty="0"/>
            </a:br>
            <a:r>
              <a:rPr lang="en-US" sz="3200" dirty="0"/>
              <a:t>people. </a:t>
            </a:r>
          </a:p>
        </p:txBody>
      </p:sp>
      <p:pic>
        <p:nvPicPr>
          <p:cNvPr id="18436" name="Picture 4" descr="cache v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4191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/>
              <a:t>Procurement</a:t>
            </a:r>
          </a:p>
        </p:txBody>
      </p:sp>
      <p:pic>
        <p:nvPicPr>
          <p:cNvPr id="25603" name="Picture 3" descr="MPPH01817J0000[1]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27432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MPj03958330000[1]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3121025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505200" y="1371600"/>
            <a:ext cx="464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latin typeface="Arial" charset="0"/>
              </a:rPr>
              <a:t>Non-cache items available through </a:t>
            </a:r>
            <a:br>
              <a:rPr lang="en-US" sz="3200" b="1" dirty="0">
                <a:latin typeface="Arial" charset="0"/>
              </a:rPr>
            </a:br>
            <a:r>
              <a:rPr lang="en-US" sz="3200" b="1" dirty="0">
                <a:latin typeface="Arial" charset="0"/>
              </a:rPr>
              <a:t>local vendors</a:t>
            </a:r>
          </a:p>
        </p:txBody>
      </p:sp>
      <p:pic>
        <p:nvPicPr>
          <p:cNvPr id="25606" name="Picture 6" descr="GetImageServlet?ObjectID=NI004844&amp;TierName=Quick+View"/>
          <p:cNvPicPr>
            <a:picLocks noChangeAspect="1" noChangeArrowheads="1"/>
          </p:cNvPicPr>
          <p:nvPr/>
        </p:nvPicPr>
        <p:blipFill>
          <a:blip r:embed="rId4">
            <a:lum bright="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7" t="6250" r="6250" b="3125"/>
          <a:stretch>
            <a:fillRect/>
          </a:stretch>
        </p:blipFill>
        <p:spPr bwMode="auto">
          <a:xfrm>
            <a:off x="4876800" y="3124200"/>
            <a:ext cx="30908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Gator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9258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Non-Cache </a:t>
            </a:r>
            <a:r>
              <a:rPr lang="en-US" dirty="0" smtClean="0">
                <a:solidFill>
                  <a:schemeClr val="bg1"/>
                </a:solidFill>
              </a:rPr>
              <a:t>Items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Usually Available Locally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524000"/>
            <a:ext cx="3810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Common Items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Ice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Fruit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Juice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962400" cy="441960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Uncommon Items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</a:rPr>
              <a:t>Golf Carts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</a:rPr>
              <a:t>Horse Feed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</a:rPr>
              <a:t>Carpet</a:t>
            </a:r>
          </a:p>
          <a:p>
            <a:r>
              <a:rPr lang="en-US" sz="3200" dirty="0">
                <a:solidFill>
                  <a:schemeClr val="bg1"/>
                </a:solidFill>
                <a:latin typeface="Arial" charset="0"/>
              </a:rPr>
              <a:t>Maps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rial" charset="0"/>
              </a:rPr>
              <a:t>USGS</a:t>
            </a:r>
          </a:p>
          <a:p>
            <a:pPr lvl="1"/>
            <a:r>
              <a:rPr lang="en-US" sz="2800" dirty="0" err="1">
                <a:solidFill>
                  <a:schemeClr val="bg1"/>
                </a:solidFill>
                <a:latin typeface="Arial" charset="0"/>
              </a:rPr>
              <a:t>Orthophoto</a:t>
            </a:r>
            <a:endParaRPr lang="en-US" sz="2800" dirty="0">
              <a:solidFill>
                <a:schemeClr val="bg1"/>
              </a:solidFill>
              <a:latin typeface="Arial" charset="0"/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  <a:latin typeface="Arial" charset="0"/>
              </a:rPr>
              <a:t>Aerial Photo</a:t>
            </a:r>
          </a:p>
          <a:p>
            <a:endParaRPr lang="en-US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295400" y="1371600"/>
            <a:ext cx="4114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70866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Slide 6-</a:t>
            </a:r>
            <a:fld id="{197A9F71-2F57-4AF3-82B8-5B8505F404DA}" type="slidenum">
              <a:rPr lang="en-US" sz="1400" smtClean="0">
                <a:solidFill>
                  <a:schemeClr val="bg1"/>
                </a:solidFill>
                <a:latin typeface="+mn-lt"/>
              </a:rPr>
              <a:pPr algn="r"/>
              <a:t>25</a:t>
            </a:fld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Porta potty services</a:t>
            </a:r>
          </a:p>
          <a:p>
            <a:r>
              <a:rPr lang="en-US"/>
              <a:t>Trash removal</a:t>
            </a:r>
          </a:p>
          <a:p>
            <a:r>
              <a:rPr lang="en-US"/>
              <a:t>Newspaper delivery</a:t>
            </a:r>
          </a:p>
          <a:p>
            <a:r>
              <a:rPr lang="en-US"/>
              <a:t>Mobilization center activation</a:t>
            </a:r>
          </a:p>
          <a:p>
            <a:r>
              <a:rPr lang="en-US"/>
              <a:t>Meals (pre-caterer)</a:t>
            </a:r>
          </a:p>
          <a:p>
            <a:r>
              <a:rPr lang="en-US"/>
              <a:t>Lodging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Buying Teams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419600"/>
          </a:xfrm>
        </p:spPr>
        <p:txBody>
          <a:bodyPr/>
          <a:lstStyle/>
          <a:p>
            <a:r>
              <a:rPr lang="en-US"/>
              <a:t>Dealing directly with the incident</a:t>
            </a:r>
          </a:p>
          <a:p>
            <a:r>
              <a:rPr lang="en-US"/>
              <a:t>Rounding up supplies for expanded</a:t>
            </a:r>
          </a:p>
          <a:p>
            <a:r>
              <a:rPr lang="en-US"/>
              <a:t>Purchasing food and hotel accommodations</a:t>
            </a:r>
          </a:p>
          <a:p>
            <a:r>
              <a:rPr lang="en-US"/>
              <a:t>Being assigned a </a:t>
            </a:r>
            <a:br>
              <a:rPr lang="en-US"/>
            </a:br>
            <a:r>
              <a:rPr lang="en-US"/>
              <a:t>block of “S” numbers</a:t>
            </a:r>
          </a:p>
          <a:p>
            <a:r>
              <a:rPr lang="en-US"/>
              <a:t>Procuring services, </a:t>
            </a:r>
            <a:br>
              <a:rPr lang="en-US"/>
            </a:br>
            <a:r>
              <a:rPr lang="en-US"/>
              <a:t>supplies, land and </a:t>
            </a:r>
            <a:br>
              <a:rPr lang="en-US"/>
            </a:br>
            <a:r>
              <a:rPr lang="en-US"/>
              <a:t>equipment rentals</a:t>
            </a:r>
          </a:p>
        </p:txBody>
      </p:sp>
      <p:pic>
        <p:nvPicPr>
          <p:cNvPr id="28677" name="Picture 5" descr="MPPH01651J0000[1]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48200"/>
            <a:ext cx="27432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 descr="MPPH01650J0000[1]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0400"/>
            <a:ext cx="1743075" cy="264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Shipping and Receiving Methods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38200" y="1706563"/>
            <a:ext cx="618331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000" b="1" dirty="0">
                <a:latin typeface="Arial" charset="0"/>
              </a:rPr>
              <a:t>Air Freight – </a:t>
            </a:r>
            <a:r>
              <a:rPr lang="en-US" sz="3200" b="1" dirty="0">
                <a:latin typeface="Arial" charset="0"/>
              </a:rPr>
              <a:t>Contract/</a:t>
            </a:r>
            <a:r>
              <a:rPr lang="en-US" sz="3200" b="1" dirty="0" err="1">
                <a:latin typeface="Arial" charset="0"/>
              </a:rPr>
              <a:t>CWN</a:t>
            </a:r>
            <a:r>
              <a:rPr lang="en-US" sz="3200" b="1" dirty="0">
                <a:latin typeface="Arial" charset="0"/>
              </a:rPr>
              <a:t>,</a:t>
            </a:r>
          </a:p>
          <a:p>
            <a:pPr eaLnBrk="0" hangingPunct="0"/>
            <a:r>
              <a:rPr lang="en-US" sz="3200" b="1" dirty="0">
                <a:latin typeface="Arial" charset="0"/>
              </a:rPr>
              <a:t>agency owned, commercial</a:t>
            </a:r>
            <a:endParaRPr lang="en-US" sz="4000" b="1" dirty="0">
              <a:latin typeface="Arial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62000" y="3154363"/>
            <a:ext cx="688181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000" b="1" dirty="0">
                <a:latin typeface="Arial" charset="0"/>
              </a:rPr>
              <a:t>Ground Freight – </a:t>
            </a:r>
            <a:r>
              <a:rPr lang="en-US" sz="3200" b="1" dirty="0">
                <a:latin typeface="Arial" charset="0"/>
              </a:rPr>
              <a:t>Commercial,</a:t>
            </a:r>
          </a:p>
          <a:p>
            <a:pPr eaLnBrk="0" hangingPunct="0"/>
            <a:r>
              <a:rPr lang="en-US" sz="3200" b="1" dirty="0">
                <a:latin typeface="Arial" charset="0"/>
              </a:rPr>
              <a:t>agency owned, </a:t>
            </a:r>
            <a:r>
              <a:rPr lang="en-US" sz="3200" b="1" dirty="0" smtClean="0">
                <a:latin typeface="Arial" charset="0"/>
              </a:rPr>
              <a:t>private/rental</a:t>
            </a:r>
            <a:endParaRPr lang="en-US" sz="4000" b="1" dirty="0">
              <a:latin typeface="Arial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62000" y="4595813"/>
            <a:ext cx="6808852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000" b="1" dirty="0">
                <a:latin typeface="Arial" charset="0"/>
              </a:rPr>
              <a:t>Considerations</a:t>
            </a:r>
            <a:r>
              <a:rPr lang="en-US" sz="3200" b="1" dirty="0">
                <a:latin typeface="Arial" charset="0"/>
              </a:rPr>
              <a:t> </a:t>
            </a:r>
            <a:r>
              <a:rPr lang="en-US" sz="4000" b="1" dirty="0">
                <a:latin typeface="Arial" charset="0"/>
              </a:rPr>
              <a:t>–</a:t>
            </a:r>
            <a:r>
              <a:rPr lang="en-US" sz="3200" b="1" dirty="0">
                <a:latin typeface="Arial" charset="0"/>
              </a:rPr>
              <a:t> Timeframes,</a:t>
            </a:r>
          </a:p>
          <a:p>
            <a:pPr eaLnBrk="0" hangingPunct="0"/>
            <a:r>
              <a:rPr lang="en-US" sz="3200" b="1" dirty="0">
                <a:latin typeface="Arial" charset="0"/>
              </a:rPr>
              <a:t>date and time needed, cost,</a:t>
            </a:r>
          </a:p>
          <a:p>
            <a:pPr eaLnBrk="0" hangingPunct="0"/>
            <a:r>
              <a:rPr lang="en-US" sz="3200" b="1" dirty="0">
                <a:latin typeface="Arial" charset="0"/>
              </a:rPr>
              <a:t>quantity/cubic ft./</a:t>
            </a:r>
            <a:r>
              <a:rPr lang="en-US" sz="3200" b="1" dirty="0" smtClean="0">
                <a:latin typeface="Arial" charset="0"/>
              </a:rPr>
              <a:t>weight</a:t>
            </a:r>
            <a:endParaRPr lang="en-US" sz="32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Shipping Status Information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Number of pieces</a:t>
            </a:r>
          </a:p>
          <a:p>
            <a:pPr>
              <a:lnSpc>
                <a:spcPct val="120000"/>
              </a:lnSpc>
            </a:pPr>
            <a:r>
              <a:rPr lang="en-US" dirty="0"/>
              <a:t>Date shipped</a:t>
            </a:r>
          </a:p>
          <a:p>
            <a:pPr>
              <a:lnSpc>
                <a:spcPct val="120000"/>
              </a:lnSpc>
            </a:pPr>
            <a:r>
              <a:rPr lang="en-US" dirty="0"/>
              <a:t>Shipping mode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ATD/ETA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Government Bill of </a:t>
            </a:r>
            <a:r>
              <a:rPr lang="en-US" dirty="0" smtClean="0"/>
              <a:t>Lading - GBL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Air bill number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6 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0" hangingPunct="0">
              <a:spcBef>
                <a:spcPct val="0"/>
              </a:spcBef>
              <a:buFontTx/>
              <a:buAutoNum type="arabicPeriod" startAt="3"/>
            </a:pPr>
            <a:r>
              <a:rPr lang="en-US"/>
              <a:t>Utilize the NWCG National Fire Equipment Catalog to accurately process supply orders specific to the catalog number, the catalog description, and unit of issue for cache supply items.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1752600" y="0"/>
          <a:ext cx="56388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4" name="Document" r:id="rId3" imgW="5993921" imgH="8277963" progId="Word.Document.8">
                  <p:embed/>
                </p:oleObj>
              </mc:Choice>
              <mc:Fallback>
                <p:oleObj name="Document" r:id="rId3" imgW="5993921" imgH="8277963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0"/>
                        <a:ext cx="5638800" cy="685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/>
              <a:t>Hazardous Materials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419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Liquid fuels</a:t>
            </a:r>
          </a:p>
          <a:p>
            <a:pPr>
              <a:lnSpc>
                <a:spcPct val="110000"/>
              </a:lnSpc>
            </a:pPr>
            <a:r>
              <a:rPr lang="en-US" dirty="0"/>
              <a:t>Petroleum oil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Fusees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Batteries/battery fluid</a:t>
            </a:r>
          </a:p>
          <a:p>
            <a:pPr>
              <a:lnSpc>
                <a:spcPct val="110000"/>
              </a:lnSpc>
            </a:pPr>
            <a:r>
              <a:rPr lang="en-US" dirty="0"/>
              <a:t>Explosives</a:t>
            </a:r>
          </a:p>
          <a:p>
            <a:pPr>
              <a:lnSpc>
                <a:spcPct val="110000"/>
              </a:lnSpc>
            </a:pPr>
            <a:r>
              <a:rPr lang="en-US" dirty="0"/>
              <a:t>Compressed gas</a:t>
            </a:r>
          </a:p>
          <a:p>
            <a:pPr>
              <a:lnSpc>
                <a:spcPct val="110000"/>
              </a:lnSpc>
            </a:pPr>
            <a:r>
              <a:rPr lang="en-US" dirty="0"/>
              <a:t>Small-arms ammunition</a:t>
            </a:r>
          </a:p>
          <a:p>
            <a:pPr>
              <a:lnSpc>
                <a:spcPct val="110000"/>
              </a:lnSpc>
            </a:pPr>
            <a:r>
              <a:rPr lang="en-US" dirty="0"/>
              <a:t>Aerial ignition devices/materials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6248400" y="1752600"/>
          <a:ext cx="18923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name="CorelDRAW" r:id="rId3" imgW="2580480" imgH="4156560" progId="CorelDraw.Graphic.7">
                  <p:embed/>
                </p:oleObj>
              </mc:Choice>
              <mc:Fallback>
                <p:oleObj name="CorelDRAW" r:id="rId3" imgW="2580480" imgH="4156560" progId="CorelDraw.Graphic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752600"/>
                        <a:ext cx="18923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Demobilization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Requests usually closed out after all transport information is passed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Exception  - Trackable items</a:t>
            </a:r>
          </a:p>
          <a:p>
            <a:endParaRPr lang="en-US"/>
          </a:p>
          <a:p>
            <a:r>
              <a:rPr lang="en-US"/>
              <a:t>Recycling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6 Objectives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0" hangingPunct="0">
              <a:spcBef>
                <a:spcPct val="0"/>
              </a:spcBef>
              <a:buFontTx/>
              <a:buAutoNum type="arabicPeriod"/>
            </a:pPr>
            <a:r>
              <a:rPr lang="en-US" dirty="0"/>
              <a:t>Mobilize supplies in a cost effective manner to meet time frames.</a:t>
            </a:r>
          </a:p>
          <a:p>
            <a:pPr marL="609600" indent="-609600" eaLnBrk="0" hangingPunct="0">
              <a:spcBef>
                <a:spcPct val="0"/>
              </a:spcBef>
              <a:buFontTx/>
              <a:buAutoNum type="arabicPeriod"/>
            </a:pPr>
            <a:endParaRPr lang="en-US" dirty="0"/>
          </a:p>
          <a:p>
            <a:pPr marL="609600" indent="-609600" eaLnBrk="0" hangingPunct="0">
              <a:spcBef>
                <a:spcPct val="0"/>
              </a:spcBef>
              <a:buFontTx/>
              <a:buAutoNum type="arabicPeriod"/>
            </a:pPr>
            <a:r>
              <a:rPr lang="en-US" dirty="0"/>
              <a:t>Describe procedures unique to supplies such as </a:t>
            </a:r>
            <a:r>
              <a:rPr lang="en-US" dirty="0" err="1"/>
              <a:t>NFES</a:t>
            </a:r>
            <a:r>
              <a:rPr lang="en-US" dirty="0"/>
              <a:t> items, local procurement, </a:t>
            </a:r>
            <a:r>
              <a:rPr lang="en-US" dirty="0" smtClean="0"/>
              <a:t>Buying Team, </a:t>
            </a:r>
            <a:r>
              <a:rPr lang="en-US" dirty="0"/>
              <a:t>etc.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6 Objectives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0" hangingPunct="0">
              <a:spcBef>
                <a:spcPct val="0"/>
              </a:spcBef>
              <a:buFontTx/>
              <a:buAutoNum type="arabicPeriod" startAt="3"/>
            </a:pPr>
            <a:r>
              <a:rPr lang="en-US"/>
              <a:t>Utilize the NWCG National Fire Equipment Catalog to accurately process supply orders specific to the catalog number, the catalog description, and unit of issue for cache supply items.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6 Objectives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0" hangingPunct="0">
              <a:spcBef>
                <a:spcPct val="0"/>
              </a:spcBef>
              <a:buFontTx/>
              <a:buAutoNum type="arabicPeriod" startAt="4"/>
            </a:pPr>
            <a:r>
              <a:rPr lang="en-US" dirty="0"/>
              <a:t>Identify the location of national and local support caches and explain how closest forces and time frames affect mobilization and demobilization.</a:t>
            </a:r>
          </a:p>
          <a:p>
            <a:pPr marL="609600" indent="-609600" eaLnBrk="0" hangingPunct="0">
              <a:lnSpc>
                <a:spcPct val="60000"/>
              </a:lnSpc>
              <a:spcBef>
                <a:spcPct val="0"/>
              </a:spcBef>
              <a:buFontTx/>
              <a:buAutoNum type="arabicPeriod" startAt="4"/>
            </a:pPr>
            <a:endParaRPr lang="en-US" dirty="0"/>
          </a:p>
          <a:p>
            <a:pPr marL="609600" indent="-609600" eaLnBrk="0" hangingPunct="0">
              <a:spcBef>
                <a:spcPct val="0"/>
              </a:spcBef>
              <a:buFontTx/>
              <a:buAutoNum type="arabicPeriod" startAt="4"/>
            </a:pPr>
            <a:r>
              <a:rPr lang="en-US" dirty="0"/>
              <a:t>Describe the interaction the supply dispatcher must have with other functional areas within the incident support organization.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6 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4724400"/>
          </a:xfrm>
        </p:spPr>
        <p:txBody>
          <a:bodyPr/>
          <a:lstStyle/>
          <a:p>
            <a:pPr marL="609600" indent="-609600" eaLnBrk="0" hangingPunct="0">
              <a:spcBef>
                <a:spcPct val="0"/>
              </a:spcBef>
              <a:buFontTx/>
              <a:buAutoNum type="arabicPeriod" startAt="4"/>
            </a:pPr>
            <a:r>
              <a:rPr lang="en-US"/>
              <a:t>Identify the location of national and local support caches and explain how closest forces and time frames affect mobilization and demobilization.</a:t>
            </a:r>
          </a:p>
          <a:p>
            <a:pPr marL="609600" indent="-609600" eaLnBrk="0" hangingPunct="0">
              <a:lnSpc>
                <a:spcPct val="60000"/>
              </a:lnSpc>
              <a:spcBef>
                <a:spcPct val="0"/>
              </a:spcBef>
              <a:buFontTx/>
              <a:buAutoNum type="arabicPeriod" startAt="4"/>
            </a:pPr>
            <a:endParaRPr lang="en-US"/>
          </a:p>
          <a:p>
            <a:pPr marL="609600" indent="-609600" eaLnBrk="0" hangingPunct="0">
              <a:spcBef>
                <a:spcPct val="0"/>
              </a:spcBef>
              <a:buFontTx/>
              <a:buAutoNum type="arabicPeriod" startAt="4"/>
            </a:pPr>
            <a:r>
              <a:rPr lang="en-US"/>
              <a:t>Describe the interaction the supply dispatcher must have with other functional areas within the incident support organization.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Supply Items are:</a:t>
            </a:r>
          </a:p>
        </p:txBody>
      </p:sp>
      <p:pic>
        <p:nvPicPr>
          <p:cNvPr id="6147" name="Picture 3" descr="GetImageServlet?ObjectID=NI000817&amp;TierName=Quick+View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06627"/>
            <a:ext cx="26670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_sply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3131" r="2383" b="3131"/>
          <a:stretch>
            <a:fillRect/>
          </a:stretch>
        </p:blipFill>
        <p:spPr bwMode="auto">
          <a:xfrm>
            <a:off x="409575" y="1470025"/>
            <a:ext cx="21050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514600" y="2028180"/>
            <a:ext cx="1895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latin typeface="Arial" charset="0"/>
              </a:rPr>
              <a:t>NFES </a:t>
            </a:r>
            <a:r>
              <a:rPr lang="en-US" b="1" dirty="0" smtClean="0">
                <a:latin typeface="Arial" charset="0"/>
              </a:rPr>
              <a:t>Items</a:t>
            </a:r>
            <a:endParaRPr lang="en-US" b="1" dirty="0">
              <a:latin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943075" y="1801813"/>
            <a:ext cx="11576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b="1" dirty="0" smtClean="0">
                <a:latin typeface="Arial" charset="0"/>
              </a:rPr>
              <a:t>Mobile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Cache</a:t>
            </a:r>
          </a:p>
          <a:p>
            <a:pPr algn="r" eaLnBrk="0" hangingPunct="0"/>
            <a:r>
              <a:rPr lang="en-US" b="1" dirty="0" smtClean="0">
                <a:latin typeface="Arial" charset="0"/>
              </a:rPr>
              <a:t>Vans</a:t>
            </a:r>
            <a:endParaRPr lang="en-US" b="1" dirty="0">
              <a:latin typeface="Arial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710158" y="4722168"/>
            <a:ext cx="14526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>
                <a:latin typeface="Arial" charset="0"/>
              </a:rPr>
              <a:t>Services</a:t>
            </a:r>
            <a:endParaRPr lang="en-US" b="1" dirty="0">
              <a:latin typeface="Arial" charset="0"/>
            </a:endParaRPr>
          </a:p>
        </p:txBody>
      </p:sp>
      <p:pic>
        <p:nvPicPr>
          <p:cNvPr id="6154" name="Picture 10" descr="GetImageServlet?ObjectID=NI004823&amp;TierName=Quick+View"/>
          <p:cNvPicPr>
            <a:picLocks noChangeAspect="1" noChangeArrowheads="1"/>
          </p:cNvPicPr>
          <p:nvPr/>
        </p:nvPicPr>
        <p:blipFill>
          <a:blip r:embed="rId4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3125" r="2083" b="3125"/>
          <a:stretch>
            <a:fillRect/>
          </a:stretch>
        </p:blipFill>
        <p:spPr bwMode="auto">
          <a:xfrm>
            <a:off x="381000" y="4495800"/>
            <a:ext cx="2286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743200" y="4918502"/>
            <a:ext cx="320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 dirty="0" smtClean="0">
                <a:latin typeface="Arial" charset="0"/>
              </a:rPr>
              <a:t>Locally Purchased</a:t>
            </a:r>
          </a:p>
          <a:p>
            <a:pPr eaLnBrk="0" hangingPunct="0"/>
            <a:r>
              <a:rPr lang="en-US" b="1" dirty="0" smtClean="0">
                <a:latin typeface="Arial" charset="0"/>
              </a:rPr>
              <a:t>Items</a:t>
            </a:r>
            <a:endParaRPr lang="en-US" b="1" dirty="0">
              <a:latin typeface="Arial" charset="0"/>
            </a:endParaRPr>
          </a:p>
        </p:txBody>
      </p:sp>
      <p:pic>
        <p:nvPicPr>
          <p:cNvPr id="6156" name="Picture 12" descr="GetImageServlet?ObjectID=NI016645&amp;TierName=Quick+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21875" b="4167"/>
          <a:stretch>
            <a:fillRect/>
          </a:stretch>
        </p:blipFill>
        <p:spPr bwMode="auto">
          <a:xfrm>
            <a:off x="7162800" y="3581400"/>
            <a:ext cx="16922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</a:t>
            </a:r>
            <a:r>
              <a:rPr lang="en-US" dirty="0" smtClean="0"/>
              <a:t>Goods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That </a:t>
            </a:r>
            <a:r>
              <a:rPr lang="en-US" dirty="0"/>
              <a:t>Caches Stock</a:t>
            </a:r>
          </a:p>
        </p:txBody>
      </p:sp>
      <p:pic>
        <p:nvPicPr>
          <p:cNvPr id="8197" name="Picture 5" descr="GetImageServlet?ObjectID=NI012158&amp;TierName=Quick+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3" r="9375" b="3728"/>
          <a:stretch>
            <a:fillRect/>
          </a:stretch>
        </p:blipFill>
        <p:spPr bwMode="auto">
          <a:xfrm>
            <a:off x="304800" y="2362200"/>
            <a:ext cx="2895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etImageServlet?ObjectID=NI000826&amp;TierName=Quick+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5"/>
          <a:stretch>
            <a:fillRect/>
          </a:stretch>
        </p:blipFill>
        <p:spPr bwMode="auto">
          <a:xfrm>
            <a:off x="5791200" y="4359275"/>
            <a:ext cx="3124200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GetImageServlet?ObjectID=NI015276&amp;TierName=Quick+View"/>
          <p:cNvPicPr>
            <a:picLocks noChangeAspect="1" noChangeArrowheads="1"/>
          </p:cNvPicPr>
          <p:nvPr/>
        </p:nvPicPr>
        <p:blipFill>
          <a:blip r:embed="rId4">
            <a:lum bright="3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7" r="26538"/>
          <a:stretch>
            <a:fillRect/>
          </a:stretch>
        </p:blipFill>
        <p:spPr bwMode="auto">
          <a:xfrm>
            <a:off x="5791200" y="2743200"/>
            <a:ext cx="31242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p_sply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2641" r="13792" b="4906"/>
          <a:stretch>
            <a:fillRect/>
          </a:stretch>
        </p:blipFill>
        <p:spPr bwMode="auto">
          <a:xfrm>
            <a:off x="2971800" y="5029200"/>
            <a:ext cx="2590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GetImageServlet?ObjectID=NI008254&amp;TierName=Quick+Vi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6" t="48557" b="9802"/>
          <a:stretch>
            <a:fillRect/>
          </a:stretch>
        </p:blipFill>
        <p:spPr bwMode="auto">
          <a:xfrm>
            <a:off x="228600" y="5029200"/>
            <a:ext cx="2743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GetImageServlet?ObjectID=NI000830&amp;TierName=Quick+Vie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7"/>
          <a:stretch>
            <a:fillRect/>
          </a:stretch>
        </p:blipFill>
        <p:spPr bwMode="auto">
          <a:xfrm>
            <a:off x="3200400" y="2362200"/>
            <a:ext cx="2362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084263" y="1714500"/>
            <a:ext cx="37925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latin typeface="Arial" charset="0"/>
              </a:rPr>
              <a:t>Consumable items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6013450" y="2095500"/>
            <a:ext cx="2868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latin typeface="Arial" charset="0"/>
              </a:rPr>
              <a:t>Durable items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1354931" y="4351338"/>
            <a:ext cx="325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 err="1">
                <a:latin typeface="Arial" charset="0"/>
              </a:rPr>
              <a:t>Trackable</a:t>
            </a:r>
            <a:r>
              <a:rPr lang="en-US" sz="3200" b="1" dirty="0">
                <a:latin typeface="Arial" charset="0"/>
              </a:rPr>
              <a:t> items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>
                <a:solidFill>
                  <a:srgbClr val="003366"/>
                </a:solidFill>
                <a:latin typeface="Arial Black" pitchFamily="34" charset="0"/>
              </a:rPr>
              <a:t>Consumable Items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447800" y="1497013"/>
            <a:ext cx="6178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latin typeface="Arial" charset="0"/>
              </a:rPr>
              <a:t>Items normally expected to be</a:t>
            </a:r>
          </a:p>
          <a:p>
            <a:r>
              <a:rPr lang="en-US" sz="3200" b="1">
                <a:latin typeface="Arial" charset="0"/>
              </a:rPr>
              <a:t>consumed during incident use.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990600" y="2743200"/>
            <a:ext cx="7085013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Arial" charset="0"/>
              </a:rPr>
              <a:t>Examples of consumable items are:</a:t>
            </a:r>
          </a:p>
          <a:p>
            <a:pPr>
              <a:buFontTx/>
              <a:buChar char="•"/>
            </a:pPr>
            <a:r>
              <a:rPr lang="en-US" sz="3200" b="1" dirty="0">
                <a:latin typeface="Arial" charset="0"/>
              </a:rPr>
              <a:t>  Batteries</a:t>
            </a:r>
          </a:p>
          <a:p>
            <a:pPr>
              <a:buFontTx/>
              <a:buChar char="•"/>
            </a:pPr>
            <a:r>
              <a:rPr lang="en-US" sz="3200" b="1" dirty="0">
                <a:latin typeface="Arial" charset="0"/>
              </a:rPr>
              <a:t>  Plastic canteens</a:t>
            </a:r>
          </a:p>
          <a:p>
            <a:pPr>
              <a:buFontTx/>
              <a:buChar char="•"/>
            </a:pPr>
            <a:r>
              <a:rPr lang="en-US" sz="3200" b="1" dirty="0">
                <a:latin typeface="Arial" charset="0"/>
              </a:rPr>
              <a:t>  </a:t>
            </a:r>
            <a:r>
              <a:rPr lang="en-US" sz="3200" b="1" dirty="0" err="1">
                <a:latin typeface="Arial" charset="0"/>
              </a:rPr>
              <a:t>Cubitainers</a:t>
            </a:r>
            <a:endParaRPr lang="en-US" sz="3200" b="1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sz="3200" b="1" dirty="0">
                <a:latin typeface="Arial" charset="0"/>
              </a:rPr>
              <a:t>  Forms</a:t>
            </a:r>
          </a:p>
          <a:p>
            <a:pPr>
              <a:buFontTx/>
              <a:buChar char="•"/>
            </a:pPr>
            <a:r>
              <a:rPr lang="en-US" sz="3200" b="1" dirty="0">
                <a:latin typeface="Arial" charset="0"/>
              </a:rPr>
              <a:t>  </a:t>
            </a:r>
            <a:r>
              <a:rPr lang="en-US" sz="3200" b="1" dirty="0" err="1">
                <a:latin typeface="Arial" charset="0"/>
              </a:rPr>
              <a:t>MREs</a:t>
            </a:r>
            <a:endParaRPr lang="en-US" sz="3200" b="1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sz="3200" b="1" dirty="0">
                <a:latin typeface="Arial" charset="0"/>
              </a:rPr>
              <a:t>  </a:t>
            </a:r>
            <a:r>
              <a:rPr lang="en-US" sz="3200" b="1" dirty="0" err="1">
                <a:latin typeface="Arial" charset="0"/>
              </a:rPr>
              <a:t>Fusees</a:t>
            </a:r>
            <a:endParaRPr lang="en-US" sz="32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>
                <a:solidFill>
                  <a:srgbClr val="003366"/>
                </a:solidFill>
                <a:latin typeface="Arial Black" pitchFamily="34" charset="0"/>
              </a:rPr>
              <a:t>Durable Items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0413" y="1497013"/>
            <a:ext cx="7621587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latin typeface="Arial" charset="0"/>
              </a:rPr>
              <a:t>Those cache items considered to have</a:t>
            </a:r>
          </a:p>
          <a:p>
            <a:r>
              <a:rPr lang="en-US" sz="3200" b="1">
                <a:latin typeface="Arial" charset="0"/>
              </a:rPr>
              <a:t>a useful life expectancy greater than</a:t>
            </a:r>
          </a:p>
          <a:p>
            <a:r>
              <a:rPr lang="en-US" sz="3200" b="1">
                <a:latin typeface="Arial" charset="0"/>
              </a:rPr>
              <a:t>one incident.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447800" y="3262313"/>
            <a:ext cx="6183313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i="1">
                <a:latin typeface="Arial" charset="0"/>
              </a:rPr>
              <a:t>Examples of durable items are:</a:t>
            </a:r>
          </a:p>
          <a:p>
            <a:pPr>
              <a:buFontTx/>
              <a:buChar char="•"/>
            </a:pPr>
            <a:r>
              <a:rPr lang="en-US" sz="3200" b="1">
                <a:latin typeface="Arial" charset="0"/>
              </a:rPr>
              <a:t>  Hose</a:t>
            </a:r>
          </a:p>
          <a:p>
            <a:pPr>
              <a:buFontTx/>
              <a:buChar char="•"/>
            </a:pPr>
            <a:r>
              <a:rPr lang="en-US" sz="3200" b="1">
                <a:latin typeface="Arial" charset="0"/>
              </a:rPr>
              <a:t>  Clothing </a:t>
            </a:r>
          </a:p>
          <a:p>
            <a:pPr>
              <a:buFontTx/>
              <a:buChar char="•"/>
            </a:pPr>
            <a:r>
              <a:rPr lang="en-US" sz="3200" b="1">
                <a:latin typeface="Arial" charset="0"/>
              </a:rPr>
              <a:t>  Sleeping bags</a:t>
            </a:r>
          </a:p>
          <a:p>
            <a:pPr>
              <a:buFontTx/>
              <a:buChar char="•"/>
            </a:pPr>
            <a:r>
              <a:rPr lang="en-US" sz="3200" b="1">
                <a:latin typeface="Arial" charset="0"/>
              </a:rPr>
              <a:t>  Tools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>
                <a:solidFill>
                  <a:srgbClr val="003366"/>
                </a:solidFill>
                <a:latin typeface="Arial Black" pitchFamily="34" charset="0"/>
              </a:rPr>
              <a:t>Trackable Items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00038" y="1497013"/>
            <a:ext cx="850265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latin typeface="Arial" charset="0"/>
              </a:rPr>
              <a:t>Those cache items that have a high dollar</a:t>
            </a:r>
          </a:p>
          <a:p>
            <a:r>
              <a:rPr lang="en-US" sz="3200" b="1">
                <a:latin typeface="Arial" charset="0"/>
              </a:rPr>
              <a:t>value.  Items need to be accounted for</a:t>
            </a:r>
          </a:p>
          <a:p>
            <a:r>
              <a:rPr lang="en-US" sz="3200" b="1">
                <a:latin typeface="Arial" charset="0"/>
              </a:rPr>
              <a:t>from issue until they are returned to cache.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447800" y="3262313"/>
            <a:ext cx="649922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i="1">
                <a:latin typeface="Arial" charset="0"/>
              </a:rPr>
              <a:t>Examples of trackable items are:</a:t>
            </a:r>
          </a:p>
          <a:p>
            <a:pPr>
              <a:buFontTx/>
              <a:buChar char="•"/>
            </a:pPr>
            <a:r>
              <a:rPr lang="en-US" sz="3200" b="1">
                <a:latin typeface="Arial" charset="0"/>
              </a:rPr>
              <a:t>  Chain saws</a:t>
            </a:r>
          </a:p>
          <a:p>
            <a:pPr>
              <a:buFontTx/>
              <a:buChar char="•"/>
            </a:pPr>
            <a:r>
              <a:rPr lang="en-US" sz="3200" b="1">
                <a:latin typeface="Arial" charset="0"/>
              </a:rPr>
              <a:t>  Generators</a:t>
            </a:r>
          </a:p>
          <a:p>
            <a:pPr>
              <a:buFontTx/>
              <a:buChar char="•"/>
            </a:pPr>
            <a:r>
              <a:rPr lang="en-US" sz="3200" b="1">
                <a:latin typeface="Arial" charset="0"/>
              </a:rPr>
              <a:t>  Pumps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733</Words>
  <Application>Microsoft Office PowerPoint</Application>
  <PresentationFormat>On-screen Show (4:3)</PresentationFormat>
  <Paragraphs>199</Paragraphs>
  <Slides>35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Default Design</vt:lpstr>
      <vt:lpstr>Document</vt:lpstr>
      <vt:lpstr>CorelDRAW</vt:lpstr>
      <vt:lpstr>Unit 6</vt:lpstr>
      <vt:lpstr>Unit 6 Objectives</vt:lpstr>
      <vt:lpstr>Unit 6 Objectives</vt:lpstr>
      <vt:lpstr>Unit 6 Objectives</vt:lpstr>
      <vt:lpstr>Supply Items are:</vt:lpstr>
      <vt:lpstr>Types of Goods  That Caches Stock</vt:lpstr>
      <vt:lpstr>PowerPoint Presentation</vt:lpstr>
      <vt:lpstr>PowerPoint Presentation</vt:lpstr>
      <vt:lpstr>PowerPoint Presentation</vt:lpstr>
      <vt:lpstr>National Resources</vt:lpstr>
      <vt:lpstr>PowerPoint Presentation</vt:lpstr>
      <vt:lpstr>Other Radio Systems</vt:lpstr>
      <vt:lpstr>ICS Starter System (004390)</vt:lpstr>
      <vt:lpstr>PowerPoint Presentation</vt:lpstr>
      <vt:lpstr>Geographic Area Caches</vt:lpstr>
      <vt:lpstr>Local Ordering Procedures</vt:lpstr>
      <vt:lpstr>PowerPoint Presentation</vt:lpstr>
      <vt:lpstr>Catalog Format</vt:lpstr>
      <vt:lpstr>PowerPoint Presentation</vt:lpstr>
      <vt:lpstr>Ordering Procedures</vt:lpstr>
      <vt:lpstr>Cache Ordering and Potential Problems</vt:lpstr>
      <vt:lpstr>Exercise  </vt:lpstr>
      <vt:lpstr>Mobile Cache Vans</vt:lpstr>
      <vt:lpstr>Procurement</vt:lpstr>
      <vt:lpstr>Non-Cache Items Usually Available Locally</vt:lpstr>
      <vt:lpstr>Services</vt:lpstr>
      <vt:lpstr>Buying Teams</vt:lpstr>
      <vt:lpstr>Shipping and Receiving Methods</vt:lpstr>
      <vt:lpstr>Shipping Status Information</vt:lpstr>
      <vt:lpstr>PowerPoint Presentation</vt:lpstr>
      <vt:lpstr>Hazardous Materials</vt:lpstr>
      <vt:lpstr>Demobilization</vt:lpstr>
      <vt:lpstr>Unit 6 Objectives</vt:lpstr>
      <vt:lpstr>Unit 6 Objectives</vt:lpstr>
      <vt:lpstr>Unit 6 Objectives</vt:lpstr>
    </vt:vector>
  </TitlesOfParts>
  <Company>BLM-NIFC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Media Unit</dc:creator>
  <cp:lastModifiedBy>Jimmy Dean</cp:lastModifiedBy>
  <cp:revision>85</cp:revision>
  <dcterms:created xsi:type="dcterms:W3CDTF">2005-06-20T14:05:30Z</dcterms:created>
  <dcterms:modified xsi:type="dcterms:W3CDTF">2013-02-01T20:32:49Z</dcterms:modified>
</cp:coreProperties>
</file>