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98"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3" r:id="rId27"/>
    <p:sldId id="284" r:id="rId28"/>
    <p:sldId id="285" r:id="rId29"/>
    <p:sldId id="299" r:id="rId30"/>
    <p:sldId id="300"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2" autoAdjust="0"/>
    <p:restoredTop sz="94660"/>
  </p:normalViewPr>
  <p:slideViewPr>
    <p:cSldViewPr>
      <p:cViewPr varScale="1">
        <p:scale>
          <a:sx n="91" d="100"/>
          <a:sy n="91" d="100"/>
        </p:scale>
        <p:origin x="-12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58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58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58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57112CC-7996-4E21-AB8D-E77344BD093B}" type="slidenum">
              <a:rPr lang="en-US"/>
              <a:pPr/>
              <a:t>‹#›</a:t>
            </a:fld>
            <a:endParaRPr lang="en-US"/>
          </a:p>
        </p:txBody>
      </p:sp>
    </p:spTree>
    <p:extLst>
      <p:ext uri="{BB962C8B-B14F-4D97-AF65-F5344CB8AC3E}">
        <p14:creationId xmlns:p14="http://schemas.microsoft.com/office/powerpoint/2010/main" val="16474983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023F9F-848C-4A8A-9A51-FE0CDEBC135B}" type="slidenum">
              <a:rPr lang="en-US"/>
              <a:pPr/>
              <a:t>‹#›</a:t>
            </a:fld>
            <a:endParaRPr lang="en-US"/>
          </a:p>
        </p:txBody>
      </p:sp>
    </p:spTree>
    <p:extLst>
      <p:ext uri="{BB962C8B-B14F-4D97-AF65-F5344CB8AC3E}">
        <p14:creationId xmlns:p14="http://schemas.microsoft.com/office/powerpoint/2010/main" val="340607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194019-1FDB-4F41-A44E-D1FC018AE30A}" type="slidenum">
              <a:rPr lang="en-US"/>
              <a:pPr/>
              <a:t>‹#›</a:t>
            </a:fld>
            <a:endParaRPr lang="en-US"/>
          </a:p>
        </p:txBody>
      </p:sp>
    </p:spTree>
    <p:extLst>
      <p:ext uri="{BB962C8B-B14F-4D97-AF65-F5344CB8AC3E}">
        <p14:creationId xmlns:p14="http://schemas.microsoft.com/office/powerpoint/2010/main" val="180303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B124C9-CA43-49A6-90D3-3676F43ECD4D}" type="slidenum">
              <a:rPr lang="en-US"/>
              <a:pPr/>
              <a:t>‹#›</a:t>
            </a:fld>
            <a:endParaRPr lang="en-US"/>
          </a:p>
        </p:txBody>
      </p:sp>
    </p:spTree>
    <p:extLst>
      <p:ext uri="{BB962C8B-B14F-4D97-AF65-F5344CB8AC3E}">
        <p14:creationId xmlns:p14="http://schemas.microsoft.com/office/powerpoint/2010/main" val="268119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6C680B-32C3-497E-842A-45735DBB7644}" type="slidenum">
              <a:rPr lang="en-US"/>
              <a:pPr/>
              <a:t>‹#›</a:t>
            </a:fld>
            <a:endParaRPr lang="en-US"/>
          </a:p>
        </p:txBody>
      </p:sp>
    </p:spTree>
    <p:extLst>
      <p:ext uri="{BB962C8B-B14F-4D97-AF65-F5344CB8AC3E}">
        <p14:creationId xmlns:p14="http://schemas.microsoft.com/office/powerpoint/2010/main" val="198915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CF742C-A300-4E6E-A201-03667496387D}" type="slidenum">
              <a:rPr lang="en-US"/>
              <a:pPr/>
              <a:t>‹#›</a:t>
            </a:fld>
            <a:endParaRPr lang="en-US"/>
          </a:p>
        </p:txBody>
      </p:sp>
    </p:spTree>
    <p:extLst>
      <p:ext uri="{BB962C8B-B14F-4D97-AF65-F5344CB8AC3E}">
        <p14:creationId xmlns:p14="http://schemas.microsoft.com/office/powerpoint/2010/main" val="290898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B487B1-9358-435F-AF32-3538C6CF393C}" type="slidenum">
              <a:rPr lang="en-US"/>
              <a:pPr/>
              <a:t>‹#›</a:t>
            </a:fld>
            <a:endParaRPr lang="en-US"/>
          </a:p>
        </p:txBody>
      </p:sp>
    </p:spTree>
    <p:extLst>
      <p:ext uri="{BB962C8B-B14F-4D97-AF65-F5344CB8AC3E}">
        <p14:creationId xmlns:p14="http://schemas.microsoft.com/office/powerpoint/2010/main" val="157616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A406810-530B-449A-BF67-C23275D08ADF}" type="slidenum">
              <a:rPr lang="en-US"/>
              <a:pPr/>
              <a:t>‹#›</a:t>
            </a:fld>
            <a:endParaRPr lang="en-US"/>
          </a:p>
        </p:txBody>
      </p:sp>
    </p:spTree>
    <p:extLst>
      <p:ext uri="{BB962C8B-B14F-4D97-AF65-F5344CB8AC3E}">
        <p14:creationId xmlns:p14="http://schemas.microsoft.com/office/powerpoint/2010/main" val="252982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AB9EF64-5D71-4F35-A11D-EF8ACFFD4617}" type="slidenum">
              <a:rPr lang="en-US"/>
              <a:pPr/>
              <a:t>‹#›</a:t>
            </a:fld>
            <a:endParaRPr lang="en-US"/>
          </a:p>
        </p:txBody>
      </p:sp>
    </p:spTree>
    <p:extLst>
      <p:ext uri="{BB962C8B-B14F-4D97-AF65-F5344CB8AC3E}">
        <p14:creationId xmlns:p14="http://schemas.microsoft.com/office/powerpoint/2010/main" val="80881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C3E4AD-532B-46CA-9FBE-F3E2C29E0235}" type="slidenum">
              <a:rPr lang="en-US"/>
              <a:pPr/>
              <a:t>‹#›</a:t>
            </a:fld>
            <a:endParaRPr lang="en-US"/>
          </a:p>
        </p:txBody>
      </p:sp>
    </p:spTree>
    <p:extLst>
      <p:ext uri="{BB962C8B-B14F-4D97-AF65-F5344CB8AC3E}">
        <p14:creationId xmlns:p14="http://schemas.microsoft.com/office/powerpoint/2010/main" val="362614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AF7B63-0FE1-4AEB-B61D-89BCC81E867B}" type="slidenum">
              <a:rPr lang="en-US"/>
              <a:pPr/>
              <a:t>‹#›</a:t>
            </a:fld>
            <a:endParaRPr lang="en-US"/>
          </a:p>
        </p:txBody>
      </p:sp>
    </p:spTree>
    <p:extLst>
      <p:ext uri="{BB962C8B-B14F-4D97-AF65-F5344CB8AC3E}">
        <p14:creationId xmlns:p14="http://schemas.microsoft.com/office/powerpoint/2010/main" val="374468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3D6C1C-8BEB-4D26-B39D-228C43368968}" type="slidenum">
              <a:rPr lang="en-US"/>
              <a:pPr/>
              <a:t>‹#›</a:t>
            </a:fld>
            <a:endParaRPr lang="en-US"/>
          </a:p>
        </p:txBody>
      </p:sp>
    </p:spTree>
    <p:extLst>
      <p:ext uri="{BB962C8B-B14F-4D97-AF65-F5344CB8AC3E}">
        <p14:creationId xmlns:p14="http://schemas.microsoft.com/office/powerpoint/2010/main" val="166023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6858000"/>
          </a:xfrm>
          <a:prstGeom prst="rect">
            <a:avLst/>
          </a:prstGeom>
          <a:gradFill rotWithShape="0">
            <a:gsLst>
              <a:gs pos="0">
                <a:srgbClr val="B3D9FF"/>
              </a:gs>
              <a:gs pos="100000">
                <a:srgbClr val="EBF7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81E9F33-0209-4913-B35C-0B2BFD1C9ECE}" type="slidenum">
              <a:rPr lang="en-US"/>
              <a:pPr/>
              <a:t>‹#›</a:t>
            </a:fld>
            <a:endParaRPr lang="en-US"/>
          </a:p>
        </p:txBody>
      </p:sp>
      <p:sp>
        <p:nvSpPr>
          <p:cNvPr id="1032" name="Rectangle 8"/>
          <p:cNvSpPr>
            <a:spLocks noChangeArrowheads="1"/>
          </p:cNvSpPr>
          <p:nvPr/>
        </p:nvSpPr>
        <p:spPr bwMode="auto">
          <a:xfrm>
            <a:off x="7086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latin typeface="Arial" pitchFamily="34" charset="0"/>
                <a:cs typeface="Arial" pitchFamily="34" charset="0"/>
              </a:rPr>
              <a:t>Slide 7-</a:t>
            </a:r>
            <a:fld id="{CCEEFF0B-75FF-4791-82CA-497A233AD0ED}" type="slidenum">
              <a:rPr lang="en-US" sz="1400" smtClean="0">
                <a:latin typeface="Arial" pitchFamily="34" charset="0"/>
                <a:cs typeface="Arial" pitchFamily="34" charset="0"/>
              </a:rPr>
              <a:pPr algn="r"/>
              <a:t>‹#›</a:t>
            </a:fld>
            <a:endParaRPr lang="en-US" sz="14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000">
          <a:solidFill>
            <a:srgbClr val="003366"/>
          </a:solidFill>
          <a:latin typeface="+mj-lt"/>
          <a:ea typeface="+mj-ea"/>
          <a:cs typeface="+mj-cs"/>
        </a:defRPr>
      </a:lvl1pPr>
      <a:lvl2pPr algn="ctr" rtl="0" fontAlgn="base">
        <a:spcBef>
          <a:spcPct val="0"/>
        </a:spcBef>
        <a:spcAft>
          <a:spcPct val="0"/>
        </a:spcAft>
        <a:defRPr sz="4000">
          <a:solidFill>
            <a:srgbClr val="003366"/>
          </a:solidFill>
          <a:latin typeface="Arial Black" pitchFamily="34" charset="0"/>
        </a:defRPr>
      </a:lvl2pPr>
      <a:lvl3pPr algn="ctr" rtl="0" fontAlgn="base">
        <a:spcBef>
          <a:spcPct val="0"/>
        </a:spcBef>
        <a:spcAft>
          <a:spcPct val="0"/>
        </a:spcAft>
        <a:defRPr sz="4000">
          <a:solidFill>
            <a:srgbClr val="003366"/>
          </a:solidFill>
          <a:latin typeface="Arial Black" pitchFamily="34" charset="0"/>
        </a:defRPr>
      </a:lvl3pPr>
      <a:lvl4pPr algn="ctr" rtl="0" fontAlgn="base">
        <a:spcBef>
          <a:spcPct val="0"/>
        </a:spcBef>
        <a:spcAft>
          <a:spcPct val="0"/>
        </a:spcAft>
        <a:defRPr sz="4000">
          <a:solidFill>
            <a:srgbClr val="003366"/>
          </a:solidFill>
          <a:latin typeface="Arial Black" pitchFamily="34" charset="0"/>
        </a:defRPr>
      </a:lvl4pPr>
      <a:lvl5pPr algn="ctr" rtl="0" fontAlgn="base">
        <a:spcBef>
          <a:spcPct val="0"/>
        </a:spcBef>
        <a:spcAft>
          <a:spcPct val="0"/>
        </a:spcAft>
        <a:defRPr sz="4000">
          <a:solidFill>
            <a:srgbClr val="003366"/>
          </a:solidFill>
          <a:latin typeface="Arial Black" pitchFamily="34" charset="0"/>
        </a:defRPr>
      </a:lvl5pPr>
      <a:lvl6pPr marL="457200" algn="ctr" rtl="0" fontAlgn="base">
        <a:spcBef>
          <a:spcPct val="0"/>
        </a:spcBef>
        <a:spcAft>
          <a:spcPct val="0"/>
        </a:spcAft>
        <a:defRPr sz="4000">
          <a:solidFill>
            <a:srgbClr val="003366"/>
          </a:solidFill>
          <a:latin typeface="Arial Black" pitchFamily="34" charset="0"/>
        </a:defRPr>
      </a:lvl6pPr>
      <a:lvl7pPr marL="914400" algn="ctr" rtl="0" fontAlgn="base">
        <a:spcBef>
          <a:spcPct val="0"/>
        </a:spcBef>
        <a:spcAft>
          <a:spcPct val="0"/>
        </a:spcAft>
        <a:defRPr sz="4000">
          <a:solidFill>
            <a:srgbClr val="003366"/>
          </a:solidFill>
          <a:latin typeface="Arial Black" pitchFamily="34" charset="0"/>
        </a:defRPr>
      </a:lvl7pPr>
      <a:lvl8pPr marL="1371600" algn="ctr" rtl="0" fontAlgn="base">
        <a:spcBef>
          <a:spcPct val="0"/>
        </a:spcBef>
        <a:spcAft>
          <a:spcPct val="0"/>
        </a:spcAft>
        <a:defRPr sz="4000">
          <a:solidFill>
            <a:srgbClr val="003366"/>
          </a:solidFill>
          <a:latin typeface="Arial Black" pitchFamily="34" charset="0"/>
        </a:defRPr>
      </a:lvl8pPr>
      <a:lvl9pPr marL="1828800" algn="ctr" rtl="0" fontAlgn="base">
        <a:spcBef>
          <a:spcPct val="0"/>
        </a:spcBef>
        <a:spcAft>
          <a:spcPct val="0"/>
        </a:spcAft>
        <a:defRPr sz="4000">
          <a:solidFill>
            <a:srgbClr val="003366"/>
          </a:solidFill>
          <a:latin typeface="Arial Black" pitchFamily="34"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unit 8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91916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title"/>
          </p:nvPr>
        </p:nvSpPr>
        <p:spPr>
          <a:xfrm>
            <a:off x="685800" y="5562600"/>
            <a:ext cx="7772400" cy="1143000"/>
          </a:xfrm>
        </p:spPr>
        <p:txBody>
          <a:bodyPr/>
          <a:lstStyle/>
          <a:p>
            <a:r>
              <a:rPr lang="en-US" sz="4400" dirty="0">
                <a:solidFill>
                  <a:schemeClr val="bg1"/>
                </a:solidFill>
              </a:rPr>
              <a:t>Unit 7</a:t>
            </a:r>
          </a:p>
        </p:txBody>
      </p:sp>
      <p:sp>
        <p:nvSpPr>
          <p:cNvPr id="2051" name="Rectangle 3"/>
          <p:cNvSpPr>
            <a:spLocks noChangeArrowheads="1"/>
          </p:cNvSpPr>
          <p:nvPr/>
        </p:nvSpPr>
        <p:spPr bwMode="auto">
          <a:xfrm>
            <a:off x="7086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solidFill>
                  <a:schemeClr val="bg1"/>
                </a:solidFill>
                <a:latin typeface="+mn-lt"/>
              </a:rPr>
              <a:t>Slide 7-</a:t>
            </a:r>
            <a:fld id="{1091585D-7EB4-4C91-9EC7-5BC7BCBAF7A0}" type="slidenum">
              <a:rPr lang="en-US" sz="1400" smtClean="0">
                <a:solidFill>
                  <a:schemeClr val="bg1"/>
                </a:solidFill>
                <a:latin typeface="+mn-lt"/>
              </a:rPr>
              <a:pPr algn="r"/>
              <a:t>1</a:t>
            </a:fld>
            <a:endParaRPr lang="en-US" sz="1400" dirty="0">
              <a:solidFill>
                <a:schemeClr val="bg1"/>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762000"/>
          </a:xfrm>
        </p:spPr>
        <p:txBody>
          <a:bodyPr/>
          <a:lstStyle/>
          <a:p>
            <a:r>
              <a:rPr lang="en-US"/>
              <a:t>Mobilization Information</a:t>
            </a:r>
          </a:p>
        </p:txBody>
      </p:sp>
      <p:sp>
        <p:nvSpPr>
          <p:cNvPr id="11267" name="Rectangle 3"/>
          <p:cNvSpPr>
            <a:spLocks noGrp="1" noChangeArrowheads="1"/>
          </p:cNvSpPr>
          <p:nvPr>
            <p:ph type="body" idx="1"/>
          </p:nvPr>
        </p:nvSpPr>
        <p:spPr>
          <a:xfrm>
            <a:off x="685800" y="1371600"/>
            <a:ext cx="8001000" cy="4953000"/>
          </a:xfrm>
        </p:spPr>
        <p:txBody>
          <a:bodyPr/>
          <a:lstStyle/>
          <a:p>
            <a:pPr eaLnBrk="0" hangingPunct="0">
              <a:spcBef>
                <a:spcPct val="0"/>
              </a:spcBef>
              <a:spcAft>
                <a:spcPct val="20000"/>
              </a:spcAft>
            </a:pPr>
            <a:r>
              <a:rPr lang="en-US" dirty="0"/>
              <a:t>Food service request form</a:t>
            </a:r>
          </a:p>
          <a:p>
            <a:pPr lvl="1" eaLnBrk="0" hangingPunct="0">
              <a:spcBef>
                <a:spcPct val="0"/>
              </a:spcBef>
              <a:spcAft>
                <a:spcPct val="20000"/>
              </a:spcAft>
            </a:pPr>
            <a:r>
              <a:rPr lang="en-US" dirty="0"/>
              <a:t>Based on needed date and time</a:t>
            </a:r>
          </a:p>
          <a:p>
            <a:pPr lvl="1" eaLnBrk="0" hangingPunct="0">
              <a:spcBef>
                <a:spcPct val="0"/>
              </a:spcBef>
              <a:spcAft>
                <a:spcPct val="20000"/>
              </a:spcAft>
            </a:pPr>
            <a:r>
              <a:rPr lang="en-US" dirty="0"/>
              <a:t>Estimate number of meals due to food preparation time for the first three meals.  This guarantees payment, based on these numbers.</a:t>
            </a:r>
          </a:p>
          <a:p>
            <a:pPr eaLnBrk="0" hangingPunct="0">
              <a:spcBef>
                <a:spcPct val="0"/>
              </a:spcBef>
              <a:spcAft>
                <a:spcPct val="20000"/>
              </a:spcAft>
            </a:pPr>
            <a:r>
              <a:rPr lang="en-US" dirty="0"/>
              <a:t>Location of </a:t>
            </a:r>
            <a:r>
              <a:rPr lang="en-US" dirty="0" smtClean="0"/>
              <a:t>incident</a:t>
            </a:r>
          </a:p>
          <a:p>
            <a:pPr lvl="1" eaLnBrk="0" hangingPunct="0">
              <a:spcBef>
                <a:spcPct val="0"/>
              </a:spcBef>
              <a:spcAft>
                <a:spcPct val="20000"/>
              </a:spcAft>
            </a:pPr>
            <a:r>
              <a:rPr lang="en-US" sz="2400" dirty="0" smtClean="0"/>
              <a:t>Need </a:t>
            </a:r>
            <a:r>
              <a:rPr lang="en-US" sz="2400" dirty="0"/>
              <a:t>accurate directions to mobilization point or </a:t>
            </a:r>
            <a:r>
              <a:rPr lang="en-US" sz="2400" dirty="0" smtClean="0"/>
              <a:t>incident</a:t>
            </a:r>
            <a:endParaRPr lang="en-US" sz="2400" dirty="0"/>
          </a:p>
          <a:p>
            <a:pPr eaLnBrk="0" hangingPunct="0">
              <a:spcBef>
                <a:spcPct val="0"/>
              </a:spcBef>
              <a:spcAft>
                <a:spcPct val="20000"/>
              </a:spcAft>
            </a:pPr>
            <a:r>
              <a:rPr lang="en-US" dirty="0"/>
              <a:t>Contact person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47800"/>
            <a:ext cx="4572000" cy="1143000"/>
          </a:xfrm>
        </p:spPr>
        <p:txBody>
          <a:bodyPr/>
          <a:lstStyle/>
          <a:p>
            <a:r>
              <a:rPr lang="en-US" dirty="0" smtClean="0">
                <a:solidFill>
                  <a:schemeClr val="tx1"/>
                </a:solidFill>
              </a:rPr>
              <a:t>Exercise</a:t>
            </a:r>
            <a:endParaRPr lang="en-US" dirty="0">
              <a:solidFill>
                <a:schemeClr val="tx1"/>
              </a:solidFill>
            </a:endParaRPr>
          </a:p>
        </p:txBody>
      </p:sp>
      <p:sp>
        <p:nvSpPr>
          <p:cNvPr id="3" name="Content Placeholder 2"/>
          <p:cNvSpPr>
            <a:spLocks noGrp="1"/>
          </p:cNvSpPr>
          <p:nvPr>
            <p:ph idx="1"/>
          </p:nvPr>
        </p:nvSpPr>
        <p:spPr>
          <a:xfrm>
            <a:off x="609600" y="2514600"/>
            <a:ext cx="3645981" cy="2895600"/>
          </a:xfrm>
        </p:spPr>
        <p:txBody>
          <a:bodyPr/>
          <a:lstStyle/>
          <a:p>
            <a:pPr marL="0" indent="0" algn="ctr">
              <a:buNone/>
            </a:pPr>
            <a:r>
              <a:rPr lang="en-US" sz="3600" dirty="0" smtClean="0"/>
              <a:t>Food Service Request Form</a:t>
            </a:r>
            <a:endParaRPr lang="en-US" sz="36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777" y="381000"/>
            <a:ext cx="4355023" cy="5802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480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600"/>
              <a:t>Demobilization</a:t>
            </a:r>
            <a:br>
              <a:rPr lang="en-US" sz="3600"/>
            </a:br>
            <a:r>
              <a:rPr lang="en-US" sz="3600"/>
              <a:t>(National Contract)</a:t>
            </a:r>
          </a:p>
        </p:txBody>
      </p:sp>
      <p:sp>
        <p:nvSpPr>
          <p:cNvPr id="13315" name="Rectangle 3"/>
          <p:cNvSpPr>
            <a:spLocks noGrp="1" noChangeArrowheads="1"/>
          </p:cNvSpPr>
          <p:nvPr>
            <p:ph type="body" idx="1"/>
          </p:nvPr>
        </p:nvSpPr>
        <p:spPr/>
        <p:txBody>
          <a:bodyPr/>
          <a:lstStyle/>
          <a:p>
            <a:pPr>
              <a:spcAft>
                <a:spcPct val="25000"/>
              </a:spcAft>
            </a:pPr>
            <a:r>
              <a:rPr lang="en-US" dirty="0"/>
              <a:t>Relay release information through the established ordering channels to NICC.</a:t>
            </a:r>
          </a:p>
          <a:p>
            <a:pPr>
              <a:spcAft>
                <a:spcPct val="25000"/>
              </a:spcAft>
            </a:pPr>
            <a:r>
              <a:rPr lang="en-US" dirty="0"/>
              <a:t>Requests to reassign these resources will be placed by the local unit to GACC.</a:t>
            </a:r>
          </a:p>
          <a:p>
            <a:pPr lvl="1">
              <a:spcAft>
                <a:spcPct val="25000"/>
              </a:spcAft>
            </a:pPr>
            <a:r>
              <a:rPr lang="en-US" dirty="0"/>
              <a:t>GACC will forward the request to </a:t>
            </a:r>
            <a:r>
              <a:rPr lang="en-US" dirty="0" smtClean="0"/>
              <a:t>NICC.</a:t>
            </a:r>
            <a:endParaRPr lang="en-US" dirty="0"/>
          </a:p>
          <a:p>
            <a:pPr lvl="1">
              <a:spcAft>
                <a:spcPct val="25000"/>
              </a:spcAft>
            </a:pPr>
            <a:r>
              <a:rPr lang="en-US" dirty="0"/>
              <a:t>All reassignments of national units will be done by NICC.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GetImageServlet?ObjectID=NI012297&amp;TierName=Quick+View"/>
          <p:cNvPicPr>
            <a:picLocks noChangeAspect="1" noChangeArrowheads="1"/>
          </p:cNvPicPr>
          <p:nvPr/>
        </p:nvPicPr>
        <p:blipFill>
          <a:blip r:embed="rId2">
            <a:lum contrast="24000"/>
            <a:extLst>
              <a:ext uri="{28A0092B-C50C-407E-A947-70E740481C1C}">
                <a14:useLocalDpi xmlns:a14="http://schemas.microsoft.com/office/drawing/2010/main" val="0"/>
              </a:ext>
            </a:extLst>
          </a:blip>
          <a:srcRect l="6250" t="14810" b="12463"/>
          <a:stretch>
            <a:fillRect/>
          </a:stretch>
        </p:blipFill>
        <p:spPr bwMode="auto">
          <a:xfrm>
            <a:off x="0" y="0"/>
            <a:ext cx="9144000" cy="4724400"/>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685800" y="5334000"/>
            <a:ext cx="82210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dirty="0">
                <a:latin typeface="Arial" charset="0"/>
              </a:rPr>
              <a:t>Type 1 – GPM 1000+, </a:t>
            </a:r>
            <a:r>
              <a:rPr lang="en-US" sz="2800" b="1" dirty="0" smtClean="0">
                <a:latin typeface="Arial" charset="0"/>
              </a:rPr>
              <a:t>1200 ft. </a:t>
            </a:r>
            <a:r>
              <a:rPr lang="en-US" sz="2800" b="1" dirty="0">
                <a:latin typeface="Arial" charset="0"/>
              </a:rPr>
              <a:t>hose, 4 personnel</a:t>
            </a:r>
          </a:p>
        </p:txBody>
      </p:sp>
      <p:sp>
        <p:nvSpPr>
          <p:cNvPr id="14342" name="Text Box 6"/>
          <p:cNvSpPr txBox="1">
            <a:spLocks noChangeArrowheads="1"/>
          </p:cNvSpPr>
          <p:nvPr/>
        </p:nvSpPr>
        <p:spPr bwMode="auto">
          <a:xfrm>
            <a:off x="685800" y="5924550"/>
            <a:ext cx="80207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dirty="0">
                <a:latin typeface="Arial" charset="0"/>
              </a:rPr>
              <a:t>Type 2 – GPM </a:t>
            </a:r>
            <a:r>
              <a:rPr lang="en-US" sz="2800" b="1" dirty="0" smtClean="0">
                <a:latin typeface="Arial" charset="0"/>
              </a:rPr>
              <a:t>500+, 1000 ft. </a:t>
            </a:r>
            <a:r>
              <a:rPr lang="en-US" sz="2800" b="1" dirty="0">
                <a:latin typeface="Arial" charset="0"/>
              </a:rPr>
              <a:t>hose, 3 personnel</a:t>
            </a:r>
          </a:p>
        </p:txBody>
      </p:sp>
      <p:sp>
        <p:nvSpPr>
          <p:cNvPr id="14343" name="Text Box 7"/>
          <p:cNvSpPr txBox="1">
            <a:spLocks noChangeArrowheads="1"/>
          </p:cNvSpPr>
          <p:nvPr/>
        </p:nvSpPr>
        <p:spPr bwMode="auto">
          <a:xfrm>
            <a:off x="1431925" y="4724400"/>
            <a:ext cx="6035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200" b="1">
                <a:latin typeface="Arial" charset="0"/>
              </a:rPr>
              <a:t>Minimum Requirements</a:t>
            </a:r>
          </a:p>
        </p:txBody>
      </p:sp>
      <p:sp>
        <p:nvSpPr>
          <p:cNvPr id="14338" name="Rectangle 2"/>
          <p:cNvSpPr>
            <a:spLocks noGrp="1" noChangeArrowheads="1"/>
          </p:cNvSpPr>
          <p:nvPr>
            <p:ph type="title"/>
          </p:nvPr>
        </p:nvSpPr>
        <p:spPr>
          <a:xfrm>
            <a:off x="381000" y="152400"/>
            <a:ext cx="8458200" cy="914400"/>
          </a:xfrm>
          <a:effectLst>
            <a:outerShdw dist="35921" dir="2700000" algn="ctr" rotWithShape="0">
              <a:srgbClr val="003366"/>
            </a:outerShdw>
          </a:effectLst>
        </p:spPr>
        <p:txBody>
          <a:bodyPr/>
          <a:lstStyle/>
          <a:p>
            <a:r>
              <a:rPr lang="en-US">
                <a:solidFill>
                  <a:schemeClr val="bg1"/>
                </a:solidFill>
              </a:rPr>
              <a:t>Type 1 &amp; 2 Structure Engines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blmelko"/>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t="14400"/>
          <a:stretch>
            <a:fillRect/>
          </a:stretch>
        </p:blipFill>
        <p:spPr bwMode="auto">
          <a:xfrm>
            <a:off x="842963" y="998538"/>
            <a:ext cx="761523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685800" y="5334000"/>
            <a:ext cx="78107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dirty="0">
                <a:latin typeface="Arial" charset="0"/>
              </a:rPr>
              <a:t>Type 3 – GPM 150, </a:t>
            </a:r>
            <a:r>
              <a:rPr lang="en-US" sz="2800" b="1" dirty="0" smtClean="0">
                <a:latin typeface="Arial" charset="0"/>
              </a:rPr>
              <a:t>1000 ft. </a:t>
            </a:r>
            <a:r>
              <a:rPr lang="en-US" sz="2800" b="1" dirty="0">
                <a:latin typeface="Arial" charset="0"/>
              </a:rPr>
              <a:t>hose, 3 personnel</a:t>
            </a:r>
          </a:p>
        </p:txBody>
      </p:sp>
      <p:sp>
        <p:nvSpPr>
          <p:cNvPr id="15364" name="Text Box 4"/>
          <p:cNvSpPr txBox="1">
            <a:spLocks noChangeArrowheads="1"/>
          </p:cNvSpPr>
          <p:nvPr/>
        </p:nvSpPr>
        <p:spPr bwMode="auto">
          <a:xfrm>
            <a:off x="685800" y="5924550"/>
            <a:ext cx="74099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dirty="0">
                <a:latin typeface="Arial" charset="0"/>
              </a:rPr>
              <a:t>Type 4 – GPM 50, </a:t>
            </a:r>
            <a:r>
              <a:rPr lang="en-US" sz="2800" b="1" dirty="0" smtClean="0">
                <a:latin typeface="Arial" charset="0"/>
              </a:rPr>
              <a:t>300 ft. </a:t>
            </a:r>
            <a:r>
              <a:rPr lang="en-US" sz="2800" b="1" dirty="0">
                <a:latin typeface="Arial" charset="0"/>
              </a:rPr>
              <a:t>hose, 2 personnel</a:t>
            </a:r>
          </a:p>
        </p:txBody>
      </p:sp>
      <p:sp>
        <p:nvSpPr>
          <p:cNvPr id="15365" name="Text Box 5"/>
          <p:cNvSpPr txBox="1">
            <a:spLocks noChangeArrowheads="1"/>
          </p:cNvSpPr>
          <p:nvPr/>
        </p:nvSpPr>
        <p:spPr bwMode="auto">
          <a:xfrm>
            <a:off x="1431925" y="4724400"/>
            <a:ext cx="6035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200" b="1">
                <a:latin typeface="Arial" charset="0"/>
              </a:rPr>
              <a:t>Minimum Requirements</a:t>
            </a:r>
          </a:p>
        </p:txBody>
      </p:sp>
      <p:sp>
        <p:nvSpPr>
          <p:cNvPr id="15366" name="Rectangle 6"/>
          <p:cNvSpPr>
            <a:spLocks noGrp="1" noChangeArrowheads="1"/>
          </p:cNvSpPr>
          <p:nvPr>
            <p:ph type="title"/>
          </p:nvPr>
        </p:nvSpPr>
        <p:spPr>
          <a:xfrm>
            <a:off x="381000" y="152400"/>
            <a:ext cx="8458200" cy="914400"/>
          </a:xfrm>
          <a:extLs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r>
              <a:rPr lang="en-US"/>
              <a:t>Type 3 &amp; 4 Wildland Engines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685800" y="5334000"/>
            <a:ext cx="74099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dirty="0">
                <a:latin typeface="Arial" charset="0"/>
              </a:rPr>
              <a:t>Type 5 – GPM 50, </a:t>
            </a:r>
            <a:r>
              <a:rPr lang="en-US" sz="2800" b="1" dirty="0" smtClean="0">
                <a:latin typeface="Arial" charset="0"/>
              </a:rPr>
              <a:t>300 ft. </a:t>
            </a:r>
            <a:r>
              <a:rPr lang="en-US" sz="2800" b="1" dirty="0">
                <a:latin typeface="Arial" charset="0"/>
              </a:rPr>
              <a:t>hose, 2 personnel</a:t>
            </a:r>
          </a:p>
        </p:txBody>
      </p:sp>
      <p:sp>
        <p:nvSpPr>
          <p:cNvPr id="16388" name="Text Box 4"/>
          <p:cNvSpPr txBox="1">
            <a:spLocks noChangeArrowheads="1"/>
          </p:cNvSpPr>
          <p:nvPr/>
        </p:nvSpPr>
        <p:spPr bwMode="auto">
          <a:xfrm>
            <a:off x="685800" y="5924550"/>
            <a:ext cx="74099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dirty="0">
                <a:latin typeface="Arial" charset="0"/>
              </a:rPr>
              <a:t>Type 6 – GPM </a:t>
            </a:r>
            <a:r>
              <a:rPr lang="en-US" sz="2800" b="1" dirty="0" smtClean="0">
                <a:latin typeface="Arial" charset="0"/>
              </a:rPr>
              <a:t>50</a:t>
            </a:r>
            <a:r>
              <a:rPr lang="en-US" sz="2800" b="1" dirty="0">
                <a:latin typeface="Arial" charset="0"/>
              </a:rPr>
              <a:t>, </a:t>
            </a:r>
            <a:r>
              <a:rPr lang="en-US" sz="2800" b="1" dirty="0" smtClean="0">
                <a:latin typeface="Arial" charset="0"/>
              </a:rPr>
              <a:t>300 ft. </a:t>
            </a:r>
            <a:r>
              <a:rPr lang="en-US" sz="2800" b="1" dirty="0">
                <a:latin typeface="Arial" charset="0"/>
              </a:rPr>
              <a:t>hose, 2 personnel</a:t>
            </a:r>
          </a:p>
        </p:txBody>
      </p:sp>
      <p:sp>
        <p:nvSpPr>
          <p:cNvPr id="16389" name="Text Box 5"/>
          <p:cNvSpPr txBox="1">
            <a:spLocks noChangeArrowheads="1"/>
          </p:cNvSpPr>
          <p:nvPr/>
        </p:nvSpPr>
        <p:spPr bwMode="auto">
          <a:xfrm>
            <a:off x="1431925" y="4724400"/>
            <a:ext cx="6035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200" b="1">
                <a:latin typeface="Arial" charset="0"/>
              </a:rPr>
              <a:t>Minimum Requirements</a:t>
            </a:r>
          </a:p>
        </p:txBody>
      </p:sp>
      <p:sp>
        <p:nvSpPr>
          <p:cNvPr id="16390" name="Rectangle 6"/>
          <p:cNvSpPr>
            <a:spLocks noGrp="1" noChangeArrowheads="1"/>
          </p:cNvSpPr>
          <p:nvPr>
            <p:ph type="title"/>
          </p:nvPr>
        </p:nvSpPr>
        <p:spPr>
          <a:xfrm>
            <a:off x="381000" y="152400"/>
            <a:ext cx="8458200" cy="914400"/>
          </a:xfrm>
          <a:extLs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r>
              <a:rPr lang="en-US"/>
              <a:t>Type 5 &amp; 6 Wildland Engines</a:t>
            </a:r>
          </a:p>
        </p:txBody>
      </p:sp>
      <p:pic>
        <p:nvPicPr>
          <p:cNvPr id="16391" name="Picture 7" descr="greng"/>
          <p:cNvPicPr>
            <a:picLocks noChangeAspect="1" noChangeArrowheads="1"/>
          </p:cNvPicPr>
          <p:nvPr/>
        </p:nvPicPr>
        <p:blipFill>
          <a:blip r:embed="rId2">
            <a:extLst>
              <a:ext uri="{28A0092B-C50C-407E-A947-70E740481C1C}">
                <a14:useLocalDpi xmlns:a14="http://schemas.microsoft.com/office/drawing/2010/main" val="0"/>
              </a:ext>
            </a:extLst>
          </a:blip>
          <a:srcRect t="28799" b="14400"/>
          <a:stretch>
            <a:fillRect/>
          </a:stretch>
        </p:blipFill>
        <p:spPr bwMode="auto">
          <a:xfrm>
            <a:off x="0" y="914400"/>
            <a:ext cx="914400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919163" y="5957888"/>
            <a:ext cx="74099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dirty="0">
                <a:latin typeface="Arial" charset="0"/>
              </a:rPr>
              <a:t>Type 7 – GPM 10, </a:t>
            </a:r>
            <a:r>
              <a:rPr lang="en-US" sz="2800" b="1" dirty="0" smtClean="0">
                <a:latin typeface="Arial" charset="0"/>
              </a:rPr>
              <a:t>200 ft. </a:t>
            </a:r>
            <a:r>
              <a:rPr lang="en-US" sz="2800" b="1" dirty="0">
                <a:latin typeface="Arial" charset="0"/>
              </a:rPr>
              <a:t>hose, 2 personnel</a:t>
            </a:r>
          </a:p>
        </p:txBody>
      </p:sp>
      <p:sp>
        <p:nvSpPr>
          <p:cNvPr id="17413" name="Text Box 5"/>
          <p:cNvSpPr txBox="1">
            <a:spLocks noChangeArrowheads="1"/>
          </p:cNvSpPr>
          <p:nvPr/>
        </p:nvSpPr>
        <p:spPr bwMode="auto">
          <a:xfrm>
            <a:off x="1665288" y="5348288"/>
            <a:ext cx="6035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200" b="1">
                <a:latin typeface="Arial" charset="0"/>
              </a:rPr>
              <a:t>Minimum Requirements</a:t>
            </a:r>
          </a:p>
        </p:txBody>
      </p:sp>
      <p:sp>
        <p:nvSpPr>
          <p:cNvPr id="17414" name="Rectangle 6"/>
          <p:cNvSpPr>
            <a:spLocks noGrp="1" noChangeArrowheads="1"/>
          </p:cNvSpPr>
          <p:nvPr>
            <p:ph type="title"/>
          </p:nvPr>
        </p:nvSpPr>
        <p:spPr>
          <a:xfrm>
            <a:off x="381000" y="152400"/>
            <a:ext cx="8458200" cy="914400"/>
          </a:xfrm>
          <a:extLs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r>
              <a:rPr lang="en-US"/>
              <a:t>Type 7 Wildland Engine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210" y="1066800"/>
            <a:ext cx="5465581" cy="4114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Sources of Engines</a:t>
            </a:r>
          </a:p>
        </p:txBody>
      </p:sp>
      <p:sp>
        <p:nvSpPr>
          <p:cNvPr id="18435" name="Rectangle 3"/>
          <p:cNvSpPr>
            <a:spLocks noGrp="1" noChangeArrowheads="1"/>
          </p:cNvSpPr>
          <p:nvPr>
            <p:ph type="body" idx="1"/>
          </p:nvPr>
        </p:nvSpPr>
        <p:spPr/>
        <p:txBody>
          <a:bodyPr/>
          <a:lstStyle/>
          <a:p>
            <a:pPr>
              <a:spcBef>
                <a:spcPct val="30000"/>
              </a:spcBef>
              <a:spcAft>
                <a:spcPct val="15000"/>
              </a:spcAft>
            </a:pPr>
            <a:r>
              <a:rPr lang="en-US" sz="2800" dirty="0"/>
              <a:t>Agency/Cooperators</a:t>
            </a:r>
            <a:r>
              <a:rPr lang="en-US" dirty="0"/>
              <a:t> </a:t>
            </a:r>
          </a:p>
          <a:p>
            <a:pPr lvl="1">
              <a:spcBef>
                <a:spcPct val="30000"/>
              </a:spcBef>
              <a:spcAft>
                <a:spcPct val="15000"/>
              </a:spcAft>
            </a:pPr>
            <a:r>
              <a:rPr lang="en-US" dirty="0"/>
              <a:t>Engines may be Federal, state, and/or local government resources.</a:t>
            </a:r>
          </a:p>
          <a:p>
            <a:pPr>
              <a:spcBef>
                <a:spcPct val="30000"/>
              </a:spcBef>
              <a:spcAft>
                <a:spcPct val="15000"/>
              </a:spcAft>
            </a:pPr>
            <a:r>
              <a:rPr lang="en-US" sz="2800" dirty="0" smtClean="0"/>
              <a:t>Incident Blanket Purchase Agreement (IBPA)</a:t>
            </a:r>
          </a:p>
          <a:p>
            <a:pPr>
              <a:spcBef>
                <a:spcPct val="30000"/>
              </a:spcBef>
              <a:spcAft>
                <a:spcPct val="15000"/>
              </a:spcAft>
            </a:pPr>
            <a:r>
              <a:rPr lang="en-US" sz="2800" dirty="0" smtClean="0"/>
              <a:t>Incident Only Agreements</a:t>
            </a:r>
          </a:p>
          <a:p>
            <a:pPr lvl="1">
              <a:spcBef>
                <a:spcPct val="30000"/>
              </a:spcBef>
              <a:spcAft>
                <a:spcPct val="15000"/>
              </a:spcAft>
            </a:pPr>
            <a:r>
              <a:rPr lang="en-US" dirty="0" smtClean="0"/>
              <a:t>Not available for reassignment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762000"/>
          </a:xfrm>
        </p:spPr>
        <p:txBody>
          <a:bodyPr/>
          <a:lstStyle/>
          <a:p>
            <a:r>
              <a:rPr lang="en-US"/>
              <a:t>Engine Configuration</a:t>
            </a:r>
          </a:p>
        </p:txBody>
      </p:sp>
      <p:sp>
        <p:nvSpPr>
          <p:cNvPr id="19459" name="Rectangle 3"/>
          <p:cNvSpPr>
            <a:spLocks noGrp="1" noChangeArrowheads="1"/>
          </p:cNvSpPr>
          <p:nvPr>
            <p:ph type="body" idx="1"/>
          </p:nvPr>
        </p:nvSpPr>
        <p:spPr>
          <a:xfrm>
            <a:off x="685800" y="1219200"/>
            <a:ext cx="7772400" cy="5105400"/>
          </a:xfrm>
        </p:spPr>
        <p:txBody>
          <a:bodyPr/>
          <a:lstStyle/>
          <a:p>
            <a:r>
              <a:rPr lang="en-US" sz="2800" dirty="0"/>
              <a:t>Without configuration (single resource)</a:t>
            </a:r>
          </a:p>
          <a:p>
            <a:pPr lvl="1"/>
            <a:r>
              <a:rPr lang="en-US" sz="2400" dirty="0"/>
              <a:t>Each engine assigned an individual equipment request</a:t>
            </a:r>
          </a:p>
          <a:p>
            <a:r>
              <a:rPr lang="en-US" sz="2800" dirty="0"/>
              <a:t>With configuration </a:t>
            </a:r>
          </a:p>
          <a:p>
            <a:pPr lvl="1"/>
            <a:r>
              <a:rPr lang="en-US" sz="2400" dirty="0"/>
              <a:t>Each engine is assigned an individual equipment request</a:t>
            </a:r>
          </a:p>
          <a:p>
            <a:pPr lvl="1"/>
            <a:r>
              <a:rPr lang="en-US" sz="2400" dirty="0"/>
              <a:t>Roster is in ROSS</a:t>
            </a:r>
          </a:p>
          <a:p>
            <a:pPr lvl="2"/>
            <a:r>
              <a:rPr lang="en-US" dirty="0"/>
              <a:t>Each engine crew member is assigned a request number which is a sequential subset of an equipment </a:t>
            </a:r>
            <a:r>
              <a:rPr lang="en-US" dirty="0" smtClean="0"/>
              <a:t>number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GetImageServlet?ObjectID=NI003158&amp;TierName=Quick+View"/>
          <p:cNvPicPr preferRelativeResize="0">
            <a:picLocks noChangeAspect="1" noChangeArrowheads="1"/>
          </p:cNvPicPr>
          <p:nvPr/>
        </p:nvPicPr>
        <p:blipFill>
          <a:blip r:embed="rId2">
            <a:lum bright="26000" contrast="2000"/>
            <a:extLst>
              <a:ext uri="{28A0092B-C50C-407E-A947-70E740481C1C}">
                <a14:useLocalDpi xmlns:a14="http://schemas.microsoft.com/office/drawing/2010/main" val="0"/>
              </a:ext>
            </a:extLst>
          </a:blip>
          <a:srcRect l="2344" t="31641" r="8594" b="17578"/>
          <a:stretch>
            <a:fillRect/>
          </a:stretch>
        </p:blipFill>
        <p:spPr bwMode="auto">
          <a:xfrm>
            <a:off x="0" y="0"/>
            <a:ext cx="50292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razyhorse"/>
          <p:cNvPicPr preferRelativeResize="0">
            <a:picLocks noChangeAspect="1" noChangeArrowheads="1"/>
          </p:cNvPicPr>
          <p:nvPr/>
        </p:nvPicPr>
        <p:blipFill>
          <a:blip r:embed="rId3">
            <a:lum bright="22000" contrast="-10000"/>
            <a:extLst>
              <a:ext uri="{28A0092B-C50C-407E-A947-70E740481C1C}">
                <a14:useLocalDpi xmlns:a14="http://schemas.microsoft.com/office/drawing/2010/main" val="0"/>
              </a:ext>
            </a:extLst>
          </a:blip>
          <a:srcRect l="13333" t="27777" r="13333" b="27779"/>
          <a:stretch>
            <a:fillRect/>
          </a:stretch>
        </p:blipFill>
        <p:spPr bwMode="auto">
          <a:xfrm>
            <a:off x="0" y="4443413"/>
            <a:ext cx="4572000" cy="242411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striketeam"/>
          <p:cNvPicPr preferRelativeResize="0">
            <a:picLocks noChangeAspect="1" noChangeArrowheads="1"/>
          </p:cNvPicPr>
          <p:nvPr/>
        </p:nvPicPr>
        <p:blipFill>
          <a:blip r:embed="rId4">
            <a:lum bright="34000" contrast="-4000"/>
            <a:extLst>
              <a:ext uri="{28A0092B-C50C-407E-A947-70E740481C1C}">
                <a14:useLocalDpi xmlns:a14="http://schemas.microsoft.com/office/drawing/2010/main" val="0"/>
              </a:ext>
            </a:extLst>
          </a:blip>
          <a:srcRect l="3906" t="11748" r="3906" b="5873"/>
          <a:stretch>
            <a:fillRect/>
          </a:stretch>
        </p:blipFill>
        <p:spPr bwMode="auto">
          <a:xfrm>
            <a:off x="4502150" y="4395788"/>
            <a:ext cx="46577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EQ_EN strike team"/>
          <p:cNvPicPr preferRelativeResize="0">
            <a:picLocks noChangeAspect="1" noChangeArrowheads="1"/>
          </p:cNvPicPr>
          <p:nvPr/>
        </p:nvPicPr>
        <p:blipFill>
          <a:blip r:embed="rId5">
            <a:lum bright="16000" contrast="-4000"/>
            <a:extLst>
              <a:ext uri="{28A0092B-C50C-407E-A947-70E740481C1C}">
                <a14:useLocalDpi xmlns:a14="http://schemas.microsoft.com/office/drawing/2010/main" val="0"/>
              </a:ext>
            </a:extLst>
          </a:blip>
          <a:srcRect l="14999" t="20000" r="14999" b="26666"/>
          <a:stretch>
            <a:fillRect/>
          </a:stretch>
        </p:blipFill>
        <p:spPr bwMode="auto">
          <a:xfrm>
            <a:off x="4506913" y="9525"/>
            <a:ext cx="4648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1512" name="Rectangle 8"/>
          <p:cNvSpPr>
            <a:spLocks noChangeArrowheads="1"/>
          </p:cNvSpPr>
          <p:nvPr/>
        </p:nvSpPr>
        <p:spPr bwMode="auto">
          <a:xfrm>
            <a:off x="11113" y="2209800"/>
            <a:ext cx="9144000" cy="2286000"/>
          </a:xfrm>
          <a:prstGeom prst="rect">
            <a:avLst/>
          </a:prstGeom>
          <a:gradFill rotWithShape="0">
            <a:gsLst>
              <a:gs pos="0">
                <a:srgbClr val="B3D9FF"/>
              </a:gs>
              <a:gs pos="100000">
                <a:srgbClr val="EBF7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1506" name="Rectangle 2"/>
          <p:cNvSpPr>
            <a:spLocks noGrp="1" noChangeArrowheads="1"/>
          </p:cNvSpPr>
          <p:nvPr>
            <p:ph type="title"/>
          </p:nvPr>
        </p:nvSpPr>
        <p:spPr>
          <a:xfrm>
            <a:off x="685800" y="152400"/>
            <a:ext cx="7772400" cy="609600"/>
          </a:xfrm>
        </p:spPr>
        <p:txBody>
          <a:bodyPr/>
          <a:lstStyle/>
          <a:p>
            <a:r>
              <a:rPr lang="en-US"/>
              <a:t>Strike Teams</a:t>
            </a:r>
          </a:p>
        </p:txBody>
      </p:sp>
      <p:sp>
        <p:nvSpPr>
          <p:cNvPr id="21507" name="Rectangle 3"/>
          <p:cNvSpPr>
            <a:spLocks noGrp="1" noChangeArrowheads="1"/>
          </p:cNvSpPr>
          <p:nvPr>
            <p:ph type="body" idx="1"/>
          </p:nvPr>
        </p:nvSpPr>
        <p:spPr>
          <a:xfrm>
            <a:off x="381000" y="2286000"/>
            <a:ext cx="8382000" cy="2133600"/>
          </a:xfrm>
        </p:spPr>
        <p:txBody>
          <a:bodyPr/>
          <a:lstStyle/>
          <a:p>
            <a:pPr eaLnBrk="0" hangingPunct="0">
              <a:spcBef>
                <a:spcPct val="0"/>
              </a:spcBef>
            </a:pPr>
            <a:r>
              <a:rPr lang="en-US"/>
              <a:t>Generally not ordered nationally</a:t>
            </a:r>
          </a:p>
          <a:p>
            <a:pPr eaLnBrk="0" hangingPunct="0">
              <a:spcBef>
                <a:spcPct val="0"/>
              </a:spcBef>
            </a:pPr>
            <a:r>
              <a:rPr lang="en-US"/>
              <a:t>Consist of five or more like engines and a strike team leader</a:t>
            </a:r>
          </a:p>
          <a:p>
            <a:pPr eaLnBrk="0" hangingPunct="0">
              <a:spcBef>
                <a:spcPct val="0"/>
              </a:spcBef>
            </a:pPr>
            <a:r>
              <a:rPr lang="en-US"/>
              <a:t>Follow local procedures when ordering</a:t>
            </a:r>
            <a:r>
              <a:rPr lang="en-US">
                <a:solidFill>
                  <a:srgbClr val="CC0000"/>
                </a:solidFill>
              </a:rPr>
              <a:t> </a:t>
            </a:r>
          </a:p>
        </p:txBody>
      </p:sp>
      <p:sp>
        <p:nvSpPr>
          <p:cNvPr id="21513" name="Rectangle 9"/>
          <p:cNvSpPr>
            <a:spLocks noChangeArrowheads="1"/>
          </p:cNvSpPr>
          <p:nvPr/>
        </p:nvSpPr>
        <p:spPr bwMode="auto">
          <a:xfrm>
            <a:off x="7086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solidFill>
                  <a:schemeClr val="bg1"/>
                </a:solidFill>
                <a:latin typeface="+mn-lt"/>
              </a:rPr>
              <a:t>Slide 7-</a:t>
            </a:r>
            <a:fld id="{119BF79F-3F57-432C-880A-113C27D93233}" type="slidenum">
              <a:rPr lang="en-US" sz="1400" smtClean="0">
                <a:solidFill>
                  <a:schemeClr val="bg1"/>
                </a:solidFill>
                <a:latin typeface="+mn-lt"/>
              </a:rPr>
              <a:pPr algn="r"/>
              <a:t>19</a:t>
            </a:fld>
            <a:endParaRPr lang="en-US" sz="1400" dirty="0">
              <a:solidFill>
                <a:schemeClr val="bg1"/>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762000"/>
          </a:xfrm>
        </p:spPr>
        <p:txBody>
          <a:bodyPr/>
          <a:lstStyle/>
          <a:p>
            <a:r>
              <a:rPr lang="en-US"/>
              <a:t>Unit 7 Objectives</a:t>
            </a:r>
          </a:p>
        </p:txBody>
      </p:sp>
      <p:sp>
        <p:nvSpPr>
          <p:cNvPr id="3075" name="Rectangle 3"/>
          <p:cNvSpPr>
            <a:spLocks noGrp="1" noChangeArrowheads="1"/>
          </p:cNvSpPr>
          <p:nvPr>
            <p:ph type="body" idx="1"/>
          </p:nvPr>
        </p:nvSpPr>
        <p:spPr>
          <a:xfrm>
            <a:off x="762000" y="1371600"/>
            <a:ext cx="7772400" cy="4419600"/>
          </a:xfrm>
        </p:spPr>
        <p:txBody>
          <a:bodyPr/>
          <a:lstStyle/>
          <a:p>
            <a:pPr marL="609600" indent="-609600" eaLnBrk="0" hangingPunct="0">
              <a:spcBef>
                <a:spcPct val="0"/>
              </a:spcBef>
              <a:buFontTx/>
              <a:buAutoNum type="arabicPeriod"/>
            </a:pPr>
            <a:r>
              <a:rPr lang="en-US" dirty="0"/>
              <a:t>Mobilize, reassign, and demobilize equipment in a safe and cost effective manner.</a:t>
            </a:r>
          </a:p>
          <a:p>
            <a:pPr marL="609600" indent="-609600" eaLnBrk="0" hangingPunct="0">
              <a:spcBef>
                <a:spcPct val="0"/>
              </a:spcBef>
              <a:buFontTx/>
              <a:buAutoNum type="arabicPeriod"/>
            </a:pPr>
            <a:endParaRPr lang="en-US" dirty="0"/>
          </a:p>
          <a:p>
            <a:pPr marL="609600" indent="-609600" eaLnBrk="0" hangingPunct="0">
              <a:spcBef>
                <a:spcPct val="0"/>
              </a:spcBef>
              <a:buFontTx/>
              <a:buAutoNum type="arabicPeriod"/>
            </a:pPr>
            <a:r>
              <a:rPr lang="en-US" dirty="0"/>
              <a:t>Determine the information needed to utilize supplemental forms to mobilize national contract </a:t>
            </a:r>
            <a:r>
              <a:rPr lang="en-US" dirty="0" smtClean="0"/>
              <a:t>caterer and shower units.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0" y="0"/>
            <a:ext cx="9144000" cy="2057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0" name="Rectangle 2"/>
          <p:cNvSpPr>
            <a:spLocks noGrp="1" noChangeArrowheads="1"/>
          </p:cNvSpPr>
          <p:nvPr>
            <p:ph type="title"/>
          </p:nvPr>
        </p:nvSpPr>
        <p:spPr/>
        <p:txBody>
          <a:bodyPr/>
          <a:lstStyle/>
          <a:p>
            <a:r>
              <a:rPr lang="en-US"/>
              <a:t>Rolling Stock</a:t>
            </a:r>
          </a:p>
        </p:txBody>
      </p:sp>
      <p:pic>
        <p:nvPicPr>
          <p:cNvPr id="22531" name="Picture 3" descr="6d310_1"/>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t="15901" b="28447"/>
          <a:stretch>
            <a:fillRect/>
          </a:stretch>
        </p:blipFill>
        <p:spPr bwMode="auto">
          <a:xfrm>
            <a:off x="0" y="1676400"/>
            <a:ext cx="9144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1676400" y="5745163"/>
            <a:ext cx="6045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a:latin typeface="Arial" charset="0"/>
              </a:rPr>
              <a:t>Tractor with lowboy and dozer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2057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5" name="Rectangle 3"/>
          <p:cNvSpPr>
            <a:spLocks noGrp="1" noChangeArrowheads="1"/>
          </p:cNvSpPr>
          <p:nvPr>
            <p:ph type="title"/>
          </p:nvPr>
        </p:nvSpPr>
        <p:spPr/>
        <p:txBody>
          <a:bodyPr/>
          <a:lstStyle/>
          <a:p>
            <a:r>
              <a:rPr lang="en-US"/>
              <a:t>Rolling Stock</a:t>
            </a:r>
          </a:p>
        </p:txBody>
      </p:sp>
      <p:pic>
        <p:nvPicPr>
          <p:cNvPr id="23559" name="Picture 7" descr="ardozer"/>
          <p:cNvPicPr>
            <a:picLocks noChangeAspect="1" noChangeArrowheads="1"/>
          </p:cNvPicPr>
          <p:nvPr/>
        </p:nvPicPr>
        <p:blipFill>
          <a:blip r:embed="rId2">
            <a:lum bright="18000" contrast="48000"/>
            <a:extLst>
              <a:ext uri="{28A0092B-C50C-407E-A947-70E740481C1C}">
                <a14:useLocalDpi xmlns:a14="http://schemas.microsoft.com/office/drawing/2010/main" val="0"/>
              </a:ext>
            </a:extLst>
          </a:blip>
          <a:srcRect/>
          <a:stretch>
            <a:fillRect/>
          </a:stretch>
        </p:blipFill>
        <p:spPr bwMode="auto">
          <a:xfrm>
            <a:off x="4343400" y="2011363"/>
            <a:ext cx="4800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DCP01087"/>
          <p:cNvPicPr>
            <a:picLocks noChangeAspect="1" noChangeArrowheads="1"/>
          </p:cNvPicPr>
          <p:nvPr/>
        </p:nvPicPr>
        <p:blipFill>
          <a:blip r:embed="rId3">
            <a:lum contrast="24000"/>
            <a:extLst>
              <a:ext uri="{28A0092B-C50C-407E-A947-70E740481C1C}">
                <a14:useLocalDpi xmlns:a14="http://schemas.microsoft.com/office/drawing/2010/main" val="0"/>
              </a:ext>
            </a:extLst>
          </a:blip>
          <a:srcRect l="9259" t="13580" r="3703" b="27161"/>
          <a:stretch>
            <a:fillRect/>
          </a:stretch>
        </p:blipFill>
        <p:spPr bwMode="auto">
          <a:xfrm>
            <a:off x="0" y="2011363"/>
            <a:ext cx="4572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3561" name="Text Box 9"/>
          <p:cNvSpPr txBox="1">
            <a:spLocks noChangeArrowheads="1"/>
          </p:cNvSpPr>
          <p:nvPr/>
        </p:nvSpPr>
        <p:spPr bwMode="auto">
          <a:xfrm>
            <a:off x="914400" y="5059363"/>
            <a:ext cx="26654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a:latin typeface="Arial" charset="0"/>
              </a:rPr>
              <a:t>Water tender</a:t>
            </a:r>
          </a:p>
        </p:txBody>
      </p:sp>
      <p:sp>
        <p:nvSpPr>
          <p:cNvPr id="23562" name="Text Box 10"/>
          <p:cNvSpPr txBox="1">
            <a:spLocks noChangeArrowheads="1"/>
          </p:cNvSpPr>
          <p:nvPr/>
        </p:nvSpPr>
        <p:spPr bwMode="auto">
          <a:xfrm>
            <a:off x="5638800" y="5059363"/>
            <a:ext cx="26193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a:latin typeface="Arial" charset="0"/>
              </a:rPr>
              <a:t>Tractor/plow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762000"/>
          </a:xfrm>
        </p:spPr>
        <p:txBody>
          <a:bodyPr/>
          <a:lstStyle/>
          <a:p>
            <a:r>
              <a:rPr lang="en-US"/>
              <a:t>Additional Equipment</a:t>
            </a:r>
          </a:p>
        </p:txBody>
      </p:sp>
      <p:pic>
        <p:nvPicPr>
          <p:cNvPr id="24579" name="Picture 3" descr="GetImageServlet?ObjectID=NI015274&amp;TierName=Quick+View"/>
          <p:cNvPicPr>
            <a:picLocks noChangeAspect="1" noChangeArrowheads="1"/>
          </p:cNvPicPr>
          <p:nvPr/>
        </p:nvPicPr>
        <p:blipFill>
          <a:blip r:embed="rId2">
            <a:lum contrast="36000"/>
            <a:extLst>
              <a:ext uri="{28A0092B-C50C-407E-A947-70E740481C1C}">
                <a14:useLocalDpi xmlns:a14="http://schemas.microsoft.com/office/drawing/2010/main" val="0"/>
              </a:ext>
            </a:extLst>
          </a:blip>
          <a:srcRect l="11812" t="29532" r="11812" b="15750"/>
          <a:stretch>
            <a:fillRect/>
          </a:stretch>
        </p:blipFill>
        <p:spPr bwMode="auto">
          <a:xfrm>
            <a:off x="0" y="3390900"/>
            <a:ext cx="67056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DCP07204"/>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l="10001" t="22223" r="11667" b="24445"/>
          <a:stretch>
            <a:fillRect/>
          </a:stretch>
        </p:blipFill>
        <p:spPr bwMode="auto">
          <a:xfrm>
            <a:off x="0" y="1066800"/>
            <a:ext cx="4572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DCP07148"/>
          <p:cNvPicPr>
            <a:picLocks noChangeAspect="1" noChangeArrowheads="1"/>
          </p:cNvPicPr>
          <p:nvPr/>
        </p:nvPicPr>
        <p:blipFill>
          <a:blip r:embed="rId4">
            <a:lum contrast="18000"/>
            <a:extLst>
              <a:ext uri="{28A0092B-C50C-407E-A947-70E740481C1C}">
                <a14:useLocalDpi xmlns:a14="http://schemas.microsoft.com/office/drawing/2010/main" val="0"/>
              </a:ext>
            </a:extLst>
          </a:blip>
          <a:srcRect t="49487" r="26666"/>
          <a:stretch>
            <a:fillRect/>
          </a:stretch>
        </p:blipFill>
        <p:spPr bwMode="auto">
          <a:xfrm>
            <a:off x="4572000" y="1066800"/>
            <a:ext cx="4572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Slide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4583" name="Rectangle 7"/>
          <p:cNvSpPr>
            <a:spLocks noChangeArrowheads="1"/>
          </p:cNvSpPr>
          <p:nvPr/>
        </p:nvSpPr>
        <p:spPr bwMode="auto">
          <a:xfrm>
            <a:off x="7086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latin typeface="+mn-lt"/>
              </a:rPr>
              <a:t>Slide 07-</a:t>
            </a:r>
            <a:fld id="{4E83621F-66AB-4605-8D30-2E339CAFE336}" type="slidenum">
              <a:rPr lang="en-US" sz="1400" smtClean="0">
                <a:latin typeface="+mn-lt"/>
              </a:rPr>
              <a:pPr algn="r"/>
              <a:t>22</a:t>
            </a:fld>
            <a:endParaRPr lang="en-US" sz="1400"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838200"/>
          </a:xfrm>
        </p:spPr>
        <p:txBody>
          <a:bodyPr/>
          <a:lstStyle/>
          <a:p>
            <a:r>
              <a:rPr lang="en-US"/>
              <a:t>Sources for Acquisition</a:t>
            </a:r>
          </a:p>
        </p:txBody>
      </p:sp>
      <p:sp>
        <p:nvSpPr>
          <p:cNvPr id="25603" name="Rectangle 3"/>
          <p:cNvSpPr>
            <a:spLocks noGrp="1" noChangeArrowheads="1"/>
          </p:cNvSpPr>
          <p:nvPr>
            <p:ph type="body" idx="1"/>
          </p:nvPr>
        </p:nvSpPr>
        <p:spPr>
          <a:xfrm>
            <a:off x="685800" y="1219200"/>
            <a:ext cx="7772400" cy="4419600"/>
          </a:xfrm>
        </p:spPr>
        <p:txBody>
          <a:bodyPr/>
          <a:lstStyle/>
          <a:p>
            <a:r>
              <a:rPr lang="en-US" dirty="0"/>
              <a:t>Agency</a:t>
            </a:r>
          </a:p>
          <a:p>
            <a:r>
              <a:rPr lang="en-US" dirty="0"/>
              <a:t>Cooperators</a:t>
            </a:r>
          </a:p>
          <a:p>
            <a:r>
              <a:rPr lang="en-US" dirty="0"/>
              <a:t>Service and Supply Plan</a:t>
            </a:r>
          </a:p>
          <a:p>
            <a:pPr lvl="1"/>
            <a:r>
              <a:rPr lang="en-US" dirty="0"/>
              <a:t>Admin Unit/Local Agency </a:t>
            </a:r>
          </a:p>
          <a:p>
            <a:pPr lvl="1"/>
            <a:r>
              <a:rPr lang="en-US" dirty="0" smtClean="0"/>
              <a:t>IBPAs</a:t>
            </a:r>
            <a:endParaRPr lang="en-US" dirty="0"/>
          </a:p>
          <a:p>
            <a:pPr lvl="1"/>
            <a:r>
              <a:rPr lang="en-US" dirty="0"/>
              <a:t>Contracting or Buying Team can assist</a:t>
            </a:r>
          </a:p>
          <a:p>
            <a:pPr lvl="1"/>
            <a:r>
              <a:rPr lang="en-US" dirty="0"/>
              <a:t>Inspection and Inventory</a:t>
            </a:r>
          </a:p>
          <a:p>
            <a:r>
              <a:rPr lang="en-US" dirty="0"/>
              <a:t>National Guard (area, state specific</a:t>
            </a:r>
            <a:r>
              <a:rPr lang="en-US" dirty="0" smtClean="0"/>
              <a:t>)</a:t>
            </a:r>
          </a:p>
          <a:p>
            <a:r>
              <a:rPr lang="en-US" dirty="0" smtClean="0"/>
              <a:t>Solicitation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Driving Duty Limitations</a:t>
            </a:r>
          </a:p>
        </p:txBody>
      </p:sp>
      <p:sp>
        <p:nvSpPr>
          <p:cNvPr id="26627" name="Rectangle 3"/>
          <p:cNvSpPr>
            <a:spLocks noGrp="1" noChangeArrowheads="1"/>
          </p:cNvSpPr>
          <p:nvPr>
            <p:ph type="body" idx="1"/>
          </p:nvPr>
        </p:nvSpPr>
        <p:spPr>
          <a:xfrm>
            <a:off x="685800" y="1676400"/>
            <a:ext cx="8077200" cy="4419600"/>
          </a:xfrm>
        </p:spPr>
        <p:txBody>
          <a:bodyPr/>
          <a:lstStyle/>
          <a:p>
            <a:r>
              <a:rPr lang="en-US" dirty="0"/>
              <a:t>Federal Motor Carriers Safety </a:t>
            </a:r>
            <a:r>
              <a:rPr lang="en-US" dirty="0" smtClean="0"/>
              <a:t>Regulations (CDL)</a:t>
            </a:r>
            <a:endParaRPr lang="en-US" dirty="0"/>
          </a:p>
          <a:p>
            <a:pPr lvl="1"/>
            <a:r>
              <a:rPr lang="en-US" dirty="0"/>
              <a:t>10 hours drive time in a 16 hour duty day</a:t>
            </a:r>
          </a:p>
          <a:p>
            <a:pPr lvl="1"/>
            <a:r>
              <a:rPr lang="en-US" dirty="0"/>
              <a:t>8 hours off between shift</a:t>
            </a:r>
          </a:p>
          <a:p>
            <a:r>
              <a:rPr lang="en-US" dirty="0" smtClean="0"/>
              <a:t>Reference: </a:t>
            </a:r>
          </a:p>
          <a:p>
            <a:pPr lvl="1"/>
            <a:r>
              <a:rPr lang="en-US" dirty="0" smtClean="0"/>
              <a:t>Interagency Incident Business Management Handbook, Chapter 10</a:t>
            </a:r>
          </a:p>
          <a:p>
            <a:pPr lvl="1"/>
            <a:r>
              <a:rPr lang="en-US" dirty="0" smtClean="0"/>
              <a:t>National </a:t>
            </a:r>
            <a:r>
              <a:rPr lang="en-US" dirty="0"/>
              <a:t>Interagency Mobilization Guide, Chapter 10</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Handheld 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9050"/>
            <a:ext cx="9191626" cy="6896100"/>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Grp="1" noChangeArrowheads="1"/>
          </p:cNvSpPr>
          <p:nvPr>
            <p:ph type="title"/>
          </p:nvPr>
        </p:nvSpPr>
        <p:spPr>
          <a:xfrm>
            <a:off x="304800" y="304800"/>
            <a:ext cx="7772400" cy="533400"/>
          </a:xfrm>
        </p:spPr>
        <p:txBody>
          <a:bodyPr/>
          <a:lstStyle/>
          <a:p>
            <a:pPr algn="l"/>
            <a:r>
              <a:rPr lang="en-US"/>
              <a:t>Palm IR</a:t>
            </a:r>
          </a:p>
        </p:txBody>
      </p:sp>
      <p:sp>
        <p:nvSpPr>
          <p:cNvPr id="27652" name="Rectangle 4"/>
          <p:cNvSpPr>
            <a:spLocks noChangeArrowheads="1"/>
          </p:cNvSpPr>
          <p:nvPr/>
        </p:nvSpPr>
        <p:spPr bwMode="auto">
          <a:xfrm>
            <a:off x="7086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latin typeface="+mn-lt"/>
              </a:rPr>
              <a:t>Slide 7-</a:t>
            </a:r>
            <a:fld id="{4E7C990B-15C5-4040-865D-3A3B4D13A0D1}" type="slidenum">
              <a:rPr lang="en-US" sz="1400" smtClean="0">
                <a:latin typeface="+mn-lt"/>
              </a:rPr>
              <a:pPr algn="r"/>
              <a:t>25</a:t>
            </a:fld>
            <a:endParaRPr lang="en-US" sz="1400"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helito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0"/>
            <a:ext cx="9258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698" name="Rectangle 2"/>
          <p:cNvSpPr>
            <a:spLocks noGrp="1" noChangeArrowheads="1"/>
          </p:cNvSpPr>
          <p:nvPr>
            <p:ph type="title"/>
          </p:nvPr>
        </p:nvSpPr>
        <p:spPr>
          <a:xfrm>
            <a:off x="381000" y="1905000"/>
            <a:ext cx="7772400" cy="1143000"/>
          </a:xfrm>
        </p:spPr>
        <p:txBody>
          <a:bodyPr/>
          <a:lstStyle/>
          <a:p>
            <a:pPr algn="l"/>
            <a:r>
              <a:rPr lang="en-US"/>
              <a:t>Helitorch</a:t>
            </a:r>
          </a:p>
        </p:txBody>
      </p:sp>
      <p:sp>
        <p:nvSpPr>
          <p:cNvPr id="29700" name="Rectangle 4"/>
          <p:cNvSpPr>
            <a:spLocks noChangeArrowheads="1"/>
          </p:cNvSpPr>
          <p:nvPr/>
        </p:nvSpPr>
        <p:spPr bwMode="auto">
          <a:xfrm>
            <a:off x="7086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latin typeface="Arial" pitchFamily="34" charset="0"/>
                <a:cs typeface="Arial" pitchFamily="34" charset="0"/>
              </a:rPr>
              <a:t>Slide 7-</a:t>
            </a:r>
            <a:fld id="{6D79E63E-A51A-4206-A08D-5934A9CB77CF}" type="slidenum">
              <a:rPr lang="en-US" sz="1400" smtClean="0">
                <a:latin typeface="Arial" pitchFamily="34" charset="0"/>
                <a:cs typeface="Arial" pitchFamily="34" charset="0"/>
              </a:rPr>
              <a:pPr algn="r"/>
              <a:t>26</a:t>
            </a:fld>
            <a:endParaRPr lang="en-US" sz="14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6d310_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30722" name="Rectangle 2"/>
          <p:cNvSpPr>
            <a:spLocks noGrp="1" noChangeArrowheads="1"/>
          </p:cNvSpPr>
          <p:nvPr>
            <p:ph type="title"/>
          </p:nvPr>
        </p:nvSpPr>
        <p:spPr>
          <a:xfrm>
            <a:off x="457200" y="228600"/>
            <a:ext cx="3810000" cy="4724400"/>
          </a:xfrm>
        </p:spPr>
        <p:txBody>
          <a:bodyPr/>
          <a:lstStyle/>
          <a:p>
            <a:pPr algn="l"/>
            <a:r>
              <a:rPr lang="en-US">
                <a:solidFill>
                  <a:schemeClr val="bg1"/>
                </a:solidFill>
              </a:rPr>
              <a:t>Aerial Ignition Dispenser</a:t>
            </a:r>
          </a:p>
        </p:txBody>
      </p:sp>
      <p:sp>
        <p:nvSpPr>
          <p:cNvPr id="30724" name="Rectangle 4"/>
          <p:cNvSpPr>
            <a:spLocks noChangeArrowheads="1"/>
          </p:cNvSpPr>
          <p:nvPr/>
        </p:nvSpPr>
        <p:spPr bwMode="auto">
          <a:xfrm>
            <a:off x="7086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smtClean="0">
                <a:latin typeface="Arial" pitchFamily="34" charset="0"/>
                <a:cs typeface="Arial" pitchFamily="34" charset="0"/>
              </a:rPr>
              <a:t>Slide 7-</a:t>
            </a:r>
            <a:fld id="{8BCC5D87-1A6C-4AA2-B3A6-036F1CEBF725}" type="slidenum">
              <a:rPr lang="en-US" sz="1400" smtClean="0">
                <a:latin typeface="Arial" pitchFamily="34" charset="0"/>
                <a:cs typeface="Arial" pitchFamily="34" charset="0"/>
              </a:rPr>
              <a:pPr algn="r"/>
              <a:t>27</a:t>
            </a:fld>
            <a:endParaRPr lang="en-US" sz="1400"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Equipment Operators</a:t>
            </a:r>
          </a:p>
        </p:txBody>
      </p:sp>
      <p:sp>
        <p:nvSpPr>
          <p:cNvPr id="31747" name="Rectangle 3"/>
          <p:cNvSpPr>
            <a:spLocks noGrp="1" noChangeArrowheads="1"/>
          </p:cNvSpPr>
          <p:nvPr>
            <p:ph type="body" idx="1"/>
          </p:nvPr>
        </p:nvSpPr>
        <p:spPr/>
        <p:txBody>
          <a:bodyPr/>
          <a:lstStyle/>
          <a:p>
            <a:pPr>
              <a:spcAft>
                <a:spcPct val="50000"/>
              </a:spcAft>
            </a:pPr>
            <a:r>
              <a:rPr lang="en-US"/>
              <a:t>Might be ordered at the same time</a:t>
            </a:r>
          </a:p>
          <a:p>
            <a:pPr>
              <a:spcAft>
                <a:spcPct val="50000"/>
              </a:spcAft>
            </a:pPr>
            <a:r>
              <a:rPr lang="en-US"/>
              <a:t>May come with specialized equipment (no separate O number)</a:t>
            </a:r>
          </a:p>
          <a:p>
            <a:pPr>
              <a:spcAft>
                <a:spcPct val="50000"/>
              </a:spcAft>
            </a:pPr>
            <a:r>
              <a:rPr lang="en-US"/>
              <a:t>May be on a support order with an O number (work with the Overhead function)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762000"/>
          </a:xfrm>
        </p:spPr>
        <p:txBody>
          <a:bodyPr/>
          <a:lstStyle/>
          <a:p>
            <a:r>
              <a:rPr lang="en-US"/>
              <a:t>Unit 7 Objectives</a:t>
            </a:r>
          </a:p>
        </p:txBody>
      </p:sp>
      <p:sp>
        <p:nvSpPr>
          <p:cNvPr id="3075" name="Rectangle 3"/>
          <p:cNvSpPr>
            <a:spLocks noGrp="1" noChangeArrowheads="1"/>
          </p:cNvSpPr>
          <p:nvPr>
            <p:ph type="body" idx="1"/>
          </p:nvPr>
        </p:nvSpPr>
        <p:spPr>
          <a:xfrm>
            <a:off x="762000" y="1371600"/>
            <a:ext cx="7772400" cy="4419600"/>
          </a:xfrm>
        </p:spPr>
        <p:txBody>
          <a:bodyPr/>
          <a:lstStyle/>
          <a:p>
            <a:pPr marL="609600" indent="-609600" eaLnBrk="0" hangingPunct="0">
              <a:spcBef>
                <a:spcPct val="0"/>
              </a:spcBef>
              <a:buFontTx/>
              <a:buAutoNum type="arabicPeriod"/>
            </a:pPr>
            <a:r>
              <a:rPr lang="en-US" dirty="0"/>
              <a:t>Mobilize, reassign, and demobilize equipment in a safe and cost effective manner.</a:t>
            </a:r>
          </a:p>
          <a:p>
            <a:pPr marL="609600" indent="-609600" eaLnBrk="0" hangingPunct="0">
              <a:spcBef>
                <a:spcPct val="0"/>
              </a:spcBef>
              <a:buFontTx/>
              <a:buAutoNum type="arabicPeriod"/>
            </a:pPr>
            <a:endParaRPr lang="en-US" dirty="0"/>
          </a:p>
          <a:p>
            <a:pPr marL="609600" indent="-609600" eaLnBrk="0" hangingPunct="0">
              <a:spcBef>
                <a:spcPct val="0"/>
              </a:spcBef>
              <a:buFontTx/>
              <a:buAutoNum type="arabicPeriod"/>
            </a:pPr>
            <a:r>
              <a:rPr lang="en-US" dirty="0"/>
              <a:t>Determine the information needed to utilize supplemental forms to mobilize national contract </a:t>
            </a:r>
            <a:r>
              <a:rPr lang="en-US" dirty="0" smtClean="0"/>
              <a:t>caterer and shower units.</a:t>
            </a:r>
            <a:endParaRPr lang="en-US" dirty="0"/>
          </a:p>
        </p:txBody>
      </p:sp>
    </p:spTree>
    <p:extLst>
      <p:ext uri="{BB962C8B-B14F-4D97-AF65-F5344CB8AC3E}">
        <p14:creationId xmlns:p14="http://schemas.microsoft.com/office/powerpoint/2010/main" val="124912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838200"/>
          </a:xfrm>
        </p:spPr>
        <p:txBody>
          <a:bodyPr/>
          <a:lstStyle/>
          <a:p>
            <a:r>
              <a:rPr lang="en-US"/>
              <a:t>Unit 7 Objectives</a:t>
            </a:r>
          </a:p>
        </p:txBody>
      </p:sp>
      <p:sp>
        <p:nvSpPr>
          <p:cNvPr id="4099" name="Rectangle 3"/>
          <p:cNvSpPr>
            <a:spLocks noGrp="1" noChangeArrowheads="1"/>
          </p:cNvSpPr>
          <p:nvPr>
            <p:ph type="body" idx="1"/>
          </p:nvPr>
        </p:nvSpPr>
        <p:spPr>
          <a:xfrm>
            <a:off x="762000" y="1295400"/>
            <a:ext cx="7772400" cy="4876800"/>
          </a:xfrm>
        </p:spPr>
        <p:txBody>
          <a:bodyPr/>
          <a:lstStyle/>
          <a:p>
            <a:pPr marL="609600" indent="-609600" eaLnBrk="0" hangingPunct="0">
              <a:spcBef>
                <a:spcPct val="0"/>
              </a:spcBef>
              <a:spcAft>
                <a:spcPct val="25000"/>
              </a:spcAft>
              <a:buFontTx/>
              <a:buAutoNum type="arabicPeriod" startAt="3"/>
            </a:pPr>
            <a:r>
              <a:rPr lang="en-US"/>
              <a:t>Identify types and sources of equipment and unique ordering procedures.</a:t>
            </a:r>
          </a:p>
          <a:p>
            <a:pPr marL="609600" indent="-609600" eaLnBrk="0" hangingPunct="0">
              <a:spcBef>
                <a:spcPct val="0"/>
              </a:spcBef>
              <a:spcAft>
                <a:spcPct val="25000"/>
              </a:spcAft>
              <a:buFontTx/>
              <a:buAutoNum type="arabicPeriod" startAt="3"/>
            </a:pPr>
            <a:r>
              <a:rPr lang="en-US"/>
              <a:t>Describe the demobilization process of equipment.</a:t>
            </a:r>
          </a:p>
          <a:p>
            <a:pPr marL="609600" indent="-609600" eaLnBrk="0" hangingPunct="0">
              <a:spcBef>
                <a:spcPct val="0"/>
              </a:spcBef>
              <a:spcAft>
                <a:spcPct val="25000"/>
              </a:spcAft>
              <a:buFontTx/>
              <a:buAutoNum type="arabicPeriod" startAt="3"/>
            </a:pPr>
            <a:r>
              <a:rPr lang="en-US"/>
              <a:t>Describe the interaction the Equipment Dispatcher must have with other functional areas within the incident support organization.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838200"/>
          </a:xfrm>
        </p:spPr>
        <p:txBody>
          <a:bodyPr/>
          <a:lstStyle/>
          <a:p>
            <a:r>
              <a:rPr lang="en-US"/>
              <a:t>Unit 7 Objectives</a:t>
            </a:r>
          </a:p>
        </p:txBody>
      </p:sp>
      <p:sp>
        <p:nvSpPr>
          <p:cNvPr id="4099" name="Rectangle 3"/>
          <p:cNvSpPr>
            <a:spLocks noGrp="1" noChangeArrowheads="1"/>
          </p:cNvSpPr>
          <p:nvPr>
            <p:ph type="body" idx="1"/>
          </p:nvPr>
        </p:nvSpPr>
        <p:spPr>
          <a:xfrm>
            <a:off x="762000" y="1295400"/>
            <a:ext cx="7772400" cy="4876800"/>
          </a:xfrm>
        </p:spPr>
        <p:txBody>
          <a:bodyPr/>
          <a:lstStyle/>
          <a:p>
            <a:pPr marL="609600" indent="-609600" eaLnBrk="0" hangingPunct="0">
              <a:spcBef>
                <a:spcPct val="0"/>
              </a:spcBef>
              <a:spcAft>
                <a:spcPct val="25000"/>
              </a:spcAft>
              <a:buFontTx/>
              <a:buAutoNum type="arabicPeriod" startAt="3"/>
            </a:pPr>
            <a:r>
              <a:rPr lang="en-US"/>
              <a:t>Identify types and sources of equipment and unique ordering procedures.</a:t>
            </a:r>
          </a:p>
          <a:p>
            <a:pPr marL="609600" indent="-609600" eaLnBrk="0" hangingPunct="0">
              <a:spcBef>
                <a:spcPct val="0"/>
              </a:spcBef>
              <a:spcAft>
                <a:spcPct val="25000"/>
              </a:spcAft>
              <a:buFontTx/>
              <a:buAutoNum type="arabicPeriod" startAt="3"/>
            </a:pPr>
            <a:r>
              <a:rPr lang="en-US"/>
              <a:t>Describe the demobilization process of equipment.</a:t>
            </a:r>
          </a:p>
          <a:p>
            <a:pPr marL="609600" indent="-609600" eaLnBrk="0" hangingPunct="0">
              <a:spcBef>
                <a:spcPct val="0"/>
              </a:spcBef>
              <a:spcAft>
                <a:spcPct val="25000"/>
              </a:spcAft>
              <a:buFontTx/>
              <a:buAutoNum type="arabicPeriod" startAt="3"/>
            </a:pPr>
            <a:r>
              <a:rPr lang="en-US"/>
              <a:t>Describe the interaction the Equipment Dispatcher must have with other functional areas within the incident support organization.</a:t>
            </a:r>
          </a:p>
        </p:txBody>
      </p:sp>
    </p:spTree>
    <p:extLst>
      <p:ext uri="{BB962C8B-B14F-4D97-AF65-F5344CB8AC3E}">
        <p14:creationId xmlns:p14="http://schemas.microsoft.com/office/powerpoint/2010/main" val="203474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838200"/>
          </a:xfrm>
        </p:spPr>
        <p:txBody>
          <a:bodyPr/>
          <a:lstStyle/>
          <a:p>
            <a:r>
              <a:rPr lang="en-US"/>
              <a:t>Equipment Resources</a:t>
            </a:r>
          </a:p>
        </p:txBody>
      </p:sp>
      <p:sp>
        <p:nvSpPr>
          <p:cNvPr id="5123" name="Rectangle 3"/>
          <p:cNvSpPr>
            <a:spLocks noGrp="1" noChangeArrowheads="1"/>
          </p:cNvSpPr>
          <p:nvPr>
            <p:ph type="body" idx="1"/>
          </p:nvPr>
        </p:nvSpPr>
        <p:spPr>
          <a:xfrm>
            <a:off x="685800" y="1371600"/>
            <a:ext cx="8077200" cy="4419600"/>
          </a:xfrm>
        </p:spPr>
        <p:txBody>
          <a:bodyPr/>
          <a:lstStyle/>
          <a:p>
            <a:r>
              <a:rPr lang="en-US" dirty="0"/>
              <a:t>National </a:t>
            </a:r>
            <a:r>
              <a:rPr lang="en-US" dirty="0" smtClean="0"/>
              <a:t>caterers and showers</a:t>
            </a:r>
          </a:p>
          <a:p>
            <a:r>
              <a:rPr lang="en-US" dirty="0" smtClean="0"/>
              <a:t>Engines</a:t>
            </a:r>
            <a:endParaRPr lang="en-US" dirty="0"/>
          </a:p>
          <a:p>
            <a:r>
              <a:rPr lang="en-US" dirty="0"/>
              <a:t>Rolling stock </a:t>
            </a:r>
            <a:br>
              <a:rPr lang="en-US" dirty="0"/>
            </a:br>
            <a:r>
              <a:rPr lang="en-US" dirty="0"/>
              <a:t>(Water tenders, </a:t>
            </a:r>
            <a:br>
              <a:rPr lang="en-US" dirty="0"/>
            </a:br>
            <a:r>
              <a:rPr lang="en-US" dirty="0"/>
              <a:t>potable, non-potable, </a:t>
            </a:r>
            <a:br>
              <a:rPr lang="en-US" dirty="0"/>
            </a:br>
            <a:r>
              <a:rPr lang="en-US" dirty="0"/>
              <a:t>dozers, buses, etc.)</a:t>
            </a:r>
          </a:p>
          <a:p>
            <a:r>
              <a:rPr lang="en-US" dirty="0"/>
              <a:t>Specialized equipment (Palm IR, </a:t>
            </a:r>
            <a:r>
              <a:rPr lang="en-US" dirty="0" err="1"/>
              <a:t>helitorch</a:t>
            </a:r>
            <a:r>
              <a:rPr lang="en-US" dirty="0"/>
              <a:t>, portable mixing plants, etc.)</a:t>
            </a:r>
          </a:p>
        </p:txBody>
      </p:sp>
      <p:pic>
        <p:nvPicPr>
          <p:cNvPr id="5125" name="Picture 5" descr="EQ-DP MI Hia NF 550"/>
          <p:cNvPicPr>
            <a:picLocks noChangeAspect="1" noChangeArrowheads="1"/>
          </p:cNvPicPr>
          <p:nvPr/>
        </p:nvPicPr>
        <p:blipFill>
          <a:blip r:embed="rId2" cstate="print">
            <a:lum bright="12000" contrast="12000"/>
            <a:extLst>
              <a:ext uri="{28A0092B-C50C-407E-A947-70E740481C1C}">
                <a14:useLocalDpi xmlns:a14="http://schemas.microsoft.com/office/drawing/2010/main" val="0"/>
              </a:ext>
            </a:extLst>
          </a:blip>
          <a:srcRect l="16924" t="14583" b="10417"/>
          <a:stretch>
            <a:fillRect/>
          </a:stretch>
        </p:blipFill>
        <p:spPr bwMode="auto">
          <a:xfrm>
            <a:off x="5257800" y="2057400"/>
            <a:ext cx="3810000" cy="2520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National Resources Equipment</a:t>
            </a:r>
            <a:endParaRPr lang="en-US"/>
          </a:p>
        </p:txBody>
      </p:sp>
      <p:sp>
        <p:nvSpPr>
          <p:cNvPr id="6147" name="Rectangle 3"/>
          <p:cNvSpPr>
            <a:spLocks noGrp="1" noChangeArrowheads="1"/>
          </p:cNvSpPr>
          <p:nvPr>
            <p:ph type="body" idx="1"/>
          </p:nvPr>
        </p:nvSpPr>
        <p:spPr>
          <a:xfrm>
            <a:off x="685800" y="1905000"/>
            <a:ext cx="7772400" cy="4191000"/>
          </a:xfrm>
        </p:spPr>
        <p:txBody>
          <a:bodyPr/>
          <a:lstStyle/>
          <a:p>
            <a:r>
              <a:rPr lang="en-US" dirty="0" smtClean="0"/>
              <a:t>National Contract Mobile Food Services (Caterers)</a:t>
            </a:r>
          </a:p>
          <a:p>
            <a:r>
              <a:rPr lang="en-US" dirty="0" smtClean="0"/>
              <a:t>National Contract Mobile Shower Facilities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Shower Units</a:t>
            </a:r>
            <a:br>
              <a:rPr lang="en-US" dirty="0"/>
            </a:br>
            <a:r>
              <a:rPr lang="en-US" sz="3200" dirty="0"/>
              <a:t>(National Contracts)</a:t>
            </a:r>
          </a:p>
        </p:txBody>
      </p:sp>
      <p:sp>
        <p:nvSpPr>
          <p:cNvPr id="7171" name="Rectangle 3"/>
          <p:cNvSpPr>
            <a:spLocks noGrp="1" noChangeArrowheads="1"/>
          </p:cNvSpPr>
          <p:nvPr>
            <p:ph type="body" idx="1"/>
          </p:nvPr>
        </p:nvSpPr>
        <p:spPr>
          <a:xfrm>
            <a:off x="533400" y="1676400"/>
            <a:ext cx="7772400" cy="4038600"/>
          </a:xfrm>
        </p:spPr>
        <p:txBody>
          <a:bodyPr/>
          <a:lstStyle/>
          <a:p>
            <a:pPr marL="0" indent="0" eaLnBrk="0" hangingPunct="0">
              <a:spcBef>
                <a:spcPct val="0"/>
              </a:spcBef>
              <a:buNone/>
            </a:pPr>
            <a:r>
              <a:rPr lang="en-US" dirty="0" smtClean="0"/>
              <a:t>Information Required When Ordering:</a:t>
            </a:r>
          </a:p>
          <a:p>
            <a:pPr eaLnBrk="0" hangingPunct="0">
              <a:spcBef>
                <a:spcPct val="0"/>
              </a:spcBef>
            </a:pPr>
            <a:r>
              <a:rPr lang="en-US" sz="2800" b="0" dirty="0"/>
              <a:t>Resource Order Number, Request Number, Name of Incident and Job </a:t>
            </a:r>
            <a:r>
              <a:rPr lang="en-US" sz="2800" b="0" dirty="0" smtClean="0"/>
              <a:t>Code</a:t>
            </a:r>
          </a:p>
          <a:p>
            <a:pPr eaLnBrk="0" hangingPunct="0">
              <a:spcBef>
                <a:spcPct val="0"/>
              </a:spcBef>
            </a:pPr>
            <a:r>
              <a:rPr lang="en-US" sz="2800" b="0" dirty="0" smtClean="0"/>
              <a:t>Exact reporting location</a:t>
            </a:r>
          </a:p>
          <a:p>
            <a:pPr eaLnBrk="0" hangingPunct="0">
              <a:spcBef>
                <a:spcPct val="0"/>
              </a:spcBef>
            </a:pPr>
            <a:r>
              <a:rPr lang="en-US" sz="2800" b="0" dirty="0" smtClean="0"/>
              <a:t>Estimated time needed</a:t>
            </a:r>
          </a:p>
          <a:p>
            <a:pPr eaLnBrk="0" hangingPunct="0">
              <a:spcBef>
                <a:spcPct val="0"/>
              </a:spcBef>
            </a:pPr>
            <a:r>
              <a:rPr lang="en-US" sz="2800" b="0" dirty="0" smtClean="0"/>
              <a:t>Size of Shower Unit: Large (12+) Small (4-11)</a:t>
            </a:r>
          </a:p>
          <a:p>
            <a:pPr eaLnBrk="0" hangingPunct="0">
              <a:spcBef>
                <a:spcPct val="0"/>
              </a:spcBef>
            </a:pPr>
            <a:r>
              <a:rPr lang="en-US" sz="2800" b="0" dirty="0" smtClean="0"/>
              <a:t>Contact information for additional ordering information</a:t>
            </a:r>
          </a:p>
          <a:p>
            <a:pPr eaLnBrk="0" hangingPunct="0">
              <a:spcBef>
                <a:spcPct val="0"/>
              </a:spcBef>
            </a:pPr>
            <a:r>
              <a:rPr lang="en-US" sz="2800" b="0" dirty="0" smtClean="0"/>
              <a:t>Contact information for incident (typically Facilities Unit Leader)</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Shower Units</a:t>
            </a:r>
            <a:br>
              <a:rPr lang="en-US"/>
            </a:br>
            <a:r>
              <a:rPr lang="en-US" sz="3200"/>
              <a:t>(National Contracts)</a:t>
            </a:r>
          </a:p>
        </p:txBody>
      </p:sp>
      <p:sp>
        <p:nvSpPr>
          <p:cNvPr id="8195" name="Rectangle 3"/>
          <p:cNvSpPr>
            <a:spLocks noGrp="1" noChangeArrowheads="1"/>
          </p:cNvSpPr>
          <p:nvPr>
            <p:ph type="body" idx="1"/>
          </p:nvPr>
        </p:nvSpPr>
        <p:spPr>
          <a:xfrm>
            <a:off x="304800" y="1447800"/>
            <a:ext cx="8153400" cy="4419600"/>
          </a:xfrm>
        </p:spPr>
        <p:txBody>
          <a:bodyPr/>
          <a:lstStyle/>
          <a:p>
            <a:r>
              <a:rPr lang="en-US" sz="2800" b="0" dirty="0" smtClean="0"/>
              <a:t>Arrive with potable water and water tender.</a:t>
            </a:r>
          </a:p>
          <a:p>
            <a:r>
              <a:rPr lang="en-US" sz="2800" b="0" dirty="0" smtClean="0"/>
              <a:t>Contractor may arrive with additional/optional equipment (hand wash unit, ADA shower, etc.). </a:t>
            </a:r>
          </a:p>
          <a:p>
            <a:r>
              <a:rPr lang="en-US" sz="2800" b="0" dirty="0" smtClean="0"/>
              <a:t>Agency is responsible for removal of gray water.</a:t>
            </a:r>
            <a:endParaRPr lang="en-US" sz="2800" dirty="0"/>
          </a:p>
        </p:txBody>
      </p:sp>
      <p:pic>
        <p:nvPicPr>
          <p:cNvPr id="8197" name="Picture 5" descr="jo7_03_02053"/>
          <p:cNvPicPr>
            <a:picLocks noChangeAspect="1" noChangeArrowheads="1"/>
          </p:cNvPicPr>
          <p:nvPr/>
        </p:nvPicPr>
        <p:blipFill>
          <a:blip r:embed="rId2">
            <a:lum bright="24000" contrast="18000"/>
            <a:extLst>
              <a:ext uri="{28A0092B-C50C-407E-A947-70E740481C1C}">
                <a14:useLocalDpi xmlns:a14="http://schemas.microsoft.com/office/drawing/2010/main" val="0"/>
              </a:ext>
            </a:extLst>
          </a:blip>
          <a:srcRect l="12375" b="15469"/>
          <a:stretch>
            <a:fillRect/>
          </a:stretch>
        </p:blipFill>
        <p:spPr bwMode="auto">
          <a:xfrm>
            <a:off x="304800" y="3810000"/>
            <a:ext cx="3667181" cy="26517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130" y="4175760"/>
            <a:ext cx="4364870" cy="19202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Caterers</a:t>
            </a:r>
            <a:br>
              <a:rPr lang="en-US"/>
            </a:br>
            <a:r>
              <a:rPr lang="en-US" sz="3200"/>
              <a:t>(National Contract)</a:t>
            </a:r>
          </a:p>
        </p:txBody>
      </p:sp>
      <p:sp>
        <p:nvSpPr>
          <p:cNvPr id="9219" name="Rectangle 3"/>
          <p:cNvSpPr>
            <a:spLocks noGrp="1" noChangeArrowheads="1"/>
          </p:cNvSpPr>
          <p:nvPr>
            <p:ph type="body" idx="1"/>
          </p:nvPr>
        </p:nvSpPr>
        <p:spPr>
          <a:xfrm>
            <a:off x="533400" y="1676400"/>
            <a:ext cx="7772400" cy="4419600"/>
          </a:xfrm>
        </p:spPr>
        <p:txBody>
          <a:bodyPr/>
          <a:lstStyle/>
          <a:p>
            <a:pPr marL="609600" indent="-609600" eaLnBrk="0" hangingPunct="0">
              <a:spcBef>
                <a:spcPct val="0"/>
              </a:spcBef>
            </a:pPr>
            <a:r>
              <a:rPr lang="en-US" u="sng" dirty="0"/>
              <a:t>REQUIRED USE</a:t>
            </a:r>
            <a:r>
              <a:rPr lang="en-US" dirty="0"/>
              <a:t> </a:t>
            </a:r>
            <a:r>
              <a:rPr lang="en-US" sz="2800" dirty="0"/>
              <a:t>when the number of people to be fed is at or above 150 persons per meal and the headcount is estimated to remain at those numbers, or greater, for at least 72 hours from when the headcount first reaches 150 per meal.</a:t>
            </a:r>
          </a:p>
        </p:txBody>
      </p:sp>
      <p:pic>
        <p:nvPicPr>
          <p:cNvPr id="9221" name="Picture 5" descr="GetImageServlet?ObjectID=NI002585&amp;TierName=Quick+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876800"/>
            <a:ext cx="2503488" cy="15922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457383"/>
            <a:ext cx="2780938"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Caterers</a:t>
            </a:r>
            <a:br>
              <a:rPr lang="en-US"/>
            </a:br>
            <a:r>
              <a:rPr lang="en-US" sz="3200"/>
              <a:t>(National Contract)</a:t>
            </a:r>
          </a:p>
        </p:txBody>
      </p:sp>
      <p:sp>
        <p:nvSpPr>
          <p:cNvPr id="10243" name="Rectangle 3"/>
          <p:cNvSpPr>
            <a:spLocks noGrp="1" noChangeArrowheads="1"/>
          </p:cNvSpPr>
          <p:nvPr>
            <p:ph type="body" idx="1"/>
          </p:nvPr>
        </p:nvSpPr>
        <p:spPr>
          <a:xfrm>
            <a:off x="533399" y="1828800"/>
            <a:ext cx="3554435" cy="4419600"/>
          </a:xfrm>
        </p:spPr>
        <p:txBody>
          <a:bodyPr/>
          <a:lstStyle/>
          <a:p>
            <a:pPr marL="609600" indent="-609600" eaLnBrk="0" hangingPunct="0">
              <a:spcBef>
                <a:spcPct val="0"/>
              </a:spcBef>
            </a:pPr>
            <a:r>
              <a:rPr lang="en-US" sz="2800" dirty="0"/>
              <a:t>Number of units, locations, and mandatory availability </a:t>
            </a:r>
            <a:r>
              <a:rPr lang="en-US" sz="2800" dirty="0" smtClean="0"/>
              <a:t>period.</a:t>
            </a:r>
            <a:endParaRPr lang="en-US" sz="2800" dirty="0"/>
          </a:p>
          <a:p>
            <a:pPr marL="609600" indent="-609600" eaLnBrk="0" hangingPunct="0">
              <a:spcBef>
                <a:spcPct val="0"/>
              </a:spcBef>
            </a:pPr>
            <a:endParaRPr lang="en-US" sz="2800"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7835" y="1676400"/>
            <a:ext cx="4217965" cy="4572000"/>
          </a:xfrm>
          <a:prstGeom prst="rect">
            <a:avLst/>
          </a:prstGeom>
          <a:ln>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789</Words>
  <Application>Microsoft Office PowerPoint</Application>
  <PresentationFormat>On-screen Show (4:3)</PresentationFormat>
  <Paragraphs>123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Unit 7</vt:lpstr>
      <vt:lpstr>Unit 7 Objectives</vt:lpstr>
      <vt:lpstr>Unit 7 Objectives</vt:lpstr>
      <vt:lpstr>Equipment Resources</vt:lpstr>
      <vt:lpstr>National Resources Equipment</vt:lpstr>
      <vt:lpstr>Shower Units (National Contracts)</vt:lpstr>
      <vt:lpstr>Shower Units (National Contracts)</vt:lpstr>
      <vt:lpstr>Caterers (National Contract)</vt:lpstr>
      <vt:lpstr>Caterers (National Contract)</vt:lpstr>
      <vt:lpstr>Mobilization Information</vt:lpstr>
      <vt:lpstr>Exercise</vt:lpstr>
      <vt:lpstr>Demobilization (National Contract)</vt:lpstr>
      <vt:lpstr>Type 1 &amp; 2 Structure Engines</vt:lpstr>
      <vt:lpstr>Type 3 &amp; 4 Wildland Engines</vt:lpstr>
      <vt:lpstr>Type 5 &amp; 6 Wildland Engines</vt:lpstr>
      <vt:lpstr>Type 7 Wildland Engine</vt:lpstr>
      <vt:lpstr>Sources of Engines</vt:lpstr>
      <vt:lpstr>Engine Configuration</vt:lpstr>
      <vt:lpstr>Strike Teams</vt:lpstr>
      <vt:lpstr>Rolling Stock</vt:lpstr>
      <vt:lpstr>Rolling Stock</vt:lpstr>
      <vt:lpstr>Additional Equipment</vt:lpstr>
      <vt:lpstr>Sources for Acquisition</vt:lpstr>
      <vt:lpstr>Driving Duty Limitations</vt:lpstr>
      <vt:lpstr>Palm IR</vt:lpstr>
      <vt:lpstr>Helitorch</vt:lpstr>
      <vt:lpstr>Aerial Ignition Dispenser</vt:lpstr>
      <vt:lpstr>Equipment Operators</vt:lpstr>
      <vt:lpstr>Unit 7 Objectives</vt:lpstr>
      <vt:lpstr>Unit 7 Objectives</vt:lpstr>
    </vt:vector>
  </TitlesOfParts>
  <Company>BLM-NIFC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Unit</dc:creator>
  <cp:lastModifiedBy>Jimmy Dean</cp:lastModifiedBy>
  <cp:revision>81</cp:revision>
  <dcterms:created xsi:type="dcterms:W3CDTF">2005-06-20T14:05:30Z</dcterms:created>
  <dcterms:modified xsi:type="dcterms:W3CDTF">2013-02-01T20:42:48Z</dcterms:modified>
</cp:coreProperties>
</file>