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3" r:id="rId3"/>
    <p:sldId id="262" r:id="rId4"/>
    <p:sldId id="263" r:id="rId5"/>
    <p:sldId id="264" r:id="rId6"/>
    <p:sldId id="282" r:id="rId7"/>
    <p:sldId id="265" r:id="rId8"/>
    <p:sldId id="28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660" autoAdjust="0"/>
  </p:normalViewPr>
  <p:slideViewPr>
    <p:cSldViewPr>
      <p:cViewPr varScale="1">
        <p:scale>
          <a:sx n="91" d="100"/>
          <a:sy n="91" d="100"/>
        </p:scale>
        <p:origin x="-12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A5B217-25AD-4348-ACC3-31E59790F9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89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17298D-17D4-481C-8051-2E0CB17625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50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89BEB-8EA8-45CF-8ACE-A1A89E0B0B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11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53295-0853-4C8F-9072-AAF2AB5E33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4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46F17-947D-4C80-94FB-A995B8B8FA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022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7986D4-402D-40C5-8CB1-5BB5F63FFB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98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BDA1B-BDE0-4164-AE23-92841CDC1D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45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D89B5-B7F1-4483-8CE1-6915E34722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94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88AB6-4FE5-4DCF-9018-073E50BD79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65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45502-0836-48BA-A3D9-ABA9DDD234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17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7B29C-3397-4E89-9449-C8398E4CB4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34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70FEE-D10C-402B-A93C-9C4C295368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88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077FD3-6DE9-416E-95E2-BDD41E0711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70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B3D9FF"/>
              </a:gs>
              <a:gs pos="100000">
                <a:srgbClr val="EBF7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734289-E540-48EB-A11D-2354072534E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70866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400" dirty="0" smtClean="0">
                <a:latin typeface="+mn-lt"/>
              </a:rPr>
              <a:t>Slide 9-</a:t>
            </a:r>
            <a:fld id="{E60AF99B-30E7-435B-A713-4D0DE3E7BE09}" type="slidenum">
              <a:rPr lang="en-US" sz="1400" smtClean="0">
                <a:latin typeface="+mn-lt"/>
              </a:rPr>
              <a:pPr algn="r"/>
              <a:t>‹#›</a:t>
            </a:fld>
            <a:endParaRPr lang="en-US" sz="1400" dirty="0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5800" y="457200"/>
            <a:ext cx="77724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3366"/>
                </a:solidFill>
                <a:latin typeface="Arial Black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3366"/>
                </a:solidFill>
                <a:latin typeface="Arial Black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3366"/>
                </a:solidFill>
                <a:latin typeface="Arial Black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3366"/>
                </a:solidFill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3366"/>
                </a:solidFill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3366"/>
                </a:solidFill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3366"/>
                </a:solidFill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3366"/>
                </a:solidFill>
                <a:latin typeface="Arial Black" pitchFamily="34" charset="0"/>
              </a:defRPr>
            </a:lvl9pPr>
          </a:lstStyle>
          <a:p>
            <a:pPr algn="l"/>
            <a:r>
              <a:rPr lang="en-US" sz="4800" b="1" u="sng" kern="0" spc="50" dirty="0">
                <a:ln w="11430"/>
                <a:solidFill>
                  <a:schemeClr val="accent3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Unit </a:t>
            </a:r>
            <a:r>
              <a:rPr lang="en-US" sz="4800" b="1" u="sng" kern="0" spc="50" dirty="0" smtClean="0">
                <a:ln w="11430"/>
                <a:solidFill>
                  <a:schemeClr val="accent3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r>
              <a:rPr lang="en-US" b="1" kern="0" spc="50" dirty="0">
                <a:ln w="11430"/>
                <a:solidFill>
                  <a:schemeClr val="accent3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kern="0" spc="50" dirty="0">
                <a:ln w="11430"/>
                <a:solidFill>
                  <a:schemeClr val="accent3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b="1" kern="0" spc="50" dirty="0">
                <a:ln w="11430"/>
                <a:solidFill>
                  <a:schemeClr val="accent3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Simulation </a:t>
            </a:r>
            <a:r>
              <a:rPr lang="en-US" b="1" kern="0" spc="50" dirty="0" smtClean="0">
                <a:ln w="11430"/>
                <a:solidFill>
                  <a:schemeClr val="accent3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3: </a:t>
            </a:r>
            <a:r>
              <a:rPr lang="en-US" b="1" kern="0" spc="50" dirty="0">
                <a:ln w="11430"/>
                <a:solidFill>
                  <a:schemeClr val="accent3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Flynn Creek Incident, </a:t>
            </a:r>
            <a:r>
              <a:rPr lang="en-US" b="1" kern="0" spc="50" dirty="0" smtClean="0">
                <a:ln w="11430"/>
                <a:solidFill>
                  <a:schemeClr val="accent3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Multiple Incident Support</a:t>
            </a:r>
            <a:endParaRPr lang="en-US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0866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sz="1400" dirty="0" smtClean="0">
                <a:solidFill>
                  <a:schemeClr val="accent3"/>
                </a:solidFill>
                <a:latin typeface="+mn-lt"/>
              </a:rPr>
              <a:t>Slide 9-</a:t>
            </a:r>
            <a:fld id="{74DB2FDA-8E6A-4716-8A1E-4383264271E1}" type="slidenum">
              <a:rPr lang="en-US" sz="1400" smtClean="0">
                <a:solidFill>
                  <a:schemeClr val="accent3"/>
                </a:solidFill>
                <a:latin typeface="+mn-lt"/>
              </a:rPr>
              <a:pPr algn="r"/>
              <a:t>1</a:t>
            </a:fld>
            <a:endParaRPr lang="en-US" sz="1400" dirty="0">
              <a:solidFill>
                <a:schemeClr val="accent3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Unit 9 Objectives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1996857"/>
            <a:ext cx="7315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+mn-lt"/>
              </a:rPr>
              <a:t>1.	</a:t>
            </a:r>
            <a:r>
              <a:rPr lang="en-US" sz="3200" b="1" dirty="0" smtClean="0">
                <a:latin typeface="+mn-lt"/>
              </a:rPr>
              <a:t>Demonstrate </a:t>
            </a:r>
            <a:r>
              <a:rPr lang="en-US" sz="3200" b="1" dirty="0" err="1">
                <a:latin typeface="+mn-lt"/>
              </a:rPr>
              <a:t>EDSD</a:t>
            </a:r>
            <a:r>
              <a:rPr lang="en-US" sz="3200" b="1" dirty="0">
                <a:latin typeface="+mn-lt"/>
              </a:rPr>
              <a:t> tasks </a:t>
            </a:r>
            <a:r>
              <a:rPr lang="en-US" sz="3200" b="1" dirty="0" smtClean="0">
                <a:latin typeface="+mn-lt"/>
              </a:rPr>
              <a:t>	including documentation </a:t>
            </a:r>
            <a:r>
              <a:rPr lang="en-US" sz="3200" b="1" dirty="0">
                <a:latin typeface="+mn-lt"/>
              </a:rPr>
              <a:t>and </a:t>
            </a:r>
            <a:r>
              <a:rPr lang="en-US" sz="3200" b="1" dirty="0" smtClean="0">
                <a:latin typeface="+mn-lt"/>
              </a:rPr>
              <a:t>	form </a:t>
            </a:r>
            <a:r>
              <a:rPr lang="en-US" sz="3200" b="1" dirty="0">
                <a:latin typeface="+mn-lt"/>
              </a:rPr>
              <a:t>utilization. </a:t>
            </a:r>
          </a:p>
          <a:p>
            <a:r>
              <a:rPr lang="en-US" sz="3200" b="1" dirty="0" smtClean="0">
                <a:latin typeface="+mn-lt"/>
              </a:rPr>
              <a:t>2.</a:t>
            </a:r>
            <a:r>
              <a:rPr lang="en-US" sz="3200" b="1" dirty="0">
                <a:latin typeface="+mn-lt"/>
              </a:rPr>
              <a:t>	Demonstrate the ability to </a:t>
            </a:r>
            <a:r>
              <a:rPr lang="en-US" sz="3200" b="1" dirty="0" smtClean="0">
                <a:latin typeface="+mn-lt"/>
              </a:rPr>
              <a:t>	communicate </a:t>
            </a:r>
            <a:r>
              <a:rPr lang="en-US" sz="3200" b="1" dirty="0">
                <a:latin typeface="+mn-lt"/>
              </a:rPr>
              <a:t>with supervisors </a:t>
            </a:r>
            <a:r>
              <a:rPr lang="en-US" sz="3200" b="1" dirty="0" smtClean="0">
                <a:latin typeface="+mn-lt"/>
              </a:rPr>
              <a:t>	and other </a:t>
            </a:r>
            <a:r>
              <a:rPr lang="en-US" sz="3200" b="1" dirty="0">
                <a:latin typeface="+mn-lt"/>
              </a:rPr>
              <a:t>functional areas.</a:t>
            </a:r>
          </a:p>
        </p:txBody>
      </p:sp>
    </p:spTree>
    <p:extLst>
      <p:ext uri="{BB962C8B-B14F-4D97-AF65-F5344CB8AC3E}">
        <p14:creationId xmlns:p14="http://schemas.microsoft.com/office/powerpoint/2010/main" val="1347911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Freeform 5"/>
          <p:cNvSpPr>
            <a:spLocks/>
          </p:cNvSpPr>
          <p:nvPr/>
        </p:nvSpPr>
        <p:spPr bwMode="auto">
          <a:xfrm>
            <a:off x="2667000" y="2438400"/>
            <a:ext cx="3352800" cy="3505200"/>
          </a:xfrm>
          <a:custGeom>
            <a:avLst/>
            <a:gdLst>
              <a:gd name="T0" fmla="*/ 0 w 2112"/>
              <a:gd name="T1" fmla="*/ 624 h 2208"/>
              <a:gd name="T2" fmla="*/ 1392 w 2112"/>
              <a:gd name="T3" fmla="*/ 0 h 2208"/>
              <a:gd name="T4" fmla="*/ 1632 w 2112"/>
              <a:gd name="T5" fmla="*/ 912 h 2208"/>
              <a:gd name="T6" fmla="*/ 2112 w 2112"/>
              <a:gd name="T7" fmla="*/ 1488 h 2208"/>
              <a:gd name="T8" fmla="*/ 816 w 2112"/>
              <a:gd name="T9" fmla="*/ 2208 h 2208"/>
              <a:gd name="T10" fmla="*/ 0 w 2112"/>
              <a:gd name="T11" fmla="*/ 624 h 2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12" h="2208">
                <a:moveTo>
                  <a:pt x="0" y="624"/>
                </a:moveTo>
                <a:lnTo>
                  <a:pt x="1392" y="0"/>
                </a:lnTo>
                <a:lnTo>
                  <a:pt x="1632" y="912"/>
                </a:lnTo>
                <a:lnTo>
                  <a:pt x="2112" y="1488"/>
                </a:lnTo>
                <a:lnTo>
                  <a:pt x="816" y="2208"/>
                </a:lnTo>
                <a:lnTo>
                  <a:pt x="0" y="6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194" name="Picture 2" descr="gi4iyhb4[1]"/>
          <p:cNvPicPr>
            <a:picLocks noChangeAspect="1" noChangeArrowheads="1"/>
          </p:cNvPicPr>
          <p:nvPr/>
        </p:nvPicPr>
        <p:blipFill>
          <a:blip r:embed="rId2" cstate="print">
            <a:lum bright="8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09800"/>
            <a:ext cx="4079875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28600" y="457200"/>
            <a:ext cx="8686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003366"/>
                </a:solidFill>
                <a:latin typeface="Arial Black" pitchFamily="34" charset="0"/>
              </a:rPr>
              <a:t>Simulation Input Checklist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33400" y="13716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50000"/>
              </a:spcAft>
              <a:buFontTx/>
              <a:buChar char="•"/>
            </a:pPr>
            <a:r>
              <a:rPr lang="en-US" sz="3200" b="1" dirty="0">
                <a:latin typeface="Arial" charset="0"/>
              </a:rPr>
              <a:t>Regularly check open requests.</a:t>
            </a:r>
          </a:p>
          <a:p>
            <a:pPr marL="342900" indent="-342900">
              <a:spcBef>
                <a:spcPct val="20000"/>
              </a:spcBef>
              <a:spcAft>
                <a:spcPct val="50000"/>
              </a:spcAft>
              <a:buFontTx/>
              <a:buChar char="•"/>
            </a:pPr>
            <a:r>
              <a:rPr lang="en-US" sz="3200" b="1" dirty="0">
                <a:latin typeface="Arial" charset="0"/>
              </a:rPr>
              <a:t>Document and relay information promptly.</a:t>
            </a:r>
          </a:p>
          <a:p>
            <a:pPr marL="342900" indent="-342900">
              <a:spcBef>
                <a:spcPct val="20000"/>
              </a:spcBef>
              <a:spcAft>
                <a:spcPct val="50000"/>
              </a:spcAft>
              <a:buFontTx/>
              <a:buChar char="•"/>
            </a:pPr>
            <a:r>
              <a:rPr lang="en-US" sz="3200" b="1" dirty="0">
                <a:latin typeface="Arial" charset="0"/>
              </a:rPr>
              <a:t>Inform key individuals, dispatch offices and other peripheral support functions.</a:t>
            </a:r>
          </a:p>
          <a:p>
            <a:pPr marL="342900" indent="-342900">
              <a:spcBef>
                <a:spcPct val="20000"/>
              </a:spcBef>
              <a:spcAft>
                <a:spcPct val="50000"/>
              </a:spcAft>
              <a:buFontTx/>
              <a:buChar char="•"/>
            </a:pPr>
            <a:r>
              <a:rPr lang="en-US" sz="3200" b="1" dirty="0">
                <a:latin typeface="Arial" charset="0"/>
              </a:rPr>
              <a:t>Gather adequate information concerning orders.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wtngyqu[1]"/>
          <p:cNvPicPr>
            <a:picLocks noChangeAspect="1" noChangeArrowheads="1"/>
          </p:cNvPicPr>
          <p:nvPr/>
        </p:nvPicPr>
        <p:blipFill>
          <a:blip r:embed="rId2" cstate="print">
            <a:lum bright="58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819400"/>
            <a:ext cx="3201988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04800" y="457200"/>
            <a:ext cx="8610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003366"/>
                </a:solidFill>
                <a:latin typeface="Arial Black" pitchFamily="34" charset="0"/>
              </a:rPr>
              <a:t>Simulation Input Checklist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85800" y="1600200"/>
            <a:ext cx="78486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100000"/>
              </a:spcAft>
              <a:buFontTx/>
              <a:buChar char="•"/>
            </a:pPr>
            <a:r>
              <a:rPr lang="en-US" sz="3200" b="1">
                <a:latin typeface="Arial" charset="0"/>
              </a:rPr>
              <a:t>Check for information which may exist within expanded dispatch prior to asking outside entities.</a:t>
            </a:r>
          </a:p>
          <a:p>
            <a:pPr marL="342900" indent="-342900">
              <a:spcBef>
                <a:spcPct val="20000"/>
              </a:spcBef>
              <a:spcAft>
                <a:spcPct val="100000"/>
              </a:spcAft>
              <a:buFontTx/>
              <a:buChar char="•"/>
            </a:pPr>
            <a:r>
              <a:rPr lang="en-US" sz="3200" b="1">
                <a:latin typeface="Arial" charset="0"/>
              </a:rPr>
              <a:t>Prioritize work at desk in </a:t>
            </a:r>
            <a:br>
              <a:rPr lang="en-US" sz="3200" b="1">
                <a:latin typeface="Arial" charset="0"/>
              </a:rPr>
            </a:br>
            <a:r>
              <a:rPr lang="en-US" sz="3200" b="1">
                <a:latin typeface="Arial" charset="0"/>
              </a:rPr>
              <a:t>order of importance.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Student Evaluation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010400" cy="2667000"/>
          </a:xfrm>
        </p:spPr>
        <p:txBody>
          <a:bodyPr/>
          <a:lstStyle/>
          <a:p>
            <a:pPr marL="0" indent="0">
              <a:spcAft>
                <a:spcPct val="65000"/>
              </a:spcAft>
              <a:buFontTx/>
              <a:buNone/>
            </a:pPr>
            <a:r>
              <a:rPr lang="en-US" sz="3600" dirty="0"/>
              <a:t>Students will be evaluated on their participation and written documentation during the simulation.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Documentation Management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010400" cy="2667000"/>
          </a:xfrm>
        </p:spPr>
        <p:txBody>
          <a:bodyPr/>
          <a:lstStyle/>
          <a:p>
            <a:pPr marL="0" indent="0">
              <a:spcAft>
                <a:spcPct val="65000"/>
              </a:spcAft>
              <a:buFontTx/>
              <a:buNone/>
            </a:pPr>
            <a:r>
              <a:rPr lang="en-US" dirty="0"/>
              <a:t>At the end of each simulation, students will turn in their documentation.  Resource orders will be printed from ROSS.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4114800"/>
          </a:xfrm>
        </p:spPr>
        <p:txBody>
          <a:bodyPr/>
          <a:lstStyle/>
          <a:p>
            <a:r>
              <a:rPr lang="en-US" sz="5400"/>
              <a:t>Any Questions?</a:t>
            </a:r>
            <a:br>
              <a:rPr lang="en-US" sz="5400"/>
            </a:br>
            <a:r>
              <a:rPr lang="en-US" sz="5400"/>
              <a:t/>
            </a:r>
            <a:br>
              <a:rPr lang="en-US" sz="5400"/>
            </a:br>
            <a:r>
              <a:rPr lang="en-US" sz="5400"/>
              <a:t>Time to Begin the Simulation!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Unit 9 Objectives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1996857"/>
            <a:ext cx="7315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+mn-lt"/>
              </a:rPr>
              <a:t>1.	</a:t>
            </a:r>
            <a:r>
              <a:rPr lang="en-US" sz="3200" b="1" dirty="0" smtClean="0">
                <a:latin typeface="+mn-lt"/>
              </a:rPr>
              <a:t>Demonstrate </a:t>
            </a:r>
            <a:r>
              <a:rPr lang="en-US" sz="3200" b="1" dirty="0" err="1">
                <a:latin typeface="+mn-lt"/>
              </a:rPr>
              <a:t>EDSD</a:t>
            </a:r>
            <a:r>
              <a:rPr lang="en-US" sz="3200" b="1" dirty="0">
                <a:latin typeface="+mn-lt"/>
              </a:rPr>
              <a:t> tasks </a:t>
            </a:r>
            <a:r>
              <a:rPr lang="en-US" sz="3200" b="1" dirty="0" smtClean="0">
                <a:latin typeface="+mn-lt"/>
              </a:rPr>
              <a:t>	including documentation </a:t>
            </a:r>
            <a:r>
              <a:rPr lang="en-US" sz="3200" b="1" dirty="0">
                <a:latin typeface="+mn-lt"/>
              </a:rPr>
              <a:t>and </a:t>
            </a:r>
            <a:r>
              <a:rPr lang="en-US" sz="3200" b="1" dirty="0" smtClean="0">
                <a:latin typeface="+mn-lt"/>
              </a:rPr>
              <a:t>	form </a:t>
            </a:r>
            <a:r>
              <a:rPr lang="en-US" sz="3200" b="1" dirty="0">
                <a:latin typeface="+mn-lt"/>
              </a:rPr>
              <a:t>utilization. </a:t>
            </a:r>
          </a:p>
          <a:p>
            <a:r>
              <a:rPr lang="en-US" sz="3200" b="1" dirty="0" smtClean="0">
                <a:latin typeface="+mn-lt"/>
              </a:rPr>
              <a:t>2.</a:t>
            </a:r>
            <a:r>
              <a:rPr lang="en-US" sz="3200" b="1" dirty="0">
                <a:latin typeface="+mn-lt"/>
              </a:rPr>
              <a:t>	Demonstrate the ability to </a:t>
            </a:r>
            <a:r>
              <a:rPr lang="en-US" sz="3200" b="1" dirty="0" smtClean="0">
                <a:latin typeface="+mn-lt"/>
              </a:rPr>
              <a:t>	communicate </a:t>
            </a:r>
            <a:r>
              <a:rPr lang="en-US" sz="3200" b="1" dirty="0">
                <a:latin typeface="+mn-lt"/>
              </a:rPr>
              <a:t>with supervisors </a:t>
            </a:r>
            <a:r>
              <a:rPr lang="en-US" sz="3200" b="1" dirty="0" smtClean="0">
                <a:latin typeface="+mn-lt"/>
              </a:rPr>
              <a:t>	and other </a:t>
            </a:r>
            <a:r>
              <a:rPr lang="en-US" sz="3200" b="1" dirty="0">
                <a:latin typeface="+mn-lt"/>
              </a:rPr>
              <a:t>functional areas.</a:t>
            </a:r>
          </a:p>
        </p:txBody>
      </p:sp>
    </p:spTree>
    <p:extLst>
      <p:ext uri="{BB962C8B-B14F-4D97-AF65-F5344CB8AC3E}">
        <p14:creationId xmlns:p14="http://schemas.microsoft.com/office/powerpoint/2010/main" val="27054190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112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PowerPoint Presentation</vt:lpstr>
      <vt:lpstr>Unit 9 Objectives</vt:lpstr>
      <vt:lpstr>PowerPoint Presentation</vt:lpstr>
      <vt:lpstr>PowerPoint Presentation</vt:lpstr>
      <vt:lpstr>Student Evaluation</vt:lpstr>
      <vt:lpstr>Documentation Management</vt:lpstr>
      <vt:lpstr>Any Questions?  Time to Begin the Simulation!</vt:lpstr>
      <vt:lpstr>Unit 9 Objectives</vt:lpstr>
    </vt:vector>
  </TitlesOfParts>
  <Company>BLM-NIFC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Media Unit</dc:creator>
  <cp:lastModifiedBy>Jimmy Dean</cp:lastModifiedBy>
  <cp:revision>40</cp:revision>
  <dcterms:created xsi:type="dcterms:W3CDTF">2005-06-20T14:05:30Z</dcterms:created>
  <dcterms:modified xsi:type="dcterms:W3CDTF">2013-02-01T20:47:30Z</dcterms:modified>
</cp:coreProperties>
</file>