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sldIdLst>
    <p:sldId id="317" r:id="rId3"/>
    <p:sldId id="256" r:id="rId4"/>
    <p:sldId id="257" r:id="rId5"/>
    <p:sldId id="258" r:id="rId6"/>
    <p:sldId id="259" r:id="rId7"/>
    <p:sldId id="260" r:id="rId8"/>
    <p:sldId id="261" r:id="rId9"/>
    <p:sldId id="262" r:id="rId10"/>
    <p:sldId id="263" r:id="rId11"/>
    <p:sldId id="269" r:id="rId12"/>
    <p:sldId id="312" r:id="rId13"/>
    <p:sldId id="279" r:id="rId14"/>
    <p:sldId id="280" r:id="rId15"/>
    <p:sldId id="281" r:id="rId16"/>
    <p:sldId id="282" r:id="rId17"/>
    <p:sldId id="273" r:id="rId18"/>
    <p:sldId id="286" r:id="rId19"/>
    <p:sldId id="287" r:id="rId20"/>
    <p:sldId id="288" r:id="rId21"/>
    <p:sldId id="313" r:id="rId22"/>
    <p:sldId id="285" r:id="rId23"/>
    <p:sldId id="275" r:id="rId24"/>
    <p:sldId id="283" r:id="rId25"/>
    <p:sldId id="276" r:id="rId26"/>
    <p:sldId id="277" r:id="rId27"/>
    <p:sldId id="278" r:id="rId28"/>
    <p:sldId id="290" r:id="rId29"/>
    <p:sldId id="291" r:id="rId30"/>
    <p:sldId id="292" r:id="rId31"/>
    <p:sldId id="293" r:id="rId32"/>
    <p:sldId id="294" r:id="rId33"/>
    <p:sldId id="295" r:id="rId34"/>
    <p:sldId id="296" r:id="rId35"/>
    <p:sldId id="297" r:id="rId36"/>
    <p:sldId id="298" r:id="rId37"/>
    <p:sldId id="299" r:id="rId38"/>
    <p:sldId id="300" r:id="rId39"/>
    <p:sldId id="302" r:id="rId40"/>
    <p:sldId id="301" r:id="rId41"/>
    <p:sldId id="303" r:id="rId42"/>
    <p:sldId id="304" r:id="rId43"/>
    <p:sldId id="311" r:id="rId44"/>
    <p:sldId id="305" r:id="rId45"/>
    <p:sldId id="306" r:id="rId46"/>
    <p:sldId id="307" r:id="rId47"/>
    <p:sldId id="308" r:id="rId48"/>
    <p:sldId id="314" r:id="rId49"/>
    <p:sldId id="315" r:id="rId50"/>
    <p:sldId id="316" r:id="rId51"/>
    <p:sldId id="309" r:id="rId52"/>
    <p:sldId id="268" r:id="rId53"/>
    <p:sldId id="265" r:id="rId54"/>
    <p:sldId id="267" r:id="rId55"/>
    <p:sldId id="310"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29" d="100"/>
          <a:sy n="129" d="100"/>
        </p:scale>
        <p:origin x="-26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6A9C66E-7A58-4913-A7E2-908BB6F0C6C6}" type="datetimeFigureOut">
              <a:rPr lang="en-US"/>
              <a:pPr>
                <a:defRPr/>
              </a:pPr>
              <a:t>10/2/2009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BE022C0A-88E4-49D7-BDD4-95345E2D451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4DE058-8987-491E-9813-B6124CF13707}"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4DD1AC-859A-4509-92A1-25D82FF5BF77}" type="datetimeFigureOut">
              <a:rPr lang="en-US"/>
              <a:pPr>
                <a:defRPr/>
              </a:pPr>
              <a:t>10/2/2009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6E74679-BE00-4435-81AA-63890705174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D30B90D-EF5B-48F6-A7E2-B5746CA392B1}" type="datetimeFigureOut">
              <a:rPr lang="en-US"/>
              <a:pPr>
                <a:defRPr/>
              </a:pPr>
              <a:t>10/2/2009</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F4A152A-7B7E-4426-9C2A-A44FA08F5996}" type="datetimeFigureOut">
              <a:rPr lang="en-US"/>
              <a:pPr>
                <a:defRPr/>
              </a:pPr>
              <a:t>10/2/2009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E2669E9E-8C04-498D-8D73-11F24392060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57AA263-1066-4D42-9C45-E62471F2CBBC}" type="datetimeFigureOut">
              <a:rPr lang="en-US"/>
              <a:pPr>
                <a:defRPr/>
              </a:pPr>
              <a:t>10/2/2009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0B2E125-32AC-46E1-AC7A-9B73AA77DCC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84D7F5E-33AC-4C0C-AD29-6F9B46BBE3D2}" type="datetimeFigureOut">
              <a:rPr lang="en-US"/>
              <a:pPr>
                <a:defRPr/>
              </a:pPr>
              <a:t>10/2/2009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65C693F-0646-4689-8390-B4070B55F6F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749A85B-B18C-4967-A609-7AD8CD9B6C08}" type="datetimeFigureOut">
              <a:rPr lang="en-US"/>
              <a:pPr>
                <a:defRPr/>
              </a:pPr>
              <a:t>10/2/2009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3C0B3027-06EA-42DB-BB90-FC9AC7E1C3C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A46898C-2902-466E-9246-225BB93C6FEB}" type="datetimeFigureOut">
              <a:rPr lang="en-US"/>
              <a:pPr>
                <a:defRPr/>
              </a:pPr>
              <a:t>10/2/2009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E8A33136-6E06-4DBA-A155-D4EA94ACB20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066DA90-A302-423F-B3F9-FDB828AC0E99}" type="datetimeFigureOut">
              <a:rPr lang="en-US"/>
              <a:pPr>
                <a:defRPr/>
              </a:pPr>
              <a:t>10/2/2009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06B863A-FB41-48DB-8164-5AF042D239F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F9812CE-DC35-41D1-B4A7-C3A78BD0975F}" type="datetimeFigureOut">
              <a:rPr lang="en-US"/>
              <a:pPr>
                <a:defRPr/>
              </a:pPr>
              <a:t>10/2/2009</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C80DB498-2CBD-4EF1-ACD5-96129B634AE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AB6A760-9AE2-4060-993F-34D4373CA031}" type="datetimeFigureOut">
              <a:rPr lang="en-US"/>
              <a:pPr>
                <a:defRPr/>
              </a:pPr>
              <a:t>10/2/2009</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07723683-EAED-4277-8270-60A67A783541}"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5"/>
          <p:cNvCxnSpPr/>
          <p:nvPr userDrawn="1"/>
        </p:nvCxnSpPr>
        <p:spPr>
          <a:xfrm>
            <a:off x="0" y="6130925"/>
            <a:ext cx="9144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5"/>
          <p:cNvSpPr>
            <a:spLocks noGrp="1"/>
          </p:cNvSpPr>
          <p:nvPr>
            <p:ph type="ftr" sz="quarter" idx="10"/>
          </p:nvPr>
        </p:nvSpPr>
        <p:spPr>
          <a:xfrm>
            <a:off x="3124200" y="6356350"/>
            <a:ext cx="2895600" cy="365125"/>
          </a:xfrm>
          <a:prstGeom prst="rect">
            <a:avLst/>
          </a:prstGeom>
        </p:spPr>
        <p:txBody>
          <a:bodyPr/>
          <a:lstStyle>
            <a:lvl1pPr fontAlgn="auto">
              <a:spcBef>
                <a:spcPts val="0"/>
              </a:spcBef>
              <a:spcAft>
                <a:spcPts val="0"/>
              </a:spcAft>
              <a:defRPr dirty="0">
                <a:latin typeface="+mn-lt"/>
              </a:defRPr>
            </a:lvl1pPr>
          </a:lstStyle>
          <a:p>
            <a:pPr>
              <a:defRPr/>
            </a:pPr>
            <a:endParaRPr lang="en-US"/>
          </a:p>
        </p:txBody>
      </p:sp>
      <p:sp>
        <p:nvSpPr>
          <p:cNvPr id="6" name="Slide Number Placeholder 6"/>
          <p:cNvSpPr>
            <a:spLocks noGrp="1"/>
          </p:cNvSpPr>
          <p:nvPr>
            <p:ph type="sldNum" sz="quarter" idx="11"/>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1DEF94AD-684C-4B41-A6D1-99F469731F2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27E5D74-A372-4B20-A141-1A918DB4D46A}" type="datetimeFigureOut">
              <a:rPr lang="en-US"/>
              <a:pPr>
                <a:defRPr/>
              </a:pPr>
              <a:t>10/2/2009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26626F6-A0C0-45F2-9E90-32578932414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descr="2004_pnwteam3_logo_org.jpg"/>
          <p:cNvPicPr>
            <a:picLocks noChangeAspect="1"/>
          </p:cNvPicPr>
          <p:nvPr userDrawn="1"/>
        </p:nvPicPr>
        <p:blipFill>
          <a:blip r:embed="rId13"/>
          <a:srcRect/>
          <a:stretch>
            <a:fillRect/>
          </a:stretch>
        </p:blipFill>
        <p:spPr bwMode="auto">
          <a:xfrm>
            <a:off x="17463" y="6172200"/>
            <a:ext cx="668337" cy="668338"/>
          </a:xfrm>
          <a:prstGeom prst="rect">
            <a:avLst/>
          </a:prstGeom>
          <a:noFill/>
          <a:ln w="9525">
            <a:noFill/>
            <a:miter lim="800000"/>
            <a:headEnd/>
            <a:tailEnd/>
          </a:ln>
        </p:spPr>
      </p:pic>
      <p:sp>
        <p:nvSpPr>
          <p:cNvPr id="8" name="Rectangle 7"/>
          <p:cNvSpPr/>
          <p:nvPr userDrawn="1"/>
        </p:nvSpPr>
        <p:spPr>
          <a:xfrm>
            <a:off x="770965" y="6311150"/>
            <a:ext cx="3343835" cy="264454"/>
          </a:xfrm>
          <a:prstGeom prst="rect">
            <a:avLst/>
          </a:prstGeom>
          <a:noFill/>
          <a:ln w="3175">
            <a:solidFill>
              <a:srgbClr val="FFFF99"/>
            </a:solidFill>
          </a:ln>
        </p:spPr>
        <p:txBody>
          <a:bodyPr wrap="none">
            <a:prstTxWarp prst="textPlain">
              <a:avLst/>
            </a:prstTxWarp>
            <a:normAutofit fontScale="25000" lnSpcReduction="20000"/>
          </a:bodyPr>
          <a:lstStyle/>
          <a:p>
            <a:pPr algn="ctr" fontAlgn="auto">
              <a:spcBef>
                <a:spcPts val="0"/>
              </a:spcBef>
              <a:spcAft>
                <a:spcPts val="0"/>
              </a:spcAft>
              <a:defRPr/>
            </a:pPr>
            <a:r>
              <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rPr>
              <a:t>2009 TRAILER PROJECT SUMMARY</a:t>
            </a:r>
            <a:endPar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9" name="TextBox 8"/>
          <p:cNvSpPr txBox="1"/>
          <p:nvPr userDrawn="1"/>
        </p:nvSpPr>
        <p:spPr>
          <a:xfrm>
            <a:off x="457200" y="6573838"/>
            <a:ext cx="3886200" cy="338137"/>
          </a:xfrm>
          <a:prstGeom prst="rect">
            <a:avLst/>
          </a:prstGeom>
          <a:noFill/>
        </p:spPr>
        <p:txBody>
          <a:bodyPr>
            <a:spAutoFit/>
          </a:bodyPr>
          <a:lstStyle/>
          <a:p>
            <a:pPr algn="ctr" fontAlgn="auto">
              <a:spcBef>
                <a:spcPts val="0"/>
              </a:spcBef>
              <a:spcAft>
                <a:spcPts val="0"/>
              </a:spcAft>
              <a:defRPr/>
            </a:pPr>
            <a:r>
              <a:rPr lang="en-US" sz="1600" b="1" dirty="0">
                <a:latin typeface="+mn-lt"/>
              </a:rPr>
              <a:t>“CROW - Computer Room On Wheels”</a:t>
            </a:r>
          </a:p>
        </p:txBody>
      </p:sp>
      <p:sp>
        <p:nvSpPr>
          <p:cNvPr id="10" name="TextBox 9"/>
          <p:cNvSpPr txBox="1"/>
          <p:nvPr userDrawn="1"/>
        </p:nvSpPr>
        <p:spPr>
          <a:xfrm>
            <a:off x="7434263" y="6400800"/>
            <a:ext cx="1709737" cy="276225"/>
          </a:xfrm>
          <a:prstGeom prst="rect">
            <a:avLst/>
          </a:prstGeom>
          <a:noFill/>
        </p:spPr>
        <p:txBody>
          <a:bodyPr wrap="none">
            <a:spAutoFit/>
          </a:bodyPr>
          <a:lstStyle/>
          <a:p>
            <a:pPr fontAlgn="auto">
              <a:spcBef>
                <a:spcPts val="0"/>
              </a:spcBef>
              <a:spcAft>
                <a:spcPts val="0"/>
              </a:spcAft>
              <a:defRPr/>
            </a:pPr>
            <a:r>
              <a:rPr lang="en-US" sz="1200" dirty="0">
                <a:latin typeface="+mn-lt"/>
              </a:rPr>
              <a:t>Last Updated:  10/01/09</a:t>
            </a:r>
            <a:endParaRPr lang="en-US" sz="1200" dirty="0">
              <a:latin typeface="+mn-lt"/>
            </a:endParaRPr>
          </a:p>
        </p:txBody>
      </p:sp>
      <p:sp>
        <p:nvSpPr>
          <p:cNvPr id="11" name="Rectangle 10"/>
          <p:cNvSpPr/>
          <p:nvPr userDrawn="1"/>
        </p:nvSpPr>
        <p:spPr>
          <a:xfrm>
            <a:off x="4572000" y="6657975"/>
            <a:ext cx="4572000" cy="200025"/>
          </a:xfrm>
          <a:prstGeom prst="rect">
            <a:avLst/>
          </a:prstGeom>
        </p:spPr>
        <p:txBody>
          <a:bodyPr>
            <a:spAutoFit/>
          </a:bodyPr>
          <a:lstStyle/>
          <a:p>
            <a:pPr algn="r" fontAlgn="auto">
              <a:spcBef>
                <a:spcPts val="0"/>
              </a:spcBef>
              <a:spcAft>
                <a:spcPts val="0"/>
              </a:spcAft>
              <a:defRPr/>
            </a:pPr>
            <a:r>
              <a:rPr lang="en-US" sz="700" dirty="0">
                <a:latin typeface="+mn-lt"/>
              </a:rPr>
              <a:t>2_PNW_Team3_2009CROW_Trailer_Project_Summary_092209.pptx</a:t>
            </a:r>
            <a:endParaRPr lang="en-US" sz="700" dirty="0">
              <a:latin typeface="+mn-lt"/>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1066800" y="838200"/>
            <a:ext cx="7239000" cy="3540125"/>
          </a:xfrm>
          <a:prstGeom prst="rect">
            <a:avLst/>
          </a:prstGeom>
          <a:noFill/>
          <a:ln w="38100">
            <a:solidFill>
              <a:srgbClr val="C00000"/>
            </a:solidFill>
            <a:miter lim="800000"/>
            <a:headEnd/>
            <a:tailEnd/>
          </a:ln>
        </p:spPr>
        <p:txBody>
          <a:bodyPr>
            <a:spAutoFit/>
          </a:bodyPr>
          <a:lstStyle/>
          <a:p>
            <a:endParaRPr lang="en-US">
              <a:latin typeface="Calibri" pitchFamily="34" charset="0"/>
            </a:endParaRPr>
          </a:p>
          <a:p>
            <a:r>
              <a:rPr lang="en-US" sz="8000">
                <a:latin typeface="Calibri" pitchFamily="34" charset="0"/>
              </a:rPr>
              <a:t>NOTE:</a:t>
            </a:r>
          </a:p>
          <a:p>
            <a:endParaRPr lang="en-US">
              <a:latin typeface="Calibri" pitchFamily="34" charset="0"/>
            </a:endParaRPr>
          </a:p>
          <a:p>
            <a:r>
              <a:rPr lang="en-US">
                <a:latin typeface="Calibri" pitchFamily="34" charset="0"/>
              </a:rPr>
              <a:t>This presentation is DRAFT.  Additional documentation will be added as PNW Team 3 is able to utilize the “Computer Room On Wheels” Trailer on future assignments.</a:t>
            </a:r>
          </a:p>
          <a:p>
            <a:endParaRPr lang="en-US">
              <a:latin typeface="Calibri" pitchFamily="34" charset="0"/>
            </a:endParaRPr>
          </a:p>
          <a:p>
            <a:r>
              <a:rPr lang="en-US">
                <a:latin typeface="Calibri" pitchFamily="34" charset="0"/>
              </a:rPr>
              <a:t>Primarily the WEBM Screen Room has not been field tested at this time.</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OUTSIDE / FRONT</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4" name="Picture 3" descr="IMG_0083.jpg"/>
          <p:cNvPicPr>
            <a:picLocks noChangeAspect="1"/>
          </p:cNvPicPr>
          <p:nvPr/>
        </p:nvPicPr>
        <p:blipFill>
          <a:blip r:embed="rId2" cstate="print"/>
          <a:srcRect/>
          <a:stretch>
            <a:fillRect/>
          </a:stretch>
        </p:blipFill>
        <p:spPr>
          <a:xfrm>
            <a:off x="304800" y="228600"/>
            <a:ext cx="5007684" cy="5791200"/>
          </a:xfrm>
          <a:prstGeom prst="rect">
            <a:avLst/>
          </a:prstGeom>
          <a:ln>
            <a:noFill/>
          </a:ln>
          <a:effectLst>
            <a:softEdge rad="112500"/>
          </a:effectLst>
        </p:spPr>
      </p:pic>
      <p:sp>
        <p:nvSpPr>
          <p:cNvPr id="5" name="TextBox 4"/>
          <p:cNvSpPr txBox="1"/>
          <p:nvPr/>
        </p:nvSpPr>
        <p:spPr>
          <a:xfrm>
            <a:off x="5562600" y="2047875"/>
            <a:ext cx="1893888" cy="378618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2400" b="1" dirty="0">
                <a:effectLst>
                  <a:outerShdw blurRad="38100" dist="38100" dir="2700000" algn="tl">
                    <a:srgbClr val="000000">
                      <a:alpha val="43137"/>
                    </a:srgbClr>
                  </a:outerShdw>
                </a:effectLst>
                <a:latin typeface="+mn-lt"/>
              </a:rPr>
              <a:t>The Start of</a:t>
            </a:r>
          </a:p>
          <a:p>
            <a:pPr algn="ctr" fontAlgn="auto">
              <a:spcBef>
                <a:spcPts val="0"/>
              </a:spcBef>
              <a:spcAft>
                <a:spcPts val="0"/>
              </a:spcAft>
              <a:defRPr/>
            </a:pPr>
            <a:r>
              <a:rPr lang="en-US" sz="7200" b="1" dirty="0">
                <a:effectLst>
                  <a:outerShdw blurRad="38100" dist="38100" dir="2700000" algn="tl">
                    <a:srgbClr val="000000">
                      <a:alpha val="43137"/>
                    </a:srgbClr>
                  </a:outerShdw>
                </a:effectLst>
                <a:latin typeface="+mn-lt"/>
              </a:rPr>
              <a:t>One</a:t>
            </a:r>
          </a:p>
          <a:p>
            <a:pPr algn="ctr" fontAlgn="auto">
              <a:spcBef>
                <a:spcPts val="0"/>
              </a:spcBef>
              <a:spcAft>
                <a:spcPts val="0"/>
              </a:spcAft>
              <a:defRPr/>
            </a:pPr>
            <a:r>
              <a:rPr lang="en-US" sz="7200" b="1" dirty="0">
                <a:effectLst>
                  <a:outerShdw blurRad="38100" dist="38100" dir="2700000" algn="tl">
                    <a:srgbClr val="000000">
                      <a:alpha val="43137"/>
                    </a:srgbClr>
                  </a:outerShdw>
                </a:effectLst>
                <a:latin typeface="+mn-lt"/>
              </a:rPr>
              <a:t>Cool</a:t>
            </a:r>
          </a:p>
          <a:p>
            <a:pPr algn="ctr" fontAlgn="auto">
              <a:spcBef>
                <a:spcPts val="0"/>
              </a:spcBef>
              <a:spcAft>
                <a:spcPts val="0"/>
              </a:spcAft>
              <a:defRPr/>
            </a:pPr>
            <a:r>
              <a:rPr lang="en-US" sz="7200" b="1" dirty="0">
                <a:effectLst>
                  <a:outerShdw blurRad="38100" dist="38100" dir="2700000" algn="tl">
                    <a:srgbClr val="000000">
                      <a:alpha val="43137"/>
                    </a:srgbClr>
                  </a:outerShdw>
                </a:effectLst>
                <a:latin typeface="+mn-lt"/>
              </a:rPr>
              <a:t>Tool</a:t>
            </a:r>
            <a:endParaRPr lang="en-US" sz="60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83.jpg"/>
          <p:cNvPicPr>
            <a:picLocks noChangeAspect="1"/>
          </p:cNvPicPr>
          <p:nvPr/>
        </p:nvPicPr>
        <p:blipFill>
          <a:blip r:embed="rId2" cstate="print"/>
          <a:srcRect/>
          <a:stretch>
            <a:fillRect/>
          </a:stretch>
        </p:blipFill>
        <p:spPr>
          <a:xfrm>
            <a:off x="304800" y="228600"/>
            <a:ext cx="5007684" cy="5791200"/>
          </a:xfrm>
          <a:prstGeom prst="rect">
            <a:avLst/>
          </a:prstGeom>
          <a:ln>
            <a:noFill/>
          </a:ln>
          <a:effectLst>
            <a:softEdge rad="112500"/>
          </a:effectLst>
        </p:spPr>
      </p:pic>
      <p:sp>
        <p:nvSpPr>
          <p:cNvPr id="5" name="TextBox 4"/>
          <p:cNvSpPr txBox="1"/>
          <p:nvPr/>
        </p:nvSpPr>
        <p:spPr>
          <a:xfrm>
            <a:off x="4914900" y="792163"/>
            <a:ext cx="4038600" cy="4770437"/>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endParaRPr lang="en-US" sz="40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4000" b="1" dirty="0">
                <a:effectLst>
                  <a:outerShdw blurRad="38100" dist="38100" dir="2700000" algn="tl">
                    <a:srgbClr val="000000">
                      <a:alpha val="43137"/>
                    </a:srgbClr>
                  </a:outerShdw>
                </a:effectLst>
                <a:latin typeface="+mn-lt"/>
              </a:rPr>
              <a:t>Don’t Use Any Parts/Pieces</a:t>
            </a:r>
          </a:p>
          <a:p>
            <a:pPr algn="ctr" fontAlgn="auto">
              <a:spcBef>
                <a:spcPts val="0"/>
              </a:spcBef>
              <a:spcAft>
                <a:spcPts val="0"/>
              </a:spcAft>
              <a:defRPr/>
            </a:pPr>
            <a:r>
              <a:rPr lang="en-US" sz="4000" b="1" dirty="0">
                <a:effectLst>
                  <a:outerShdw blurRad="38100" dist="38100" dir="2700000" algn="tl">
                    <a:srgbClr val="000000">
                      <a:alpha val="43137"/>
                    </a:srgbClr>
                  </a:outerShdw>
                </a:effectLst>
                <a:latin typeface="+mn-lt"/>
              </a:rPr>
              <a:t>You Can Not</a:t>
            </a:r>
          </a:p>
          <a:p>
            <a:pPr algn="ctr" fontAlgn="auto">
              <a:spcBef>
                <a:spcPts val="0"/>
              </a:spcBef>
              <a:spcAft>
                <a:spcPts val="0"/>
              </a:spcAft>
              <a:defRPr/>
            </a:pPr>
            <a:r>
              <a:rPr lang="en-US" sz="4800" b="1" dirty="0">
                <a:effectLst>
                  <a:outerShdw blurRad="38100" dist="38100" dir="2700000" algn="tl">
                    <a:srgbClr val="000000">
                      <a:alpha val="43137"/>
                    </a:srgbClr>
                  </a:outerShdw>
                </a:effectLst>
                <a:latin typeface="+mn-lt"/>
              </a:rPr>
              <a:t>REPLACE</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mn-lt"/>
              </a:rPr>
              <a:t>at a</a:t>
            </a:r>
            <a:r>
              <a:rPr lang="en-US" sz="4800" b="1" dirty="0">
                <a:effectLst>
                  <a:outerShdw blurRad="38100" dist="38100" dir="2700000" algn="tl">
                    <a:srgbClr val="000000">
                      <a:alpha val="43137"/>
                    </a:srgbClr>
                  </a:outerShdw>
                </a:effectLst>
                <a:latin typeface="+mn-lt"/>
              </a:rPr>
              <a:t/>
            </a:r>
            <a:br>
              <a:rPr lang="en-US" sz="4800" b="1" dirty="0">
                <a:effectLst>
                  <a:outerShdw blurRad="38100" dist="38100" dir="2700000" algn="tl">
                    <a:srgbClr val="000000">
                      <a:alpha val="43137"/>
                    </a:srgbClr>
                  </a:outerShdw>
                </a:effectLst>
                <a:latin typeface="+mn-lt"/>
              </a:rPr>
            </a:br>
            <a:r>
              <a:rPr lang="en-US" sz="3200" b="1" dirty="0">
                <a:effectLst>
                  <a:outerShdw blurRad="38100" dist="38100" dir="2700000" algn="tl">
                    <a:srgbClr val="000000">
                      <a:alpha val="43137"/>
                    </a:srgbClr>
                  </a:outerShdw>
                </a:effectLst>
                <a:latin typeface="+mn-lt"/>
              </a:rPr>
              <a:t>“</a:t>
            </a:r>
            <a:r>
              <a:rPr lang="en-US" sz="3200" b="1" dirty="0" err="1">
                <a:effectLst>
                  <a:outerShdw blurRad="38100" dist="38100" dir="2700000" algn="tl">
                    <a:srgbClr val="000000">
                      <a:alpha val="43137"/>
                    </a:srgbClr>
                  </a:outerShdw>
                </a:effectLst>
                <a:latin typeface="+mn-lt"/>
              </a:rPr>
              <a:t>Wal</a:t>
            </a:r>
            <a:r>
              <a:rPr lang="en-US" sz="3200" b="1" dirty="0">
                <a:effectLst>
                  <a:outerShdw blurRad="38100" dist="38100" dir="2700000" algn="tl">
                    <a:srgbClr val="000000">
                      <a:alpha val="43137"/>
                    </a:srgbClr>
                  </a:outerShdw>
                </a:effectLst>
                <a:latin typeface="+mn-lt"/>
              </a:rPr>
              <a:t>*Mart / Staples</a:t>
            </a:r>
          </a:p>
          <a:p>
            <a:pPr algn="ctr" fontAlgn="auto">
              <a:spcBef>
                <a:spcPts val="0"/>
              </a:spcBef>
              <a:spcAft>
                <a:spcPts val="0"/>
              </a:spcAft>
              <a:defRPr/>
            </a:pPr>
            <a:r>
              <a:rPr lang="en-US" sz="3200" b="1" dirty="0">
                <a:effectLst>
                  <a:outerShdw blurRad="38100" dist="38100" dir="2700000" algn="tl">
                    <a:srgbClr val="000000">
                      <a:alpha val="43137"/>
                    </a:srgbClr>
                  </a:outerShdw>
                </a:effectLst>
                <a:latin typeface="+mn-lt"/>
              </a:rPr>
              <a:t>Ace Hardware”</a:t>
            </a:r>
          </a:p>
        </p:txBody>
      </p:sp>
      <p:sp>
        <p:nvSpPr>
          <p:cNvPr id="2" name="Rectangle 1"/>
          <p:cNvSpPr/>
          <p:nvPr/>
        </p:nvSpPr>
        <p:spPr>
          <a:xfrm>
            <a:off x="4114800" y="428625"/>
            <a:ext cx="4848760" cy="838201"/>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txBody>
          <a:bodyPr wrap="none">
            <a:prstTxWarp prst="textPlain">
              <a:avLst/>
            </a:prstTxWarp>
            <a:normAutofit lnSpcReduction="1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latin typeface="+mn-lt"/>
              </a:rPr>
              <a:t>GOLDEN RULE</a:t>
            </a:r>
            <a:endParaRPr lang="en-US" sz="5400" b="1" dirty="0">
              <a:ln w="3175">
                <a:solidFill>
                  <a:srgbClr val="000066"/>
                </a:solidFill>
                <a:prstDash val="solid"/>
                <a:miter lim="800000"/>
              </a:ln>
              <a:solidFill>
                <a:srgbClr val="FFC000"/>
              </a:solidFill>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4199" y="125505"/>
            <a:ext cx="21055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7543800" y="952500"/>
            <a:ext cx="14954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OUTSIDE / FRONT</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5" name="Picture 4" descr="IMG_0079.jpg"/>
          <p:cNvPicPr>
            <a:picLocks noChangeAspect="1"/>
          </p:cNvPicPr>
          <p:nvPr/>
        </p:nvPicPr>
        <p:blipFill>
          <a:blip r:embed="rId2" cstate="print"/>
          <a:stretch>
            <a:fillRect/>
          </a:stretch>
        </p:blipFill>
        <p:spPr>
          <a:xfrm>
            <a:off x="152400" y="152400"/>
            <a:ext cx="7924800" cy="5943600"/>
          </a:xfrm>
          <a:prstGeom prst="ellipse">
            <a:avLst/>
          </a:prstGeom>
          <a:ln>
            <a:noFill/>
          </a:ln>
          <a:effectLst>
            <a:softEdge rad="112500"/>
          </a:effectLst>
        </p:spPr>
      </p:pic>
      <p:sp>
        <p:nvSpPr>
          <p:cNvPr id="6" name="Rectangle 5"/>
          <p:cNvSpPr/>
          <p:nvPr/>
        </p:nvSpPr>
        <p:spPr>
          <a:xfrm>
            <a:off x="7086600" y="5334000"/>
            <a:ext cx="18764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7" name="TextBox 6"/>
          <p:cNvSpPr txBox="1"/>
          <p:nvPr/>
        </p:nvSpPr>
        <p:spPr>
          <a:xfrm>
            <a:off x="228600" y="5181600"/>
            <a:ext cx="2116138" cy="73818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1400" b="1" dirty="0">
                <a:effectLst>
                  <a:outerShdw blurRad="38100" dist="38100" dir="2700000" algn="tl">
                    <a:srgbClr val="000000">
                      <a:alpha val="43137"/>
                    </a:srgbClr>
                  </a:outerShdw>
                </a:effectLst>
                <a:latin typeface="+mn-lt"/>
              </a:rPr>
              <a:t>Easy Lift System</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The Best Invention</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For Pulling a Trailer/CROW</a:t>
            </a:r>
            <a:endParaRPr lang="en-US" sz="1400" dirty="0">
              <a:effectLst>
                <a:outerShdw blurRad="38100" dist="38100" dir="2700000" algn="tl">
                  <a:srgbClr val="000000">
                    <a:alpha val="43137"/>
                  </a:srgbClr>
                </a:outerShdw>
              </a:effectLst>
              <a:latin typeface="+mn-lt"/>
            </a:endParaRPr>
          </a:p>
        </p:txBody>
      </p:sp>
      <p:sp>
        <p:nvSpPr>
          <p:cNvPr id="8" name="TextBox 7"/>
          <p:cNvSpPr txBox="1"/>
          <p:nvPr/>
        </p:nvSpPr>
        <p:spPr>
          <a:xfrm>
            <a:off x="2117725" y="1143000"/>
            <a:ext cx="1843088" cy="95408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1400" b="1" dirty="0">
                <a:effectLst>
                  <a:outerShdw blurRad="38100" dist="38100" dir="2700000" algn="tl">
                    <a:srgbClr val="000000">
                      <a:alpha val="43137"/>
                    </a:srgbClr>
                  </a:outerShdw>
                </a:effectLst>
                <a:latin typeface="+mn-lt"/>
              </a:rPr>
              <a:t>Empty Gas Can</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For The “Clean Power”</a:t>
            </a:r>
            <a:br>
              <a:rPr lang="en-US" sz="1400" dirty="0">
                <a:effectLst>
                  <a:outerShdw blurRad="38100" dist="38100" dir="2700000" algn="tl">
                    <a:srgbClr val="000000">
                      <a:alpha val="43137"/>
                    </a:srgbClr>
                  </a:outerShdw>
                </a:effectLst>
                <a:latin typeface="+mn-lt"/>
              </a:rPr>
            </a:br>
            <a:r>
              <a:rPr lang="en-US" sz="1400" dirty="0">
                <a:effectLst>
                  <a:outerShdw blurRad="38100" dist="38100" dir="2700000" algn="tl">
                    <a:srgbClr val="000000">
                      <a:alpha val="43137"/>
                    </a:srgbClr>
                  </a:outerShdw>
                </a:effectLst>
                <a:latin typeface="+mn-lt"/>
              </a:rPr>
              <a:t>Generator If Needed</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In The First 24/48 Hrs.</a:t>
            </a:r>
            <a:endParaRPr lang="en-US" sz="1400" dirty="0">
              <a:effectLst>
                <a:outerShdw blurRad="38100" dist="38100" dir="2700000" algn="tl">
                  <a:srgbClr val="000000">
                    <a:alpha val="43137"/>
                  </a:srgbClr>
                </a:outerShdw>
              </a:effectLst>
              <a:latin typeface="+mn-lt"/>
            </a:endParaRPr>
          </a:p>
        </p:txBody>
      </p:sp>
      <p:sp>
        <p:nvSpPr>
          <p:cNvPr id="9" name="TextBox 8"/>
          <p:cNvSpPr txBox="1"/>
          <p:nvPr/>
        </p:nvSpPr>
        <p:spPr>
          <a:xfrm>
            <a:off x="5503863" y="1752600"/>
            <a:ext cx="1808162" cy="52387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1400" b="1" dirty="0">
                <a:effectLst>
                  <a:outerShdw blurRad="38100" dist="38100" dir="2700000" algn="tl">
                    <a:srgbClr val="000000">
                      <a:alpha val="43137"/>
                    </a:srgbClr>
                  </a:outerShdw>
                </a:effectLst>
                <a:latin typeface="+mn-lt"/>
              </a:rPr>
              <a:t>Trailer 12 Volt Battery</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Backup Inside Lights</a:t>
            </a:r>
            <a:endParaRPr lang="en-US" sz="14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1" y="125505"/>
            <a:ext cx="26389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400" y="952500"/>
            <a:ext cx="24098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OUTSIDE / FRONT</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6" name="Picture 5" descr="IMG_0075.jpg"/>
          <p:cNvPicPr>
            <a:picLocks noChangeAspect="1"/>
          </p:cNvPicPr>
          <p:nvPr/>
        </p:nvPicPr>
        <p:blipFill>
          <a:blip r:embed="rId2" cstate="print"/>
          <a:srcRect/>
          <a:stretch>
            <a:fillRect/>
          </a:stretch>
        </p:blipFill>
        <p:spPr>
          <a:xfrm>
            <a:off x="609600" y="1828800"/>
            <a:ext cx="5907024" cy="3886200"/>
          </a:xfrm>
          <a:prstGeom prst="rect">
            <a:avLst/>
          </a:prstGeom>
          <a:ln>
            <a:noFill/>
          </a:ln>
          <a:effectLst>
            <a:softEdge rad="112500"/>
          </a:effectLst>
        </p:spPr>
      </p:pic>
      <p:sp>
        <p:nvSpPr>
          <p:cNvPr id="7" name="Rectangle 6"/>
          <p:cNvSpPr/>
          <p:nvPr/>
        </p:nvSpPr>
        <p:spPr>
          <a:xfrm>
            <a:off x="7086600" y="1981200"/>
            <a:ext cx="18764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8" name="TextBox 7"/>
          <p:cNvSpPr txBox="1"/>
          <p:nvPr/>
        </p:nvSpPr>
        <p:spPr>
          <a:xfrm>
            <a:off x="304800" y="1295400"/>
            <a:ext cx="5029200" cy="66198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One Box For The Front</a:t>
            </a:r>
          </a:p>
          <a:p>
            <a:pPr algn="ctr" fontAlgn="auto">
              <a:spcBef>
                <a:spcPts val="0"/>
              </a:spcBef>
              <a:spcAft>
                <a:spcPts val="0"/>
              </a:spcAft>
              <a:defRPr/>
            </a:pPr>
            <a:endParaRPr lang="en-US" sz="1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Extension Cords / “Y” </a:t>
            </a:r>
            <a:r>
              <a:rPr lang="en-US" sz="1600" dirty="0" err="1">
                <a:effectLst>
                  <a:outerShdw blurRad="38100" dist="38100" dir="2700000" algn="tl">
                    <a:srgbClr val="000000">
                      <a:alpha val="43137"/>
                    </a:srgbClr>
                  </a:outerShdw>
                </a:effectLst>
                <a:latin typeface="+mn-lt"/>
              </a:rPr>
              <a:t>GFI</a:t>
            </a:r>
            <a:r>
              <a:rPr lang="en-US" sz="1600" dirty="0">
                <a:effectLst>
                  <a:outerShdw blurRad="38100" dist="38100" dir="2700000" algn="tl">
                    <a:srgbClr val="000000">
                      <a:alpha val="43137"/>
                    </a:srgbClr>
                  </a:outerShdw>
                </a:effectLst>
                <a:latin typeface="+mn-lt"/>
              </a:rPr>
              <a:t> / Gas Funnel / Etc.</a:t>
            </a:r>
            <a:endParaRPr lang="en-US" sz="1400" dirty="0">
              <a:effectLst>
                <a:outerShdw blurRad="38100" dist="38100" dir="2700000" algn="tl">
                  <a:srgbClr val="000000">
                    <a:alpha val="43137"/>
                  </a:srgbClr>
                </a:outerShdw>
              </a:effectLst>
              <a:latin typeface="+mn-lt"/>
            </a:endParaRPr>
          </a:p>
        </p:txBody>
      </p:sp>
      <p:sp>
        <p:nvSpPr>
          <p:cNvPr id="9" name="TextBox 8"/>
          <p:cNvSpPr txBox="1"/>
          <p:nvPr/>
        </p:nvSpPr>
        <p:spPr>
          <a:xfrm>
            <a:off x="5470525" y="4789488"/>
            <a:ext cx="3275013" cy="107791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Due to Funding &amp; Space Issues</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12 Volt Trailer Battery Is Recharged</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Using a Standalone Battery Recharger</a:t>
            </a:r>
          </a:p>
          <a:p>
            <a:pPr algn="ctr" fontAlgn="auto">
              <a:spcBef>
                <a:spcPts val="0"/>
              </a:spcBef>
              <a:spcAft>
                <a:spcPts val="0"/>
              </a:spcAft>
              <a:defRPr/>
            </a:pPr>
            <a:endParaRPr lang="en-US" sz="7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b="1" dirty="0">
                <a:effectLst>
                  <a:outerShdw blurRad="38100" dist="38100" dir="2700000" algn="tl">
                    <a:srgbClr val="000000">
                      <a:alpha val="43137"/>
                    </a:srgbClr>
                  </a:outerShdw>
                </a:effectLst>
                <a:latin typeface="+mn-lt"/>
              </a:rPr>
              <a:t>Simple Solutions Are Sometimes The Best</a:t>
            </a:r>
            <a:endParaRPr lang="en-US" sz="14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34199" y="125505"/>
            <a:ext cx="2105561" cy="762000"/>
          </a:xfrm>
          <a:prstGeom prst="rect">
            <a:avLst/>
          </a:prstGeom>
          <a:noFill/>
          <a:ln w="3175">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7543800" y="952500"/>
            <a:ext cx="1495424" cy="533400"/>
          </a:xfrm>
          <a:prstGeom prst="rect">
            <a:avLst/>
          </a:prstGeom>
          <a:noFill/>
          <a:ln w="3175">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OUTSIDE / FRONT</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7" name="Picture 6" descr="IMG_0076.jpg"/>
          <p:cNvPicPr>
            <a:picLocks noChangeAspect="1"/>
          </p:cNvPicPr>
          <p:nvPr/>
        </p:nvPicPr>
        <p:blipFill>
          <a:blip r:embed="rId2" cstate="print"/>
          <a:srcRect/>
          <a:stretch>
            <a:fillRect/>
          </a:stretch>
        </p:blipFill>
        <p:spPr>
          <a:xfrm>
            <a:off x="4195891" y="1676400"/>
            <a:ext cx="3779520" cy="4417620"/>
          </a:xfrm>
          <a:prstGeom prst="ellipse">
            <a:avLst/>
          </a:prstGeom>
          <a:ln>
            <a:noFill/>
          </a:ln>
          <a:effectLst>
            <a:softEdge rad="112500"/>
          </a:effectLst>
        </p:spPr>
      </p:pic>
      <p:sp>
        <p:nvSpPr>
          <p:cNvPr id="8" name="TextBox 7"/>
          <p:cNvSpPr txBox="1"/>
          <p:nvPr/>
        </p:nvSpPr>
        <p:spPr>
          <a:xfrm>
            <a:off x="152400" y="152400"/>
            <a:ext cx="5029200" cy="230822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Simple Power / Circuit Management</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A/C &amp; Heater Unit - Dirty Power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[Camp Power / Cache Generator]</a:t>
            </a:r>
          </a:p>
          <a:p>
            <a:pPr algn="ctr" fontAlgn="auto">
              <a:spcBef>
                <a:spcPts val="0"/>
              </a:spcBef>
              <a:spcAft>
                <a:spcPts val="0"/>
              </a:spcAft>
              <a:defRPr/>
            </a:pPr>
            <a:r>
              <a:rPr lang="en-US" sz="900" dirty="0">
                <a:effectLst>
                  <a:outerShdw blurRad="38100" dist="38100" dir="2700000" algn="tl">
                    <a:srgbClr val="000000">
                      <a:alpha val="43137"/>
                    </a:srgbClr>
                  </a:outerShdw>
                </a:effectLst>
                <a:latin typeface="+mn-lt"/>
              </a:rPr>
              <a:t> </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Server/Switches Only - Clean Power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[Camp Power / Clean Generator Power (Honda </a:t>
            </a:r>
            <a:r>
              <a:rPr lang="en-US" sz="1600" dirty="0" err="1">
                <a:effectLst>
                  <a:outerShdw blurRad="38100" dist="38100" dir="2700000" algn="tl">
                    <a:srgbClr val="000000">
                      <a:alpha val="43137"/>
                    </a:srgbClr>
                  </a:outerShdw>
                </a:effectLst>
                <a:latin typeface="+mn-lt"/>
              </a:rPr>
              <a:t>EU3000si</a:t>
            </a:r>
            <a:r>
              <a:rPr lang="en-US" sz="1600" dirty="0">
                <a:effectLst>
                  <a:outerShdw blurRad="38100" dist="38100" dir="2700000" algn="tl">
                    <a:srgbClr val="000000">
                      <a:alpha val="43137"/>
                    </a:srgbClr>
                  </a:outerShdw>
                </a:effectLst>
                <a:latin typeface="+mn-lt"/>
              </a:rPr>
              <a:t>)]</a:t>
            </a:r>
          </a:p>
          <a:p>
            <a:pPr algn="ctr" fontAlgn="auto">
              <a:spcBef>
                <a:spcPts val="0"/>
              </a:spcBef>
              <a:spcAft>
                <a:spcPts val="0"/>
              </a:spcAft>
              <a:defRPr/>
            </a:pPr>
            <a:r>
              <a:rPr lang="en-US" sz="900" dirty="0">
                <a:effectLst>
                  <a:outerShdw blurRad="38100" dist="38100" dir="2700000" algn="tl">
                    <a:srgbClr val="000000">
                      <a:alpha val="43137"/>
                    </a:srgbClr>
                  </a:outerShdw>
                </a:effectLst>
                <a:latin typeface="+mn-lt"/>
              </a:rPr>
              <a:t> </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Other Misc Items – General User Power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[Camp Power / Cache Generator]</a:t>
            </a:r>
            <a:endParaRPr lang="en-US" sz="1400" dirty="0">
              <a:effectLst>
                <a:outerShdw blurRad="38100" dist="38100" dir="2700000" algn="tl">
                  <a:srgbClr val="000000">
                    <a:alpha val="43137"/>
                  </a:srgbClr>
                </a:outerShdw>
              </a:effectLst>
              <a:latin typeface="+mn-lt"/>
            </a:endParaRPr>
          </a:p>
        </p:txBody>
      </p:sp>
      <p:sp>
        <p:nvSpPr>
          <p:cNvPr id="9" name="Right Arrow 8"/>
          <p:cNvSpPr/>
          <p:nvPr/>
        </p:nvSpPr>
        <p:spPr>
          <a:xfrm rot="10800000">
            <a:off x="7086600" y="2743200"/>
            <a:ext cx="1600200" cy="914400"/>
          </a:xfrm>
          <a:prstGeom prst="rightArrow">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7304088" y="2943225"/>
            <a:ext cx="1077912" cy="461963"/>
          </a:xfrm>
          <a:prstGeom prst="rect">
            <a:avLst/>
          </a:prstGeom>
        </p:spPr>
        <p:txBody>
          <a:bodyPr wrap="none">
            <a:spAutoFit/>
          </a:bodyPr>
          <a:lstStyle/>
          <a:p>
            <a:pPr algn="ctr" fontAlgn="auto">
              <a:spcBef>
                <a:spcPts val="0"/>
              </a:spcBef>
              <a:spcAft>
                <a:spcPts val="0"/>
              </a:spcAft>
              <a:defRPr/>
            </a:pPr>
            <a:r>
              <a:rPr lang="en-US" sz="2400" dirty="0">
                <a:effectLst>
                  <a:outerShdw blurRad="38100" dist="38100" dir="2700000" algn="tl">
                    <a:srgbClr val="000000">
                      <a:alpha val="43137"/>
                    </a:srgbClr>
                  </a:outerShdw>
                </a:effectLst>
                <a:latin typeface="+mn-lt"/>
              </a:rPr>
              <a:t>A/C</a:t>
            </a:r>
            <a:r>
              <a:rPr lang="en-US" sz="1200" dirty="0">
                <a:effectLst>
                  <a:outerShdw blurRad="38100" dist="38100" dir="2700000" algn="tl">
                    <a:srgbClr val="000000">
                      <a:alpha val="43137"/>
                    </a:srgbClr>
                  </a:outerShdw>
                </a:effectLst>
                <a:latin typeface="+mn-lt"/>
              </a:rPr>
              <a:t> Power</a:t>
            </a:r>
          </a:p>
        </p:txBody>
      </p:sp>
      <p:sp>
        <p:nvSpPr>
          <p:cNvPr id="11" name="TextBox 10"/>
          <p:cNvSpPr txBox="1"/>
          <p:nvPr/>
        </p:nvSpPr>
        <p:spPr>
          <a:xfrm>
            <a:off x="2362200" y="3124200"/>
            <a:ext cx="1714500" cy="1277938"/>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1400" dirty="0">
                <a:latin typeface="+mn-lt"/>
              </a:rPr>
              <a:t>Trailer Wired So That</a:t>
            </a:r>
          </a:p>
          <a:p>
            <a:pPr algn="ctr" fontAlgn="auto">
              <a:spcBef>
                <a:spcPts val="0"/>
              </a:spcBef>
              <a:spcAft>
                <a:spcPts val="0"/>
              </a:spcAft>
              <a:defRPr/>
            </a:pPr>
            <a:r>
              <a:rPr lang="en-US" sz="1400" dirty="0">
                <a:latin typeface="+mn-lt"/>
              </a:rPr>
              <a:t>If Only Min Electrical</a:t>
            </a:r>
          </a:p>
          <a:p>
            <a:pPr algn="ctr" fontAlgn="auto">
              <a:spcBef>
                <a:spcPts val="0"/>
              </a:spcBef>
              <a:spcAft>
                <a:spcPts val="0"/>
              </a:spcAft>
              <a:defRPr/>
            </a:pPr>
            <a:r>
              <a:rPr lang="en-US" sz="1400" dirty="0">
                <a:latin typeface="+mn-lt"/>
              </a:rPr>
              <a:t>Power Available </a:t>
            </a:r>
          </a:p>
          <a:p>
            <a:pPr algn="ctr" fontAlgn="auto">
              <a:spcBef>
                <a:spcPts val="0"/>
              </a:spcBef>
              <a:spcAft>
                <a:spcPts val="0"/>
              </a:spcAft>
              <a:defRPr/>
            </a:pPr>
            <a:r>
              <a:rPr lang="en-US" sz="1400" dirty="0">
                <a:latin typeface="+mn-lt"/>
              </a:rPr>
              <a:t>Clean Power 1</a:t>
            </a:r>
            <a:r>
              <a:rPr lang="en-US" sz="1400" baseline="30000" dirty="0">
                <a:latin typeface="+mn-lt"/>
              </a:rPr>
              <a:t>st</a:t>
            </a:r>
            <a:endParaRPr lang="en-US" sz="1400" dirty="0">
              <a:latin typeface="+mn-lt"/>
            </a:endParaRPr>
          </a:p>
          <a:p>
            <a:pPr algn="ctr" fontAlgn="auto">
              <a:spcBef>
                <a:spcPts val="0"/>
              </a:spcBef>
              <a:spcAft>
                <a:spcPts val="0"/>
              </a:spcAft>
              <a:defRPr/>
            </a:pPr>
            <a:r>
              <a:rPr lang="en-US" sz="1050" dirty="0">
                <a:latin typeface="+mn-lt"/>
              </a:rPr>
              <a:t>(Backup Plan</a:t>
            </a:r>
          </a:p>
          <a:p>
            <a:pPr algn="ctr" fontAlgn="auto">
              <a:spcBef>
                <a:spcPts val="0"/>
              </a:spcBef>
              <a:spcAft>
                <a:spcPts val="0"/>
              </a:spcAft>
              <a:defRPr/>
            </a:pPr>
            <a:r>
              <a:rPr lang="en-US" sz="1050" dirty="0">
                <a:latin typeface="+mn-lt"/>
              </a:rPr>
              <a:t>“Fire Up The Generator”)</a:t>
            </a:r>
            <a:endParaRPr lang="en-US" sz="1050" dirty="0">
              <a:latin typeface="+mn-lt"/>
            </a:endParaRPr>
          </a:p>
        </p:txBody>
      </p:sp>
      <p:sp>
        <p:nvSpPr>
          <p:cNvPr id="12" name="Right Arrow 11"/>
          <p:cNvSpPr/>
          <p:nvPr/>
        </p:nvSpPr>
        <p:spPr>
          <a:xfrm>
            <a:off x="4699000" y="3276600"/>
            <a:ext cx="1600200" cy="914400"/>
          </a:xfrm>
          <a:prstGeom prst="rightArrow">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4767263" y="3457575"/>
            <a:ext cx="1046162" cy="461963"/>
          </a:xfrm>
          <a:prstGeom prst="rect">
            <a:avLst/>
          </a:prstGeom>
        </p:spPr>
        <p:txBody>
          <a:bodyPr wrap="none">
            <a:spAutoFit/>
          </a:bodyPr>
          <a:lstStyle/>
          <a:p>
            <a:pPr algn="ctr" fontAlgn="auto">
              <a:spcBef>
                <a:spcPts val="0"/>
              </a:spcBef>
              <a:spcAft>
                <a:spcPts val="0"/>
              </a:spcAft>
              <a:defRPr/>
            </a:pPr>
            <a:r>
              <a:rPr lang="en-US" sz="2400" dirty="0">
                <a:effectLst>
                  <a:outerShdw blurRad="38100" dist="38100" dir="2700000" algn="tl">
                    <a:srgbClr val="000000">
                      <a:alpha val="43137"/>
                    </a:srgbClr>
                  </a:outerShdw>
                </a:effectLst>
                <a:latin typeface="+mn-lt"/>
              </a:rPr>
              <a:t>C</a:t>
            </a:r>
            <a:r>
              <a:rPr lang="en-US" sz="1200" dirty="0">
                <a:effectLst>
                  <a:outerShdw blurRad="38100" dist="38100" dir="2700000" algn="tl">
                    <a:srgbClr val="000000">
                      <a:alpha val="43137"/>
                    </a:srgbClr>
                  </a:outerShdw>
                </a:effectLst>
                <a:latin typeface="+mn-lt"/>
              </a:rPr>
              <a:t>lean Power</a:t>
            </a:r>
          </a:p>
        </p:txBody>
      </p:sp>
      <p:sp>
        <p:nvSpPr>
          <p:cNvPr id="14" name="Right Arrow 13"/>
          <p:cNvSpPr/>
          <p:nvPr/>
        </p:nvSpPr>
        <p:spPr>
          <a:xfrm rot="10800000">
            <a:off x="7162800" y="3810000"/>
            <a:ext cx="1600200" cy="914400"/>
          </a:xfrm>
          <a:prstGeom prst="rightArrow">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7286625" y="4010025"/>
            <a:ext cx="1476375" cy="461963"/>
          </a:xfrm>
          <a:prstGeom prst="rect">
            <a:avLst/>
          </a:prstGeom>
        </p:spPr>
        <p:txBody>
          <a:bodyPr wrap="none">
            <a:spAutoFit/>
          </a:bodyPr>
          <a:lstStyle/>
          <a:p>
            <a:pPr algn="ctr" fontAlgn="auto">
              <a:spcBef>
                <a:spcPts val="0"/>
              </a:spcBef>
              <a:spcAft>
                <a:spcPts val="0"/>
              </a:spcAft>
              <a:defRPr/>
            </a:pPr>
            <a:r>
              <a:rPr lang="en-US" sz="2400" dirty="0">
                <a:effectLst>
                  <a:outerShdw blurRad="38100" dist="38100" dir="2700000" algn="tl">
                    <a:srgbClr val="000000">
                      <a:alpha val="43137"/>
                    </a:srgbClr>
                  </a:outerShdw>
                </a:effectLst>
                <a:latin typeface="+mn-lt"/>
              </a:rPr>
              <a:t>G</a:t>
            </a:r>
            <a:r>
              <a:rPr lang="en-US" sz="1200" dirty="0">
                <a:effectLst>
                  <a:outerShdw blurRad="38100" dist="38100" dir="2700000" algn="tl">
                    <a:srgbClr val="000000">
                      <a:alpha val="43137"/>
                    </a:srgbClr>
                  </a:outerShdw>
                </a:effectLst>
                <a:latin typeface="+mn-lt"/>
              </a:rPr>
              <a:t>eneral Use Power</a:t>
            </a:r>
          </a:p>
        </p:txBody>
      </p:sp>
      <p:sp>
        <p:nvSpPr>
          <p:cNvPr id="16" name="TextBox 15"/>
          <p:cNvSpPr txBox="1"/>
          <p:nvPr/>
        </p:nvSpPr>
        <p:spPr>
          <a:xfrm>
            <a:off x="152400" y="5035550"/>
            <a:ext cx="3886200" cy="908050"/>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dirty="0">
                <a:latin typeface="+mn-lt"/>
              </a:rPr>
              <a:t>Trailer Wired w/ “Breakers” Built Into Individual Appliances and Standalone </a:t>
            </a:r>
            <a:r>
              <a:rPr lang="en-US" sz="1200" dirty="0" err="1">
                <a:latin typeface="+mn-lt"/>
              </a:rPr>
              <a:t>GFI</a:t>
            </a:r>
            <a:r>
              <a:rPr lang="en-US" sz="1200" dirty="0">
                <a:latin typeface="+mn-lt"/>
              </a:rPr>
              <a:t> “Y”</a:t>
            </a:r>
          </a:p>
          <a:p>
            <a:pPr algn="ctr" fontAlgn="auto">
              <a:spcBef>
                <a:spcPts val="0"/>
              </a:spcBef>
              <a:spcAft>
                <a:spcPts val="0"/>
              </a:spcAft>
              <a:defRPr/>
            </a:pPr>
            <a:endParaRPr lang="en-US" sz="500" dirty="0">
              <a:latin typeface="+mn-lt"/>
            </a:endParaRPr>
          </a:p>
          <a:p>
            <a:pPr algn="ctr" fontAlgn="auto">
              <a:spcBef>
                <a:spcPts val="0"/>
              </a:spcBef>
              <a:spcAft>
                <a:spcPts val="0"/>
              </a:spcAft>
              <a:defRPr/>
            </a:pPr>
            <a:r>
              <a:rPr lang="en-US" sz="1200" dirty="0">
                <a:latin typeface="+mn-lt"/>
              </a:rPr>
              <a:t>Trailer Primarily Contains Items That Can Be Replaced At A Local </a:t>
            </a:r>
            <a:r>
              <a:rPr lang="en-US" sz="1200" dirty="0" err="1">
                <a:latin typeface="+mn-lt"/>
              </a:rPr>
              <a:t>Wal</a:t>
            </a:r>
            <a:r>
              <a:rPr lang="en-US" sz="1200" dirty="0">
                <a:latin typeface="+mn-lt"/>
              </a:rPr>
              <a:t>*Mart / Staples / Ace Hardware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1" y="125505"/>
            <a:ext cx="26389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pic>
        <p:nvPicPr>
          <p:cNvPr id="5" name="Picture 4" descr="IMG_0077.jpg"/>
          <p:cNvPicPr>
            <a:picLocks noChangeAspect="1"/>
          </p:cNvPicPr>
          <p:nvPr/>
        </p:nvPicPr>
        <p:blipFill>
          <a:blip r:embed="rId2" cstate="print"/>
          <a:srcRect/>
          <a:stretch>
            <a:fillRect/>
          </a:stretch>
        </p:blipFill>
        <p:spPr>
          <a:xfrm>
            <a:off x="381000" y="76200"/>
            <a:ext cx="6400800" cy="5943600"/>
          </a:xfrm>
          <a:prstGeom prst="ellipse">
            <a:avLst/>
          </a:prstGeom>
          <a:ln>
            <a:noFill/>
          </a:ln>
          <a:effectLst>
            <a:softEdge rad="112500"/>
          </a:effectLst>
        </p:spPr>
      </p:pic>
      <p:sp>
        <p:nvSpPr>
          <p:cNvPr id="8" name="Rectangle 7"/>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31748" name="TextBox 8"/>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Front / Storage Side</a:t>
            </a:r>
          </a:p>
        </p:txBody>
      </p:sp>
      <p:sp>
        <p:nvSpPr>
          <p:cNvPr id="10" name="TextBox 9"/>
          <p:cNvSpPr txBox="1"/>
          <p:nvPr/>
        </p:nvSpPr>
        <p:spPr>
          <a:xfrm>
            <a:off x="6019800" y="2667000"/>
            <a:ext cx="2819400" cy="2900363"/>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Fire Camp Electrician</a:t>
            </a:r>
          </a:p>
          <a:p>
            <a:pPr algn="ctr" fontAlgn="auto">
              <a:spcBef>
                <a:spcPts val="0"/>
              </a:spcBef>
              <a:spcAft>
                <a:spcPts val="0"/>
              </a:spcAft>
              <a:defRPr/>
            </a:pPr>
            <a:endParaRPr lang="en-US" sz="8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Trailer Wired w/ “Breakers” Built Into Individual Appliances and Standalone </a:t>
            </a:r>
            <a:r>
              <a:rPr lang="en-US" sz="1600" dirty="0" err="1">
                <a:effectLst>
                  <a:outerShdw blurRad="38100" dist="38100" dir="2700000" algn="tl">
                    <a:srgbClr val="000000">
                      <a:alpha val="43137"/>
                    </a:srgbClr>
                  </a:outerShdw>
                </a:effectLst>
                <a:latin typeface="+mn-lt"/>
              </a:rPr>
              <a:t>GFI</a:t>
            </a:r>
            <a:r>
              <a:rPr lang="en-US" sz="1600" dirty="0">
                <a:effectLst>
                  <a:outerShdw blurRad="38100" dist="38100" dir="2700000" algn="tl">
                    <a:srgbClr val="000000">
                      <a:alpha val="43137"/>
                    </a:srgbClr>
                  </a:outerShdw>
                </a:effectLst>
                <a:latin typeface="+mn-lt"/>
              </a:rPr>
              <a:t> “Y”</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Keep Those Electrical Connections Up and</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Out Of The Dirt/Mud/Wet</a:t>
            </a:r>
          </a:p>
          <a:p>
            <a:pPr algn="ctr" fontAlgn="auto">
              <a:spcBef>
                <a:spcPts val="0"/>
              </a:spcBef>
              <a:spcAft>
                <a:spcPts val="0"/>
              </a:spcAft>
              <a:defRPr/>
            </a:pPr>
            <a:r>
              <a:rPr lang="en-US" sz="1050" dirty="0">
                <a:effectLst>
                  <a:outerShdw blurRad="38100" dist="38100" dir="2700000" algn="tl">
                    <a:srgbClr val="000000">
                      <a:alpha val="43137"/>
                    </a:srgbClr>
                  </a:outerShdw>
                </a:effectLst>
                <a:latin typeface="+mn-lt"/>
              </a:rPr>
              <a:t> </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Use Heavy Gage, 3-Prong</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Extension Cords</a:t>
            </a:r>
          </a:p>
          <a:p>
            <a:pPr algn="ctr" fontAlgn="auto">
              <a:spcBef>
                <a:spcPts val="0"/>
              </a:spcBef>
              <a:spcAft>
                <a:spcPts val="0"/>
              </a:spcAft>
              <a:defRPr/>
            </a:pPr>
            <a:r>
              <a:rPr lang="en-US" sz="1100" dirty="0">
                <a:effectLst>
                  <a:outerShdw blurRad="38100" dist="38100" dir="2700000" algn="tl">
                    <a:srgbClr val="000000">
                      <a:alpha val="43137"/>
                    </a:srgbClr>
                  </a:outerShdw>
                </a:effectLst>
                <a:latin typeface="+mn-lt"/>
              </a:rPr>
              <a:t>(Don’t Need A Fire In Fire Camp)</a:t>
            </a:r>
            <a:endParaRPr lang="en-US" sz="1050" dirty="0">
              <a:effectLst>
                <a:outerShdw blurRad="38100" dist="38100" dir="2700000" algn="tl">
                  <a:srgbClr val="000000">
                    <a:alpha val="43137"/>
                  </a:srgbClr>
                </a:outerShdw>
              </a:effectLst>
              <a:latin typeface="+mn-lt"/>
            </a:endParaRPr>
          </a:p>
        </p:txBody>
      </p:sp>
      <p:sp>
        <p:nvSpPr>
          <p:cNvPr id="31750" name="TextBox 10"/>
          <p:cNvSpPr txBox="1">
            <a:spLocks noChangeArrowheads="1"/>
          </p:cNvSpPr>
          <p:nvPr/>
        </p:nvSpPr>
        <p:spPr bwMode="auto">
          <a:xfrm>
            <a:off x="5486400" y="1868488"/>
            <a:ext cx="1066800" cy="646112"/>
          </a:xfrm>
          <a:prstGeom prst="rect">
            <a:avLst/>
          </a:prstGeom>
          <a:noFill/>
          <a:ln w="9525">
            <a:noFill/>
            <a:miter lim="800000"/>
            <a:headEnd/>
            <a:tailEnd/>
          </a:ln>
        </p:spPr>
        <p:txBody>
          <a:bodyPr>
            <a:spAutoFit/>
          </a:bodyPr>
          <a:lstStyle/>
          <a:p>
            <a:r>
              <a:rPr lang="en-US" sz="1200">
                <a:solidFill>
                  <a:srgbClr val="FFFF00"/>
                </a:solidFill>
                <a:latin typeface="Calibri" pitchFamily="34" charset="0"/>
              </a:rPr>
              <a:t>Clean Generator</a:t>
            </a:r>
          </a:p>
          <a:p>
            <a:r>
              <a:rPr lang="en-US" sz="1200">
                <a:solidFill>
                  <a:srgbClr val="FFFF00"/>
                </a:solidFill>
                <a:latin typeface="Calibri" pitchFamily="34" charset="0"/>
              </a:rPr>
              <a:t>On Standby</a:t>
            </a:r>
          </a:p>
        </p:txBody>
      </p:sp>
      <p:sp>
        <p:nvSpPr>
          <p:cNvPr id="12" name="TextBox 11"/>
          <p:cNvSpPr txBox="1"/>
          <p:nvPr/>
        </p:nvSpPr>
        <p:spPr>
          <a:xfrm>
            <a:off x="228600" y="228600"/>
            <a:ext cx="1981200" cy="1508125"/>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200" dirty="0">
                <a:effectLst>
                  <a:outerShdw blurRad="38100" dist="38100" dir="2700000" algn="tl">
                    <a:srgbClr val="000000">
                      <a:alpha val="43137"/>
                    </a:srgbClr>
                  </a:outerShdw>
                </a:effectLst>
                <a:latin typeface="+mn-lt"/>
              </a:rPr>
              <a:t>GIS Plotter - Just Can’t Seem To Get Away With Packing Item For Other Folks</a:t>
            </a:r>
          </a:p>
          <a:p>
            <a:pPr fontAlgn="auto">
              <a:spcBef>
                <a:spcPts val="0"/>
              </a:spcBef>
              <a:spcAft>
                <a:spcPts val="0"/>
              </a:spcAft>
              <a:defRPr/>
            </a:pPr>
            <a:endParaRPr lang="en-US" sz="500" dirty="0">
              <a:effectLst>
                <a:outerShdw blurRad="38100" dist="38100" dir="2700000" algn="tl">
                  <a:srgbClr val="000000">
                    <a:alpha val="43137"/>
                  </a:srgbClr>
                </a:outerShdw>
              </a:effectLst>
              <a:latin typeface="+mn-lt"/>
            </a:endParaRPr>
          </a:p>
          <a:p>
            <a:pPr fontAlgn="auto">
              <a:spcBef>
                <a:spcPts val="0"/>
              </a:spcBef>
              <a:spcAft>
                <a:spcPts val="0"/>
              </a:spcAft>
              <a:defRPr/>
            </a:pPr>
            <a:r>
              <a:rPr lang="en-US" sz="1200" dirty="0">
                <a:effectLst>
                  <a:outerShdw blurRad="38100" dist="38100" dir="2700000" algn="tl">
                    <a:srgbClr val="000000">
                      <a:alpha val="43137"/>
                    </a:srgbClr>
                  </a:outerShdw>
                </a:effectLst>
                <a:latin typeface="+mn-lt"/>
              </a:rPr>
              <a:t>Not A Big Issue - Just An Item We Need To “Pull Out Of The Trailer” Before We Can Get Operational</a:t>
            </a:r>
            <a:endParaRPr lang="en-US" sz="1200" dirty="0">
              <a:effectLst>
                <a:outerShdw blurRad="38100" dist="38100" dir="2700000" algn="tl">
                  <a:srgbClr val="000000">
                    <a:alpha val="43137"/>
                  </a:srgbClr>
                </a:outerShdw>
              </a:effectLst>
              <a:latin typeface="+mn-lt"/>
            </a:endParaRPr>
          </a:p>
        </p:txBody>
      </p:sp>
      <p:sp>
        <p:nvSpPr>
          <p:cNvPr id="13" name="TextBox 12"/>
          <p:cNvSpPr txBox="1"/>
          <p:nvPr/>
        </p:nvSpPr>
        <p:spPr>
          <a:xfrm>
            <a:off x="152400" y="5029200"/>
            <a:ext cx="2819400" cy="461963"/>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200" b="1" dirty="0">
                <a:latin typeface="+mn-lt"/>
              </a:rPr>
              <a:t>When Not Needed, Side Screen Room/Awning is a Great Storage Area</a:t>
            </a:r>
            <a:endParaRPr lang="en-US" sz="1200" b="1"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OUTSIDE / ENTRANCE</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7" name="Picture 6" descr="IMG_0083.jpg"/>
          <p:cNvPicPr>
            <a:picLocks noChangeAspect="1"/>
          </p:cNvPicPr>
          <p:nvPr/>
        </p:nvPicPr>
        <p:blipFill>
          <a:blip r:embed="rId2" cstate="print">
            <a:lum bright="10000"/>
          </a:blip>
          <a:srcRect/>
          <a:stretch>
            <a:fillRect/>
          </a:stretch>
        </p:blipFill>
        <p:spPr>
          <a:xfrm>
            <a:off x="304800" y="1828800"/>
            <a:ext cx="6723529" cy="3810000"/>
          </a:xfrm>
          <a:prstGeom prst="rect">
            <a:avLst/>
          </a:prstGeom>
          <a:ln>
            <a:noFill/>
          </a:ln>
          <a:effectLst>
            <a:softEdge rad="112500"/>
          </a:effectLst>
        </p:spPr>
      </p:pic>
      <p:sp>
        <p:nvSpPr>
          <p:cNvPr id="5" name="TextBox 4"/>
          <p:cNvSpPr txBox="1"/>
          <p:nvPr/>
        </p:nvSpPr>
        <p:spPr>
          <a:xfrm>
            <a:off x="304800" y="304800"/>
            <a:ext cx="5334000" cy="1300163"/>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Front Entrance / Customer Service Covered Area</a:t>
            </a:r>
          </a:p>
          <a:p>
            <a:pPr algn="ctr" fontAlgn="auto">
              <a:spcBef>
                <a:spcPts val="0"/>
              </a:spcBef>
              <a:spcAft>
                <a:spcPts val="0"/>
              </a:spcAft>
              <a:defRPr/>
            </a:pPr>
            <a:endParaRPr lang="en-US" sz="8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AND … A Location To Clean Up</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Rental PCs, Coil/Test Cables, etc.</a:t>
            </a:r>
          </a:p>
          <a:p>
            <a:pPr algn="ctr" fontAlgn="auto">
              <a:spcBef>
                <a:spcPts val="0"/>
              </a:spcBef>
              <a:spcAft>
                <a:spcPts val="0"/>
              </a:spcAft>
              <a:defRPr/>
            </a:pPr>
            <a:endParaRPr lang="en-US" sz="105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One Fine CTSP Start Up / Tear Down Work Area</a:t>
            </a:r>
            <a:endParaRPr lang="en-US" sz="1050" b="1" dirty="0">
              <a:effectLst>
                <a:outerShdw blurRad="38100" dist="38100" dir="2700000" algn="tl">
                  <a:srgbClr val="000000">
                    <a:alpha val="43137"/>
                  </a:srgbClr>
                </a:outerShdw>
              </a:effectLst>
              <a:latin typeface="+mn-lt"/>
            </a:endParaRPr>
          </a:p>
        </p:txBody>
      </p:sp>
      <p:sp>
        <p:nvSpPr>
          <p:cNvPr id="6" name="Rectangle 5"/>
          <p:cNvSpPr/>
          <p:nvPr/>
        </p:nvSpPr>
        <p:spPr>
          <a:xfrm>
            <a:off x="6038850" y="4800600"/>
            <a:ext cx="2211388" cy="89217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dirty="0">
                <a:effectLst>
                  <a:outerShdw blurRad="38100" dist="38100" dir="2700000" algn="tl">
                    <a:srgbClr val="000000">
                      <a:alpha val="43137"/>
                    </a:srgbClr>
                  </a:outerShdw>
                </a:effectLst>
                <a:latin typeface="+mn-lt"/>
              </a:rPr>
              <a:t>Lockable RV Style</a:t>
            </a:r>
          </a:p>
          <a:p>
            <a:pPr algn="ctr" fontAlgn="auto">
              <a:spcBef>
                <a:spcPts val="0"/>
              </a:spcBef>
              <a:spcAft>
                <a:spcPts val="0"/>
              </a:spcAft>
              <a:defRPr/>
            </a:pPr>
            <a:r>
              <a:rPr lang="en-US" dirty="0">
                <a:effectLst>
                  <a:outerShdw blurRad="38100" dist="38100" dir="2700000" algn="tl">
                    <a:srgbClr val="000000">
                      <a:alpha val="43137"/>
                    </a:srgbClr>
                  </a:outerShdw>
                </a:effectLst>
                <a:latin typeface="+mn-lt"/>
              </a:rPr>
              <a:t>Main Entrance / Door</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(Versus – Padlock Door)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pic>
        <p:nvPicPr>
          <p:cNvPr id="5" name="Picture 4" descr="IMG_0080.jpg"/>
          <p:cNvPicPr>
            <a:picLocks noChangeAspect="1"/>
          </p:cNvPicPr>
          <p:nvPr/>
        </p:nvPicPr>
        <p:blipFill>
          <a:blip r:embed="rId2" cstate="print"/>
          <a:srcRect/>
          <a:stretch>
            <a:fillRect/>
          </a:stretch>
        </p:blipFill>
        <p:spPr>
          <a:xfrm>
            <a:off x="533400" y="1676400"/>
            <a:ext cx="7848600" cy="4055110"/>
          </a:xfrm>
          <a:prstGeom prst="ellipse">
            <a:avLst/>
          </a:prstGeom>
          <a:ln>
            <a:noFill/>
          </a:ln>
          <a:effectLst>
            <a:softEdge rad="112500"/>
          </a:effectLst>
        </p:spPr>
      </p:pic>
      <p:sp>
        <p:nvSpPr>
          <p:cNvPr id="6" name="Rectangle 5"/>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33796" name="TextBox 6"/>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Main Entrance/Door</a:t>
            </a:r>
          </a:p>
        </p:txBody>
      </p:sp>
      <p:sp>
        <p:nvSpPr>
          <p:cNvPr id="8" name="TextBox 7"/>
          <p:cNvSpPr txBox="1"/>
          <p:nvPr/>
        </p:nvSpPr>
        <p:spPr>
          <a:xfrm>
            <a:off x="457200" y="609600"/>
            <a:ext cx="3962400" cy="1492250"/>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Customer Service Is A Priority</a:t>
            </a:r>
          </a:p>
          <a:p>
            <a:pPr algn="ctr" fontAlgn="auto">
              <a:spcBef>
                <a:spcPts val="0"/>
              </a:spcBef>
              <a:spcAft>
                <a:spcPts val="0"/>
              </a:spcAft>
              <a:defRPr/>
            </a:pPr>
            <a:endParaRPr lang="en-US" sz="8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Velcro Attached White Board</a:t>
            </a:r>
          </a:p>
          <a:p>
            <a:pPr algn="ctr" fontAlgn="auto">
              <a:spcBef>
                <a:spcPts val="0"/>
              </a:spcBef>
              <a:spcAft>
                <a:spcPts val="0"/>
              </a:spcAft>
              <a:defRPr/>
            </a:pPr>
            <a:r>
              <a:rPr lang="en-US" sz="1100" dirty="0">
                <a:effectLst>
                  <a:outerShdw blurRad="38100" dist="38100" dir="2700000" algn="tl">
                    <a:srgbClr val="000000">
                      <a:alpha val="43137"/>
                    </a:srgbClr>
                  </a:outerShdw>
                </a:effectLst>
                <a:latin typeface="+mn-lt"/>
              </a:rPr>
              <a:t>[Removable To Store Inside During Transport]</a:t>
            </a:r>
          </a:p>
          <a:p>
            <a:pPr algn="ctr" fontAlgn="auto">
              <a:spcBef>
                <a:spcPts val="0"/>
              </a:spcBef>
              <a:spcAft>
                <a:spcPts val="0"/>
              </a:spcAft>
              <a:defRPr/>
            </a:pPr>
            <a:endParaRPr lang="en-US" sz="14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Letting Your Customers Know Where You Are &amp;</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A Place For Them To Leave </a:t>
            </a:r>
            <a:r>
              <a:rPr lang="en-US" sz="1400" dirty="0" err="1">
                <a:effectLst>
                  <a:outerShdw blurRad="38100" dist="38100" dir="2700000" algn="tl">
                    <a:srgbClr val="000000">
                      <a:alpha val="43137"/>
                    </a:srgbClr>
                  </a:outerShdw>
                </a:effectLst>
                <a:latin typeface="+mn-lt"/>
              </a:rPr>
              <a:t>Ya</a:t>
            </a:r>
            <a:r>
              <a:rPr lang="en-US" sz="1400" dirty="0">
                <a:effectLst>
                  <a:outerShdw blurRad="38100" dist="38100" dir="2700000" algn="tl">
                    <a:srgbClr val="000000">
                      <a:alpha val="43137"/>
                    </a:srgbClr>
                  </a:outerShdw>
                </a:effectLst>
                <a:latin typeface="+mn-lt"/>
              </a:rPr>
              <a:t> A Note</a:t>
            </a:r>
          </a:p>
        </p:txBody>
      </p:sp>
      <p:sp>
        <p:nvSpPr>
          <p:cNvPr id="9" name="TextBox 8"/>
          <p:cNvSpPr txBox="1"/>
          <p:nvPr/>
        </p:nvSpPr>
        <p:spPr>
          <a:xfrm>
            <a:off x="5867400" y="5257800"/>
            <a:ext cx="2362200" cy="438150"/>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b="1" dirty="0">
                <a:latin typeface="+mn-lt"/>
              </a:rPr>
              <a:t>Even Equipped with a Door Bell</a:t>
            </a:r>
          </a:p>
          <a:p>
            <a:pPr algn="ctr" fontAlgn="auto">
              <a:spcBef>
                <a:spcPts val="0"/>
              </a:spcBef>
              <a:spcAft>
                <a:spcPts val="0"/>
              </a:spcAft>
              <a:defRPr/>
            </a:pPr>
            <a:r>
              <a:rPr lang="en-US" sz="1050" b="1" dirty="0">
                <a:latin typeface="+mn-lt"/>
              </a:rPr>
              <a:t>(Removable Too!)</a:t>
            </a:r>
            <a:endParaRPr lang="en-US" sz="1050" b="1" dirty="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endParaRPr>
          </a:p>
        </p:txBody>
      </p:sp>
      <p:pic>
        <p:nvPicPr>
          <p:cNvPr id="5" name="Picture 4" descr="IMG_0081.jpg"/>
          <p:cNvPicPr>
            <a:picLocks noChangeAspect="1"/>
          </p:cNvPicPr>
          <p:nvPr/>
        </p:nvPicPr>
        <p:blipFill>
          <a:blip r:embed="rId2" cstate="print"/>
          <a:srcRect/>
          <a:stretch>
            <a:fillRect/>
          </a:stretch>
        </p:blipFill>
        <p:spPr>
          <a:xfrm>
            <a:off x="838200" y="762000"/>
            <a:ext cx="4671907" cy="4724400"/>
          </a:xfrm>
          <a:prstGeom prst="ellipse">
            <a:avLst/>
          </a:prstGeom>
          <a:ln>
            <a:noFill/>
          </a:ln>
          <a:effectLst>
            <a:softEdge rad="112500"/>
          </a:effectLst>
        </p:spPr>
      </p:pic>
      <p:sp>
        <p:nvSpPr>
          <p:cNvPr id="6" name="Rectangle 5"/>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34820" name="TextBox 7"/>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Main Entrance/Door</a:t>
            </a:r>
          </a:p>
        </p:txBody>
      </p:sp>
      <p:sp>
        <p:nvSpPr>
          <p:cNvPr id="9" name="TextBox 8"/>
          <p:cNvSpPr txBox="1"/>
          <p:nvPr/>
        </p:nvSpPr>
        <p:spPr>
          <a:xfrm>
            <a:off x="5181600" y="2133600"/>
            <a:ext cx="2971800" cy="892175"/>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Just A Little Step Up</a:t>
            </a:r>
          </a:p>
          <a:p>
            <a:pPr algn="ctr" fontAlgn="auto">
              <a:spcBef>
                <a:spcPts val="0"/>
              </a:spcBef>
              <a:spcAft>
                <a:spcPts val="0"/>
              </a:spcAft>
              <a:defRPr/>
            </a:pPr>
            <a:endParaRPr lang="en-US" sz="8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Critical Because of the Varied Terrain</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the CROW Can/Will Be Located</a:t>
            </a:r>
          </a:p>
        </p:txBody>
      </p:sp>
      <p:sp>
        <p:nvSpPr>
          <p:cNvPr id="11" name="TextBox 10"/>
          <p:cNvSpPr txBox="1"/>
          <p:nvPr/>
        </p:nvSpPr>
        <p:spPr>
          <a:xfrm>
            <a:off x="4267200" y="4876800"/>
            <a:ext cx="2362200" cy="461963"/>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b="1" dirty="0">
                <a:latin typeface="+mn-lt"/>
              </a:rPr>
              <a:t>Step Fits Inside The Built In Trailer Step Cut Out for Transport</a:t>
            </a:r>
            <a:endParaRPr lang="en-US" sz="1050" b="1" dirty="0">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pic>
        <p:nvPicPr>
          <p:cNvPr id="7" name="Picture 6" descr="IMG_0085.jpg"/>
          <p:cNvPicPr>
            <a:picLocks noChangeAspect="1"/>
          </p:cNvPicPr>
          <p:nvPr/>
        </p:nvPicPr>
        <p:blipFill>
          <a:blip r:embed="rId2" cstate="print"/>
          <a:srcRect/>
          <a:stretch>
            <a:fillRect/>
          </a:stretch>
        </p:blipFill>
        <p:spPr>
          <a:xfrm>
            <a:off x="381000" y="381000"/>
            <a:ext cx="5212080" cy="3429000"/>
          </a:xfrm>
          <a:prstGeom prst="rect">
            <a:avLst/>
          </a:prstGeom>
          <a:ln>
            <a:noFill/>
          </a:ln>
          <a:effectLst>
            <a:softEdge rad="112500"/>
          </a:effectLst>
        </p:spPr>
      </p:pic>
      <p:pic>
        <p:nvPicPr>
          <p:cNvPr id="6" name="Picture 5" descr="IMG_0087.jpg"/>
          <p:cNvPicPr>
            <a:picLocks noChangeAspect="1"/>
          </p:cNvPicPr>
          <p:nvPr/>
        </p:nvPicPr>
        <p:blipFill>
          <a:blip r:embed="rId3" cstate="print"/>
          <a:srcRect/>
          <a:stretch>
            <a:fillRect/>
          </a:stretch>
        </p:blipFill>
        <p:spPr>
          <a:xfrm>
            <a:off x="5363307" y="1981200"/>
            <a:ext cx="2485293" cy="4038600"/>
          </a:xfrm>
          <a:prstGeom prst="ellipse">
            <a:avLst/>
          </a:prstGeom>
          <a:ln>
            <a:noFill/>
          </a:ln>
          <a:effectLst>
            <a:softEdge rad="112500"/>
          </a:effectLst>
        </p:spPr>
      </p:pic>
      <p:pic>
        <p:nvPicPr>
          <p:cNvPr id="8" name="Picture 7" descr="IMG_0086.jpg"/>
          <p:cNvPicPr>
            <a:picLocks noChangeAspect="1"/>
          </p:cNvPicPr>
          <p:nvPr/>
        </p:nvPicPr>
        <p:blipFill>
          <a:blip r:embed="rId4" cstate="print">
            <a:lum bright="10000" contrast="20000"/>
          </a:blip>
          <a:srcRect/>
          <a:stretch>
            <a:fillRect/>
          </a:stretch>
        </p:blipFill>
        <p:spPr>
          <a:xfrm>
            <a:off x="533400" y="4123386"/>
            <a:ext cx="4343400" cy="1896414"/>
          </a:xfrm>
          <a:prstGeom prst="ellipse">
            <a:avLst/>
          </a:prstGeom>
          <a:ln>
            <a:noFill/>
          </a:ln>
          <a:effectLst>
            <a:softEdge rad="112500"/>
          </a:effectLst>
        </p:spPr>
      </p:pic>
      <p:sp>
        <p:nvSpPr>
          <p:cNvPr id="9" name="Rectangle 8"/>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35846" name="TextBox 10"/>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Main Entrance/Door</a:t>
            </a:r>
          </a:p>
        </p:txBody>
      </p:sp>
      <p:sp>
        <p:nvSpPr>
          <p:cNvPr id="12" name="TextBox 11"/>
          <p:cNvSpPr txBox="1"/>
          <p:nvPr/>
        </p:nvSpPr>
        <p:spPr>
          <a:xfrm>
            <a:off x="228600" y="3276600"/>
            <a:ext cx="2362200" cy="800100"/>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Air Flow</a:t>
            </a:r>
          </a:p>
          <a:p>
            <a:pPr algn="ctr" fontAlgn="auto">
              <a:spcBef>
                <a:spcPts val="0"/>
              </a:spcBef>
              <a:spcAft>
                <a:spcPts val="0"/>
              </a:spcAft>
              <a:defRPr/>
            </a:pPr>
            <a:endParaRPr lang="en-US" sz="2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Bungee Cord Secures Main</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Entrance Door Open</a:t>
            </a:r>
          </a:p>
        </p:txBody>
      </p:sp>
      <p:sp>
        <p:nvSpPr>
          <p:cNvPr id="13" name="TextBox 12"/>
          <p:cNvSpPr txBox="1"/>
          <p:nvPr/>
        </p:nvSpPr>
        <p:spPr>
          <a:xfrm>
            <a:off x="7315200" y="4800600"/>
            <a:ext cx="1219200" cy="830263"/>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b="1" dirty="0">
                <a:effectLst>
                  <a:outerShdw blurRad="38100" dist="38100" dir="2700000" algn="tl">
                    <a:srgbClr val="000000">
                      <a:alpha val="43137"/>
                    </a:srgbClr>
                  </a:outerShdw>
                </a:effectLst>
                <a:latin typeface="+mn-lt"/>
              </a:rPr>
              <a:t>When Using</a:t>
            </a:r>
          </a:p>
          <a:p>
            <a:pPr algn="ctr" fontAlgn="auto">
              <a:spcBef>
                <a:spcPts val="0"/>
              </a:spcBef>
              <a:spcAft>
                <a:spcPts val="0"/>
              </a:spcAft>
              <a:defRPr/>
            </a:pPr>
            <a:r>
              <a:rPr lang="en-US" sz="1200" b="1" dirty="0">
                <a:effectLst>
                  <a:outerShdw blurRad="38100" dist="38100" dir="2700000" algn="tl">
                    <a:srgbClr val="000000">
                      <a:alpha val="43137"/>
                    </a:srgbClr>
                  </a:outerShdw>
                </a:effectLst>
                <a:latin typeface="+mn-lt"/>
              </a:rPr>
              <a:t>Bungee Cords</a:t>
            </a:r>
          </a:p>
          <a:p>
            <a:pPr algn="ctr" fontAlgn="auto">
              <a:spcBef>
                <a:spcPts val="0"/>
              </a:spcBef>
              <a:spcAft>
                <a:spcPts val="0"/>
              </a:spcAft>
              <a:defRPr/>
            </a:pPr>
            <a:r>
              <a:rPr lang="en-US" sz="1200" b="1" dirty="0">
                <a:effectLst>
                  <a:outerShdw blurRad="38100" dist="38100" dir="2700000" algn="tl">
                    <a:srgbClr val="000000">
                      <a:alpha val="43137"/>
                    </a:srgbClr>
                  </a:outerShdw>
                </a:effectLst>
                <a:latin typeface="+mn-lt"/>
              </a:rPr>
              <a:t>Provide A Place</a:t>
            </a:r>
          </a:p>
          <a:p>
            <a:pPr algn="ctr" fontAlgn="auto">
              <a:spcBef>
                <a:spcPts val="0"/>
              </a:spcBef>
              <a:spcAft>
                <a:spcPts val="0"/>
              </a:spcAft>
              <a:defRPr/>
            </a:pPr>
            <a:r>
              <a:rPr lang="en-US" sz="1200" b="1" dirty="0">
                <a:effectLst>
                  <a:outerShdw blurRad="38100" dist="38100" dir="2700000" algn="tl">
                    <a:srgbClr val="000000">
                      <a:alpha val="43137"/>
                    </a:srgbClr>
                  </a:outerShdw>
                </a:effectLst>
                <a:latin typeface="+mn-lt"/>
              </a:rPr>
              <a:t>To Secure Them</a:t>
            </a:r>
            <a:endParaRPr lang="en-US" sz="1050" b="1" dirty="0">
              <a:effectLst>
                <a:outerShdw blurRad="38100" dist="38100" dir="2700000" algn="tl">
                  <a:srgbClr val="000000">
                    <a:alpha val="43137"/>
                  </a:srgbClr>
                </a:outerShdw>
              </a:effectLst>
              <a:latin typeface="+mn-lt"/>
            </a:endParaRPr>
          </a:p>
        </p:txBody>
      </p:sp>
      <p:sp>
        <p:nvSpPr>
          <p:cNvPr id="14" name="Rectangle 13"/>
          <p:cNvSpPr/>
          <p:nvPr/>
        </p:nvSpPr>
        <p:spPr>
          <a:xfrm>
            <a:off x="2819400" y="5486400"/>
            <a:ext cx="2819400" cy="469900"/>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Removable Door Chain</a:t>
            </a:r>
            <a:br>
              <a:rPr lang="en-US" sz="1400" dirty="0">
                <a:effectLst>
                  <a:outerShdw blurRad="38100" dist="38100" dir="2700000" algn="tl">
                    <a:srgbClr val="000000">
                      <a:alpha val="43137"/>
                    </a:srgbClr>
                  </a:outerShdw>
                </a:effectLst>
                <a:latin typeface="+mn-lt"/>
              </a:rPr>
            </a:br>
            <a:r>
              <a:rPr lang="en-US" sz="1050" dirty="0">
                <a:effectLst>
                  <a:outerShdw blurRad="38100" dist="38100" dir="2700000" algn="tl">
                    <a:srgbClr val="000000">
                      <a:alpha val="43137"/>
                    </a:srgbClr>
                  </a:outerShdw>
                </a:effectLst>
                <a:latin typeface="+mn-lt"/>
              </a:rPr>
              <a:t>(Prevents Door “Flying Out of Your Hand”</a:t>
            </a:r>
            <a:endParaRPr lang="en-US" sz="14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2004_pnwteam3_logo_org.jpg"/>
          <p:cNvPicPr>
            <a:picLocks noChangeAspect="1"/>
          </p:cNvPicPr>
          <p:nvPr/>
        </p:nvPicPr>
        <p:blipFill>
          <a:blip r:embed="rId2"/>
          <a:srcRect/>
          <a:stretch>
            <a:fillRect/>
          </a:stretch>
        </p:blipFill>
        <p:spPr bwMode="auto">
          <a:xfrm>
            <a:off x="219075" y="76200"/>
            <a:ext cx="1987550" cy="1987550"/>
          </a:xfrm>
          <a:prstGeom prst="rect">
            <a:avLst/>
          </a:prstGeom>
          <a:noFill/>
          <a:ln w="9525">
            <a:noFill/>
            <a:miter lim="800000"/>
            <a:headEnd/>
            <a:tailEnd/>
          </a:ln>
        </p:spPr>
      </p:pic>
      <p:sp>
        <p:nvSpPr>
          <p:cNvPr id="5" name="Rectangle 4"/>
          <p:cNvSpPr/>
          <p:nvPr/>
        </p:nvSpPr>
        <p:spPr>
          <a:xfrm>
            <a:off x="2390239" y="201705"/>
            <a:ext cx="6516196" cy="1066800"/>
          </a:xfrm>
          <a:prstGeom prst="rect">
            <a:avLst/>
          </a:prstGeom>
          <a:noFill/>
          <a:ln>
            <a:noFill/>
          </a:ln>
        </p:spPr>
        <p:txBody>
          <a:bodyPr wrap="none">
            <a:prstTxWarp prst="textPlain">
              <a:avLst/>
            </a:prstTxWarp>
            <a:normAutofit/>
          </a:bodyPr>
          <a:lstStyle/>
          <a:p>
            <a:pPr algn="ctr" fontAlgn="auto">
              <a:spcBef>
                <a:spcPts val="0"/>
              </a:spcBef>
              <a:spcAft>
                <a:spcPts val="0"/>
              </a:spcAft>
              <a:defRPr/>
            </a:pPr>
            <a:r>
              <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rPr>
              <a:t>2009 TRAILER PROJECT SUMMARY</a:t>
            </a:r>
            <a:endPar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17411" name="TextBox 5"/>
          <p:cNvSpPr txBox="1">
            <a:spLocks noChangeArrowheads="1"/>
          </p:cNvSpPr>
          <p:nvPr/>
        </p:nvSpPr>
        <p:spPr bwMode="auto">
          <a:xfrm>
            <a:off x="2317750" y="1304925"/>
            <a:ext cx="6477000" cy="768350"/>
          </a:xfrm>
          <a:prstGeom prst="rect">
            <a:avLst/>
          </a:prstGeom>
          <a:noFill/>
          <a:ln w="9525">
            <a:noFill/>
            <a:miter lim="800000"/>
            <a:headEnd/>
            <a:tailEnd/>
          </a:ln>
        </p:spPr>
        <p:txBody>
          <a:bodyPr>
            <a:spAutoFit/>
          </a:bodyPr>
          <a:lstStyle/>
          <a:p>
            <a:pPr algn="ctr"/>
            <a:r>
              <a:rPr lang="en-US" sz="3000" b="1">
                <a:latin typeface="Calibri" pitchFamily="34" charset="0"/>
              </a:rPr>
              <a:t>“CROW- Computer Room On Wheels”</a:t>
            </a:r>
          </a:p>
          <a:p>
            <a:pPr algn="ctr"/>
            <a:r>
              <a:rPr lang="en-US" sz="1400" b="1">
                <a:latin typeface="Calibri" pitchFamily="34" charset="0"/>
              </a:rPr>
              <a:t>CTSP Office / CTSP Equipment &amp; Supplies Storage &amp; WEBM Screen Room Office</a:t>
            </a:r>
          </a:p>
        </p:txBody>
      </p:sp>
      <p:sp>
        <p:nvSpPr>
          <p:cNvPr id="7" name="TextBox 6"/>
          <p:cNvSpPr txBox="1"/>
          <p:nvPr/>
        </p:nvSpPr>
        <p:spPr>
          <a:xfrm>
            <a:off x="3175" y="6588125"/>
            <a:ext cx="2217738" cy="254000"/>
          </a:xfrm>
          <a:prstGeom prst="rect">
            <a:avLst/>
          </a:prstGeom>
          <a:noFill/>
        </p:spPr>
        <p:txBody>
          <a:bodyPr wrap="none">
            <a:spAutoFit/>
          </a:bodyPr>
          <a:lstStyle/>
          <a:p>
            <a:pPr fontAlgn="auto">
              <a:spcBef>
                <a:spcPts val="0"/>
              </a:spcBef>
              <a:spcAft>
                <a:spcPts val="0"/>
              </a:spcAft>
              <a:defRPr/>
            </a:pPr>
            <a:r>
              <a:rPr lang="en-US" sz="1050" dirty="0">
                <a:latin typeface="+mn-lt"/>
              </a:rPr>
              <a:t>CTSP = Computer Technical Specialist</a:t>
            </a:r>
            <a:endParaRPr lang="en-US" sz="1050" dirty="0">
              <a:latin typeface="+mn-lt"/>
            </a:endParaRPr>
          </a:p>
        </p:txBody>
      </p:sp>
      <p:sp>
        <p:nvSpPr>
          <p:cNvPr id="17413" name="TextBox 7"/>
          <p:cNvSpPr txBox="1">
            <a:spLocks noChangeArrowheads="1"/>
          </p:cNvSpPr>
          <p:nvPr/>
        </p:nvSpPr>
        <p:spPr bwMode="auto">
          <a:xfrm>
            <a:off x="7434263" y="6570663"/>
            <a:ext cx="1709737" cy="277812"/>
          </a:xfrm>
          <a:prstGeom prst="rect">
            <a:avLst/>
          </a:prstGeom>
          <a:noFill/>
          <a:ln w="9525">
            <a:noFill/>
            <a:miter lim="800000"/>
            <a:headEnd/>
            <a:tailEnd/>
          </a:ln>
        </p:spPr>
        <p:txBody>
          <a:bodyPr wrap="none">
            <a:spAutoFit/>
          </a:bodyPr>
          <a:lstStyle/>
          <a:p>
            <a:r>
              <a:rPr lang="en-US" sz="1200">
                <a:latin typeface="Calibri" pitchFamily="34" charset="0"/>
              </a:rPr>
              <a:t>Last Updated:  10/01/09</a:t>
            </a:r>
          </a:p>
        </p:txBody>
      </p:sp>
      <p:cxnSp>
        <p:nvCxnSpPr>
          <p:cNvPr id="11" name="Straight Connector 10"/>
          <p:cNvCxnSpPr/>
          <p:nvPr/>
        </p:nvCxnSpPr>
        <p:spPr>
          <a:xfrm>
            <a:off x="152400" y="2328863"/>
            <a:ext cx="8839200" cy="1587"/>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142875" y="5516563"/>
            <a:ext cx="8839200" cy="3175"/>
          </a:xfrm>
          <a:prstGeom prst="line">
            <a:avLst/>
          </a:prstGeom>
          <a:ln/>
        </p:spPr>
        <p:style>
          <a:lnRef idx="3">
            <a:schemeClr val="dk1"/>
          </a:lnRef>
          <a:fillRef idx="0">
            <a:schemeClr val="dk1"/>
          </a:fillRef>
          <a:effectRef idx="2">
            <a:schemeClr val="dk1"/>
          </a:effectRef>
          <a:fontRef idx="minor">
            <a:schemeClr val="tx1"/>
          </a:fontRef>
        </p:style>
      </p:cxnSp>
      <p:sp>
        <p:nvSpPr>
          <p:cNvPr id="17416" name="TextBox 12"/>
          <p:cNvSpPr txBox="1">
            <a:spLocks noChangeArrowheads="1"/>
          </p:cNvSpPr>
          <p:nvPr/>
        </p:nvSpPr>
        <p:spPr bwMode="auto">
          <a:xfrm>
            <a:off x="0" y="5584825"/>
            <a:ext cx="9144000" cy="1016000"/>
          </a:xfrm>
          <a:prstGeom prst="rect">
            <a:avLst/>
          </a:prstGeom>
          <a:noFill/>
          <a:ln w="9525">
            <a:noFill/>
            <a:miter lim="800000"/>
            <a:headEnd/>
            <a:tailEnd/>
          </a:ln>
        </p:spPr>
        <p:txBody>
          <a:bodyPr>
            <a:spAutoFit/>
          </a:bodyPr>
          <a:lstStyle/>
          <a:p>
            <a:pPr algn="ctr"/>
            <a:r>
              <a:rPr lang="en-US" sz="1300" b="1">
                <a:latin typeface="Calibri" pitchFamily="34" charset="0"/>
              </a:rPr>
              <a:t>Funding Provided by Dale Guenther, RO/OSO : Designed / Built by Doug Parker, PNW Team 3 / BLM Medford District Office</a:t>
            </a:r>
          </a:p>
          <a:p>
            <a:pPr algn="ctr"/>
            <a:r>
              <a:rPr lang="en-US" sz="1300" b="1">
                <a:latin typeface="Calibri" pitchFamily="34" charset="0"/>
              </a:rPr>
              <a:t>Technical Assistance by Paul Dzialowy, PNW Team 3 / BLM Roseburg District Office</a:t>
            </a:r>
          </a:p>
          <a:p>
            <a:pPr algn="ctr"/>
            <a:r>
              <a:rPr lang="en-US" sz="400" b="1">
                <a:latin typeface="Calibri" pitchFamily="34" charset="0"/>
              </a:rPr>
              <a:t> </a:t>
            </a:r>
          </a:p>
          <a:p>
            <a:pPr algn="ctr"/>
            <a:r>
              <a:rPr lang="en-US" sz="1000">
                <a:latin typeface="Calibri" pitchFamily="34" charset="0"/>
              </a:rPr>
              <a:t>Many thanks to all the folks who helped with design ideas, physical help, and good old fashion support: </a:t>
            </a:r>
          </a:p>
          <a:p>
            <a:pPr algn="ctr"/>
            <a:r>
              <a:rPr lang="en-US" sz="1000">
                <a:latin typeface="Calibri" pitchFamily="34" charset="0"/>
              </a:rPr>
              <a:t>Jonathan, Shane, Tony, Jon, Brent, Jeff, David and many others behind the scenes. </a:t>
            </a:r>
          </a:p>
          <a:p>
            <a:pPr algn="ctr"/>
            <a:r>
              <a:rPr lang="en-US" sz="1000">
                <a:latin typeface="Calibri" pitchFamily="34" charset="0"/>
              </a:rPr>
              <a:t>A special thanks to Kathy Yates for providing “kinder and gentler” suggestions to make improve the trailer working environment.</a:t>
            </a:r>
          </a:p>
        </p:txBody>
      </p:sp>
      <p:pic>
        <p:nvPicPr>
          <p:cNvPr id="14" name="Picture 13" descr="IMG_0044.jpg"/>
          <p:cNvPicPr>
            <a:picLocks noChangeAspect="1"/>
          </p:cNvPicPr>
          <p:nvPr/>
        </p:nvPicPr>
        <p:blipFill>
          <a:blip r:embed="rId3" cstate="print">
            <a:lum bright="-10000"/>
          </a:blip>
          <a:srcRect/>
          <a:stretch>
            <a:fillRect/>
          </a:stretch>
        </p:blipFill>
        <p:spPr>
          <a:xfrm>
            <a:off x="1017104" y="2714625"/>
            <a:ext cx="3021496" cy="2438400"/>
          </a:xfrm>
          <a:prstGeom prst="rect">
            <a:avLst/>
          </a:prstGeom>
          <a:ln>
            <a:noFill/>
          </a:ln>
          <a:effectLst>
            <a:softEdge rad="112500"/>
          </a:effectLst>
        </p:spPr>
      </p:pic>
      <p:pic>
        <p:nvPicPr>
          <p:cNvPr id="15" name="Picture 14" descr="IMG_0083.jpg"/>
          <p:cNvPicPr>
            <a:picLocks noChangeAspect="1"/>
          </p:cNvPicPr>
          <p:nvPr/>
        </p:nvPicPr>
        <p:blipFill>
          <a:blip r:embed="rId4" cstate="print">
            <a:lum bright="10000" contrast="10000"/>
          </a:blip>
          <a:stretch>
            <a:fillRect/>
          </a:stretch>
        </p:blipFill>
        <p:spPr>
          <a:xfrm>
            <a:off x="4495800" y="2571750"/>
            <a:ext cx="3810000" cy="28575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G_0097.jpg"/>
          <p:cNvPicPr>
            <a:picLocks noChangeAspect="1"/>
          </p:cNvPicPr>
          <p:nvPr/>
        </p:nvPicPr>
        <p:blipFill>
          <a:blip r:embed="rId2" cstate="print"/>
          <a:srcRect/>
          <a:stretch>
            <a:fillRect/>
          </a:stretch>
        </p:blipFill>
        <p:spPr>
          <a:xfrm>
            <a:off x="152400" y="152400"/>
            <a:ext cx="5715000" cy="4144945"/>
          </a:xfrm>
          <a:prstGeom prst="rect">
            <a:avLst/>
          </a:prstGeom>
          <a:ln>
            <a:noFill/>
          </a:ln>
          <a:effectLst>
            <a:softEdge rad="112500"/>
          </a:effectLst>
        </p:spPr>
      </p:pic>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9" name="Rectangle 8"/>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36868" name="TextBox 10"/>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Main Entrance/Door</a:t>
            </a:r>
          </a:p>
        </p:txBody>
      </p:sp>
      <p:pic>
        <p:nvPicPr>
          <p:cNvPr id="16" name="Picture 15" descr="IMG_0083.jpg"/>
          <p:cNvPicPr>
            <a:picLocks noChangeAspect="1"/>
          </p:cNvPicPr>
          <p:nvPr/>
        </p:nvPicPr>
        <p:blipFill>
          <a:blip r:embed="rId3" cstate="print"/>
          <a:srcRect/>
          <a:stretch>
            <a:fillRect/>
          </a:stretch>
        </p:blipFill>
        <p:spPr>
          <a:xfrm>
            <a:off x="4419600" y="3497580"/>
            <a:ext cx="4450976" cy="2522220"/>
          </a:xfrm>
          <a:prstGeom prst="rect">
            <a:avLst/>
          </a:prstGeom>
          <a:ln>
            <a:noFill/>
          </a:ln>
          <a:effectLst>
            <a:softEdge rad="112500"/>
          </a:effectLst>
        </p:spPr>
      </p:pic>
      <p:sp>
        <p:nvSpPr>
          <p:cNvPr id="18" name="TextBox 17"/>
          <p:cNvSpPr txBox="1"/>
          <p:nvPr/>
        </p:nvSpPr>
        <p:spPr>
          <a:xfrm>
            <a:off x="304800" y="4622800"/>
            <a:ext cx="3886200" cy="1016000"/>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b="1" dirty="0">
                <a:latin typeface="+mn-lt"/>
              </a:rPr>
              <a:t>This also provides a covered space / “assembly line area” to configure Rental PCs or prepare them (Disk Wipe &amp; Screen Wipes) for return at the end of the incident.  With a little creativity (additional portable “Mr. Heater”) you can make it a fairly comfortable area to work.</a:t>
            </a:r>
            <a:endParaRPr lang="en-US" sz="1050" b="1" dirty="0">
              <a:latin typeface="+mn-lt"/>
            </a:endParaRPr>
          </a:p>
        </p:txBody>
      </p:sp>
      <p:sp>
        <p:nvSpPr>
          <p:cNvPr id="12" name="TextBox 11"/>
          <p:cNvSpPr txBox="1"/>
          <p:nvPr/>
        </p:nvSpPr>
        <p:spPr>
          <a:xfrm>
            <a:off x="5105400" y="2514600"/>
            <a:ext cx="2362200" cy="1230313"/>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Side/Front Awning</a:t>
            </a:r>
          </a:p>
          <a:p>
            <a:pPr algn="ctr" fontAlgn="auto">
              <a:spcBef>
                <a:spcPts val="0"/>
              </a:spcBef>
              <a:spcAft>
                <a:spcPts val="0"/>
              </a:spcAft>
              <a:defRPr/>
            </a:pPr>
            <a:endParaRPr lang="en-US" sz="2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This provides a space for a general use PC for Team Members or Short Term Use by Firefighters / Vendors.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6600" y="125505"/>
            <a:ext cx="19531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7239000" y="952500"/>
            <a:ext cx="18002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OUTSIDE / BACK</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5" name="Picture 4" descr="IMG_0070.jpg"/>
          <p:cNvPicPr>
            <a:picLocks noChangeAspect="1"/>
          </p:cNvPicPr>
          <p:nvPr/>
        </p:nvPicPr>
        <p:blipFill>
          <a:blip r:embed="rId2" cstate="print"/>
          <a:srcRect/>
          <a:stretch>
            <a:fillRect/>
          </a:stretch>
        </p:blipFill>
        <p:spPr>
          <a:xfrm>
            <a:off x="228600" y="230224"/>
            <a:ext cx="6629400" cy="5758873"/>
          </a:xfrm>
          <a:prstGeom prst="rect">
            <a:avLst/>
          </a:prstGeom>
          <a:ln>
            <a:noFill/>
          </a:ln>
          <a:effectLst>
            <a:softEdge rad="112500"/>
          </a:effectLst>
        </p:spPr>
      </p:pic>
      <p:sp>
        <p:nvSpPr>
          <p:cNvPr id="6" name="TextBox 5"/>
          <p:cNvSpPr txBox="1"/>
          <p:nvPr/>
        </p:nvSpPr>
        <p:spPr>
          <a:xfrm>
            <a:off x="6019800" y="2667000"/>
            <a:ext cx="2819400" cy="2216150"/>
          </a:xfrm>
          <a:prstGeom prst="rect">
            <a:avLst/>
          </a:prstGeom>
          <a:solidFill>
            <a:schemeClr val="bg1">
              <a:lumMod val="85000"/>
            </a:schemeClr>
          </a:solidFill>
          <a:ln>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The Debate</a:t>
            </a:r>
          </a:p>
          <a:p>
            <a:pPr algn="ctr" fontAlgn="auto">
              <a:spcBef>
                <a:spcPts val="0"/>
              </a:spcBef>
              <a:spcAft>
                <a:spcPts val="0"/>
              </a:spcAft>
              <a:defRPr/>
            </a:pPr>
            <a:endParaRPr lang="en-US" sz="8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Lockable Double Door Style or</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Cargo Drop Down Door</a:t>
            </a:r>
          </a:p>
          <a:p>
            <a:pPr algn="ctr" fontAlgn="auto">
              <a:spcBef>
                <a:spcPts val="0"/>
              </a:spcBef>
              <a:spcAft>
                <a:spcPts val="0"/>
              </a:spcAft>
              <a:defRPr/>
            </a:pPr>
            <a:endParaRPr lang="en-US" sz="14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Advantage to Double Door;</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You Can Secure One Side and Other Side Can Be Rear Access / Air Flow</a:t>
            </a:r>
          </a:p>
          <a:p>
            <a:pPr algn="ctr" fontAlgn="auto">
              <a:spcBef>
                <a:spcPts val="0"/>
              </a:spcBef>
              <a:spcAft>
                <a:spcPts val="0"/>
              </a:spcAft>
              <a:defRPr/>
            </a:pPr>
            <a:endParaRPr lang="en-US" sz="14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Just a Personal Preference</a:t>
            </a:r>
          </a:p>
        </p:txBody>
      </p:sp>
      <p:sp>
        <p:nvSpPr>
          <p:cNvPr id="7" name="Rectangle 6"/>
          <p:cNvSpPr/>
          <p:nvPr/>
        </p:nvSpPr>
        <p:spPr>
          <a:xfrm>
            <a:off x="533400" y="1752600"/>
            <a:ext cx="2362200" cy="738188"/>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Suggest Mounting Spare Tire On Outside Door, Provide More Room Inside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0" y="125505"/>
            <a:ext cx="26389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400" y="952500"/>
            <a:ext cx="24098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OUTSIDE / NON-SCREEN ROOM</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4" name="Picture 3" descr="IMG_0071.jpg"/>
          <p:cNvPicPr>
            <a:picLocks noChangeAspect="1"/>
          </p:cNvPicPr>
          <p:nvPr/>
        </p:nvPicPr>
        <p:blipFill>
          <a:blip r:embed="rId2" cstate="print"/>
          <a:srcRect/>
          <a:stretch>
            <a:fillRect/>
          </a:stretch>
        </p:blipFill>
        <p:spPr>
          <a:xfrm>
            <a:off x="152400" y="228600"/>
            <a:ext cx="5147733" cy="5791200"/>
          </a:xfrm>
          <a:prstGeom prst="rect">
            <a:avLst/>
          </a:prstGeom>
          <a:ln>
            <a:noFill/>
          </a:ln>
          <a:effectLst>
            <a:softEdge rad="112500"/>
          </a:effectLst>
        </p:spPr>
      </p:pic>
      <p:sp>
        <p:nvSpPr>
          <p:cNvPr id="5" name="TextBox 4"/>
          <p:cNvSpPr txBox="1"/>
          <p:nvPr/>
        </p:nvSpPr>
        <p:spPr>
          <a:xfrm>
            <a:off x="4572000" y="1981200"/>
            <a:ext cx="3352800" cy="198437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Extra Space / Storage</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When Not Being Utilize As A</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Screen Room For </a:t>
            </a:r>
            <a:r>
              <a:rPr lang="en-US" sz="1600" dirty="0" err="1">
                <a:effectLst>
                  <a:outerShdw blurRad="38100" dist="38100" dir="2700000" algn="tl">
                    <a:srgbClr val="000000">
                      <a:alpha val="43137"/>
                    </a:srgbClr>
                  </a:outerShdw>
                </a:effectLst>
                <a:latin typeface="+mn-lt"/>
              </a:rPr>
              <a:t>WEBMs</a:t>
            </a: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Provides Covered Extra Storage</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Area / Staging Area</a:t>
            </a:r>
            <a:br>
              <a:rPr lang="en-US" sz="1600" dirty="0">
                <a:effectLst>
                  <a:outerShdw blurRad="38100" dist="38100" dir="2700000" algn="tl">
                    <a:srgbClr val="000000">
                      <a:alpha val="43137"/>
                    </a:srgbClr>
                  </a:outerShdw>
                </a:effectLst>
                <a:latin typeface="+mn-lt"/>
              </a:rPr>
            </a:br>
            <a:r>
              <a:rPr lang="en-US" sz="1400" dirty="0">
                <a:effectLst>
                  <a:outerShdw blurRad="38100" dist="38100" dir="2700000" algn="tl">
                    <a:srgbClr val="000000">
                      <a:alpha val="43137"/>
                    </a:srgbClr>
                  </a:outerShdw>
                </a:effectLst>
                <a:latin typeface="+mn-lt"/>
              </a:rPr>
              <a:t>(Rental Boxes, Etc.)</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78.jpg"/>
          <p:cNvPicPr>
            <a:picLocks noChangeAspect="1"/>
          </p:cNvPicPr>
          <p:nvPr/>
        </p:nvPicPr>
        <p:blipFill>
          <a:blip r:embed="rId2" cstate="print"/>
          <a:srcRect/>
          <a:stretch>
            <a:fillRect/>
          </a:stretch>
        </p:blipFill>
        <p:spPr>
          <a:xfrm>
            <a:off x="228600" y="990600"/>
            <a:ext cx="6553200" cy="4880043"/>
          </a:xfrm>
          <a:prstGeom prst="ellipse">
            <a:avLst/>
          </a:prstGeom>
          <a:ln>
            <a:noFill/>
          </a:ln>
          <a:effectLst>
            <a:softEdge rad="112500"/>
          </a:effectLst>
        </p:spPr>
      </p:pic>
      <p:sp>
        <p:nvSpPr>
          <p:cNvPr id="5" name="Rectangle 4"/>
          <p:cNvSpPr/>
          <p:nvPr/>
        </p:nvSpPr>
        <p:spPr>
          <a:xfrm>
            <a:off x="6400800" y="125505"/>
            <a:ext cx="26389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7" name="Rectangle 6"/>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39940" name="TextBox 7"/>
          <p:cNvSpPr txBox="1">
            <a:spLocks noChangeArrowheads="1"/>
          </p:cNvSpPr>
          <p:nvPr/>
        </p:nvSpPr>
        <p:spPr bwMode="auto">
          <a:xfrm>
            <a:off x="6858000" y="1524000"/>
            <a:ext cx="2179638" cy="646113"/>
          </a:xfrm>
          <a:prstGeom prst="rect">
            <a:avLst/>
          </a:prstGeom>
          <a:noFill/>
          <a:ln w="9525">
            <a:noFill/>
            <a:miter lim="800000"/>
            <a:headEnd/>
            <a:tailEnd/>
          </a:ln>
        </p:spPr>
        <p:txBody>
          <a:bodyPr>
            <a:spAutoFit/>
          </a:bodyPr>
          <a:lstStyle/>
          <a:p>
            <a:pPr algn="r"/>
            <a:r>
              <a:rPr lang="en-US">
                <a:latin typeface="Calibri" pitchFamily="34" charset="0"/>
              </a:rPr>
              <a:t>In/Side Outside</a:t>
            </a:r>
          </a:p>
          <a:p>
            <a:pPr algn="r"/>
            <a:r>
              <a:rPr lang="en-US">
                <a:latin typeface="Calibri" pitchFamily="34" charset="0"/>
              </a:rPr>
              <a:t>Wire Access</a:t>
            </a:r>
          </a:p>
        </p:txBody>
      </p:sp>
      <p:sp>
        <p:nvSpPr>
          <p:cNvPr id="9" name="TextBox 8"/>
          <p:cNvSpPr txBox="1"/>
          <p:nvPr/>
        </p:nvSpPr>
        <p:spPr>
          <a:xfrm>
            <a:off x="5181600" y="3810000"/>
            <a:ext cx="3352800" cy="2032000"/>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Outside Access</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Simple RV Lockable Access Door</a:t>
            </a:r>
          </a:p>
          <a:p>
            <a:pPr algn="ctr" fontAlgn="auto">
              <a:spcBef>
                <a:spcPts val="0"/>
              </a:spcBef>
              <a:spcAft>
                <a:spcPts val="0"/>
              </a:spcAft>
              <a:defRPr/>
            </a:pPr>
            <a:endParaRPr lang="en-US" sz="7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One On Each Side Provides</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Lots of Options For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Computer Cables, Phone Lines, Etc.</a:t>
            </a:r>
          </a:p>
          <a:p>
            <a:pPr algn="ctr" fontAlgn="auto">
              <a:spcBef>
                <a:spcPts val="0"/>
              </a:spcBef>
              <a:spcAft>
                <a:spcPts val="0"/>
              </a:spcAft>
              <a:defRPr/>
            </a:pPr>
            <a:endParaRPr lang="en-US" sz="105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200" dirty="0">
                <a:effectLst>
                  <a:outerShdw blurRad="38100" dist="38100" dir="2700000" algn="tl">
                    <a:srgbClr val="000000">
                      <a:alpha val="43137"/>
                    </a:srgbClr>
                  </a:outerShdw>
                </a:effectLst>
                <a:latin typeface="+mn-lt"/>
              </a:rPr>
              <a:t>Note:  Door Opens Up To Provide Rain Shield</a:t>
            </a:r>
            <a:endParaRPr lang="en-US" sz="11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125505"/>
            <a:ext cx="21817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7010400" y="952500"/>
            <a:ext cx="20288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INSIDE – SERVER SIDE</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0963" name="TextBox 3"/>
          <p:cNvSpPr txBox="1">
            <a:spLocks noChangeArrowheads="1"/>
          </p:cNvSpPr>
          <p:nvPr/>
        </p:nvSpPr>
        <p:spPr bwMode="auto">
          <a:xfrm>
            <a:off x="7651750" y="1524000"/>
            <a:ext cx="1425575" cy="646113"/>
          </a:xfrm>
          <a:prstGeom prst="rect">
            <a:avLst/>
          </a:prstGeom>
          <a:noFill/>
          <a:ln w="9525">
            <a:noFill/>
            <a:miter lim="800000"/>
            <a:headEnd/>
            <a:tailEnd/>
          </a:ln>
        </p:spPr>
        <p:txBody>
          <a:bodyPr wrap="none">
            <a:spAutoFit/>
          </a:bodyPr>
          <a:lstStyle/>
          <a:p>
            <a:pPr algn="r"/>
            <a:r>
              <a:rPr lang="en-US">
                <a:latin typeface="Calibri" pitchFamily="34" charset="0"/>
              </a:rPr>
              <a:t>Looking from</a:t>
            </a:r>
          </a:p>
          <a:p>
            <a:pPr algn="r"/>
            <a:r>
              <a:rPr lang="en-US">
                <a:latin typeface="Calibri" pitchFamily="34" charset="0"/>
              </a:rPr>
              <a:t>Back to Front</a:t>
            </a:r>
          </a:p>
        </p:txBody>
      </p:sp>
      <p:pic>
        <p:nvPicPr>
          <p:cNvPr id="6" name="Picture 5" descr="IMG_0067.jpg"/>
          <p:cNvPicPr>
            <a:picLocks noChangeAspect="1"/>
          </p:cNvPicPr>
          <p:nvPr/>
        </p:nvPicPr>
        <p:blipFill>
          <a:blip r:embed="rId2" cstate="print"/>
          <a:stretch>
            <a:fillRect/>
          </a:stretch>
        </p:blipFill>
        <p:spPr>
          <a:xfrm>
            <a:off x="228600" y="1066800"/>
            <a:ext cx="6477000" cy="4857750"/>
          </a:xfrm>
          <a:prstGeom prst="rect">
            <a:avLst/>
          </a:prstGeom>
          <a:ln>
            <a:noFill/>
          </a:ln>
          <a:effectLst>
            <a:softEdge rad="112500"/>
          </a:effectLst>
        </p:spPr>
      </p:pic>
      <p:sp>
        <p:nvSpPr>
          <p:cNvPr id="7" name="TextBox 6"/>
          <p:cNvSpPr txBox="1"/>
          <p:nvPr/>
        </p:nvSpPr>
        <p:spPr>
          <a:xfrm>
            <a:off x="5562600" y="4419600"/>
            <a:ext cx="3352800" cy="1524000"/>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Server Central</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One Workstation For Each Server</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Overhead Storage</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Routers / Cable Management</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UPS’s / Etc.</a:t>
            </a:r>
            <a:endParaRPr lang="en-US" sz="11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125505"/>
            <a:ext cx="21817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7010400" y="952500"/>
            <a:ext cx="20288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INSIDE – SUPPLY SIDE</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1987" name="TextBox 3"/>
          <p:cNvSpPr txBox="1">
            <a:spLocks noChangeArrowheads="1"/>
          </p:cNvSpPr>
          <p:nvPr/>
        </p:nvSpPr>
        <p:spPr bwMode="auto">
          <a:xfrm>
            <a:off x="7651750" y="1524000"/>
            <a:ext cx="1425575" cy="646113"/>
          </a:xfrm>
          <a:prstGeom prst="rect">
            <a:avLst/>
          </a:prstGeom>
          <a:noFill/>
          <a:ln w="9525">
            <a:noFill/>
            <a:miter lim="800000"/>
            <a:headEnd/>
            <a:tailEnd/>
          </a:ln>
        </p:spPr>
        <p:txBody>
          <a:bodyPr wrap="none">
            <a:spAutoFit/>
          </a:bodyPr>
          <a:lstStyle/>
          <a:p>
            <a:pPr algn="r"/>
            <a:r>
              <a:rPr lang="en-US">
                <a:latin typeface="Calibri" pitchFamily="34" charset="0"/>
              </a:rPr>
              <a:t>Looking from</a:t>
            </a:r>
          </a:p>
          <a:p>
            <a:pPr algn="r"/>
            <a:r>
              <a:rPr lang="en-US">
                <a:latin typeface="Calibri" pitchFamily="34" charset="0"/>
              </a:rPr>
              <a:t>Back to Front</a:t>
            </a:r>
          </a:p>
        </p:txBody>
      </p:sp>
      <p:pic>
        <p:nvPicPr>
          <p:cNvPr id="5" name="Picture 4" descr="IMG_0068.jpg"/>
          <p:cNvPicPr>
            <a:picLocks noChangeAspect="1"/>
          </p:cNvPicPr>
          <p:nvPr/>
        </p:nvPicPr>
        <p:blipFill>
          <a:blip r:embed="rId2" cstate="print">
            <a:lum bright="10000"/>
          </a:blip>
          <a:srcRect/>
          <a:stretch>
            <a:fillRect/>
          </a:stretch>
        </p:blipFill>
        <p:spPr>
          <a:xfrm>
            <a:off x="152401" y="228600"/>
            <a:ext cx="6248400" cy="5567881"/>
          </a:xfrm>
          <a:prstGeom prst="rect">
            <a:avLst/>
          </a:prstGeom>
          <a:ln>
            <a:noFill/>
          </a:ln>
          <a:effectLst>
            <a:softEdge rad="112500"/>
          </a:effectLst>
        </p:spPr>
      </p:pic>
      <p:sp>
        <p:nvSpPr>
          <p:cNvPr id="6" name="TextBox 5"/>
          <p:cNvSpPr txBox="1"/>
          <p:nvPr/>
        </p:nvSpPr>
        <p:spPr>
          <a:xfrm>
            <a:off x="5334000" y="4476750"/>
            <a:ext cx="3581400" cy="1446213"/>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Storage Central</a:t>
            </a:r>
          </a:p>
          <a:p>
            <a:pPr algn="ctr" fontAlgn="auto">
              <a:spcBef>
                <a:spcPts val="0"/>
              </a:spcBef>
              <a:spcAft>
                <a:spcPts val="0"/>
              </a:spcAft>
              <a:defRPr/>
            </a:pPr>
            <a:endParaRPr lang="en-US" sz="4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Organized and Clearly Labeled</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Locations For All Those</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“Bit &amp; Pieces” Needed To Supply</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A Smooth Running Network In Fire Camp</a:t>
            </a:r>
            <a:endParaRPr lang="en-US" sz="11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INSIDE – FRONT STORAGE</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3011" name="TextBox 3"/>
          <p:cNvSpPr txBox="1">
            <a:spLocks noChangeArrowheads="1"/>
          </p:cNvSpPr>
          <p:nvPr/>
        </p:nvSpPr>
        <p:spPr bwMode="auto">
          <a:xfrm>
            <a:off x="7391400" y="1524000"/>
            <a:ext cx="1646238" cy="646113"/>
          </a:xfrm>
          <a:prstGeom prst="rect">
            <a:avLst/>
          </a:prstGeom>
          <a:noFill/>
          <a:ln w="9525">
            <a:noFill/>
            <a:miter lim="800000"/>
            <a:headEnd/>
            <a:tailEnd/>
          </a:ln>
        </p:spPr>
        <p:txBody>
          <a:bodyPr>
            <a:spAutoFit/>
          </a:bodyPr>
          <a:lstStyle/>
          <a:p>
            <a:pPr algn="r"/>
            <a:r>
              <a:rPr lang="en-US">
                <a:latin typeface="Calibri" pitchFamily="34" charset="0"/>
              </a:rPr>
              <a:t>Looking from</a:t>
            </a:r>
          </a:p>
          <a:p>
            <a:pPr algn="r"/>
            <a:r>
              <a:rPr lang="en-US">
                <a:latin typeface="Calibri" pitchFamily="34" charset="0"/>
              </a:rPr>
              <a:t>Back to Front</a:t>
            </a:r>
          </a:p>
        </p:txBody>
      </p:sp>
      <p:pic>
        <p:nvPicPr>
          <p:cNvPr id="5" name="Picture 4" descr="IMG_0037.jpg"/>
          <p:cNvPicPr>
            <a:picLocks noChangeAspect="1"/>
          </p:cNvPicPr>
          <p:nvPr/>
        </p:nvPicPr>
        <p:blipFill>
          <a:blip r:embed="rId2" cstate="print"/>
          <a:srcRect/>
          <a:stretch>
            <a:fillRect/>
          </a:stretch>
        </p:blipFill>
        <p:spPr>
          <a:xfrm>
            <a:off x="304800" y="304800"/>
            <a:ext cx="5638800" cy="5456903"/>
          </a:xfrm>
          <a:prstGeom prst="rect">
            <a:avLst/>
          </a:prstGeom>
          <a:ln>
            <a:noFill/>
          </a:ln>
          <a:effectLst>
            <a:softEdge rad="112500"/>
          </a:effectLst>
        </p:spPr>
      </p:pic>
      <p:sp>
        <p:nvSpPr>
          <p:cNvPr id="6" name="TextBox 5"/>
          <p:cNvSpPr txBox="1"/>
          <p:nvPr/>
        </p:nvSpPr>
        <p:spPr>
          <a:xfrm>
            <a:off x="5334000" y="2895600"/>
            <a:ext cx="3581400" cy="218598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Front Storage Central</a:t>
            </a:r>
          </a:p>
          <a:p>
            <a:pPr algn="ctr" fontAlgn="auto">
              <a:spcBef>
                <a:spcPts val="0"/>
              </a:spcBef>
              <a:spcAft>
                <a:spcPts val="0"/>
              </a:spcAft>
              <a:defRPr/>
            </a:pPr>
            <a:endParaRPr lang="en-US" sz="4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Organized and Clearly Labeled</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Locations For All Those</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“Bit &amp; Pieces” Needed To Supply</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A Smooth Running Network In Fire Camp</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“It Is So Nice To Go To A Drawer &amp; Quickly Find A 50’ Network Cable”</a:t>
            </a:r>
            <a:endParaRPr lang="en-US" sz="1100" b="1" dirty="0">
              <a:effectLst>
                <a:outerShdw blurRad="38100" dist="38100" dir="2700000" algn="tl">
                  <a:srgbClr val="000000">
                    <a:alpha val="43137"/>
                  </a:srgbClr>
                </a:outerShdw>
              </a:effectLst>
              <a:latin typeface="+mn-lt"/>
            </a:endParaRPr>
          </a:p>
        </p:txBody>
      </p:sp>
      <p:sp>
        <p:nvSpPr>
          <p:cNvPr id="7" name="TextBox 6"/>
          <p:cNvSpPr txBox="1"/>
          <p:nvPr/>
        </p:nvSpPr>
        <p:spPr>
          <a:xfrm>
            <a:off x="2097088" y="5410200"/>
            <a:ext cx="5164137" cy="52387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All Cabinets Are Bolted To The Trailer Wall and To Themselves</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Cabinets Are Locking and Additional Vertical “Pipe” Restraint Added </a:t>
            </a:r>
            <a:endParaRPr lang="en-US" sz="14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4035"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Storage Side - Back</a:t>
            </a:r>
          </a:p>
        </p:txBody>
      </p:sp>
      <p:pic>
        <p:nvPicPr>
          <p:cNvPr id="7" name="Picture 6" descr="IMG_0042.jpg"/>
          <p:cNvPicPr>
            <a:picLocks noChangeAspect="1"/>
          </p:cNvPicPr>
          <p:nvPr/>
        </p:nvPicPr>
        <p:blipFill>
          <a:blip r:embed="rId2" cstate="print"/>
          <a:srcRect/>
          <a:stretch>
            <a:fillRect/>
          </a:stretch>
        </p:blipFill>
        <p:spPr>
          <a:xfrm>
            <a:off x="152400" y="1143000"/>
            <a:ext cx="7315200" cy="4876800"/>
          </a:xfrm>
          <a:prstGeom prst="ellipse">
            <a:avLst/>
          </a:prstGeom>
          <a:ln>
            <a:noFill/>
          </a:ln>
          <a:effectLst>
            <a:softEdge rad="112500"/>
          </a:effectLst>
        </p:spPr>
      </p:pic>
      <p:sp>
        <p:nvSpPr>
          <p:cNvPr id="6" name="TextBox 5"/>
          <p:cNvSpPr txBox="1"/>
          <p:nvPr/>
        </p:nvSpPr>
        <p:spPr>
          <a:xfrm>
            <a:off x="228600" y="228600"/>
            <a:ext cx="5181600" cy="78422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Caffeine – What Keeps </a:t>
            </a:r>
            <a:r>
              <a:rPr lang="en-US" sz="2000" b="1" dirty="0" err="1">
                <a:effectLst>
                  <a:outerShdw blurRad="38100" dist="38100" dir="2700000" algn="tl">
                    <a:srgbClr val="000000">
                      <a:alpha val="43137"/>
                    </a:srgbClr>
                  </a:outerShdw>
                </a:effectLst>
                <a:latin typeface="+mn-lt"/>
              </a:rPr>
              <a:t>Ya</a:t>
            </a:r>
            <a:r>
              <a:rPr lang="en-US" sz="2000" b="1" dirty="0">
                <a:effectLst>
                  <a:outerShdw blurRad="38100" dist="38100" dir="2700000" algn="tl">
                    <a:srgbClr val="000000">
                      <a:alpha val="43137"/>
                    </a:srgbClr>
                  </a:outerShdw>
                </a:effectLst>
                <a:latin typeface="+mn-lt"/>
              </a:rPr>
              <a:t> Going Sometime</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Find A Spot For Items You Know You Might Need</a:t>
            </a:r>
            <a:endParaRPr lang="en-US" sz="1200" dirty="0">
              <a:effectLst>
                <a:outerShdw blurRad="38100" dist="38100" dir="2700000" algn="tl">
                  <a:srgbClr val="000000">
                    <a:alpha val="43137"/>
                  </a:srgbClr>
                </a:outerShdw>
              </a:effectLst>
              <a:latin typeface="+mn-lt"/>
            </a:endParaRPr>
          </a:p>
        </p:txBody>
      </p:sp>
      <p:sp>
        <p:nvSpPr>
          <p:cNvPr id="8" name="TextBox 7"/>
          <p:cNvSpPr txBox="1"/>
          <p:nvPr/>
        </p:nvSpPr>
        <p:spPr>
          <a:xfrm>
            <a:off x="6037263" y="4876800"/>
            <a:ext cx="2773362" cy="923925"/>
          </a:xfrm>
          <a:prstGeom prst="rect">
            <a:avLst/>
          </a:prstGeom>
          <a:noFill/>
        </p:spPr>
        <p:txBody>
          <a:bodyPr wrap="none">
            <a:spAutoFit/>
          </a:bodyPr>
          <a:lstStyle/>
          <a:p>
            <a:pPr algn="r" fontAlgn="auto">
              <a:spcBef>
                <a:spcPts val="0"/>
              </a:spcBef>
              <a:spcAft>
                <a:spcPts val="0"/>
              </a:spcAft>
              <a:defRPr/>
            </a:pPr>
            <a:r>
              <a:rPr lang="en-US" b="1" dirty="0">
                <a:effectLst>
                  <a:outerShdw blurRad="38100" dist="38100" dir="2700000" algn="tl">
                    <a:srgbClr val="000000">
                      <a:alpha val="43137"/>
                    </a:srgbClr>
                  </a:outerShdw>
                </a:effectLst>
                <a:latin typeface="+mn-lt"/>
              </a:rPr>
              <a:t>Note:  General Power</a:t>
            </a:r>
          </a:p>
          <a:p>
            <a:pPr algn="r" fontAlgn="auto">
              <a:spcBef>
                <a:spcPts val="0"/>
              </a:spcBef>
              <a:spcAft>
                <a:spcPts val="0"/>
              </a:spcAft>
              <a:defRPr/>
            </a:pPr>
            <a:r>
              <a:rPr lang="en-US" b="1" dirty="0">
                <a:effectLst>
                  <a:outerShdw blurRad="38100" dist="38100" dir="2700000" algn="tl">
                    <a:srgbClr val="000000">
                      <a:alpha val="43137"/>
                    </a:srgbClr>
                  </a:outerShdw>
                </a:effectLst>
                <a:latin typeface="+mn-lt"/>
              </a:rPr>
              <a:t>Coffee Comes 2</a:t>
            </a:r>
            <a:r>
              <a:rPr lang="en-US" b="1" baseline="30000" dirty="0">
                <a:effectLst>
                  <a:outerShdw blurRad="38100" dist="38100" dir="2700000" algn="tl">
                    <a:srgbClr val="000000">
                      <a:alpha val="43137"/>
                    </a:srgbClr>
                  </a:outerShdw>
                </a:effectLst>
                <a:latin typeface="+mn-lt"/>
              </a:rPr>
              <a:t>nd</a:t>
            </a:r>
            <a:r>
              <a:rPr lang="en-US" b="1" dirty="0">
                <a:effectLst>
                  <a:outerShdw blurRad="38100" dist="38100" dir="2700000" algn="tl">
                    <a:srgbClr val="000000">
                      <a:alpha val="43137"/>
                    </a:srgbClr>
                  </a:outerShdw>
                </a:effectLst>
                <a:latin typeface="+mn-lt"/>
              </a:rPr>
              <a:t> After</a:t>
            </a:r>
          </a:p>
          <a:p>
            <a:pPr algn="r" fontAlgn="auto">
              <a:spcBef>
                <a:spcPts val="0"/>
              </a:spcBef>
              <a:spcAft>
                <a:spcPts val="0"/>
              </a:spcAft>
              <a:defRPr/>
            </a:pPr>
            <a:r>
              <a:rPr lang="en-US" b="1" dirty="0">
                <a:effectLst>
                  <a:outerShdw blurRad="38100" dist="38100" dir="2700000" algn="tl">
                    <a:srgbClr val="000000">
                      <a:alpha val="43137"/>
                    </a:srgbClr>
                  </a:outerShdw>
                </a:effectLst>
                <a:latin typeface="+mn-lt"/>
              </a:rPr>
              <a:t>Clean Server/Switch Power</a:t>
            </a:r>
            <a:endParaRPr lang="en-US"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5059"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Roof - Back</a:t>
            </a:r>
          </a:p>
        </p:txBody>
      </p:sp>
      <p:pic>
        <p:nvPicPr>
          <p:cNvPr id="6" name="Picture 5" descr="IMG_0043.jpg"/>
          <p:cNvPicPr>
            <a:picLocks noChangeAspect="1"/>
          </p:cNvPicPr>
          <p:nvPr/>
        </p:nvPicPr>
        <p:blipFill>
          <a:blip r:embed="rId2" cstate="print"/>
          <a:srcRect/>
          <a:stretch>
            <a:fillRect/>
          </a:stretch>
        </p:blipFill>
        <p:spPr>
          <a:xfrm>
            <a:off x="381000" y="1524000"/>
            <a:ext cx="7010400" cy="4406537"/>
          </a:xfrm>
          <a:prstGeom prst="ellipse">
            <a:avLst/>
          </a:prstGeom>
          <a:ln>
            <a:noFill/>
          </a:ln>
          <a:effectLst>
            <a:softEdge rad="112500"/>
          </a:effectLst>
        </p:spPr>
      </p:pic>
      <p:sp>
        <p:nvSpPr>
          <p:cNvPr id="7" name="TextBox 6"/>
          <p:cNvSpPr txBox="1"/>
          <p:nvPr/>
        </p:nvSpPr>
        <p:spPr>
          <a:xfrm>
            <a:off x="228600" y="228600"/>
            <a:ext cx="4800600" cy="103028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err="1">
                <a:effectLst>
                  <a:outerShdw blurRad="38100" dist="38100" dir="2700000" algn="tl">
                    <a:srgbClr val="000000">
                      <a:alpha val="43137"/>
                    </a:srgbClr>
                  </a:outerShdw>
                </a:effectLst>
                <a:latin typeface="+mn-lt"/>
              </a:rPr>
              <a:t>CROW’s</a:t>
            </a:r>
            <a:r>
              <a:rPr lang="en-US" sz="2000" b="1" dirty="0">
                <a:effectLst>
                  <a:outerShdw blurRad="38100" dist="38100" dir="2700000" algn="tl">
                    <a:srgbClr val="000000">
                      <a:alpha val="43137"/>
                    </a:srgbClr>
                  </a:outerShdw>
                </a:effectLst>
                <a:latin typeface="+mn-lt"/>
              </a:rPr>
              <a:t> Nest</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Access Plastic Sky Light – Puts Wireless Router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Above the Metal Trailer Roof/Walls</a:t>
            </a:r>
            <a:endParaRPr lang="en-US" sz="12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6083"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Server Side - Center</a:t>
            </a:r>
          </a:p>
        </p:txBody>
      </p:sp>
      <p:pic>
        <p:nvPicPr>
          <p:cNvPr id="5" name="Picture 4" descr="IMG_0045.jpg"/>
          <p:cNvPicPr>
            <a:picLocks noChangeAspect="1"/>
          </p:cNvPicPr>
          <p:nvPr/>
        </p:nvPicPr>
        <p:blipFill>
          <a:blip r:embed="rId2" cstate="print"/>
          <a:srcRect/>
          <a:stretch>
            <a:fillRect/>
          </a:stretch>
        </p:blipFill>
        <p:spPr>
          <a:xfrm>
            <a:off x="152400" y="228600"/>
            <a:ext cx="5486400" cy="5675586"/>
          </a:xfrm>
          <a:prstGeom prst="ellipse">
            <a:avLst/>
          </a:prstGeom>
          <a:ln>
            <a:noFill/>
          </a:ln>
          <a:effectLst>
            <a:softEdge rad="112500"/>
          </a:effectLst>
        </p:spPr>
      </p:pic>
      <p:sp>
        <p:nvSpPr>
          <p:cNvPr id="6" name="TextBox 5"/>
          <p:cNvSpPr txBox="1"/>
          <p:nvPr/>
        </p:nvSpPr>
        <p:spPr>
          <a:xfrm>
            <a:off x="5181600" y="2362200"/>
            <a:ext cx="3581400" cy="2508250"/>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Keep Organized</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Electronic Organization</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(1 Server for I-Suite / 1 for Documents)</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One File Cabinet for Pens/Pencils</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&amp; CTSP Documentation</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One File Cabinets for Misc Office Tools</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&amp; WEBM Documentation</a:t>
            </a:r>
            <a:endParaRPr lang="en-US" sz="1200" dirty="0">
              <a:effectLst>
                <a:outerShdw blurRad="38100" dist="38100" dir="2700000" algn="tl">
                  <a:srgbClr val="000000">
                    <a:alpha val="43137"/>
                  </a:srgbClr>
                </a:outerShdw>
              </a:effectLst>
              <a:latin typeface="+mn-lt"/>
            </a:endParaRPr>
          </a:p>
        </p:txBody>
      </p:sp>
      <p:sp>
        <p:nvSpPr>
          <p:cNvPr id="7" name="TextBox 6"/>
          <p:cNvSpPr txBox="1"/>
          <p:nvPr/>
        </p:nvSpPr>
        <p:spPr>
          <a:xfrm flipH="1">
            <a:off x="731838" y="5257800"/>
            <a:ext cx="1858962" cy="530225"/>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mn-lt"/>
              </a:rPr>
              <a:t>CROW Rule #1</a:t>
            </a:r>
            <a:br>
              <a:rPr lang="en-US" b="1" dirty="0">
                <a:effectLst>
                  <a:outerShdw blurRad="38100" dist="38100" dir="2700000" algn="tl">
                    <a:srgbClr val="000000">
                      <a:alpha val="43137"/>
                    </a:srgbClr>
                  </a:outerShdw>
                </a:effectLst>
                <a:latin typeface="+mn-lt"/>
              </a:rPr>
            </a:br>
            <a:r>
              <a:rPr lang="en-US" sz="1050" b="1" dirty="0">
                <a:effectLst>
                  <a:outerShdw blurRad="38100" dist="38100" dir="2700000" algn="tl">
                    <a:srgbClr val="000000">
                      <a:alpha val="43137"/>
                    </a:srgbClr>
                  </a:outerShdw>
                </a:effectLst>
                <a:latin typeface="+mn-lt"/>
              </a:rPr>
              <a:t>(after Safety First)</a:t>
            </a:r>
            <a:endParaRPr lang="en-US" b="1" dirty="0">
              <a:effectLst>
                <a:outerShdw blurRad="38100" dist="38100" dir="2700000" algn="tl">
                  <a:srgbClr val="000000">
                    <a:alpha val="43137"/>
                  </a:srgbClr>
                </a:outerShdw>
              </a:effectLst>
              <a:latin typeface="+mn-lt"/>
            </a:endParaRPr>
          </a:p>
        </p:txBody>
      </p:sp>
      <p:sp>
        <p:nvSpPr>
          <p:cNvPr id="8" name="TextBox 7"/>
          <p:cNvSpPr txBox="1"/>
          <p:nvPr/>
        </p:nvSpPr>
        <p:spPr>
          <a:xfrm>
            <a:off x="2590800" y="5257800"/>
            <a:ext cx="2193925" cy="73818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Find A Spot For Everything, </a:t>
            </a:r>
            <a:br>
              <a:rPr lang="en-US" sz="1400" dirty="0">
                <a:effectLst>
                  <a:outerShdw blurRad="38100" dist="38100" dir="2700000" algn="tl">
                    <a:srgbClr val="000000">
                      <a:alpha val="43137"/>
                    </a:srgbClr>
                  </a:outerShdw>
                </a:effectLst>
                <a:latin typeface="+mn-lt"/>
              </a:rPr>
            </a:br>
            <a:r>
              <a:rPr lang="en-US" sz="1400" dirty="0">
                <a:effectLst>
                  <a:outerShdw blurRad="38100" dist="38100" dir="2700000" algn="tl">
                    <a:srgbClr val="000000">
                      <a:alpha val="43137"/>
                    </a:srgbClr>
                  </a:outerShdw>
                </a:effectLst>
                <a:latin typeface="+mn-lt"/>
              </a:rPr>
              <a:t>Label It and Put It Back</a:t>
            </a:r>
          </a:p>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Where You Found It</a:t>
            </a:r>
            <a:endParaRPr lang="en-US" sz="1400" dirty="0">
              <a:effectLst>
                <a:outerShdw blurRad="38100" dist="38100" dir="2700000" algn="tl">
                  <a:srgbClr val="000000">
                    <a:alpha val="43137"/>
                  </a:srgbClr>
                </a:outerShdw>
              </a:effectLst>
              <a:latin typeface="+mn-lt"/>
            </a:endParaRPr>
          </a:p>
        </p:txBody>
      </p:sp>
      <p:sp>
        <p:nvSpPr>
          <p:cNvPr id="9" name="TextBox 8"/>
          <p:cNvSpPr txBox="1"/>
          <p:nvPr/>
        </p:nvSpPr>
        <p:spPr>
          <a:xfrm>
            <a:off x="4800600" y="5486400"/>
            <a:ext cx="4114800" cy="492125"/>
          </a:xfrm>
          <a:prstGeom prst="rect">
            <a:avLst/>
          </a:prstGeom>
          <a:noFill/>
        </p:spPr>
        <p:txBody>
          <a:bodyPr>
            <a:spAutoFit/>
          </a:bodyPr>
          <a:lstStyle/>
          <a:p>
            <a:pPr fontAlgn="auto">
              <a:spcBef>
                <a:spcPts val="0"/>
              </a:spcBef>
              <a:spcAft>
                <a:spcPts val="0"/>
              </a:spcAft>
              <a:defRPr/>
            </a:pPr>
            <a:r>
              <a:rPr lang="en-US" sz="1050" b="1" dirty="0">
                <a:effectLst>
                  <a:outerShdw blurRad="38100" dist="38100" dir="2700000" algn="tl">
                    <a:srgbClr val="000000">
                      <a:alpha val="43137"/>
                    </a:srgbClr>
                  </a:outerShdw>
                </a:effectLst>
                <a:latin typeface="+mn-lt"/>
              </a:rPr>
              <a:t>Makes Life Easier, Tear Down Faster and a Safer Work Environment</a:t>
            </a:r>
          </a:p>
          <a:p>
            <a:pPr fontAlgn="auto">
              <a:spcBef>
                <a:spcPts val="0"/>
              </a:spcBef>
              <a:spcAft>
                <a:spcPts val="0"/>
              </a:spcAft>
              <a:defRPr/>
            </a:pPr>
            <a:endParaRPr lang="en-US" sz="400" b="1" dirty="0">
              <a:effectLst>
                <a:outerShdw blurRad="38100" dist="38100" dir="2700000" algn="tl">
                  <a:srgbClr val="000000">
                    <a:alpha val="43137"/>
                  </a:srgbClr>
                </a:outerShdw>
              </a:effectLst>
              <a:latin typeface="+mn-lt"/>
            </a:endParaRPr>
          </a:p>
          <a:p>
            <a:pPr fontAlgn="auto">
              <a:spcBef>
                <a:spcPts val="0"/>
              </a:spcBef>
              <a:spcAft>
                <a:spcPts val="0"/>
              </a:spcAft>
              <a:defRPr/>
            </a:pPr>
            <a:r>
              <a:rPr lang="en-US" sz="1050" b="1" dirty="0">
                <a:effectLst>
                  <a:outerShdw blurRad="38100" dist="38100" dir="2700000" algn="tl">
                    <a:srgbClr val="000000">
                      <a:alpha val="43137"/>
                    </a:srgbClr>
                  </a:outerShdw>
                </a:effectLst>
                <a:latin typeface="+mn-lt"/>
              </a:rPr>
              <a:t>Might Even Reduce Stress – You Can Find Stuff When You Need IT</a:t>
            </a:r>
            <a:endParaRPr lang="en-US" sz="105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57165" y="125505"/>
            <a:ext cx="4382596" cy="762000"/>
          </a:xfrm>
          <a:prstGeom prst="rect">
            <a:avLst/>
          </a:prstGeom>
          <a:noFill/>
          <a:ln w="3175">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rPr>
              <a:t>HISTORY</a:t>
            </a:r>
            <a:endPar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18434" name="TextBox 4"/>
          <p:cNvSpPr txBox="1">
            <a:spLocks noChangeArrowheads="1"/>
          </p:cNvSpPr>
          <p:nvPr/>
        </p:nvSpPr>
        <p:spPr bwMode="auto">
          <a:xfrm>
            <a:off x="0" y="1219200"/>
            <a:ext cx="9144000" cy="4308475"/>
          </a:xfrm>
          <a:prstGeom prst="rect">
            <a:avLst/>
          </a:prstGeom>
          <a:noFill/>
          <a:ln w="9525">
            <a:noFill/>
            <a:miter lim="800000"/>
            <a:headEnd/>
            <a:tailEnd/>
          </a:ln>
        </p:spPr>
        <p:txBody>
          <a:bodyPr>
            <a:spAutoFit/>
          </a:bodyPr>
          <a:lstStyle/>
          <a:p>
            <a:r>
              <a:rPr lang="en-US">
                <a:latin typeface="Calibri" pitchFamily="34" charset="0"/>
              </a:rPr>
              <a:t>In order to be operational as quickly as possible once arriving at an assignment, individuals and teams have built a variety of mobile office trailers to serve their respective positions. </a:t>
            </a:r>
          </a:p>
          <a:p>
            <a:endParaRPr lang="en-US" sz="1000">
              <a:latin typeface="Calibri" pitchFamily="34" charset="0"/>
            </a:endParaRPr>
          </a:p>
          <a:p>
            <a:r>
              <a:rPr lang="en-US">
                <a:latin typeface="Calibri" pitchFamily="34" charset="0"/>
              </a:rPr>
              <a:t>PNW Team 3 has also built a number of these trailers over the years.</a:t>
            </a:r>
          </a:p>
          <a:p>
            <a:endParaRPr lang="en-US" sz="1000">
              <a:latin typeface="Calibri" pitchFamily="34" charset="0"/>
            </a:endParaRPr>
          </a:p>
          <a:p>
            <a:r>
              <a:rPr lang="en-US">
                <a:latin typeface="Calibri" pitchFamily="34" charset="0"/>
              </a:rPr>
              <a:t>Unfortunately the lessons learned from these efforts have not been well documented to allow others to benefit from our experience.</a:t>
            </a:r>
          </a:p>
          <a:p>
            <a:endParaRPr lang="en-US" sz="1000">
              <a:latin typeface="Calibri" pitchFamily="34" charset="0"/>
            </a:endParaRPr>
          </a:p>
          <a:p>
            <a:r>
              <a:rPr lang="en-US">
                <a:latin typeface="Calibri" pitchFamily="34" charset="0"/>
              </a:rPr>
              <a:t>Incident Management Teams (IMTs) receive little or no funding as an IMT and rely on the support of their local home unit to fund the equipment and supplies they initially respond with.</a:t>
            </a:r>
          </a:p>
          <a:p>
            <a:endParaRPr lang="en-US" sz="1000">
              <a:latin typeface="Calibri" pitchFamily="34" charset="0"/>
            </a:endParaRPr>
          </a:p>
          <a:p>
            <a:r>
              <a:rPr lang="en-US">
                <a:latin typeface="Calibri" pitchFamily="34" charset="0"/>
              </a:rPr>
              <a:t>In 2008, Dale Guenther funded a project to take advantage of the lessons learned by a few individuals and teams.  The goal was to build a few mobile office trailers targeted at a few key functional areas.  From these trailers, the lessons learned to date would be incorporated and documented.  The documentation would be available for others to build upon. </a:t>
            </a:r>
          </a:p>
          <a:p>
            <a:endParaRPr lang="en-US" sz="1000">
              <a:latin typeface="Calibri" pitchFamily="34" charset="0"/>
            </a:endParaRPr>
          </a:p>
          <a:p>
            <a:r>
              <a:rPr lang="en-US">
                <a:latin typeface="Calibri" pitchFamily="34" charset="0"/>
              </a:rPr>
              <a:t>PNW Team 3 was fortunate enough to be funded for a mobile computer room.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7107"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Storage Side - Front</a:t>
            </a:r>
          </a:p>
        </p:txBody>
      </p:sp>
      <p:pic>
        <p:nvPicPr>
          <p:cNvPr id="5" name="Picture 4" descr="IMG_0049.jpg"/>
          <p:cNvPicPr>
            <a:picLocks noChangeAspect="1"/>
          </p:cNvPicPr>
          <p:nvPr/>
        </p:nvPicPr>
        <p:blipFill>
          <a:blip r:embed="rId2" cstate="print"/>
          <a:srcRect/>
          <a:stretch>
            <a:fillRect/>
          </a:stretch>
        </p:blipFill>
        <p:spPr>
          <a:xfrm>
            <a:off x="228599" y="1371600"/>
            <a:ext cx="7479323" cy="4419600"/>
          </a:xfrm>
          <a:prstGeom prst="ellipse">
            <a:avLst/>
          </a:prstGeom>
          <a:ln>
            <a:noFill/>
          </a:ln>
          <a:effectLst>
            <a:softEdge rad="112500"/>
          </a:effectLst>
        </p:spPr>
      </p:pic>
      <p:sp>
        <p:nvSpPr>
          <p:cNvPr id="6" name="TextBox 5"/>
          <p:cNvSpPr txBox="1"/>
          <p:nvPr/>
        </p:nvSpPr>
        <p:spPr>
          <a:xfrm>
            <a:off x="304800" y="838200"/>
            <a:ext cx="3581400" cy="100012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err="1">
                <a:effectLst>
                  <a:outerShdw blurRad="38100" dist="38100" dir="2700000" algn="tl">
                    <a:srgbClr val="000000">
                      <a:alpha val="43137"/>
                    </a:srgbClr>
                  </a:outerShdw>
                </a:effectLst>
                <a:latin typeface="+mn-lt"/>
              </a:rPr>
              <a:t>Gotta</a:t>
            </a:r>
            <a:r>
              <a:rPr lang="en-US" sz="2000" b="1" dirty="0">
                <a:effectLst>
                  <a:outerShdw blurRad="38100" dist="38100" dir="2700000" algn="tl">
                    <a:srgbClr val="000000">
                      <a:alpha val="43137"/>
                    </a:srgbClr>
                  </a:outerShdw>
                </a:effectLst>
                <a:latin typeface="+mn-lt"/>
              </a:rPr>
              <a:t> Put Them Somewhere</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Coats On A Hook or Back of Chair,</a:t>
            </a:r>
          </a:p>
          <a:p>
            <a:pPr algn="ctr" fontAlgn="auto">
              <a:spcBef>
                <a:spcPts val="0"/>
              </a:spcBef>
              <a:spcAft>
                <a:spcPts val="0"/>
              </a:spcAft>
              <a:defRPr/>
            </a:pPr>
            <a:r>
              <a:rPr lang="en-US" sz="1200" dirty="0">
                <a:effectLst>
                  <a:outerShdw blurRad="38100" dist="38100" dir="2700000" algn="tl">
                    <a:srgbClr val="000000">
                      <a:alpha val="43137"/>
                    </a:srgbClr>
                  </a:outerShdw>
                </a:effectLst>
                <a:latin typeface="+mn-lt"/>
              </a:rPr>
              <a:t>(Which Is Really On The Floor Under Foot)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8131"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Center - Front</a:t>
            </a:r>
          </a:p>
        </p:txBody>
      </p:sp>
      <p:pic>
        <p:nvPicPr>
          <p:cNvPr id="5" name="Picture 4" descr="IMG_0050.jpg"/>
          <p:cNvPicPr>
            <a:picLocks noChangeAspect="1"/>
          </p:cNvPicPr>
          <p:nvPr/>
        </p:nvPicPr>
        <p:blipFill>
          <a:blip r:embed="rId2" cstate="print"/>
          <a:srcRect/>
          <a:stretch>
            <a:fillRect/>
          </a:stretch>
        </p:blipFill>
        <p:spPr>
          <a:xfrm>
            <a:off x="152400" y="1219200"/>
            <a:ext cx="6030022" cy="4800600"/>
          </a:xfrm>
          <a:prstGeom prst="ellipse">
            <a:avLst/>
          </a:prstGeom>
          <a:ln>
            <a:noFill/>
          </a:ln>
          <a:effectLst>
            <a:softEdge rad="112500"/>
          </a:effectLst>
        </p:spPr>
      </p:pic>
      <p:sp>
        <p:nvSpPr>
          <p:cNvPr id="6" name="TextBox 5"/>
          <p:cNvSpPr txBox="1"/>
          <p:nvPr/>
        </p:nvSpPr>
        <p:spPr>
          <a:xfrm>
            <a:off x="5181600" y="4114800"/>
            <a:ext cx="3581400" cy="1492250"/>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Provide It or They Will Make</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Just A Few Little Extras Here and There</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Warm &amp; Dry Computer Room On Wheels</a:t>
            </a:r>
          </a:p>
          <a:p>
            <a:pPr algn="ctr" fontAlgn="auto">
              <a:spcBef>
                <a:spcPts val="0"/>
              </a:spcBef>
              <a:spcAft>
                <a:spcPts val="0"/>
              </a:spcAft>
              <a:defRPr/>
            </a:pPr>
            <a:r>
              <a:rPr lang="en-US" sz="1200" dirty="0">
                <a:effectLst>
                  <a:outerShdw blurRad="38100" dist="38100" dir="2700000" algn="tl">
                    <a:srgbClr val="000000">
                      <a:alpha val="43137"/>
                    </a:srgbClr>
                  </a:outerShdw>
                </a:effectLst>
                <a:latin typeface="+mn-lt"/>
              </a:rPr>
              <a:t>(Good Place To Dry Towel On Cold Wet Day)</a:t>
            </a:r>
            <a:endParaRPr lang="en-US" sz="11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49155" name="TextBox 3"/>
          <p:cNvSpPr txBox="1">
            <a:spLocks noChangeArrowheads="1"/>
          </p:cNvSpPr>
          <p:nvPr/>
        </p:nvSpPr>
        <p:spPr bwMode="auto">
          <a:xfrm>
            <a:off x="6858000" y="1524000"/>
            <a:ext cx="2179638" cy="646113"/>
          </a:xfrm>
          <a:prstGeom prst="rect">
            <a:avLst/>
          </a:prstGeom>
          <a:noFill/>
          <a:ln w="9525">
            <a:noFill/>
            <a:miter lim="800000"/>
            <a:headEnd/>
            <a:tailEnd/>
          </a:ln>
        </p:spPr>
        <p:txBody>
          <a:bodyPr>
            <a:spAutoFit/>
          </a:bodyPr>
          <a:lstStyle/>
          <a:p>
            <a:pPr algn="r"/>
            <a:r>
              <a:rPr lang="en-US">
                <a:latin typeface="Calibri" pitchFamily="34" charset="0"/>
              </a:rPr>
              <a:t>Main Entrance / Server Side - Front</a:t>
            </a:r>
          </a:p>
        </p:txBody>
      </p:sp>
      <p:pic>
        <p:nvPicPr>
          <p:cNvPr id="5" name="Picture 4" descr="IMG_0051.jpg"/>
          <p:cNvPicPr>
            <a:picLocks noChangeAspect="1"/>
          </p:cNvPicPr>
          <p:nvPr/>
        </p:nvPicPr>
        <p:blipFill>
          <a:blip r:embed="rId2" cstate="print"/>
          <a:srcRect/>
          <a:stretch>
            <a:fillRect/>
          </a:stretch>
        </p:blipFill>
        <p:spPr>
          <a:xfrm>
            <a:off x="381000" y="304800"/>
            <a:ext cx="5410200" cy="5344222"/>
          </a:xfrm>
          <a:prstGeom prst="rect">
            <a:avLst/>
          </a:prstGeom>
          <a:ln>
            <a:noFill/>
          </a:ln>
          <a:effectLst>
            <a:softEdge rad="112500"/>
          </a:effectLst>
        </p:spPr>
      </p:pic>
      <p:sp>
        <p:nvSpPr>
          <p:cNvPr id="6" name="TextBox 5"/>
          <p:cNvSpPr txBox="1"/>
          <p:nvPr/>
        </p:nvSpPr>
        <p:spPr>
          <a:xfrm>
            <a:off x="5257800" y="3733800"/>
            <a:ext cx="3581400" cy="215423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SAFETY FIRST</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General Purpose Fire Extinguisher</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Carbon Monoxide / Smoke Alarm</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Thermometer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Removable Door Chain</a:t>
            </a:r>
            <a:br>
              <a:rPr lang="en-US" sz="1600" dirty="0">
                <a:effectLst>
                  <a:outerShdw blurRad="38100" dist="38100" dir="2700000" algn="tl">
                    <a:srgbClr val="000000">
                      <a:alpha val="43137"/>
                    </a:srgbClr>
                  </a:outerShdw>
                </a:effectLst>
                <a:latin typeface="+mn-lt"/>
              </a:rPr>
            </a:br>
            <a:r>
              <a:rPr lang="en-US" sz="1100" dirty="0">
                <a:effectLst>
                  <a:outerShdw blurRad="38100" dist="38100" dir="2700000" algn="tl">
                    <a:srgbClr val="000000">
                      <a:alpha val="43137"/>
                    </a:srgbClr>
                  </a:outerShdw>
                </a:effectLst>
                <a:latin typeface="+mn-lt"/>
              </a:rPr>
              <a:t>(Prevents Door “Flying Out of Your Hand”</a:t>
            </a: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endParaRPr lang="en-US" sz="10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and Fly Swatter</a:t>
            </a:r>
            <a:endParaRPr lang="en-US" sz="14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0179"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Server Side - Front</a:t>
            </a:r>
          </a:p>
        </p:txBody>
      </p:sp>
      <p:pic>
        <p:nvPicPr>
          <p:cNvPr id="5" name="Picture 4" descr="IMG_0046.jpg"/>
          <p:cNvPicPr>
            <a:picLocks noChangeAspect="1"/>
          </p:cNvPicPr>
          <p:nvPr/>
        </p:nvPicPr>
        <p:blipFill>
          <a:blip r:embed="rId2" cstate="print"/>
          <a:srcRect/>
          <a:stretch>
            <a:fillRect/>
          </a:stretch>
        </p:blipFill>
        <p:spPr>
          <a:xfrm>
            <a:off x="304800" y="152400"/>
            <a:ext cx="2895600" cy="5791200"/>
          </a:xfrm>
          <a:prstGeom prst="rect">
            <a:avLst/>
          </a:prstGeom>
          <a:ln>
            <a:noFill/>
          </a:ln>
          <a:effectLst>
            <a:softEdge rad="112500"/>
          </a:effectLst>
        </p:spPr>
      </p:pic>
      <p:sp>
        <p:nvSpPr>
          <p:cNvPr id="6" name="TextBox 5"/>
          <p:cNvSpPr txBox="1"/>
          <p:nvPr/>
        </p:nvSpPr>
        <p:spPr>
          <a:xfrm>
            <a:off x="3352800" y="3886200"/>
            <a:ext cx="4343400" cy="103028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Document / Document / Document</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Dry Erase Post-It Note Flip Chart Paper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Handy Tool For “To Do List”</a:t>
            </a:r>
            <a:endParaRPr lang="en-US" sz="14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1203" name="TextBox 3"/>
          <p:cNvSpPr txBox="1">
            <a:spLocks noChangeArrowheads="1"/>
          </p:cNvSpPr>
          <p:nvPr/>
        </p:nvSpPr>
        <p:spPr bwMode="auto">
          <a:xfrm>
            <a:off x="6858000" y="1524000"/>
            <a:ext cx="2179638" cy="830263"/>
          </a:xfrm>
          <a:prstGeom prst="rect">
            <a:avLst/>
          </a:prstGeom>
          <a:noFill/>
          <a:ln w="9525">
            <a:noFill/>
            <a:miter lim="800000"/>
            <a:headEnd/>
            <a:tailEnd/>
          </a:ln>
        </p:spPr>
        <p:txBody>
          <a:bodyPr>
            <a:spAutoFit/>
          </a:bodyPr>
          <a:lstStyle/>
          <a:p>
            <a:pPr algn="r"/>
            <a:r>
              <a:rPr lang="en-US" sz="1600">
                <a:latin typeface="Calibri" pitchFamily="34" charset="0"/>
              </a:rPr>
              <a:t>Distributed</a:t>
            </a:r>
          </a:p>
          <a:p>
            <a:pPr algn="r"/>
            <a:r>
              <a:rPr lang="en-US" sz="1600">
                <a:latin typeface="Calibri" pitchFamily="34" charset="0"/>
              </a:rPr>
              <a:t>Throughout</a:t>
            </a:r>
          </a:p>
          <a:p>
            <a:pPr algn="r"/>
            <a:r>
              <a:rPr lang="en-US" sz="1600">
                <a:latin typeface="Calibri" pitchFamily="34" charset="0"/>
              </a:rPr>
              <a:t>the Trailer</a:t>
            </a:r>
          </a:p>
        </p:txBody>
      </p:sp>
      <p:pic>
        <p:nvPicPr>
          <p:cNvPr id="5" name="Picture 4" descr="IMG_0053.jpg"/>
          <p:cNvPicPr>
            <a:picLocks noChangeAspect="1"/>
          </p:cNvPicPr>
          <p:nvPr/>
        </p:nvPicPr>
        <p:blipFill>
          <a:blip r:embed="rId2" cstate="print"/>
          <a:srcRect/>
          <a:stretch>
            <a:fillRect/>
          </a:stretch>
        </p:blipFill>
        <p:spPr>
          <a:xfrm>
            <a:off x="530578" y="381000"/>
            <a:ext cx="4955822" cy="5715000"/>
          </a:xfrm>
          <a:prstGeom prst="ellipse">
            <a:avLst/>
          </a:prstGeom>
          <a:ln>
            <a:noFill/>
          </a:ln>
          <a:effectLst>
            <a:softEdge rad="112500"/>
          </a:effectLst>
        </p:spPr>
      </p:pic>
      <p:pic>
        <p:nvPicPr>
          <p:cNvPr id="6" name="Picture 5" descr="IMG_0076.jpg"/>
          <p:cNvPicPr>
            <a:picLocks noChangeAspect="1"/>
          </p:cNvPicPr>
          <p:nvPr/>
        </p:nvPicPr>
        <p:blipFill>
          <a:blip r:embed="rId3" cstate="print"/>
          <a:srcRect/>
          <a:stretch>
            <a:fillRect/>
          </a:stretch>
        </p:blipFill>
        <p:spPr>
          <a:xfrm>
            <a:off x="6928224" y="3048000"/>
            <a:ext cx="1987176" cy="2895600"/>
          </a:xfrm>
          <a:prstGeom prst="rect">
            <a:avLst/>
          </a:prstGeom>
          <a:ln>
            <a:noFill/>
          </a:ln>
          <a:effectLst>
            <a:softEdge rad="112500"/>
          </a:effectLst>
        </p:spPr>
      </p:pic>
      <p:sp>
        <p:nvSpPr>
          <p:cNvPr id="7" name="TextBox 6"/>
          <p:cNvSpPr txBox="1"/>
          <p:nvPr/>
        </p:nvSpPr>
        <p:spPr>
          <a:xfrm>
            <a:off x="457200" y="228600"/>
            <a:ext cx="5562600" cy="103028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Simple Power / Circuit Management</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Server/Switches Only - Clean Power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Camp Power or Clean Generator Power (Honda </a:t>
            </a:r>
            <a:r>
              <a:rPr lang="en-US" sz="1600" dirty="0" err="1">
                <a:effectLst>
                  <a:outerShdw blurRad="38100" dist="38100" dir="2700000" algn="tl">
                    <a:srgbClr val="000000">
                      <a:alpha val="43137"/>
                    </a:srgbClr>
                  </a:outerShdw>
                </a:effectLst>
                <a:latin typeface="+mn-lt"/>
              </a:rPr>
              <a:t>EU3000si</a:t>
            </a:r>
            <a:r>
              <a:rPr lang="en-US" sz="1600" dirty="0">
                <a:effectLst>
                  <a:outerShdw blurRad="38100" dist="38100" dir="2700000" algn="tl">
                    <a:srgbClr val="000000">
                      <a:alpha val="43137"/>
                    </a:srgbClr>
                  </a:outerShdw>
                </a:effectLst>
                <a:latin typeface="+mn-lt"/>
              </a:rPr>
              <a:t>)</a:t>
            </a:r>
            <a:endParaRPr lang="en-US" sz="1400" dirty="0">
              <a:effectLst>
                <a:outerShdw blurRad="38100" dist="38100" dir="2700000" algn="tl">
                  <a:srgbClr val="000000">
                    <a:alpha val="43137"/>
                  </a:srgbClr>
                </a:outerShdw>
              </a:effectLst>
              <a:latin typeface="+mn-lt"/>
            </a:endParaRPr>
          </a:p>
        </p:txBody>
      </p:sp>
      <p:sp>
        <p:nvSpPr>
          <p:cNvPr id="9" name="TextBox 8"/>
          <p:cNvSpPr txBox="1"/>
          <p:nvPr/>
        </p:nvSpPr>
        <p:spPr>
          <a:xfrm>
            <a:off x="7277100" y="2886075"/>
            <a:ext cx="1360488" cy="307975"/>
          </a:xfrm>
          <a:prstGeom prst="rect">
            <a:avLst/>
          </a:prstGeom>
          <a:noFill/>
        </p:spPr>
        <p:txBody>
          <a:bodyPr wrap="none">
            <a:spAutoFit/>
          </a:bodyPr>
          <a:lstStyle/>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Outside Circuits</a:t>
            </a:r>
            <a:endParaRPr lang="en-US" sz="1400" b="1" dirty="0">
              <a:effectLst>
                <a:outerShdw blurRad="38100" dist="38100" dir="2700000" algn="tl">
                  <a:srgbClr val="000000">
                    <a:alpha val="43137"/>
                  </a:srgbClr>
                </a:outerShdw>
              </a:effectLst>
              <a:latin typeface="+mn-lt"/>
            </a:endParaRPr>
          </a:p>
        </p:txBody>
      </p:sp>
      <p:sp>
        <p:nvSpPr>
          <p:cNvPr id="10" name="TextBox 9"/>
          <p:cNvSpPr txBox="1"/>
          <p:nvPr/>
        </p:nvSpPr>
        <p:spPr>
          <a:xfrm>
            <a:off x="457200" y="5029200"/>
            <a:ext cx="900113" cy="738188"/>
          </a:xfrm>
          <a:prstGeom prst="rect">
            <a:avLst/>
          </a:prstGeom>
          <a:noFill/>
        </p:spPr>
        <p:txBody>
          <a:bodyPr wrap="none">
            <a:spAutoFit/>
          </a:bodyPr>
          <a:lstStyle/>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Label</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    Label</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        Label</a:t>
            </a:r>
            <a:endParaRPr lang="en-US" sz="1400" b="1" dirty="0">
              <a:effectLst>
                <a:outerShdw blurRad="38100" dist="38100" dir="2700000" algn="tl">
                  <a:srgbClr val="000000">
                    <a:alpha val="43137"/>
                  </a:srgbClr>
                </a:outerShdw>
              </a:effectLst>
              <a:latin typeface="+mn-lt"/>
            </a:endParaRPr>
          </a:p>
        </p:txBody>
      </p:sp>
      <p:sp>
        <p:nvSpPr>
          <p:cNvPr id="11" name="Right Arrow 10"/>
          <p:cNvSpPr/>
          <p:nvPr/>
        </p:nvSpPr>
        <p:spPr>
          <a:xfrm>
            <a:off x="5695950" y="3752850"/>
            <a:ext cx="1600200" cy="914400"/>
          </a:xfrm>
          <a:prstGeom prst="rightArrow">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764213" y="3933825"/>
            <a:ext cx="1047750" cy="461963"/>
          </a:xfrm>
          <a:prstGeom prst="rect">
            <a:avLst/>
          </a:prstGeom>
        </p:spPr>
        <p:txBody>
          <a:bodyPr wrap="none">
            <a:spAutoFit/>
          </a:bodyPr>
          <a:lstStyle/>
          <a:p>
            <a:pPr algn="ctr" fontAlgn="auto">
              <a:spcBef>
                <a:spcPts val="0"/>
              </a:spcBef>
              <a:spcAft>
                <a:spcPts val="0"/>
              </a:spcAft>
              <a:defRPr/>
            </a:pPr>
            <a:r>
              <a:rPr lang="en-US" sz="2400" dirty="0">
                <a:effectLst>
                  <a:outerShdw blurRad="38100" dist="38100" dir="2700000" algn="tl">
                    <a:srgbClr val="000000">
                      <a:alpha val="43137"/>
                    </a:srgbClr>
                  </a:outerShdw>
                </a:effectLst>
                <a:latin typeface="+mn-lt"/>
              </a:rPr>
              <a:t>C</a:t>
            </a:r>
            <a:r>
              <a:rPr lang="en-US" sz="1200" dirty="0">
                <a:effectLst>
                  <a:outerShdw blurRad="38100" dist="38100" dir="2700000" algn="tl">
                    <a:srgbClr val="000000">
                      <a:alpha val="43137"/>
                    </a:srgbClr>
                  </a:outerShdw>
                </a:effectLst>
                <a:latin typeface="+mn-lt"/>
              </a:rPr>
              <a:t>lean Power</a:t>
            </a:r>
          </a:p>
        </p:txBody>
      </p:sp>
      <p:sp>
        <p:nvSpPr>
          <p:cNvPr id="12" name="TextBox 11"/>
          <p:cNvSpPr txBox="1"/>
          <p:nvPr/>
        </p:nvSpPr>
        <p:spPr>
          <a:xfrm>
            <a:off x="4876800" y="1981200"/>
            <a:ext cx="1714500" cy="127793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Trailer Wired So That</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If Only Min Electrical</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Power Available </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Clean Power 1</a:t>
            </a:r>
            <a:r>
              <a:rPr lang="en-US" sz="1400" baseline="30000" dirty="0">
                <a:effectLst>
                  <a:outerShdw blurRad="38100" dist="38100" dir="2700000" algn="tl">
                    <a:srgbClr val="000000">
                      <a:alpha val="43137"/>
                    </a:srgbClr>
                  </a:outerShdw>
                </a:effectLst>
                <a:latin typeface="+mn-lt"/>
              </a:rPr>
              <a:t>st</a:t>
            </a:r>
            <a:endParaRPr lang="en-US" sz="14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050" dirty="0">
                <a:effectLst>
                  <a:outerShdw blurRad="38100" dist="38100" dir="2700000" algn="tl">
                    <a:srgbClr val="000000">
                      <a:alpha val="43137"/>
                    </a:srgbClr>
                  </a:outerShdw>
                </a:effectLst>
                <a:latin typeface="+mn-lt"/>
              </a:rPr>
              <a:t>(Backup Plan</a:t>
            </a:r>
          </a:p>
          <a:p>
            <a:pPr algn="ctr" fontAlgn="auto">
              <a:spcBef>
                <a:spcPts val="0"/>
              </a:spcBef>
              <a:spcAft>
                <a:spcPts val="0"/>
              </a:spcAft>
              <a:defRPr/>
            </a:pPr>
            <a:r>
              <a:rPr lang="en-US" sz="1050" dirty="0">
                <a:effectLst>
                  <a:outerShdw blurRad="38100" dist="38100" dir="2700000" algn="tl">
                    <a:srgbClr val="000000">
                      <a:alpha val="43137"/>
                    </a:srgbClr>
                  </a:outerShdw>
                </a:effectLst>
                <a:latin typeface="+mn-lt"/>
              </a:rPr>
              <a:t>“Fire Up The Generator”)</a:t>
            </a:r>
            <a:endParaRPr lang="en-US" sz="105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2227"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Storage Side - Back</a:t>
            </a:r>
          </a:p>
        </p:txBody>
      </p:sp>
      <p:pic>
        <p:nvPicPr>
          <p:cNvPr id="5" name="Picture 4" descr="IMG_0076.jpg"/>
          <p:cNvPicPr>
            <a:picLocks noChangeAspect="1"/>
          </p:cNvPicPr>
          <p:nvPr/>
        </p:nvPicPr>
        <p:blipFill>
          <a:blip r:embed="rId2" cstate="print"/>
          <a:srcRect/>
          <a:stretch>
            <a:fillRect/>
          </a:stretch>
        </p:blipFill>
        <p:spPr>
          <a:xfrm>
            <a:off x="6928224" y="3048000"/>
            <a:ext cx="1987176" cy="2895600"/>
          </a:xfrm>
          <a:prstGeom prst="rect">
            <a:avLst/>
          </a:prstGeom>
          <a:ln>
            <a:noFill/>
          </a:ln>
          <a:effectLst>
            <a:softEdge rad="112500"/>
          </a:effectLst>
        </p:spPr>
      </p:pic>
      <p:pic>
        <p:nvPicPr>
          <p:cNvPr id="6" name="Picture 5" descr="IMG_0042.jpg"/>
          <p:cNvPicPr>
            <a:picLocks noChangeAspect="1"/>
          </p:cNvPicPr>
          <p:nvPr/>
        </p:nvPicPr>
        <p:blipFill>
          <a:blip r:embed="rId3" cstate="print"/>
          <a:srcRect/>
          <a:stretch>
            <a:fillRect/>
          </a:stretch>
        </p:blipFill>
        <p:spPr>
          <a:xfrm>
            <a:off x="304800" y="304800"/>
            <a:ext cx="6172200" cy="5542384"/>
          </a:xfrm>
          <a:prstGeom prst="ellipse">
            <a:avLst/>
          </a:prstGeom>
          <a:ln>
            <a:noFill/>
          </a:ln>
          <a:effectLst>
            <a:softEdge rad="112500"/>
          </a:effectLst>
        </p:spPr>
      </p:pic>
      <p:sp>
        <p:nvSpPr>
          <p:cNvPr id="7" name="TextBox 6"/>
          <p:cNvSpPr txBox="1"/>
          <p:nvPr/>
        </p:nvSpPr>
        <p:spPr>
          <a:xfrm>
            <a:off x="457200" y="228600"/>
            <a:ext cx="5562600" cy="78422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Simple Power / Circuit Management</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General Use Power – Camp Power</a:t>
            </a:r>
            <a:endParaRPr lang="en-US" sz="1400" dirty="0">
              <a:effectLst>
                <a:outerShdw blurRad="38100" dist="38100" dir="2700000" algn="tl">
                  <a:srgbClr val="000000">
                    <a:alpha val="43137"/>
                  </a:srgbClr>
                </a:outerShdw>
              </a:effectLst>
              <a:latin typeface="+mn-lt"/>
            </a:endParaRPr>
          </a:p>
        </p:txBody>
      </p:sp>
      <p:sp>
        <p:nvSpPr>
          <p:cNvPr id="9" name="TextBox 8"/>
          <p:cNvSpPr txBox="1"/>
          <p:nvPr/>
        </p:nvSpPr>
        <p:spPr>
          <a:xfrm>
            <a:off x="185738" y="4865688"/>
            <a:ext cx="2176462" cy="1077912"/>
          </a:xfrm>
          <a:prstGeom prst="rect">
            <a:avLst/>
          </a:prstGeom>
          <a:noFill/>
        </p:spPr>
        <p:txBody>
          <a:bodyPr wrap="none">
            <a:spAutoFit/>
          </a:bodyPr>
          <a:lstStyle/>
          <a:p>
            <a:pPr fontAlgn="auto">
              <a:spcBef>
                <a:spcPts val="0"/>
              </a:spcBef>
              <a:spcAft>
                <a:spcPts val="0"/>
              </a:spcAft>
              <a:defRPr/>
            </a:pPr>
            <a:r>
              <a:rPr lang="en-US" sz="1600" b="1" dirty="0">
                <a:effectLst>
                  <a:outerShdw blurRad="38100" dist="38100" dir="2700000" algn="tl">
                    <a:srgbClr val="000000">
                      <a:alpha val="43137"/>
                    </a:srgbClr>
                  </a:outerShdw>
                </a:effectLst>
                <a:latin typeface="+mn-lt"/>
              </a:rPr>
              <a:t>Note:</a:t>
            </a:r>
          </a:p>
          <a:p>
            <a:pPr fontAlgn="auto">
              <a:spcBef>
                <a:spcPts val="0"/>
              </a:spcBef>
              <a:spcAft>
                <a:spcPts val="0"/>
              </a:spcAft>
              <a:defRPr/>
            </a:pPr>
            <a:r>
              <a:rPr lang="en-US" sz="1600" b="1" dirty="0">
                <a:effectLst>
                  <a:outerShdw blurRad="38100" dist="38100" dir="2700000" algn="tl">
                    <a:srgbClr val="000000">
                      <a:alpha val="43137"/>
                    </a:srgbClr>
                  </a:outerShdw>
                </a:effectLst>
                <a:latin typeface="+mn-lt"/>
              </a:rPr>
              <a:t>Cell Phones</a:t>
            </a:r>
          </a:p>
          <a:p>
            <a:pPr fontAlgn="auto">
              <a:spcBef>
                <a:spcPts val="0"/>
              </a:spcBef>
              <a:spcAft>
                <a:spcPts val="0"/>
              </a:spcAft>
              <a:defRPr/>
            </a:pPr>
            <a:r>
              <a:rPr lang="en-US" sz="1600" b="1" dirty="0">
                <a:effectLst>
                  <a:outerShdw blurRad="38100" dist="38100" dir="2700000" algn="tl">
                    <a:srgbClr val="000000">
                      <a:alpha val="43137"/>
                    </a:srgbClr>
                  </a:outerShdw>
                </a:effectLst>
                <a:latin typeface="+mn-lt"/>
              </a:rPr>
              <a:t>Will Be Charged!</a:t>
            </a:r>
          </a:p>
          <a:p>
            <a:pPr fontAlgn="auto">
              <a:spcBef>
                <a:spcPts val="0"/>
              </a:spcBef>
              <a:spcAft>
                <a:spcPts val="0"/>
              </a:spcAft>
              <a:defRPr/>
            </a:pPr>
            <a:r>
              <a:rPr lang="en-US" sz="1600" b="1" dirty="0">
                <a:effectLst>
                  <a:outerShdw blurRad="38100" dist="38100" dir="2700000" algn="tl">
                    <a:srgbClr val="000000">
                      <a:alpha val="43137"/>
                    </a:srgbClr>
                  </a:outerShdw>
                </a:effectLst>
                <a:latin typeface="+mn-lt"/>
              </a:rPr>
              <a:t>Make A Place For Them</a:t>
            </a:r>
            <a:endParaRPr lang="en-US" sz="1600" b="1" dirty="0">
              <a:effectLst>
                <a:outerShdw blurRad="38100" dist="38100" dir="2700000" algn="tl">
                  <a:srgbClr val="000000">
                    <a:alpha val="43137"/>
                  </a:srgbClr>
                </a:outerShdw>
              </a:effectLst>
              <a:latin typeface="+mn-lt"/>
            </a:endParaRPr>
          </a:p>
        </p:txBody>
      </p:sp>
      <p:sp>
        <p:nvSpPr>
          <p:cNvPr id="10" name="TextBox 9"/>
          <p:cNvSpPr txBox="1"/>
          <p:nvPr/>
        </p:nvSpPr>
        <p:spPr>
          <a:xfrm>
            <a:off x="7277100" y="2886075"/>
            <a:ext cx="1360488" cy="307975"/>
          </a:xfrm>
          <a:prstGeom prst="rect">
            <a:avLst/>
          </a:prstGeom>
          <a:noFill/>
        </p:spPr>
        <p:txBody>
          <a:bodyPr wrap="none">
            <a:spAutoFit/>
          </a:bodyPr>
          <a:lstStyle/>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Outside Circuits</a:t>
            </a:r>
            <a:endParaRPr lang="en-US" sz="1400" b="1" dirty="0">
              <a:effectLst>
                <a:outerShdw blurRad="38100" dist="38100" dir="2700000" algn="tl">
                  <a:srgbClr val="000000">
                    <a:alpha val="43137"/>
                  </a:srgbClr>
                </a:outerShdw>
              </a:effectLst>
              <a:latin typeface="+mn-lt"/>
            </a:endParaRPr>
          </a:p>
        </p:txBody>
      </p:sp>
      <p:sp>
        <p:nvSpPr>
          <p:cNvPr id="11" name="Right Arrow 10"/>
          <p:cNvSpPr/>
          <p:nvPr/>
        </p:nvSpPr>
        <p:spPr>
          <a:xfrm>
            <a:off x="5638800" y="4267200"/>
            <a:ext cx="1600200" cy="914400"/>
          </a:xfrm>
          <a:prstGeom prst="rightArrow">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638800" y="4457700"/>
            <a:ext cx="1476375" cy="461963"/>
          </a:xfrm>
          <a:prstGeom prst="rect">
            <a:avLst/>
          </a:prstGeom>
        </p:spPr>
        <p:txBody>
          <a:bodyPr wrap="none">
            <a:spAutoFit/>
          </a:bodyPr>
          <a:lstStyle/>
          <a:p>
            <a:pPr algn="ctr" fontAlgn="auto">
              <a:spcBef>
                <a:spcPts val="0"/>
              </a:spcBef>
              <a:spcAft>
                <a:spcPts val="0"/>
              </a:spcAft>
              <a:defRPr/>
            </a:pPr>
            <a:r>
              <a:rPr lang="en-US" sz="2400" dirty="0">
                <a:effectLst>
                  <a:outerShdw blurRad="38100" dist="38100" dir="2700000" algn="tl">
                    <a:srgbClr val="000000">
                      <a:alpha val="43137"/>
                    </a:srgbClr>
                  </a:outerShdw>
                </a:effectLst>
                <a:latin typeface="+mn-lt"/>
              </a:rPr>
              <a:t>G</a:t>
            </a:r>
            <a:r>
              <a:rPr lang="en-US" sz="1200" dirty="0">
                <a:effectLst>
                  <a:outerShdw blurRad="38100" dist="38100" dir="2700000" algn="tl">
                    <a:srgbClr val="000000">
                      <a:alpha val="43137"/>
                    </a:srgbClr>
                  </a:outerShdw>
                </a:effectLst>
                <a:latin typeface="+mn-lt"/>
              </a:rPr>
              <a:t>eneral Use Power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3251"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Server Side - Center</a:t>
            </a:r>
          </a:p>
        </p:txBody>
      </p:sp>
      <p:pic>
        <p:nvPicPr>
          <p:cNvPr id="5" name="Picture 4" descr="IMG_0054.jpg"/>
          <p:cNvPicPr>
            <a:picLocks noChangeAspect="1"/>
          </p:cNvPicPr>
          <p:nvPr/>
        </p:nvPicPr>
        <p:blipFill>
          <a:blip r:embed="rId2" cstate="print"/>
          <a:srcRect/>
          <a:stretch>
            <a:fillRect/>
          </a:stretch>
        </p:blipFill>
        <p:spPr>
          <a:xfrm>
            <a:off x="381000" y="1803400"/>
            <a:ext cx="6477000" cy="4064000"/>
          </a:xfrm>
          <a:prstGeom prst="rect">
            <a:avLst/>
          </a:prstGeom>
          <a:ln>
            <a:noFill/>
          </a:ln>
          <a:effectLst>
            <a:softEdge rad="112500"/>
          </a:effectLst>
        </p:spPr>
      </p:pic>
      <p:sp>
        <p:nvSpPr>
          <p:cNvPr id="6" name="TextBox 5"/>
          <p:cNvSpPr txBox="1"/>
          <p:nvPr/>
        </p:nvSpPr>
        <p:spPr>
          <a:xfrm>
            <a:off x="228600" y="685800"/>
            <a:ext cx="5562600" cy="78422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It Looks Like A Mess</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But it is Wired For All Identified Options / Maximum Flexibility</a:t>
            </a:r>
            <a:endParaRPr lang="en-US" sz="1400" dirty="0">
              <a:effectLst>
                <a:outerShdw blurRad="38100" dist="38100" dir="2700000" algn="tl">
                  <a:srgbClr val="000000">
                    <a:alpha val="43137"/>
                  </a:srgbClr>
                </a:outerShdw>
              </a:effectLst>
              <a:latin typeface="+mn-lt"/>
            </a:endParaRPr>
          </a:p>
        </p:txBody>
      </p:sp>
      <p:sp>
        <p:nvSpPr>
          <p:cNvPr id="7" name="TextBox 6"/>
          <p:cNvSpPr txBox="1"/>
          <p:nvPr/>
        </p:nvSpPr>
        <p:spPr>
          <a:xfrm>
            <a:off x="6477000" y="3276600"/>
            <a:ext cx="2311400" cy="215423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Remember The Little Things:</a:t>
            </a:r>
          </a:p>
          <a:p>
            <a:pPr fontAlgn="auto">
              <a:spcBef>
                <a:spcPts val="0"/>
              </a:spcBef>
              <a:spcAft>
                <a:spcPts val="0"/>
              </a:spcAft>
              <a:defRPr/>
            </a:pPr>
            <a:endParaRPr lang="en-US" sz="600" b="1" dirty="0">
              <a:effectLst>
                <a:outerShdw blurRad="38100" dist="38100" dir="2700000" algn="tl">
                  <a:srgbClr val="000000">
                    <a:alpha val="43137"/>
                  </a:srgbClr>
                </a:outerShdw>
              </a:effectLst>
              <a:latin typeface="+mn-lt"/>
            </a:endParaRP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Hooks For Keys</a:t>
            </a:r>
          </a:p>
          <a:p>
            <a:pPr fontAlgn="auto">
              <a:spcBef>
                <a:spcPts val="0"/>
              </a:spcBef>
              <a:spcAft>
                <a:spcPts val="0"/>
              </a:spcAft>
              <a:defRPr/>
            </a:pPr>
            <a:endParaRPr lang="en-US" sz="200" b="1" dirty="0">
              <a:effectLst>
                <a:outerShdw blurRad="38100" dist="38100" dir="2700000" algn="tl">
                  <a:srgbClr val="000000">
                    <a:alpha val="43137"/>
                  </a:srgbClr>
                </a:outerShdw>
              </a:effectLst>
              <a:latin typeface="+mn-lt"/>
            </a:endParaRP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Eye Hooks For Cable/Wire</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Management</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Simple Electrical Wire Hooks</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For “</a:t>
            </a:r>
            <a:r>
              <a:rPr lang="en-US" sz="1400" b="1" dirty="0" err="1">
                <a:effectLst>
                  <a:outerShdw blurRad="38100" dist="38100" dir="2700000" algn="tl">
                    <a:srgbClr val="000000">
                      <a:alpha val="43137"/>
                    </a:srgbClr>
                  </a:outerShdw>
                </a:effectLst>
                <a:latin typeface="+mn-lt"/>
              </a:rPr>
              <a:t>Stringin</a:t>
            </a:r>
            <a:r>
              <a:rPr lang="en-US" sz="1400" b="1" dirty="0">
                <a:effectLst>
                  <a:outerShdw blurRad="38100" dist="38100" dir="2700000" algn="tl">
                    <a:srgbClr val="000000">
                      <a:alpha val="43137"/>
                    </a:srgbClr>
                  </a:outerShdw>
                </a:effectLst>
                <a:latin typeface="+mn-lt"/>
              </a:rPr>
              <a:t>’ Wire”</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UPS’s to Maintain Power</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    During Frequent Short</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       Term Outages</a:t>
            </a:r>
            <a:endParaRPr lang="en-US" sz="14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4275"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Server Side - Center</a:t>
            </a:r>
          </a:p>
        </p:txBody>
      </p:sp>
      <p:pic>
        <p:nvPicPr>
          <p:cNvPr id="5" name="Picture 4" descr="IMG_0058.jpg"/>
          <p:cNvPicPr>
            <a:picLocks noChangeAspect="1"/>
          </p:cNvPicPr>
          <p:nvPr/>
        </p:nvPicPr>
        <p:blipFill>
          <a:blip r:embed="rId2" cstate="print"/>
          <a:srcRect/>
          <a:stretch>
            <a:fillRect/>
          </a:stretch>
        </p:blipFill>
        <p:spPr>
          <a:xfrm>
            <a:off x="304801" y="1436716"/>
            <a:ext cx="5943600" cy="4430683"/>
          </a:xfrm>
          <a:prstGeom prst="rect">
            <a:avLst/>
          </a:prstGeom>
          <a:ln>
            <a:noFill/>
          </a:ln>
          <a:effectLst>
            <a:softEdge rad="112500"/>
          </a:effectLst>
        </p:spPr>
      </p:pic>
      <p:sp>
        <p:nvSpPr>
          <p:cNvPr id="6" name="TextBox 5"/>
          <p:cNvSpPr txBox="1"/>
          <p:nvPr/>
        </p:nvSpPr>
        <p:spPr>
          <a:xfrm>
            <a:off x="6324600" y="2362200"/>
            <a:ext cx="2590800" cy="2940050"/>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Minimize Moving Equipment Inside</a:t>
            </a:r>
          </a:p>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The Trailer</a:t>
            </a:r>
          </a:p>
          <a:p>
            <a:pPr algn="ctr" fontAlgn="auto">
              <a:spcBef>
                <a:spcPts val="0"/>
              </a:spcBef>
              <a:spcAft>
                <a:spcPts val="0"/>
              </a:spcAft>
              <a:defRPr/>
            </a:pPr>
            <a:endParaRPr lang="en-US" sz="9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Router Never Moves but H</a:t>
            </a:r>
            <a:r>
              <a:rPr lang="en-US" sz="1400" dirty="0">
                <a:effectLst>
                  <a:outerShdw blurRad="38100" dist="38100" dir="2700000" algn="tl">
                    <a:srgbClr val="000000">
                      <a:alpha val="43137"/>
                    </a:srgbClr>
                  </a:outerShdw>
                </a:effectLst>
                <a:latin typeface="+mn-lt"/>
              </a:rPr>
              <a:t>igh End (1 Gigabyte) Switch</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Positioned Easily From Left Side (Purple Wires) To Right Side (Blue Wires)</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Depending On “Which Side of the Trailer” the Wires Need to Come In From</a:t>
            </a:r>
          </a:p>
        </p:txBody>
      </p:sp>
      <p:sp>
        <p:nvSpPr>
          <p:cNvPr id="7" name="TextBox 6"/>
          <p:cNvSpPr txBox="1"/>
          <p:nvPr/>
        </p:nvSpPr>
        <p:spPr>
          <a:xfrm>
            <a:off x="657225" y="5505450"/>
            <a:ext cx="5145088" cy="30797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Right Side BLUE (Wires &amp; Labels) : Left Side PURPLE (Wires &amp; Labels)</a:t>
            </a:r>
            <a:endParaRPr lang="en-US" sz="14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125505"/>
            <a:ext cx="21817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7010400" y="952500"/>
            <a:ext cx="20288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5299"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Storage Side - Front</a:t>
            </a:r>
          </a:p>
        </p:txBody>
      </p:sp>
      <p:pic>
        <p:nvPicPr>
          <p:cNvPr id="5" name="Picture 4" descr="IMG_0059.jpg"/>
          <p:cNvPicPr>
            <a:picLocks noChangeAspect="1"/>
          </p:cNvPicPr>
          <p:nvPr/>
        </p:nvPicPr>
        <p:blipFill>
          <a:blip r:embed="rId2" cstate="print"/>
          <a:srcRect/>
          <a:stretch>
            <a:fillRect/>
          </a:stretch>
        </p:blipFill>
        <p:spPr>
          <a:xfrm>
            <a:off x="228600" y="381000"/>
            <a:ext cx="6447692" cy="4191000"/>
          </a:xfrm>
          <a:prstGeom prst="rect">
            <a:avLst/>
          </a:prstGeom>
          <a:ln>
            <a:noFill/>
          </a:ln>
          <a:effectLst>
            <a:softEdge rad="112500"/>
          </a:effectLst>
        </p:spPr>
      </p:pic>
      <p:sp>
        <p:nvSpPr>
          <p:cNvPr id="6" name="TextBox 5"/>
          <p:cNvSpPr txBox="1"/>
          <p:nvPr/>
        </p:nvSpPr>
        <p:spPr>
          <a:xfrm>
            <a:off x="2209800" y="3867150"/>
            <a:ext cx="6705600" cy="2000250"/>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Label Everything – Keep It Simple</a:t>
            </a:r>
            <a:endParaRPr lang="en-US" sz="1600" b="1" dirty="0">
              <a:effectLst>
                <a:outerShdw blurRad="38100" dist="38100" dir="2700000" algn="tl">
                  <a:srgbClr val="000000">
                    <a:alpha val="43137"/>
                  </a:srgbClr>
                </a:outerShdw>
              </a:effectLst>
              <a:latin typeface="+mn-lt"/>
            </a:endParaRP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 Simple Post-It Note Stapled Around The Home Runs Does The Job</a:t>
            </a:r>
          </a:p>
          <a:p>
            <a:pPr algn="ctr" fontAlgn="auto">
              <a:spcBef>
                <a:spcPts val="0"/>
              </a:spcBef>
              <a:spcAft>
                <a:spcPts val="0"/>
              </a:spcAft>
              <a:defRPr/>
            </a:pPr>
            <a:endParaRPr lang="en-US" sz="8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1 – High End (1 Gigabyte) Switch</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Positioned Easily From Left Side (Purple Wires) To Right Side (Blue Wires)</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Depending On “Which Side of the Trailer” the Wires Need to Come In From</a:t>
            </a:r>
          </a:p>
          <a:p>
            <a:pPr algn="ctr" fontAlgn="auto">
              <a:spcBef>
                <a:spcPts val="0"/>
              </a:spcBef>
              <a:spcAft>
                <a:spcPts val="0"/>
              </a:spcAft>
              <a:defRPr/>
            </a:pPr>
            <a:endParaRPr lang="en-US" sz="10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 UPS For Each Major Piece of Equipment ~</a:t>
            </a:r>
          </a:p>
        </p:txBody>
      </p:sp>
      <p:sp>
        <p:nvSpPr>
          <p:cNvPr id="7" name="TextBox 6"/>
          <p:cNvSpPr txBox="1"/>
          <p:nvPr/>
        </p:nvSpPr>
        <p:spPr>
          <a:xfrm>
            <a:off x="6629400" y="2438400"/>
            <a:ext cx="1828800" cy="892175"/>
          </a:xfrm>
          <a:prstGeom prst="rect">
            <a:avLst/>
          </a:prstGeom>
          <a:noFill/>
        </p:spPr>
        <p:txBody>
          <a:bodyPr>
            <a:spAutoFit/>
          </a:bodyPr>
          <a:lstStyle/>
          <a:p>
            <a:pPr fontAlgn="auto">
              <a:spcBef>
                <a:spcPts val="0"/>
              </a:spcBef>
              <a:spcAft>
                <a:spcPts val="0"/>
              </a:spcAft>
              <a:defRPr/>
            </a:pPr>
            <a:r>
              <a:rPr lang="en-US" sz="1200" b="1" dirty="0">
                <a:effectLst>
                  <a:outerShdw blurRad="38100" dist="38100" dir="2700000" algn="tl">
                    <a:srgbClr val="000000">
                      <a:alpha val="43137"/>
                    </a:srgbClr>
                  </a:outerShdw>
                </a:effectLst>
                <a:latin typeface="+mn-lt"/>
              </a:rPr>
              <a:t>Cordless Phone w/ Multiple Handsets</a:t>
            </a:r>
          </a:p>
          <a:p>
            <a:pPr fontAlgn="auto">
              <a:spcBef>
                <a:spcPts val="0"/>
              </a:spcBef>
              <a:spcAft>
                <a:spcPts val="0"/>
              </a:spcAft>
              <a:defRPr/>
            </a:pPr>
            <a:endParaRPr lang="en-US" sz="400" b="1" dirty="0">
              <a:effectLst>
                <a:outerShdw blurRad="38100" dist="38100" dir="2700000" algn="tl">
                  <a:srgbClr val="000000">
                    <a:alpha val="43137"/>
                  </a:srgbClr>
                </a:outerShdw>
              </a:effectLst>
              <a:latin typeface="+mn-lt"/>
            </a:endParaRPr>
          </a:p>
          <a:p>
            <a:pPr fontAlgn="auto">
              <a:spcBef>
                <a:spcPts val="0"/>
              </a:spcBef>
              <a:spcAft>
                <a:spcPts val="0"/>
              </a:spcAft>
              <a:defRPr/>
            </a:pPr>
            <a:r>
              <a:rPr lang="en-US" sz="1200" b="1" dirty="0">
                <a:effectLst>
                  <a:outerShdw blurRad="38100" dist="38100" dir="2700000" algn="tl">
                    <a:srgbClr val="000000">
                      <a:alpha val="43137"/>
                    </a:srgbClr>
                  </a:outerShdw>
                </a:effectLst>
                <a:latin typeface="+mn-lt"/>
              </a:rPr>
              <a:t>Inside Trailer (</a:t>
            </a:r>
            <a:r>
              <a:rPr lang="en-US" sz="1200" b="1" dirty="0" err="1">
                <a:effectLst>
                  <a:outerShdw blurRad="38100" dist="38100" dir="2700000" algn="tl">
                    <a:srgbClr val="000000">
                      <a:alpha val="43137"/>
                    </a:srgbClr>
                  </a:outerShdw>
                </a:effectLst>
                <a:latin typeface="+mn-lt"/>
              </a:rPr>
              <a:t>CTSP’s</a:t>
            </a:r>
            <a:r>
              <a:rPr lang="en-US" sz="1200" b="1" dirty="0">
                <a:effectLst>
                  <a:outerShdw blurRad="38100" dist="38100" dir="2700000" algn="tl">
                    <a:srgbClr val="000000">
                      <a:alpha val="43137"/>
                    </a:srgbClr>
                  </a:outerShdw>
                </a:effectLst>
                <a:latin typeface="+mn-lt"/>
              </a:rPr>
              <a:t>)</a:t>
            </a:r>
          </a:p>
          <a:p>
            <a:pPr fontAlgn="auto">
              <a:spcBef>
                <a:spcPts val="0"/>
              </a:spcBef>
              <a:spcAft>
                <a:spcPts val="0"/>
              </a:spcAft>
              <a:defRPr/>
            </a:pPr>
            <a:r>
              <a:rPr lang="en-US" sz="1200" b="1" dirty="0">
                <a:effectLst>
                  <a:outerShdw blurRad="38100" dist="38100" dir="2700000" algn="tl">
                    <a:srgbClr val="000000">
                      <a:alpha val="43137"/>
                    </a:srgbClr>
                  </a:outerShdw>
                </a:effectLst>
                <a:latin typeface="+mn-lt"/>
              </a:rPr>
              <a:t>&amp; Screen Room (</a:t>
            </a:r>
            <a:r>
              <a:rPr lang="en-US" sz="1200" b="1" dirty="0" err="1">
                <a:effectLst>
                  <a:outerShdw blurRad="38100" dist="38100" dir="2700000" algn="tl">
                    <a:srgbClr val="000000">
                      <a:alpha val="43137"/>
                    </a:srgbClr>
                  </a:outerShdw>
                </a:effectLst>
                <a:latin typeface="+mn-lt"/>
              </a:rPr>
              <a:t>WEBM’s</a:t>
            </a:r>
            <a:r>
              <a:rPr lang="en-US" sz="1200" b="1" dirty="0">
                <a:effectLst>
                  <a:outerShdw blurRad="38100" dist="38100" dir="2700000" algn="tl">
                    <a:srgbClr val="000000">
                      <a:alpha val="43137"/>
                    </a:srgbClr>
                  </a:outerShdw>
                </a:effectLst>
                <a:latin typeface="+mn-lt"/>
              </a:rPr>
              <a:t>)</a:t>
            </a:r>
            <a:endParaRPr lang="en-US" sz="12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5" name="Picture 4" descr="IMG_0057.jpg"/>
          <p:cNvPicPr>
            <a:picLocks noChangeAspect="1"/>
          </p:cNvPicPr>
          <p:nvPr/>
        </p:nvPicPr>
        <p:blipFill>
          <a:blip r:embed="rId2" cstate="print"/>
          <a:srcRect/>
          <a:stretch>
            <a:fillRect/>
          </a:stretch>
        </p:blipFill>
        <p:spPr>
          <a:xfrm>
            <a:off x="304800" y="304800"/>
            <a:ext cx="5062780" cy="5334000"/>
          </a:xfrm>
          <a:prstGeom prst="ellipse">
            <a:avLst/>
          </a:prstGeom>
          <a:ln>
            <a:noFill/>
          </a:ln>
          <a:effectLst>
            <a:softEdge rad="112500"/>
          </a:effectLst>
        </p:spPr>
      </p:pic>
      <p:sp>
        <p:nvSpPr>
          <p:cNvPr id="6" name="TextBox 5"/>
          <p:cNvSpPr txBox="1"/>
          <p:nvPr/>
        </p:nvSpPr>
        <p:spPr>
          <a:xfrm>
            <a:off x="4495800" y="2500313"/>
            <a:ext cx="3581400" cy="2986087"/>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TESTERS</a:t>
            </a:r>
          </a:p>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Always Carry A</a:t>
            </a:r>
          </a:p>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Cable Tester &amp;</a:t>
            </a:r>
          </a:p>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Electrical Tester</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Why Not Have A Fun</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Electrical Tester?</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Work Hard, Be Professional,</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but Always Remember To</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“Have Fun” &amp; Smile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0" y="838200"/>
            <a:ext cx="9144000" cy="4462463"/>
          </a:xfrm>
          <a:prstGeom prst="rect">
            <a:avLst/>
          </a:prstGeom>
          <a:noFill/>
          <a:ln w="9525">
            <a:noFill/>
            <a:miter lim="800000"/>
            <a:headEnd/>
            <a:tailEnd/>
          </a:ln>
        </p:spPr>
        <p:txBody>
          <a:bodyPr>
            <a:spAutoFit/>
          </a:bodyPr>
          <a:lstStyle/>
          <a:p>
            <a:r>
              <a:rPr lang="en-US">
                <a:latin typeface="Calibri" pitchFamily="34" charset="0"/>
              </a:rPr>
              <a:t>The original plan was to acquire a FEMA Surplus Trailer and modify it as needed to meet needs of  Team CTSP’s on an assignment.</a:t>
            </a:r>
          </a:p>
          <a:p>
            <a:endParaRPr lang="en-US" sz="1000">
              <a:latin typeface="Calibri" pitchFamily="34" charset="0"/>
            </a:endParaRPr>
          </a:p>
          <a:p>
            <a:r>
              <a:rPr lang="en-US">
                <a:latin typeface="Calibri" pitchFamily="34" charset="0"/>
              </a:rPr>
              <a:t>In April 2008, USFS funding was acquired and converted to BLM funding.  Conversion allowed for Doug Parker &amp; Paul Dzialowy (both BLM Employees) to effectively utilize the funds for the trailer acquisition and modification.</a:t>
            </a:r>
          </a:p>
          <a:p>
            <a:endParaRPr lang="en-US" sz="1000">
              <a:latin typeface="Calibri" pitchFamily="34" charset="0"/>
            </a:endParaRPr>
          </a:p>
          <a:p>
            <a:r>
              <a:rPr lang="en-US">
                <a:latin typeface="Calibri" pitchFamily="34" charset="0"/>
              </a:rPr>
              <a:t>A FEMA Surplus Trailer is free except for the transportation costs from their storage location.  Trailers are generally from the mid west to east coast.  Transportation costs are from $2000-$3000 and borne by the requesting home unit.</a:t>
            </a:r>
          </a:p>
          <a:p>
            <a:endParaRPr lang="en-US" sz="1000">
              <a:latin typeface="Calibri" pitchFamily="34" charset="0"/>
            </a:endParaRPr>
          </a:p>
          <a:p>
            <a:r>
              <a:rPr lang="en-US">
                <a:latin typeface="Calibri" pitchFamily="34" charset="0"/>
              </a:rPr>
              <a:t>A request was made through Dennis Watkins, NIFC Representative, for a 24-32’ surplus trailer.  These trailers are used trailers that have been used by families as temporary living quarters following a national disaster, i.e. hurricane or flood.</a:t>
            </a:r>
          </a:p>
          <a:p>
            <a:endParaRPr lang="en-US" sz="1000">
              <a:latin typeface="Calibri" pitchFamily="34" charset="0"/>
            </a:endParaRPr>
          </a:p>
          <a:p>
            <a:r>
              <a:rPr lang="en-US">
                <a:latin typeface="Calibri" pitchFamily="34" charset="0"/>
              </a:rPr>
              <a:t>The trailers are generally one bed room with a slide-out dinning /eating area.  They are complete with a kitchen and bathroom.</a:t>
            </a:r>
          </a:p>
        </p:txBody>
      </p:sp>
      <p:sp>
        <p:nvSpPr>
          <p:cNvPr id="3" name="Rectangle 2"/>
          <p:cNvSpPr/>
          <p:nvPr/>
        </p:nvSpPr>
        <p:spPr>
          <a:xfrm>
            <a:off x="6324599" y="152400"/>
            <a:ext cx="2715161" cy="354105"/>
          </a:xfrm>
          <a:prstGeom prst="rect">
            <a:avLst/>
          </a:prstGeom>
          <a:noFill/>
          <a:ln>
            <a:noFill/>
          </a:ln>
        </p:spPr>
        <p:txBody>
          <a:bodyPr wrap="none">
            <a:prstTxWarp prst="textPlain">
              <a:avLst/>
            </a:prstTxWarp>
            <a:normAutofit fontScale="3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HISTORY</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7347"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Server Side - Back</a:t>
            </a:r>
          </a:p>
        </p:txBody>
      </p:sp>
      <p:pic>
        <p:nvPicPr>
          <p:cNvPr id="5" name="Picture 4" descr="IMG_0060.jpg"/>
          <p:cNvPicPr>
            <a:picLocks noChangeAspect="1"/>
          </p:cNvPicPr>
          <p:nvPr/>
        </p:nvPicPr>
        <p:blipFill>
          <a:blip r:embed="rId2" cstate="print"/>
          <a:srcRect/>
          <a:stretch>
            <a:fillRect/>
          </a:stretch>
        </p:blipFill>
        <p:spPr>
          <a:xfrm>
            <a:off x="152400" y="914400"/>
            <a:ext cx="6751529" cy="5029200"/>
          </a:xfrm>
          <a:prstGeom prst="ellipse">
            <a:avLst/>
          </a:prstGeom>
          <a:ln>
            <a:noFill/>
          </a:ln>
          <a:effectLst>
            <a:softEdge rad="112500"/>
          </a:effectLst>
        </p:spPr>
      </p:pic>
      <p:sp>
        <p:nvSpPr>
          <p:cNvPr id="6" name="TextBox 5"/>
          <p:cNvSpPr txBox="1"/>
          <p:nvPr/>
        </p:nvSpPr>
        <p:spPr>
          <a:xfrm>
            <a:off x="5334000" y="2514600"/>
            <a:ext cx="3581400" cy="329247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Keeping It Cool</a:t>
            </a: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At a Minimum, with a</a:t>
            </a: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Minimum of Electrical Draw</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CROW Has An A/C – Heater Unit</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But They Draw a Lot of Power</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 Simple Fan Pushes Air Flow Over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the Servers &amp; Requires</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Very Little Electrical Draw</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 Electrical Power In Camp</a:t>
            </a: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Is Always A Challenge &amp; Limited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8371"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Server Side - Center</a:t>
            </a:r>
          </a:p>
        </p:txBody>
      </p:sp>
      <p:pic>
        <p:nvPicPr>
          <p:cNvPr id="5" name="Picture 4" descr="IMG_0061.jpg"/>
          <p:cNvPicPr>
            <a:picLocks noChangeAspect="1"/>
          </p:cNvPicPr>
          <p:nvPr/>
        </p:nvPicPr>
        <p:blipFill>
          <a:blip r:embed="rId2" cstate="print"/>
          <a:srcRect/>
          <a:stretch>
            <a:fillRect/>
          </a:stretch>
        </p:blipFill>
        <p:spPr>
          <a:xfrm>
            <a:off x="228600" y="304800"/>
            <a:ext cx="5715000" cy="5130511"/>
          </a:xfrm>
          <a:prstGeom prst="rect">
            <a:avLst/>
          </a:prstGeom>
          <a:ln>
            <a:noFill/>
          </a:ln>
          <a:effectLst>
            <a:softEdge rad="112500"/>
          </a:effectLst>
        </p:spPr>
      </p:pic>
      <p:sp>
        <p:nvSpPr>
          <p:cNvPr id="6" name="TextBox 5"/>
          <p:cNvSpPr txBox="1"/>
          <p:nvPr/>
        </p:nvSpPr>
        <p:spPr>
          <a:xfrm>
            <a:off x="5334000" y="2667000"/>
            <a:ext cx="3581400" cy="327818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Keep It Simple Server Suspension / Travel Platform</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Original Server Packing Materials</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Sleeping Pad Wall Pad</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Shock Absorbing Bungee Cords</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Anti-Slip Platform</a:t>
            </a:r>
            <a:br>
              <a:rPr lang="en-US" sz="1600" dirty="0">
                <a:effectLst>
                  <a:outerShdw blurRad="38100" dist="38100" dir="2700000" algn="tl">
                    <a:srgbClr val="000000">
                      <a:alpha val="43137"/>
                    </a:srgbClr>
                  </a:outerShdw>
                </a:effectLst>
                <a:latin typeface="+mn-lt"/>
              </a:rPr>
            </a:br>
            <a:r>
              <a:rPr lang="en-US" sz="1100" dirty="0">
                <a:effectLst>
                  <a:outerShdw blurRad="38100" dist="38100" dir="2700000" algn="tl">
                    <a:srgbClr val="000000">
                      <a:alpha val="43137"/>
                    </a:srgbClr>
                  </a:outerShdw>
                </a:effectLst>
                <a:latin typeface="+mn-lt"/>
              </a:rPr>
              <a:t>(Unpainted Plywood)</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Sleeping Pad Cushion Between</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File Cabinets &amp; Wood Platform </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 It Works / Cost Effective</a:t>
            </a: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Easily Replaced &amp; Modified ~</a:t>
            </a:r>
          </a:p>
        </p:txBody>
      </p:sp>
      <p:sp>
        <p:nvSpPr>
          <p:cNvPr id="7" name="TextBox 6"/>
          <p:cNvSpPr txBox="1"/>
          <p:nvPr/>
        </p:nvSpPr>
        <p:spPr>
          <a:xfrm>
            <a:off x="207963" y="5105400"/>
            <a:ext cx="3068637" cy="52387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3 Drawer File Cabinets Bolted Together</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Screw Up Into Plywood Platform</a:t>
            </a:r>
            <a:endParaRPr lang="en-US" sz="1400" b="1" dirty="0">
              <a:effectLst>
                <a:outerShdw blurRad="38100" dist="38100" dir="2700000" algn="tl">
                  <a:srgbClr val="000000">
                    <a:alpha val="43137"/>
                  </a:srgbClr>
                </a:outerShdw>
              </a:effectLst>
              <a:latin typeface="+mn-lt"/>
            </a:endParaRPr>
          </a:p>
        </p:txBody>
      </p:sp>
      <p:sp>
        <p:nvSpPr>
          <p:cNvPr id="8" name="TextBox 7"/>
          <p:cNvSpPr txBox="1"/>
          <p:nvPr/>
        </p:nvSpPr>
        <p:spPr>
          <a:xfrm>
            <a:off x="152400" y="152400"/>
            <a:ext cx="1752600" cy="646113"/>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200" dirty="0">
                <a:effectLst>
                  <a:outerShdw blurRad="38100" dist="38100" dir="2700000" algn="tl">
                    <a:srgbClr val="000000">
                      <a:alpha val="43137"/>
                    </a:srgbClr>
                  </a:outerShdw>
                </a:effectLst>
                <a:latin typeface="+mn-lt"/>
              </a:rPr>
              <a:t>Note:  Always Have A Place To Hook Bungee Cords When Not In Use</a:t>
            </a:r>
            <a:endParaRPr lang="en-US" sz="1200" dirty="0">
              <a:effectLst>
                <a:outerShdw blurRad="38100" dist="38100" dir="2700000" algn="tl">
                  <a:srgbClr val="000000">
                    <a:alpha val="43137"/>
                  </a:srgbClr>
                </a:outerShdw>
              </a:effectLst>
              <a:latin typeface="+mn-lt"/>
            </a:endParaRPr>
          </a:p>
        </p:txBody>
      </p:sp>
      <p:sp>
        <p:nvSpPr>
          <p:cNvPr id="9" name="TextBox 8"/>
          <p:cNvSpPr txBox="1"/>
          <p:nvPr/>
        </p:nvSpPr>
        <p:spPr>
          <a:xfrm>
            <a:off x="3200400" y="104775"/>
            <a:ext cx="2682875" cy="523875"/>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2 Additional Bungee Cords</a:t>
            </a:r>
          </a:p>
          <a:p>
            <a:pPr fontAlgn="auto">
              <a:spcBef>
                <a:spcPts val="0"/>
              </a:spcBef>
              <a:spcAft>
                <a:spcPts val="0"/>
              </a:spcAft>
              <a:defRPr/>
            </a:pPr>
            <a:r>
              <a:rPr lang="en-US" sz="1400" b="1" dirty="0">
                <a:effectLst>
                  <a:outerShdw blurRad="38100" dist="38100" dir="2700000" algn="tl">
                    <a:srgbClr val="000000">
                      <a:alpha val="43137"/>
                    </a:srgbClr>
                  </a:outerShdw>
                </a:effectLst>
                <a:latin typeface="+mn-lt"/>
              </a:rPr>
              <a:t>To Be Used Only During Transport</a:t>
            </a:r>
            <a:endParaRPr lang="en-US" sz="14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59395" name="TextBox 3"/>
          <p:cNvSpPr txBox="1">
            <a:spLocks noChangeArrowheads="1"/>
          </p:cNvSpPr>
          <p:nvPr/>
        </p:nvSpPr>
        <p:spPr bwMode="auto">
          <a:xfrm>
            <a:off x="6858000" y="1524000"/>
            <a:ext cx="2179638" cy="369888"/>
          </a:xfrm>
          <a:prstGeom prst="rect">
            <a:avLst/>
          </a:prstGeom>
          <a:noFill/>
          <a:ln w="9525">
            <a:noFill/>
            <a:miter lim="800000"/>
            <a:headEnd/>
            <a:tailEnd/>
          </a:ln>
        </p:spPr>
        <p:txBody>
          <a:bodyPr>
            <a:spAutoFit/>
          </a:bodyPr>
          <a:lstStyle/>
          <a:p>
            <a:pPr algn="r"/>
            <a:r>
              <a:rPr lang="en-US">
                <a:latin typeface="Calibri" pitchFamily="34" charset="0"/>
              </a:rPr>
              <a:t>Server Side - Center</a:t>
            </a:r>
          </a:p>
        </p:txBody>
      </p:sp>
      <p:pic>
        <p:nvPicPr>
          <p:cNvPr id="5" name="Picture 4" descr="IMG_0061.jpg"/>
          <p:cNvPicPr>
            <a:picLocks noChangeAspect="1"/>
          </p:cNvPicPr>
          <p:nvPr/>
        </p:nvPicPr>
        <p:blipFill>
          <a:blip r:embed="rId2" cstate="print"/>
          <a:srcRect/>
          <a:stretch>
            <a:fillRect/>
          </a:stretch>
        </p:blipFill>
        <p:spPr>
          <a:xfrm>
            <a:off x="228600" y="304800"/>
            <a:ext cx="5715000" cy="5130511"/>
          </a:xfrm>
          <a:prstGeom prst="rect">
            <a:avLst/>
          </a:prstGeom>
          <a:ln>
            <a:noFill/>
          </a:ln>
          <a:effectLst>
            <a:softEdge rad="112500"/>
          </a:effectLst>
        </p:spPr>
      </p:pic>
      <p:sp>
        <p:nvSpPr>
          <p:cNvPr id="6" name="TextBox 5"/>
          <p:cNvSpPr txBox="1"/>
          <p:nvPr/>
        </p:nvSpPr>
        <p:spPr>
          <a:xfrm>
            <a:off x="5334000" y="2667000"/>
            <a:ext cx="3581400" cy="292417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Two Servers</a:t>
            </a:r>
          </a:p>
          <a:p>
            <a:pPr algn="ctr" fontAlgn="auto">
              <a:spcBef>
                <a:spcPts val="0"/>
              </a:spcBef>
              <a:spcAft>
                <a:spcPts val="0"/>
              </a:spcAft>
              <a:defRPr/>
            </a:pPr>
            <a:endParaRPr lang="en-US" sz="200" b="1"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[I-Suite &amp; Documents]</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Back Up Data To Each Other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t>
            </a:r>
            <a:r>
              <a:rPr lang="en-US" sz="1600" dirty="0" err="1">
                <a:effectLst>
                  <a:outerShdw blurRad="38100" dist="38100" dir="2700000" algn="tl">
                    <a:srgbClr val="000000">
                      <a:alpha val="43137"/>
                    </a:srgbClr>
                  </a:outerShdw>
                </a:effectLst>
                <a:latin typeface="+mn-lt"/>
              </a:rPr>
              <a:t>Criss</a:t>
            </a:r>
            <a:r>
              <a:rPr lang="en-US" sz="1600" dirty="0">
                <a:effectLst>
                  <a:outerShdw blurRad="38100" dist="38100" dir="2700000" algn="tl">
                    <a:srgbClr val="000000">
                      <a:alpha val="43137"/>
                    </a:srgbClr>
                  </a:outerShdw>
                </a:effectLst>
                <a:latin typeface="+mn-lt"/>
              </a:rPr>
              <a:t> X Cross)</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Standard Desktop PCs</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w/ Server Operating System</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 Utilize Items You Can</a:t>
            </a: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Buy At Any “Staples” ~</a:t>
            </a:r>
          </a:p>
        </p:txBody>
      </p:sp>
      <p:sp>
        <p:nvSpPr>
          <p:cNvPr id="10" name="TextBox 9"/>
          <p:cNvSpPr txBox="1"/>
          <p:nvPr/>
        </p:nvSpPr>
        <p:spPr>
          <a:xfrm>
            <a:off x="2286000" y="2827338"/>
            <a:ext cx="1479550" cy="830262"/>
          </a:xfrm>
          <a:prstGeom prst="rect">
            <a:avLst/>
          </a:prstGeom>
          <a:noFill/>
        </p:spPr>
        <p:txBody>
          <a:bodyPr wrap="none">
            <a:spAutoFit/>
          </a:bodyPr>
          <a:lstStyle/>
          <a:p>
            <a:pPr fontAlgn="auto">
              <a:spcBef>
                <a:spcPts val="0"/>
              </a:spcBef>
              <a:spcAft>
                <a:spcPts val="0"/>
              </a:spcAft>
              <a:defRPr/>
            </a:pPr>
            <a:r>
              <a:rPr lang="en-US" sz="1200" dirty="0">
                <a:solidFill>
                  <a:srgbClr val="FFFF00"/>
                </a:solidFill>
                <a:effectLst>
                  <a:outerShdw blurRad="38100" dist="38100" dir="2700000" algn="tl">
                    <a:srgbClr val="000000">
                      <a:alpha val="43137"/>
                    </a:srgbClr>
                  </a:outerShdw>
                </a:effectLst>
                <a:latin typeface="+mn-lt"/>
              </a:rPr>
              <a:t>Label Everything,</a:t>
            </a:r>
          </a:p>
          <a:p>
            <a:pPr fontAlgn="auto">
              <a:spcBef>
                <a:spcPts val="0"/>
              </a:spcBef>
              <a:spcAft>
                <a:spcPts val="0"/>
              </a:spcAft>
              <a:defRPr/>
            </a:pPr>
            <a:r>
              <a:rPr lang="en-US" sz="1200" dirty="0">
                <a:solidFill>
                  <a:srgbClr val="FFFF00"/>
                </a:solidFill>
                <a:effectLst>
                  <a:outerShdw blurRad="38100" dist="38100" dir="2700000" algn="tl">
                    <a:srgbClr val="000000">
                      <a:alpha val="43137"/>
                    </a:srgbClr>
                  </a:outerShdw>
                </a:effectLst>
                <a:latin typeface="+mn-lt"/>
              </a:rPr>
              <a:t>Makes It So Much</a:t>
            </a:r>
          </a:p>
          <a:p>
            <a:pPr fontAlgn="auto">
              <a:spcBef>
                <a:spcPts val="0"/>
              </a:spcBef>
              <a:spcAft>
                <a:spcPts val="0"/>
              </a:spcAft>
              <a:defRPr/>
            </a:pPr>
            <a:r>
              <a:rPr lang="en-US" sz="1200" dirty="0">
                <a:solidFill>
                  <a:srgbClr val="FFFF00"/>
                </a:solidFill>
                <a:effectLst>
                  <a:outerShdw blurRad="38100" dist="38100" dir="2700000" algn="tl">
                    <a:srgbClr val="000000">
                      <a:alpha val="43137"/>
                    </a:srgbClr>
                  </a:outerShdw>
                </a:effectLst>
                <a:latin typeface="+mn-lt"/>
              </a:rPr>
              <a:t>Easier When You Are</a:t>
            </a:r>
          </a:p>
          <a:p>
            <a:pPr fontAlgn="auto">
              <a:spcBef>
                <a:spcPts val="0"/>
              </a:spcBef>
              <a:spcAft>
                <a:spcPts val="0"/>
              </a:spcAft>
              <a:defRPr/>
            </a:pPr>
            <a:r>
              <a:rPr lang="en-US" sz="1200" dirty="0">
                <a:solidFill>
                  <a:srgbClr val="FFFF00"/>
                </a:solidFill>
                <a:effectLst>
                  <a:outerShdw blurRad="38100" dist="38100" dir="2700000" algn="tl">
                    <a:srgbClr val="000000">
                      <a:alpha val="43137"/>
                    </a:srgbClr>
                  </a:outerShdw>
                </a:effectLst>
                <a:latin typeface="+mn-lt"/>
              </a:rPr>
              <a:t>“Fire Camp Tired”</a:t>
            </a:r>
            <a:endParaRPr lang="en-US" sz="1200" dirty="0">
              <a:solidFill>
                <a:srgbClr val="FFFF00"/>
              </a:solidFill>
              <a:effectLst>
                <a:outerShdw blurRad="38100" dist="38100" dir="2700000" algn="tl">
                  <a:srgbClr val="000000">
                    <a:alpha val="43137"/>
                  </a:srgbClr>
                </a:outerShdw>
              </a:effectLst>
              <a:latin typeface="+mn-lt"/>
            </a:endParaRPr>
          </a:p>
        </p:txBody>
      </p:sp>
      <p:sp>
        <p:nvSpPr>
          <p:cNvPr id="11" name="TextBox 10"/>
          <p:cNvSpPr txBox="1"/>
          <p:nvPr/>
        </p:nvSpPr>
        <p:spPr>
          <a:xfrm>
            <a:off x="228600" y="4724400"/>
            <a:ext cx="1638300" cy="73818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Both Sides of Trailer</a:t>
            </a:r>
          </a:p>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Wired So Servers</a:t>
            </a:r>
          </a:p>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Don’t Move</a:t>
            </a:r>
            <a:endParaRPr lang="en-US" sz="14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60419" name="TextBox 3"/>
          <p:cNvSpPr txBox="1">
            <a:spLocks noChangeArrowheads="1"/>
          </p:cNvSpPr>
          <p:nvPr/>
        </p:nvSpPr>
        <p:spPr bwMode="auto">
          <a:xfrm>
            <a:off x="6629400" y="1524000"/>
            <a:ext cx="2408238" cy="369888"/>
          </a:xfrm>
          <a:prstGeom prst="rect">
            <a:avLst/>
          </a:prstGeom>
          <a:noFill/>
          <a:ln w="9525">
            <a:noFill/>
            <a:miter lim="800000"/>
            <a:headEnd/>
            <a:tailEnd/>
          </a:ln>
        </p:spPr>
        <p:txBody>
          <a:bodyPr>
            <a:spAutoFit/>
          </a:bodyPr>
          <a:lstStyle/>
          <a:p>
            <a:pPr algn="r"/>
            <a:r>
              <a:rPr lang="en-US">
                <a:latin typeface="Calibri" pitchFamily="34" charset="0"/>
              </a:rPr>
              <a:t>Near Entrances/Doors</a:t>
            </a:r>
          </a:p>
        </p:txBody>
      </p:sp>
      <p:pic>
        <p:nvPicPr>
          <p:cNvPr id="5" name="Picture 4" descr="IMG_0062.jpg"/>
          <p:cNvPicPr>
            <a:picLocks noChangeAspect="1"/>
          </p:cNvPicPr>
          <p:nvPr/>
        </p:nvPicPr>
        <p:blipFill>
          <a:blip r:embed="rId2" cstate="print">
            <a:lum bright="10000"/>
          </a:blip>
          <a:srcRect/>
          <a:stretch>
            <a:fillRect/>
          </a:stretch>
        </p:blipFill>
        <p:spPr>
          <a:xfrm>
            <a:off x="381000" y="381000"/>
            <a:ext cx="4953000" cy="4876800"/>
          </a:xfrm>
          <a:prstGeom prst="ellipse">
            <a:avLst/>
          </a:prstGeom>
          <a:ln>
            <a:noFill/>
          </a:ln>
          <a:effectLst>
            <a:softEdge rad="112500"/>
          </a:effectLst>
        </p:spPr>
      </p:pic>
      <p:sp>
        <p:nvSpPr>
          <p:cNvPr id="6" name="TextBox 5"/>
          <p:cNvSpPr txBox="1"/>
          <p:nvPr/>
        </p:nvSpPr>
        <p:spPr>
          <a:xfrm>
            <a:off x="3657600" y="3581400"/>
            <a:ext cx="4495800" cy="157003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Moisture Control</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t>
            </a:r>
            <a:r>
              <a:rPr lang="en-US" sz="1600" dirty="0" err="1">
                <a:effectLst>
                  <a:outerShdw blurRad="38100" dist="38100" dir="2700000" algn="tl">
                    <a:srgbClr val="000000">
                      <a:alpha val="43137"/>
                    </a:srgbClr>
                  </a:outerShdw>
                </a:effectLst>
                <a:latin typeface="+mn-lt"/>
              </a:rPr>
              <a:t>Redi</a:t>
            </a:r>
            <a:r>
              <a:rPr lang="en-US" sz="1600" dirty="0">
                <a:effectLst>
                  <a:outerShdw blurRad="38100" dist="38100" dir="2700000" algn="tl">
                    <a:srgbClr val="000000">
                      <a:alpha val="43137"/>
                    </a:srgbClr>
                  </a:outerShdw>
                </a:effectLst>
                <a:latin typeface="+mn-lt"/>
              </a:rPr>
              <a:t>-Dry” Moisture Capture Container</a:t>
            </a: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&amp; Dryer Beads</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 Keeps Paper &amp; Electronics Happier ~</a:t>
            </a:r>
          </a:p>
        </p:txBody>
      </p:sp>
      <p:sp>
        <p:nvSpPr>
          <p:cNvPr id="7" name="TextBox 6"/>
          <p:cNvSpPr txBox="1"/>
          <p:nvPr/>
        </p:nvSpPr>
        <p:spPr>
          <a:xfrm>
            <a:off x="4191000" y="5181600"/>
            <a:ext cx="4008438" cy="523875"/>
          </a:xfrm>
          <a:prstGeom prst="rect">
            <a:avLst/>
          </a:prstGeom>
          <a:noFill/>
        </p:spPr>
        <p:txBody>
          <a:bodyPr>
            <a:spAutoFit/>
          </a:bodyPr>
          <a:lstStyle/>
          <a:p>
            <a:pPr algn="r" fontAlgn="auto">
              <a:spcBef>
                <a:spcPts val="0"/>
              </a:spcBef>
              <a:spcAft>
                <a:spcPts val="0"/>
              </a:spcAft>
              <a:defRPr/>
            </a:pPr>
            <a:r>
              <a:rPr lang="en-US" sz="1400" b="1" dirty="0">
                <a:effectLst>
                  <a:outerShdw blurRad="38100" dist="38100" dir="2700000" algn="tl">
                    <a:srgbClr val="000000">
                      <a:alpha val="43137"/>
                    </a:srgbClr>
                  </a:outerShdw>
                </a:effectLst>
                <a:latin typeface="+mn-lt"/>
              </a:rPr>
              <a:t>A Couple Per Trailer – During An Assignment</a:t>
            </a:r>
          </a:p>
          <a:p>
            <a:pPr algn="r" fontAlgn="auto">
              <a:spcBef>
                <a:spcPts val="0"/>
              </a:spcBef>
              <a:spcAft>
                <a:spcPts val="0"/>
              </a:spcAft>
              <a:defRPr/>
            </a:pPr>
            <a:r>
              <a:rPr lang="en-US" sz="1400" b="1" dirty="0">
                <a:effectLst>
                  <a:outerShdw blurRad="38100" dist="38100" dir="2700000" algn="tl">
                    <a:srgbClr val="000000">
                      <a:alpha val="43137"/>
                    </a:srgbClr>
                  </a:outerShdw>
                </a:effectLst>
                <a:latin typeface="+mn-lt"/>
              </a:rPr>
              <a:t>Utilize Especially During Off Season</a:t>
            </a:r>
            <a:endParaRPr lang="en-US" sz="14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125505"/>
            <a:ext cx="21817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7010400" y="952500"/>
            <a:ext cx="20288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5" name="Picture 4" descr="IMG_0063.jpg"/>
          <p:cNvPicPr>
            <a:picLocks noChangeAspect="1"/>
          </p:cNvPicPr>
          <p:nvPr/>
        </p:nvPicPr>
        <p:blipFill>
          <a:blip r:embed="rId2" cstate="print">
            <a:lum bright="30000" contrast="10000"/>
          </a:blip>
          <a:srcRect/>
          <a:stretch>
            <a:fillRect/>
          </a:stretch>
        </p:blipFill>
        <p:spPr>
          <a:xfrm>
            <a:off x="152400" y="228600"/>
            <a:ext cx="3987800" cy="5127171"/>
          </a:xfrm>
          <a:prstGeom prst="ellipse">
            <a:avLst/>
          </a:prstGeom>
          <a:ln>
            <a:noFill/>
          </a:ln>
          <a:effectLst>
            <a:softEdge rad="112500"/>
          </a:effectLst>
        </p:spPr>
      </p:pic>
      <p:pic>
        <p:nvPicPr>
          <p:cNvPr id="8" name="Picture 7" descr="IMG_0090.jpg"/>
          <p:cNvPicPr>
            <a:picLocks noChangeAspect="1"/>
          </p:cNvPicPr>
          <p:nvPr/>
        </p:nvPicPr>
        <p:blipFill>
          <a:blip r:embed="rId3" cstate="print"/>
          <a:srcRect/>
          <a:stretch>
            <a:fillRect/>
          </a:stretch>
        </p:blipFill>
        <p:spPr>
          <a:xfrm>
            <a:off x="5715000" y="3048000"/>
            <a:ext cx="3200400" cy="2667000"/>
          </a:xfrm>
          <a:prstGeom prst="rect">
            <a:avLst/>
          </a:prstGeom>
          <a:ln>
            <a:noFill/>
          </a:ln>
          <a:effectLst>
            <a:softEdge rad="112500"/>
          </a:effectLst>
        </p:spPr>
      </p:pic>
      <p:pic>
        <p:nvPicPr>
          <p:cNvPr id="7" name="Picture 6" descr="IMG_0078.jpg"/>
          <p:cNvPicPr>
            <a:picLocks noChangeAspect="1"/>
          </p:cNvPicPr>
          <p:nvPr/>
        </p:nvPicPr>
        <p:blipFill>
          <a:blip r:embed="rId4" cstate="print"/>
          <a:srcRect/>
          <a:stretch>
            <a:fillRect/>
          </a:stretch>
        </p:blipFill>
        <p:spPr>
          <a:xfrm>
            <a:off x="3733800" y="1828800"/>
            <a:ext cx="2767149" cy="2060643"/>
          </a:xfrm>
          <a:prstGeom prst="ellipse">
            <a:avLst/>
          </a:prstGeom>
          <a:ln>
            <a:noFill/>
          </a:ln>
          <a:effectLst>
            <a:softEdge rad="112500"/>
          </a:effectLst>
        </p:spPr>
      </p:pic>
      <p:sp>
        <p:nvSpPr>
          <p:cNvPr id="9" name="TextBox 8"/>
          <p:cNvSpPr txBox="1"/>
          <p:nvPr/>
        </p:nvSpPr>
        <p:spPr>
          <a:xfrm>
            <a:off x="1752600" y="838200"/>
            <a:ext cx="1546225" cy="738188"/>
          </a:xfrm>
          <a:prstGeom prst="rect">
            <a:avLst/>
          </a:prstGeom>
          <a:noFill/>
        </p:spPr>
        <p:txBody>
          <a:bodyPr>
            <a:spAutoFit/>
          </a:bodyPr>
          <a:lstStyle/>
          <a:p>
            <a:pPr fontAlgn="auto">
              <a:spcBef>
                <a:spcPts val="0"/>
              </a:spcBef>
              <a:spcAft>
                <a:spcPts val="0"/>
              </a:spcAft>
              <a:defRPr/>
            </a:pPr>
            <a:r>
              <a:rPr lang="en-US" sz="1400" dirty="0">
                <a:solidFill>
                  <a:srgbClr val="FFFF00"/>
                </a:solidFill>
                <a:effectLst>
                  <a:outerShdw blurRad="38100" dist="38100" dir="2700000" algn="tl">
                    <a:srgbClr val="000000">
                      <a:alpha val="43137"/>
                    </a:srgbClr>
                  </a:outerShdw>
                </a:effectLst>
                <a:latin typeface="+mn-lt"/>
              </a:rPr>
              <a:t>Lots of Cable Management (Loops)</a:t>
            </a:r>
            <a:endParaRPr lang="en-US" sz="1400" dirty="0">
              <a:solidFill>
                <a:srgbClr val="FFFF00"/>
              </a:solidFill>
              <a:effectLst>
                <a:outerShdw blurRad="38100" dist="38100" dir="2700000" algn="tl">
                  <a:srgbClr val="000000">
                    <a:alpha val="43137"/>
                  </a:srgbClr>
                </a:outerShdw>
              </a:effectLst>
              <a:latin typeface="+mn-lt"/>
            </a:endParaRPr>
          </a:p>
        </p:txBody>
      </p:sp>
      <p:sp>
        <p:nvSpPr>
          <p:cNvPr id="10" name="TextBox 9"/>
          <p:cNvSpPr txBox="1"/>
          <p:nvPr/>
        </p:nvSpPr>
        <p:spPr>
          <a:xfrm>
            <a:off x="4267200" y="1447800"/>
            <a:ext cx="2168525" cy="369888"/>
          </a:xfrm>
          <a:prstGeom prst="rect">
            <a:avLst/>
          </a:prstGeom>
          <a:noFill/>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mn-lt"/>
              </a:rPr>
              <a:t>Outside Cable Access</a:t>
            </a:r>
            <a:endParaRPr lang="en-US" dirty="0">
              <a:effectLst>
                <a:outerShdw blurRad="38100" dist="38100" dir="2700000" algn="tl">
                  <a:srgbClr val="000000">
                    <a:alpha val="43137"/>
                  </a:srgbClr>
                </a:outerShdw>
              </a:effectLst>
              <a:latin typeface="+mn-lt"/>
            </a:endParaRPr>
          </a:p>
        </p:txBody>
      </p:sp>
      <p:sp>
        <p:nvSpPr>
          <p:cNvPr id="12" name="TextBox 11"/>
          <p:cNvSpPr txBox="1"/>
          <p:nvPr/>
        </p:nvSpPr>
        <p:spPr>
          <a:xfrm>
            <a:off x="1524000" y="4876800"/>
            <a:ext cx="5105400" cy="1077913"/>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Outside/Inside Access – Both Sides</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Maximum Flexibility For A Safer Camp</a:t>
            </a:r>
            <a:br>
              <a:rPr lang="en-US" sz="1600" dirty="0">
                <a:effectLst>
                  <a:outerShdw blurRad="38100" dist="38100" dir="2700000" algn="tl">
                    <a:srgbClr val="000000">
                      <a:alpha val="43137"/>
                    </a:srgbClr>
                  </a:outerShdw>
                </a:effectLst>
                <a:latin typeface="+mn-lt"/>
              </a:rPr>
            </a:br>
            <a:r>
              <a:rPr lang="en-US" sz="1600" dirty="0">
                <a:effectLst>
                  <a:outerShdw blurRad="38100" dist="38100" dir="2700000" algn="tl">
                    <a:srgbClr val="000000">
                      <a:alpha val="43137"/>
                    </a:srgbClr>
                  </a:outerShdw>
                </a:effectLst>
                <a:latin typeface="+mn-lt"/>
              </a:rPr>
              <a:t>Reduce Cable Damage / Cleaner &amp; Trouble Free Network</a:t>
            </a:r>
          </a:p>
        </p:txBody>
      </p:sp>
      <p:sp>
        <p:nvSpPr>
          <p:cNvPr id="61449" name="TextBox 12"/>
          <p:cNvSpPr txBox="1">
            <a:spLocks noChangeArrowheads="1"/>
          </p:cNvSpPr>
          <p:nvPr/>
        </p:nvSpPr>
        <p:spPr bwMode="auto">
          <a:xfrm>
            <a:off x="7439025" y="5610225"/>
            <a:ext cx="1476375" cy="307975"/>
          </a:xfrm>
          <a:prstGeom prst="rect">
            <a:avLst/>
          </a:prstGeom>
          <a:noFill/>
          <a:ln w="9525">
            <a:noFill/>
            <a:miter lim="800000"/>
            <a:headEnd/>
            <a:tailEnd/>
          </a:ln>
        </p:spPr>
        <p:txBody>
          <a:bodyPr wrap="none">
            <a:spAutoFit/>
          </a:bodyPr>
          <a:lstStyle/>
          <a:p>
            <a:r>
              <a:rPr lang="en-US" sz="1400">
                <a:latin typeface="Calibri" pitchFamily="34" charset="0"/>
              </a:rPr>
              <a:t>Server Side - Back</a:t>
            </a:r>
          </a:p>
        </p:txBody>
      </p:sp>
      <p:sp>
        <p:nvSpPr>
          <p:cNvPr id="61450" name="TextBox 13"/>
          <p:cNvSpPr txBox="1">
            <a:spLocks noChangeArrowheads="1"/>
          </p:cNvSpPr>
          <p:nvPr/>
        </p:nvSpPr>
        <p:spPr bwMode="auto">
          <a:xfrm rot="-2600793">
            <a:off x="38100" y="663575"/>
            <a:ext cx="1611313" cy="307975"/>
          </a:xfrm>
          <a:prstGeom prst="rect">
            <a:avLst/>
          </a:prstGeom>
          <a:noFill/>
          <a:ln w="9525">
            <a:noFill/>
            <a:miter lim="800000"/>
            <a:headEnd/>
            <a:tailEnd/>
          </a:ln>
        </p:spPr>
        <p:txBody>
          <a:bodyPr wrap="none">
            <a:spAutoFit/>
          </a:bodyPr>
          <a:lstStyle/>
          <a:p>
            <a:r>
              <a:rPr lang="en-US" sz="1400">
                <a:latin typeface="Calibri" pitchFamily="34" charset="0"/>
              </a:rPr>
              <a:t>Storage Side - Front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62467" name="TextBox 3"/>
          <p:cNvSpPr txBox="1">
            <a:spLocks noChangeArrowheads="1"/>
          </p:cNvSpPr>
          <p:nvPr/>
        </p:nvSpPr>
        <p:spPr bwMode="auto">
          <a:xfrm>
            <a:off x="6705600" y="1524000"/>
            <a:ext cx="2332038" cy="338138"/>
          </a:xfrm>
          <a:prstGeom prst="rect">
            <a:avLst/>
          </a:prstGeom>
          <a:noFill/>
          <a:ln w="9525">
            <a:noFill/>
            <a:miter lim="800000"/>
            <a:headEnd/>
            <a:tailEnd/>
          </a:ln>
        </p:spPr>
        <p:txBody>
          <a:bodyPr>
            <a:spAutoFit/>
          </a:bodyPr>
          <a:lstStyle/>
          <a:p>
            <a:pPr algn="r"/>
            <a:r>
              <a:rPr lang="en-US" sz="1600">
                <a:latin typeface="Calibri" pitchFamily="34" charset="0"/>
              </a:rPr>
              <a:t>Back Door / Server Side</a:t>
            </a:r>
          </a:p>
        </p:txBody>
      </p:sp>
      <p:pic>
        <p:nvPicPr>
          <p:cNvPr id="5" name="Picture 4" descr="IMG_0065.jpg"/>
          <p:cNvPicPr>
            <a:picLocks noChangeAspect="1"/>
          </p:cNvPicPr>
          <p:nvPr/>
        </p:nvPicPr>
        <p:blipFill>
          <a:blip r:embed="rId2" cstate="print"/>
          <a:srcRect/>
          <a:stretch>
            <a:fillRect/>
          </a:stretch>
        </p:blipFill>
        <p:spPr>
          <a:xfrm>
            <a:off x="304800" y="228600"/>
            <a:ext cx="5867400" cy="4846983"/>
          </a:xfrm>
          <a:prstGeom prst="rect">
            <a:avLst/>
          </a:prstGeom>
          <a:ln>
            <a:noFill/>
          </a:ln>
          <a:effectLst>
            <a:softEdge rad="112500"/>
          </a:effectLst>
        </p:spPr>
      </p:pic>
      <p:sp>
        <p:nvSpPr>
          <p:cNvPr id="6" name="TextBox 5"/>
          <p:cNvSpPr txBox="1"/>
          <p:nvPr/>
        </p:nvSpPr>
        <p:spPr>
          <a:xfrm>
            <a:off x="2724150" y="3997325"/>
            <a:ext cx="6248400" cy="198437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Utilize Space For Stuff You Need</a:t>
            </a:r>
          </a:p>
          <a:p>
            <a:pPr algn="ct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White Boards / Place To Hold Dry Erase Pens Flashlights / Etc.</a:t>
            </a:r>
          </a:p>
          <a:p>
            <a:pPr algn="ctr" fontAlgn="auto">
              <a:spcBef>
                <a:spcPts val="0"/>
              </a:spcBef>
              <a:spcAft>
                <a:spcPts val="0"/>
              </a:spcAft>
              <a:defRPr/>
            </a:pPr>
            <a:endParaRPr lang="en-US" sz="3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Badge/Pin Hall of Fame</a:t>
            </a:r>
          </a:p>
          <a:p>
            <a:pPr algn="ctr" fontAlgn="auto">
              <a:spcBef>
                <a:spcPts val="0"/>
              </a:spcBef>
              <a:spcAft>
                <a:spcPts val="0"/>
              </a:spcAft>
              <a:defRPr/>
            </a:pPr>
            <a:endParaRPr lang="en-US" sz="11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Your going to need them, so you might as well plan and provide space for them.</a:t>
            </a:r>
          </a:p>
          <a:p>
            <a:pPr algn="ctr" fontAlgn="auto">
              <a:spcBef>
                <a:spcPts val="0"/>
              </a:spcBef>
              <a:spcAft>
                <a:spcPts val="0"/>
              </a:spcAft>
              <a:defRPr/>
            </a:pPr>
            <a:endParaRPr lang="en-US" sz="11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 Keeping Organized Is A Key ~</a:t>
            </a:r>
            <a:endParaRPr lang="en-US" sz="16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952500"/>
            <a:ext cx="2409825"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63491" name="TextBox 3"/>
          <p:cNvSpPr txBox="1">
            <a:spLocks noChangeArrowheads="1"/>
          </p:cNvSpPr>
          <p:nvPr/>
        </p:nvSpPr>
        <p:spPr bwMode="auto">
          <a:xfrm>
            <a:off x="6629400" y="1524000"/>
            <a:ext cx="2408238" cy="338138"/>
          </a:xfrm>
          <a:prstGeom prst="rect">
            <a:avLst/>
          </a:prstGeom>
          <a:noFill/>
          <a:ln w="9525">
            <a:noFill/>
            <a:miter lim="800000"/>
            <a:headEnd/>
            <a:tailEnd/>
          </a:ln>
        </p:spPr>
        <p:txBody>
          <a:bodyPr>
            <a:spAutoFit/>
          </a:bodyPr>
          <a:lstStyle/>
          <a:p>
            <a:pPr algn="r"/>
            <a:r>
              <a:rPr lang="en-US" sz="1600">
                <a:latin typeface="Calibri" pitchFamily="34" charset="0"/>
              </a:rPr>
              <a:t>Back Door / Storage Side</a:t>
            </a:r>
          </a:p>
        </p:txBody>
      </p:sp>
      <p:pic>
        <p:nvPicPr>
          <p:cNvPr id="5" name="Picture 4" descr="IMG_0066.jpg"/>
          <p:cNvPicPr>
            <a:picLocks noChangeAspect="1"/>
          </p:cNvPicPr>
          <p:nvPr/>
        </p:nvPicPr>
        <p:blipFill>
          <a:blip r:embed="rId2" cstate="print"/>
          <a:srcRect/>
          <a:stretch>
            <a:fillRect/>
          </a:stretch>
        </p:blipFill>
        <p:spPr>
          <a:xfrm>
            <a:off x="304800" y="304800"/>
            <a:ext cx="4267200" cy="5436729"/>
          </a:xfrm>
          <a:prstGeom prst="rect">
            <a:avLst/>
          </a:prstGeom>
          <a:ln>
            <a:noFill/>
          </a:ln>
          <a:effectLst>
            <a:softEdge rad="112500"/>
          </a:effectLst>
        </p:spPr>
      </p:pic>
      <p:sp>
        <p:nvSpPr>
          <p:cNvPr id="6" name="TextBox 5"/>
          <p:cNvSpPr txBox="1"/>
          <p:nvPr/>
        </p:nvSpPr>
        <p:spPr>
          <a:xfrm>
            <a:off x="4724400" y="2438400"/>
            <a:ext cx="4191000" cy="215423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Utilize Space For Stuff You Need</a:t>
            </a:r>
          </a:p>
          <a:p>
            <a:pPr algn="ctr" fontAlgn="auto">
              <a:spcBef>
                <a:spcPts val="0"/>
              </a:spcBef>
              <a:spcAft>
                <a:spcPts val="0"/>
              </a:spcAft>
              <a:defRPr/>
            </a:pPr>
            <a:endParaRPr lang="en-US"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Cork Boards, Fly Swatters, Brooms, etc.</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Your going to need them, so you might</a:t>
            </a:r>
          </a:p>
          <a:p>
            <a:pPr algn="ctr" fontAlgn="auto">
              <a:spcBef>
                <a:spcPts val="0"/>
              </a:spcBef>
              <a:spcAft>
                <a:spcPts val="0"/>
              </a:spcAft>
              <a:defRPr/>
            </a:pPr>
            <a:r>
              <a:rPr lang="en-US" sz="1400" dirty="0">
                <a:effectLst>
                  <a:outerShdw blurRad="38100" dist="38100" dir="2700000" algn="tl">
                    <a:srgbClr val="000000">
                      <a:alpha val="43137"/>
                    </a:srgbClr>
                  </a:outerShdw>
                </a:effectLst>
                <a:latin typeface="+mn-lt"/>
              </a:rPr>
              <a:t>as well plan and provide space for them.</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 Keeping Organized Is A Key ~</a:t>
            </a:r>
            <a:endParaRPr lang="en-US" sz="16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1028700"/>
            <a:ext cx="2409825" cy="1028700"/>
          </a:xfrm>
          <a:prstGeom prst="rect">
            <a:avLst/>
          </a:prstGeom>
          <a:noFill/>
          <a:ln>
            <a:noFill/>
          </a:ln>
        </p:spPr>
        <p:txBody>
          <a:bodyPr wrap="none">
            <a:prstTxWarp prst="textPlain">
              <a:avLst/>
            </a:prstTxWarp>
            <a:normAutofit fontScale="700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SAFETY</a:t>
            </a:r>
            <a:b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b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FIRST</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7" name="Picture 6" descr="IMG_0098.jpg"/>
          <p:cNvPicPr>
            <a:picLocks noChangeAspect="1"/>
          </p:cNvPicPr>
          <p:nvPr/>
        </p:nvPicPr>
        <p:blipFill>
          <a:blip r:embed="rId2" cstate="print"/>
          <a:srcRect/>
          <a:stretch>
            <a:fillRect/>
          </a:stretch>
        </p:blipFill>
        <p:spPr>
          <a:xfrm rot="5400000">
            <a:off x="228600" y="304800"/>
            <a:ext cx="5410200" cy="5410200"/>
          </a:xfrm>
          <a:prstGeom prst="rect">
            <a:avLst/>
          </a:prstGeom>
          <a:ln>
            <a:noFill/>
          </a:ln>
          <a:effectLst>
            <a:softEdge rad="112500"/>
          </a:effectLst>
        </p:spPr>
      </p:pic>
      <p:sp>
        <p:nvSpPr>
          <p:cNvPr id="6" name="TextBox 5"/>
          <p:cNvSpPr txBox="1"/>
          <p:nvPr/>
        </p:nvSpPr>
        <p:spPr>
          <a:xfrm>
            <a:off x="5410200" y="3121025"/>
            <a:ext cx="3429000" cy="274637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Visibility</a:t>
            </a:r>
          </a:p>
          <a:p>
            <a:pPr algn="ctr" fontAlgn="auto">
              <a:spcBef>
                <a:spcPts val="0"/>
              </a:spcBef>
              <a:spcAft>
                <a:spcPts val="0"/>
              </a:spcAft>
              <a:defRPr/>
            </a:pPr>
            <a:r>
              <a:rPr lang="en-US" dirty="0">
                <a:effectLst>
                  <a:outerShdw blurRad="38100" dist="38100" dir="2700000" algn="tl">
                    <a:srgbClr val="000000">
                      <a:alpha val="43137"/>
                    </a:srgbClr>
                  </a:outerShdw>
                </a:effectLst>
                <a:latin typeface="+mn-lt"/>
              </a:rPr>
              <a:t>In addition to standard items </a:t>
            </a:r>
            <a:r>
              <a:rPr lang="en-US" sz="1200" dirty="0">
                <a:effectLst>
                  <a:outerShdw blurRad="38100" dist="38100" dir="2700000" algn="tl">
                    <a:srgbClr val="000000">
                      <a:alpha val="43137"/>
                    </a:srgbClr>
                  </a:outerShdw>
                </a:effectLst>
                <a:latin typeface="+mn-lt"/>
              </a:rPr>
              <a:t>(Flagging, Fire Extinguishers,</a:t>
            </a:r>
          </a:p>
          <a:p>
            <a:pPr algn="ctr" fontAlgn="auto">
              <a:spcBef>
                <a:spcPts val="0"/>
              </a:spcBef>
              <a:spcAft>
                <a:spcPts val="0"/>
              </a:spcAft>
              <a:defRPr/>
            </a:pPr>
            <a:r>
              <a:rPr lang="en-US" sz="1200" dirty="0">
                <a:effectLst>
                  <a:outerShdw blurRad="38100" dist="38100" dir="2700000" algn="tl">
                    <a:srgbClr val="000000">
                      <a:alpha val="43137"/>
                    </a:srgbClr>
                  </a:outerShdw>
                </a:effectLst>
                <a:latin typeface="+mn-lt"/>
              </a:rPr>
              <a:t>Smoke/Carbon Monoxide Detectors)</a:t>
            </a: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dirty="0">
                <a:effectLst>
                  <a:outerShdw blurRad="38100" dist="38100" dir="2700000" algn="tl">
                    <a:srgbClr val="000000">
                      <a:alpha val="43137"/>
                    </a:srgbClr>
                  </a:outerShdw>
                </a:effectLst>
                <a:latin typeface="+mn-lt"/>
              </a:rPr>
              <a:t>making the trailer visible at night</a:t>
            </a:r>
          </a:p>
          <a:p>
            <a:pPr algn="ctr" fontAlgn="auto">
              <a:spcBef>
                <a:spcPts val="0"/>
              </a:spcBef>
              <a:spcAft>
                <a:spcPts val="0"/>
              </a:spcAft>
              <a:defRPr/>
            </a:pPr>
            <a:r>
              <a:rPr lang="en-US" sz="1050" dirty="0">
                <a:effectLst>
                  <a:outerShdw blurRad="38100" dist="38100" dir="2700000" algn="tl">
                    <a:srgbClr val="000000">
                      <a:alpha val="43137"/>
                    </a:srgbClr>
                  </a:outerShdw>
                </a:effectLst>
                <a:latin typeface="+mn-lt"/>
              </a:rPr>
              <a:t>(so no one runs into it on the way to the Blue Rooms)</a:t>
            </a:r>
          </a:p>
          <a:p>
            <a:pPr algn="ctr" fontAlgn="auto">
              <a:spcBef>
                <a:spcPts val="0"/>
              </a:spcBef>
              <a:spcAft>
                <a:spcPts val="0"/>
              </a:spcAft>
              <a:defRPr/>
            </a:pPr>
            <a:r>
              <a:rPr lang="en-US" dirty="0">
                <a:effectLst>
                  <a:outerShdw blurRad="38100" dist="38100" dir="2700000" algn="tl">
                    <a:srgbClr val="000000">
                      <a:alpha val="43137"/>
                    </a:srgbClr>
                  </a:outerShdw>
                </a:effectLst>
                <a:latin typeface="+mn-lt"/>
              </a:rPr>
              <a:t>is a challenge.</a:t>
            </a:r>
          </a:p>
          <a:p>
            <a:pPr algn="ctr" fontAlgn="auto">
              <a:spcBef>
                <a:spcPts val="0"/>
              </a:spcBef>
              <a:spcAft>
                <a:spcPts val="0"/>
              </a:spcAft>
              <a:defRPr/>
            </a:pPr>
            <a:endParaRPr lang="en-US" sz="160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The “Electrical Tester / Pumpkin” makes a nice indicator of the trailer tongue location.</a:t>
            </a:r>
            <a:endParaRPr lang="en-US" sz="16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1028700"/>
            <a:ext cx="2409825" cy="1028700"/>
          </a:xfrm>
          <a:prstGeom prst="rect">
            <a:avLst/>
          </a:prstGeom>
          <a:noFill/>
          <a:ln>
            <a:noFill/>
          </a:ln>
        </p:spPr>
        <p:txBody>
          <a:bodyPr wrap="none">
            <a:prstTxWarp prst="textPlain">
              <a:avLst/>
            </a:prstTxWarp>
            <a:normAutofit fontScale="700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SAFETY</a:t>
            </a:r>
            <a:b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b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FIRST</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8" name="Picture 7" descr="IMG_0101.jpg"/>
          <p:cNvPicPr>
            <a:picLocks noChangeAspect="1"/>
          </p:cNvPicPr>
          <p:nvPr/>
        </p:nvPicPr>
        <p:blipFill>
          <a:blip r:embed="rId2" cstate="print">
            <a:lum bright="10000"/>
          </a:blip>
          <a:stretch>
            <a:fillRect/>
          </a:stretch>
        </p:blipFill>
        <p:spPr>
          <a:xfrm rot="5400000">
            <a:off x="-409575" y="790575"/>
            <a:ext cx="5105400" cy="3829050"/>
          </a:xfrm>
          <a:prstGeom prst="ellipse">
            <a:avLst/>
          </a:prstGeom>
          <a:ln>
            <a:noFill/>
          </a:ln>
          <a:effectLst>
            <a:softEdge rad="112500"/>
          </a:effectLst>
        </p:spPr>
      </p:pic>
      <p:pic>
        <p:nvPicPr>
          <p:cNvPr id="9" name="Picture 8" descr="IMG_0099.jpg"/>
          <p:cNvPicPr>
            <a:picLocks noChangeAspect="1"/>
          </p:cNvPicPr>
          <p:nvPr/>
        </p:nvPicPr>
        <p:blipFill>
          <a:blip r:embed="rId3" cstate="print"/>
          <a:srcRect/>
          <a:stretch>
            <a:fillRect/>
          </a:stretch>
        </p:blipFill>
        <p:spPr>
          <a:xfrm>
            <a:off x="4648200" y="2514600"/>
            <a:ext cx="3385820" cy="3276600"/>
          </a:xfrm>
          <a:prstGeom prst="rect">
            <a:avLst/>
          </a:prstGeom>
          <a:ln>
            <a:noFill/>
          </a:ln>
          <a:effectLst>
            <a:softEdge rad="112500"/>
          </a:effectLst>
        </p:spPr>
      </p:pic>
      <p:sp>
        <p:nvSpPr>
          <p:cNvPr id="6" name="TextBox 5"/>
          <p:cNvSpPr txBox="1"/>
          <p:nvPr/>
        </p:nvSpPr>
        <p:spPr>
          <a:xfrm>
            <a:off x="3276600" y="990600"/>
            <a:ext cx="2743200" cy="113823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Visibility</a:t>
            </a:r>
          </a:p>
          <a:p>
            <a:pPr algn="ctr" fontAlgn="auto">
              <a:spcBef>
                <a:spcPts val="0"/>
              </a:spcBef>
              <a:spcAft>
                <a:spcPts val="0"/>
              </a:spcAft>
              <a:defRPr/>
            </a:pPr>
            <a:r>
              <a:rPr lang="en-US" sz="1600" b="1" dirty="0">
                <a:effectLst>
                  <a:outerShdw blurRad="38100" dist="38100" dir="2700000" algn="tl">
                    <a:srgbClr val="000000">
                      <a:alpha val="43137"/>
                    </a:srgbClr>
                  </a:outerShdw>
                </a:effectLst>
                <a:latin typeface="+mn-lt"/>
              </a:rPr>
              <a:t>Making use of the existing Running / Trailer Lights is also a good fix.</a:t>
            </a:r>
            <a:endParaRPr lang="en-US" sz="1600" b="1" dirty="0">
              <a:effectLst>
                <a:outerShdw blurRad="38100" dist="38100" dir="2700000" algn="tl">
                  <a:srgbClr val="000000">
                    <a:alpha val="43137"/>
                  </a:srgbClr>
                </a:outerShdw>
              </a:effectLst>
              <a:latin typeface="+mn-lt"/>
            </a:endParaRPr>
          </a:p>
        </p:txBody>
      </p:sp>
      <p:sp>
        <p:nvSpPr>
          <p:cNvPr id="10" name="Oval 9"/>
          <p:cNvSpPr/>
          <p:nvPr/>
        </p:nvSpPr>
        <p:spPr>
          <a:xfrm>
            <a:off x="5810250" y="2895600"/>
            <a:ext cx="1066800" cy="1143000"/>
          </a:xfrm>
          <a:prstGeom prst="ellipse">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effectLst>
                <a:outerShdw blurRad="38100" dist="38100" dir="2700000" algn="tl">
                  <a:srgbClr val="000000">
                    <a:alpha val="43137"/>
                  </a:srgbClr>
                </a:outerShdw>
              </a:effectLst>
            </a:endParaRPr>
          </a:p>
        </p:txBody>
      </p:sp>
      <p:sp>
        <p:nvSpPr>
          <p:cNvPr id="11" name="TextBox 10"/>
          <p:cNvSpPr txBox="1"/>
          <p:nvPr/>
        </p:nvSpPr>
        <p:spPr>
          <a:xfrm>
            <a:off x="152400" y="5105400"/>
            <a:ext cx="3962400" cy="738188"/>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400" dirty="0">
                <a:effectLst>
                  <a:outerShdw blurRad="38100" dist="38100" dir="2700000" algn="tl">
                    <a:srgbClr val="000000">
                      <a:alpha val="43137"/>
                    </a:srgbClr>
                  </a:outerShdw>
                </a:effectLst>
                <a:latin typeface="+mn-lt"/>
              </a:rPr>
              <a:t>Wiring a Vehicle Pig Tail Connector Directly to the Trailer Battery and Plugging the Trailer Pig Tail In, Provides </a:t>
            </a:r>
            <a:r>
              <a:rPr lang="en-US" sz="1400" dirty="0" err="1">
                <a:effectLst>
                  <a:outerShdw blurRad="38100" dist="38100" dir="2700000" algn="tl">
                    <a:srgbClr val="000000">
                      <a:alpha val="43137"/>
                    </a:srgbClr>
                  </a:outerShdw>
                </a:effectLst>
                <a:latin typeface="+mn-lt"/>
              </a:rPr>
              <a:t>12V</a:t>
            </a:r>
            <a:r>
              <a:rPr lang="en-US" sz="1400" dirty="0">
                <a:effectLst>
                  <a:outerShdw blurRad="38100" dist="38100" dir="2700000" algn="tl">
                    <a:srgbClr val="000000">
                      <a:alpha val="43137"/>
                    </a:srgbClr>
                  </a:outerShdw>
                </a:effectLst>
                <a:latin typeface="+mn-lt"/>
              </a:rPr>
              <a:t> Power to the Trailer Running Lights.</a:t>
            </a:r>
            <a:endParaRPr lang="en-US" sz="1400" dirty="0">
              <a:effectLst>
                <a:outerShdw blurRad="38100" dist="38100" dir="2700000" algn="tl">
                  <a:srgbClr val="000000">
                    <a:alpha val="43137"/>
                  </a:srgbClr>
                </a:outerShdw>
              </a:effectLst>
              <a:latin typeface="+mn-lt"/>
            </a:endParaRPr>
          </a:p>
        </p:txBody>
      </p:sp>
      <p:sp>
        <p:nvSpPr>
          <p:cNvPr id="12" name="TextBox 11"/>
          <p:cNvSpPr txBox="1"/>
          <p:nvPr/>
        </p:nvSpPr>
        <p:spPr>
          <a:xfrm>
            <a:off x="8029575" y="4572000"/>
            <a:ext cx="990600" cy="1384300"/>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dirty="0">
                <a:effectLst>
                  <a:outerShdw blurRad="38100" dist="38100" dir="2700000" algn="tl">
                    <a:srgbClr val="000000">
                      <a:alpha val="43137"/>
                    </a:srgbClr>
                  </a:outerShdw>
                </a:effectLst>
                <a:latin typeface="+mn-lt"/>
              </a:rPr>
              <a:t>An Off-The-Shelf Battery Charger Keeps the Trailer Battery Operational.</a:t>
            </a:r>
            <a:endParaRPr lang="en-US" sz="12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G_0100.jpg"/>
          <p:cNvPicPr>
            <a:picLocks noChangeAspect="1"/>
          </p:cNvPicPr>
          <p:nvPr/>
        </p:nvPicPr>
        <p:blipFill>
          <a:blip r:embed="rId2" cstate="print"/>
          <a:srcRect/>
          <a:stretch>
            <a:fillRect/>
          </a:stretch>
        </p:blipFill>
        <p:spPr>
          <a:xfrm>
            <a:off x="1668162" y="2438400"/>
            <a:ext cx="4427838" cy="3276600"/>
          </a:xfrm>
          <a:prstGeom prst="rect">
            <a:avLst/>
          </a:prstGeom>
          <a:ln>
            <a:noFill/>
          </a:ln>
          <a:effectLst>
            <a:softEdge rad="112500"/>
          </a:effectLst>
        </p:spPr>
      </p:pic>
      <p:sp>
        <p:nvSpPr>
          <p:cNvPr id="2" name="Rectangle 1"/>
          <p:cNvSpPr/>
          <p:nvPr/>
        </p:nvSpPr>
        <p:spPr>
          <a:xfrm>
            <a:off x="6400799" y="125505"/>
            <a:ext cx="2638961"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6629399" y="1028700"/>
            <a:ext cx="2409825" cy="1028700"/>
          </a:xfrm>
          <a:prstGeom prst="rect">
            <a:avLst/>
          </a:prstGeom>
          <a:noFill/>
          <a:ln>
            <a:noFill/>
          </a:ln>
        </p:spPr>
        <p:txBody>
          <a:bodyPr wrap="none">
            <a:prstTxWarp prst="textPlain">
              <a:avLst/>
            </a:prstTxWarp>
            <a:normAutofit fontScale="700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SAFETY</a:t>
            </a:r>
            <a:b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b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FIRST</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sp>
        <p:nvSpPr>
          <p:cNvPr id="6" name="TextBox 5"/>
          <p:cNvSpPr txBox="1"/>
          <p:nvPr/>
        </p:nvSpPr>
        <p:spPr>
          <a:xfrm>
            <a:off x="1371600" y="1143000"/>
            <a:ext cx="3733800" cy="954088"/>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2800" b="1" dirty="0">
                <a:effectLst>
                  <a:outerShdw blurRad="38100" dist="38100" dir="2700000" algn="tl">
                    <a:srgbClr val="000000">
                      <a:alpha val="43137"/>
                    </a:srgbClr>
                  </a:outerShdw>
                </a:effectLst>
                <a:latin typeface="+mn-lt"/>
              </a:rPr>
              <a:t>JUST TO BE ON</a:t>
            </a:r>
          </a:p>
          <a:p>
            <a:pPr algn="ctr" fontAlgn="auto">
              <a:spcBef>
                <a:spcPts val="0"/>
              </a:spcBef>
              <a:spcAft>
                <a:spcPts val="0"/>
              </a:spcAft>
              <a:defRPr/>
            </a:pPr>
            <a:r>
              <a:rPr lang="en-US" sz="2800" b="1" dirty="0">
                <a:effectLst>
                  <a:outerShdw blurRad="38100" dist="38100" dir="2700000" algn="tl">
                    <a:srgbClr val="000000">
                      <a:alpha val="43137"/>
                    </a:srgbClr>
                  </a:outerShdw>
                </a:effectLst>
                <a:latin typeface="+mn-lt"/>
              </a:rPr>
              <a:t>THE SAFE SIDE</a:t>
            </a:r>
            <a:endParaRPr lang="en-US" sz="2000" b="1" dirty="0">
              <a:effectLst>
                <a:outerShdw blurRad="38100" dist="38100" dir="2700000" algn="tl">
                  <a:srgbClr val="000000">
                    <a:alpha val="43137"/>
                  </a:srgbClr>
                </a:outerShdw>
              </a:effectLst>
              <a:latin typeface="+mn-lt"/>
            </a:endParaRPr>
          </a:p>
        </p:txBody>
      </p:sp>
      <p:sp>
        <p:nvSpPr>
          <p:cNvPr id="10" name="Oval 9"/>
          <p:cNvSpPr/>
          <p:nvPr/>
        </p:nvSpPr>
        <p:spPr>
          <a:xfrm>
            <a:off x="3573463" y="2819400"/>
            <a:ext cx="1066800" cy="1143000"/>
          </a:xfrm>
          <a:prstGeom prst="ellipse">
            <a:avLst/>
          </a:prstGeom>
          <a:no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effectLst>
                <a:outerShdw blurRad="38100" dist="38100" dir="2700000" algn="tl">
                  <a:srgbClr val="000000">
                    <a:alpha val="43137"/>
                  </a:srgbClr>
                </a:outerShdw>
              </a:effectLst>
            </a:endParaRPr>
          </a:p>
        </p:txBody>
      </p:sp>
      <p:sp>
        <p:nvSpPr>
          <p:cNvPr id="12" name="TextBox 11"/>
          <p:cNvSpPr txBox="1"/>
          <p:nvPr/>
        </p:nvSpPr>
        <p:spPr>
          <a:xfrm>
            <a:off x="228600" y="2590800"/>
            <a:ext cx="1295400" cy="2554288"/>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Suggest Wiring In An Extra Standard Vehicle/</a:t>
            </a:r>
            <a:r>
              <a:rPr lang="en-US" sz="1600" dirty="0" err="1">
                <a:effectLst>
                  <a:outerShdw blurRad="38100" dist="38100" dir="2700000" algn="tl">
                    <a:srgbClr val="000000">
                      <a:alpha val="43137"/>
                    </a:srgbClr>
                  </a:outerShdw>
                </a:effectLst>
                <a:latin typeface="+mn-lt"/>
              </a:rPr>
              <a:t>12V</a:t>
            </a:r>
            <a:r>
              <a:rPr lang="en-US" sz="1600" dirty="0">
                <a:effectLst>
                  <a:outerShdw blurRad="38100" dist="38100" dir="2700000" algn="tl">
                    <a:srgbClr val="000000">
                      <a:alpha val="43137"/>
                    </a:srgbClr>
                  </a:outerShdw>
                </a:effectLst>
                <a:latin typeface="+mn-lt"/>
              </a:rPr>
              <a:t> Fuse Into The “Pig Tail / Vehicle Running Lights” Loop</a:t>
            </a:r>
            <a:endParaRPr lang="en-US" sz="1600" dirty="0">
              <a:effectLst>
                <a:outerShdw blurRad="38100" dist="38100" dir="2700000" algn="tl">
                  <a:srgbClr val="000000">
                    <a:alpha val="43137"/>
                  </a:srgbClr>
                </a:outerShdw>
              </a:effectLst>
              <a:latin typeface="+mn-lt"/>
            </a:endParaRPr>
          </a:p>
        </p:txBody>
      </p:sp>
      <p:sp>
        <p:nvSpPr>
          <p:cNvPr id="14" name="TextBox 13"/>
          <p:cNvSpPr txBox="1"/>
          <p:nvPr/>
        </p:nvSpPr>
        <p:spPr>
          <a:xfrm>
            <a:off x="5562600" y="4884738"/>
            <a:ext cx="1905000" cy="830262"/>
          </a:xfrm>
          <a:prstGeom prst="rect">
            <a:avLst/>
          </a:prstGeom>
          <a:solidFill>
            <a:schemeClr val="bg1">
              <a:lumMod val="85000"/>
            </a:schemeClr>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n-US" sz="1200" dirty="0">
                <a:effectLst>
                  <a:outerShdw blurRad="38100" dist="38100" dir="2700000" algn="tl">
                    <a:srgbClr val="000000">
                      <a:alpha val="43137"/>
                    </a:srgbClr>
                  </a:outerShdw>
                </a:effectLst>
                <a:latin typeface="+mn-lt"/>
              </a:rPr>
              <a:t>15¢ Fuse Is Worth It’s Weight In Gold … Compared to Trailer Running Lights.</a:t>
            </a:r>
            <a:endParaRPr lang="en-US" sz="12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0" y="838200"/>
            <a:ext cx="9144000" cy="2278063"/>
          </a:xfrm>
          <a:prstGeom prst="rect">
            <a:avLst/>
          </a:prstGeom>
          <a:noFill/>
          <a:ln w="9525">
            <a:noFill/>
            <a:miter lim="800000"/>
            <a:headEnd/>
            <a:tailEnd/>
          </a:ln>
        </p:spPr>
        <p:txBody>
          <a:bodyPr>
            <a:spAutoFit/>
          </a:bodyPr>
          <a:lstStyle/>
          <a:p>
            <a:r>
              <a:rPr lang="en-US" sz="2400" b="1">
                <a:latin typeface="Calibri" pitchFamily="34" charset="0"/>
              </a:rPr>
              <a:t>The original plan for the FEMA Surplus Trailer Modifications:</a:t>
            </a:r>
          </a:p>
          <a:p>
            <a:endParaRPr lang="en-US" sz="500">
              <a:latin typeface="Calibri" pitchFamily="34" charset="0"/>
            </a:endParaRPr>
          </a:p>
          <a:p>
            <a:r>
              <a:rPr lang="en-US">
                <a:latin typeface="Calibri" pitchFamily="34" charset="0"/>
              </a:rPr>
              <a:t>1)  Convert the bedroom into office space for the PNW Team 3 Web Manager &amp; Trainee</a:t>
            </a:r>
          </a:p>
          <a:p>
            <a:r>
              <a:rPr lang="en-US">
                <a:solidFill>
                  <a:srgbClr val="0000CC"/>
                </a:solidFill>
                <a:latin typeface="Calibri" pitchFamily="34" charset="0"/>
              </a:rPr>
              <a:t>2)  Convert the kitchen and dinning room slide-out into I-Suite Server &amp; Document Server “Computer Room” and CTSP [2-3 people] office space</a:t>
            </a:r>
          </a:p>
          <a:p>
            <a:r>
              <a:rPr lang="en-US">
                <a:latin typeface="Calibri" pitchFamily="34" charset="0"/>
              </a:rPr>
              <a:t>3)  Convert bathroom into CTSP storage space for equipment and supplies</a:t>
            </a:r>
          </a:p>
          <a:p>
            <a:r>
              <a:rPr lang="en-US">
                <a:solidFill>
                  <a:srgbClr val="0000CC"/>
                </a:solidFill>
                <a:latin typeface="Calibri" pitchFamily="34" charset="0"/>
              </a:rPr>
              <a:t>4)  Provide for space for rental computer equipment; space for assembly / cleanup &amp; storage of shipping boxes and materials</a:t>
            </a:r>
          </a:p>
        </p:txBody>
      </p:sp>
      <p:sp>
        <p:nvSpPr>
          <p:cNvPr id="3" name="Rectangle 2"/>
          <p:cNvSpPr/>
          <p:nvPr/>
        </p:nvSpPr>
        <p:spPr>
          <a:xfrm>
            <a:off x="6324599" y="152400"/>
            <a:ext cx="2715161" cy="354105"/>
          </a:xfrm>
          <a:prstGeom prst="rect">
            <a:avLst/>
          </a:prstGeom>
          <a:noFill/>
          <a:ln w="3175">
            <a:noFill/>
          </a:ln>
        </p:spPr>
        <p:txBody>
          <a:bodyPr wrap="none">
            <a:prstTxWarp prst="textPlain">
              <a:avLst/>
            </a:prstTxWarp>
            <a:normAutofit fontScale="3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rPr>
              <a:t>HISTORY</a:t>
            </a:r>
            <a:endPar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4" name="Rectangle 3"/>
          <p:cNvSpPr/>
          <p:nvPr/>
        </p:nvSpPr>
        <p:spPr>
          <a:xfrm>
            <a:off x="533400" y="3352800"/>
            <a:ext cx="4114800" cy="354105"/>
          </a:xfrm>
          <a:prstGeom prst="rect">
            <a:avLst/>
          </a:prstGeom>
          <a:noFill/>
          <a:ln>
            <a:noFill/>
          </a:ln>
        </p:spPr>
        <p:txBody>
          <a:bodyPr wrap="none">
            <a:prstTxWarp prst="textPlain">
              <a:avLst/>
            </a:prstTxWarp>
            <a:normAutofit fontScale="32500" lnSpcReduction="20000"/>
          </a:bodyPr>
          <a:lstStyle/>
          <a:p>
            <a:pPr algn="ctr" fontAlgn="auto">
              <a:spcBef>
                <a:spcPts val="0"/>
              </a:spcBef>
              <a:spcAft>
                <a:spcPts val="0"/>
              </a:spcAft>
              <a:defRPr/>
            </a:pPr>
            <a:r>
              <a:rPr lang="en-US" sz="5400" b="1" dirty="0">
                <a:ln w="18000">
                  <a:solidFill>
                    <a:srgbClr val="000066"/>
                  </a:solidFill>
                  <a:prstDash val="solid"/>
                  <a:miter lim="800000"/>
                </a:ln>
                <a:solidFill>
                  <a:srgbClr val="FFC000"/>
                </a:solidFill>
                <a:effectLst>
                  <a:outerShdw blurRad="25500" dist="23000" dir="7020000" algn="tl">
                    <a:srgbClr val="000000">
                      <a:alpha val="50000"/>
                    </a:srgbClr>
                  </a:outerShdw>
                </a:effectLst>
                <a:latin typeface="+mn-lt"/>
              </a:rPr>
              <a:t>MURPHY’S LAW STRIKES</a:t>
            </a:r>
            <a:endParaRPr lang="en-US" sz="5400" b="1" dirty="0">
              <a:ln w="18000">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20484" name="TextBox 4"/>
          <p:cNvSpPr txBox="1">
            <a:spLocks noChangeArrowheads="1"/>
          </p:cNvSpPr>
          <p:nvPr/>
        </p:nvSpPr>
        <p:spPr bwMode="auto">
          <a:xfrm>
            <a:off x="685800" y="3778250"/>
            <a:ext cx="8305800" cy="1570038"/>
          </a:xfrm>
          <a:prstGeom prst="rect">
            <a:avLst/>
          </a:prstGeom>
          <a:noFill/>
          <a:ln w="9525">
            <a:noFill/>
            <a:miter lim="800000"/>
            <a:headEnd/>
            <a:tailEnd/>
          </a:ln>
        </p:spPr>
        <p:txBody>
          <a:bodyPr>
            <a:spAutoFit/>
          </a:bodyPr>
          <a:lstStyle/>
          <a:p>
            <a:r>
              <a:rPr lang="en-US">
                <a:latin typeface="Calibri" pitchFamily="34" charset="0"/>
              </a:rPr>
              <a:t>In May, a number of factors challenged the project:</a:t>
            </a:r>
          </a:p>
          <a:p>
            <a:endParaRPr lang="en-US" sz="600">
              <a:latin typeface="Calibri" pitchFamily="34" charset="0"/>
            </a:endParaRPr>
          </a:p>
          <a:p>
            <a:r>
              <a:rPr lang="en-US">
                <a:latin typeface="Calibri" pitchFamily="34" charset="0"/>
              </a:rPr>
              <a:t>1)  FEMA might not have any trailers available for surplus in 2008</a:t>
            </a:r>
          </a:p>
          <a:p>
            <a:r>
              <a:rPr lang="en-US">
                <a:solidFill>
                  <a:srgbClr val="0000CC"/>
                </a:solidFill>
                <a:latin typeface="Calibri" pitchFamily="34" charset="0"/>
              </a:rPr>
              <a:t>2)  Formaldehyde found in some FEMA trailers</a:t>
            </a:r>
          </a:p>
          <a:p>
            <a:r>
              <a:rPr lang="en-US">
                <a:latin typeface="Calibri" pitchFamily="34" charset="0"/>
              </a:rPr>
              <a:t>3)  USFS banned FEMA Trailer use and issued recall order of existing trailers in service </a:t>
            </a:r>
          </a:p>
          <a:p>
            <a:r>
              <a:rPr lang="en-US">
                <a:solidFill>
                  <a:srgbClr val="0000CC"/>
                </a:solidFill>
                <a:latin typeface="Calibri" pitchFamily="34" charset="0"/>
              </a:rPr>
              <a:t>4)  Gas prices increased / Trailer transportation estimates climbed to $5000 - $6000</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0" y="125505"/>
            <a:ext cx="2181760"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Overview</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Rectangle 2"/>
          <p:cNvSpPr/>
          <p:nvPr/>
        </p:nvSpPr>
        <p:spPr>
          <a:xfrm>
            <a:off x="7010400" y="952500"/>
            <a:ext cx="2028824" cy="533400"/>
          </a:xfrm>
          <a:prstGeom prst="rect">
            <a:avLst/>
          </a:prstGeom>
          <a:noFill/>
          <a:ln>
            <a:noFill/>
          </a:ln>
        </p:spPr>
        <p:txBody>
          <a:bodyPr wrap="none">
            <a:prstTxWarp prst="textPlain">
              <a:avLst/>
            </a:prstTxWarp>
            <a:normAutofit fontScale="6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rPr>
              <a:t>Bits &amp; Pieces</a:t>
            </a:r>
            <a:endParaRPr lang="en-US" sz="5400" b="1" dirty="0">
              <a:ln w="3175">
                <a:solidFill>
                  <a:schemeClr val="tx1"/>
                </a:solidFill>
                <a:prstDash val="solid"/>
                <a:miter lim="800000"/>
              </a:ln>
              <a:solidFill>
                <a:schemeClr val="accent2">
                  <a:lumMod val="75000"/>
                </a:schemeClr>
              </a:solidFill>
              <a:effectLst>
                <a:outerShdw blurRad="25500" dist="23000" dir="7020000" algn="tl">
                  <a:srgbClr val="000000">
                    <a:alpha val="50000"/>
                  </a:srgbClr>
                </a:outerShdw>
              </a:effectLst>
              <a:latin typeface="+mn-lt"/>
            </a:endParaRPr>
          </a:p>
        </p:txBody>
      </p:sp>
      <p:pic>
        <p:nvPicPr>
          <p:cNvPr id="6" name="Picture 5" descr="IMG_0091.jpg"/>
          <p:cNvPicPr>
            <a:picLocks noChangeAspect="1"/>
          </p:cNvPicPr>
          <p:nvPr/>
        </p:nvPicPr>
        <p:blipFill>
          <a:blip r:embed="rId2" cstate="print"/>
          <a:srcRect/>
          <a:stretch>
            <a:fillRect/>
          </a:stretch>
        </p:blipFill>
        <p:spPr>
          <a:xfrm>
            <a:off x="228600" y="1873494"/>
            <a:ext cx="7696200" cy="4070106"/>
          </a:xfrm>
          <a:prstGeom prst="rect">
            <a:avLst/>
          </a:prstGeom>
          <a:ln>
            <a:noFill/>
          </a:ln>
          <a:effectLst>
            <a:softEdge rad="112500"/>
          </a:effectLst>
        </p:spPr>
      </p:pic>
      <p:sp>
        <p:nvSpPr>
          <p:cNvPr id="7" name="TextBox 6"/>
          <p:cNvSpPr txBox="1"/>
          <p:nvPr/>
        </p:nvSpPr>
        <p:spPr>
          <a:xfrm>
            <a:off x="304800" y="784225"/>
            <a:ext cx="5726113" cy="815975"/>
          </a:xfrm>
          <a:prstGeom prst="rect">
            <a:avLst/>
          </a:prstGeom>
          <a:solidFill>
            <a:schemeClr val="bg1">
              <a:lumMod val="85000"/>
            </a:schemeClr>
          </a:solidFill>
          <a:ln w="19050">
            <a:solidFill>
              <a:srgbClr val="C00000"/>
            </a:solidFill>
          </a:ln>
          <a:effectLst>
            <a:outerShdw blurRad="50800" dist="38100" dir="2700000" algn="tl" rotWithShape="0">
              <a:prstClr val="black">
                <a:alpha val="40000"/>
              </a:prstClr>
            </a:outerShdw>
          </a:effectLst>
        </p:spPr>
        <p:txBody>
          <a:bodyPr wrap="none">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HEADS UP:  You need a REAL TRUCK to pull a CROW!</a:t>
            </a:r>
          </a:p>
          <a:p>
            <a:pPr algn="ctr" fontAlgn="auto">
              <a:spcBef>
                <a:spcPts val="0"/>
              </a:spcBef>
              <a:spcAft>
                <a:spcPts val="0"/>
              </a:spcAft>
              <a:defRPr/>
            </a:pPr>
            <a:endParaRPr lang="en-US" sz="1050" dirty="0">
              <a:effectLst>
                <a:outerShdw blurRad="38100" dist="38100" dir="2700000" algn="tl">
                  <a:srgbClr val="000000">
                    <a:alpha val="43137"/>
                  </a:srgbClr>
                </a:outerShdw>
              </a:effectLst>
              <a:latin typeface="+mn-lt"/>
            </a:endParaRPr>
          </a:p>
          <a:p>
            <a:pPr algn="ctr" fontAlgn="auto">
              <a:spcBef>
                <a:spcPts val="0"/>
              </a:spcBef>
              <a:spcAft>
                <a:spcPts val="0"/>
              </a:spcAft>
              <a:defRPr/>
            </a:pPr>
            <a:r>
              <a:rPr lang="en-US" sz="1600" dirty="0">
                <a:effectLst>
                  <a:outerShdw blurRad="38100" dist="38100" dir="2700000" algn="tl">
                    <a:srgbClr val="000000">
                      <a:alpha val="43137"/>
                    </a:srgbClr>
                  </a:outerShdw>
                </a:effectLst>
                <a:latin typeface="+mn-lt"/>
              </a:rPr>
              <a:t>Recommend:  ¾ Ton Pickup or Better &amp; Must Have Trailer Brakes</a:t>
            </a:r>
            <a:endParaRPr lang="en-US" sz="16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7165" y="125505"/>
            <a:ext cx="4382596"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Screen Room</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TextBox 2"/>
          <p:cNvSpPr txBox="1"/>
          <p:nvPr/>
        </p:nvSpPr>
        <p:spPr>
          <a:xfrm>
            <a:off x="1277938" y="2616200"/>
            <a:ext cx="6723062" cy="584200"/>
          </a:xfrm>
          <a:prstGeom prst="rect">
            <a:avLst/>
          </a:prstGeom>
          <a:solidFill>
            <a:srgbClr val="FFFF00"/>
          </a:solidFill>
          <a:ln w="57150">
            <a:solidFill>
              <a:schemeClr val="tx2">
                <a:lumMod val="75000"/>
              </a:schemeClr>
            </a:solidFill>
          </a:ln>
        </p:spPr>
        <p:txBody>
          <a:bodyPr wrap="none">
            <a:spAutoFit/>
          </a:bodyPr>
          <a:lstStyle/>
          <a:p>
            <a:pPr fontAlgn="auto">
              <a:spcBef>
                <a:spcPts val="0"/>
              </a:spcBef>
              <a:spcAft>
                <a:spcPts val="0"/>
              </a:spcAft>
              <a:defRPr/>
            </a:pPr>
            <a:r>
              <a:rPr lang="en-US" sz="3200" dirty="0">
                <a:latin typeface="+mn-lt"/>
              </a:rPr>
              <a:t>STAY TUNED … PHOTOS COMING SOON</a:t>
            </a:r>
            <a:endParaRPr lang="en-US" sz="3200" dirty="0">
              <a:latin typeface="+mn-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7165" y="125505"/>
            <a:ext cx="4382596"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rPr>
              <a:t>Lessons Learned</a:t>
            </a:r>
            <a:endParaRPr lang="en-US" sz="5400" b="1" dirty="0">
              <a:ln w="3175">
                <a:solidFill>
                  <a:schemeClr val="tx1"/>
                </a:solidFill>
                <a:prstDash val="solid"/>
                <a:miter lim="800000"/>
              </a:ln>
              <a:solidFill>
                <a:srgbClr val="FFC000"/>
              </a:solidFill>
              <a:effectLst>
                <a:outerShdw blurRad="25500" dist="23000" dir="7020000" algn="tl">
                  <a:srgbClr val="000000">
                    <a:alpha val="50000"/>
                  </a:srgbClr>
                </a:outerShdw>
              </a:effectLst>
              <a:latin typeface="+mn-lt"/>
            </a:endParaRPr>
          </a:p>
        </p:txBody>
      </p:sp>
      <p:graphicFrame>
        <p:nvGraphicFramePr>
          <p:cNvPr id="6" name="Table 5"/>
          <p:cNvGraphicFramePr>
            <a:graphicFrameLocks noGrp="1"/>
          </p:cNvGraphicFramePr>
          <p:nvPr/>
        </p:nvGraphicFramePr>
        <p:xfrm>
          <a:off x="304800" y="1173163"/>
          <a:ext cx="8458200" cy="4541837"/>
        </p:xfrm>
        <a:graphic>
          <a:graphicData uri="http://schemas.openxmlformats.org/drawingml/2006/table">
            <a:tbl>
              <a:tblPr/>
              <a:tblGrid>
                <a:gridCol w="4772312"/>
                <a:gridCol w="3685888"/>
              </a:tblGrid>
              <a:tr h="287643">
                <a:tc>
                  <a:txBody>
                    <a:bodyPr/>
                    <a:lstStyle/>
                    <a:p>
                      <a:pPr marL="228600" marR="0">
                        <a:spcBef>
                          <a:spcPts val="0"/>
                        </a:spcBef>
                        <a:spcAft>
                          <a:spcPts val="0"/>
                        </a:spcAft>
                      </a:pPr>
                      <a:r>
                        <a:rPr lang="en-US" sz="1100" b="1" dirty="0">
                          <a:latin typeface="Arial"/>
                          <a:ea typeface="Times New Roman"/>
                        </a:rPr>
                        <a:t>SUGGESTED ADDITION TO PREVIOUS TRAILER SPECIFICATIONS</a:t>
                      </a:r>
                      <a:endParaRPr lang="en-US" sz="1100" dirty="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c>
                  <a:txBody>
                    <a:bodyPr/>
                    <a:lstStyle/>
                    <a:p>
                      <a:pPr marL="228600" marR="0">
                        <a:spcBef>
                          <a:spcPts val="0"/>
                        </a:spcBef>
                        <a:spcAft>
                          <a:spcPts val="0"/>
                        </a:spcAft>
                      </a:pPr>
                      <a:r>
                        <a:rPr lang="en-US" sz="1100" b="1">
                          <a:latin typeface="Arial"/>
                          <a:ea typeface="Times New Roman"/>
                        </a:rPr>
                        <a:t>COMMENT</a:t>
                      </a:r>
                      <a:endParaRPr lang="en-US" sz="110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20">
                      <a:fgClr>
                        <a:srgbClr val="FFFFFF"/>
                      </a:fgClr>
                      <a:bgClr>
                        <a:srgbClr val="D9D9D9"/>
                      </a:bgClr>
                    </a:pattFill>
                  </a:tcPr>
                </a:tc>
              </a:tr>
              <a:tr h="495388">
                <a:tc>
                  <a:txBody>
                    <a:bodyPr/>
                    <a:lstStyle/>
                    <a:p>
                      <a:pPr marL="342900" marR="0" lvl="0" indent="-342900">
                        <a:spcBef>
                          <a:spcPts val="0"/>
                        </a:spcBef>
                        <a:spcAft>
                          <a:spcPts val="0"/>
                        </a:spcAft>
                        <a:buFont typeface="+mj-lt"/>
                        <a:buNone/>
                      </a:pPr>
                      <a:r>
                        <a:rPr lang="en-US" sz="1100" dirty="0" smtClean="0">
                          <a:latin typeface="Arial"/>
                          <a:ea typeface="Times New Roman"/>
                        </a:rPr>
                        <a:t>1)  </a:t>
                      </a:r>
                      <a:r>
                        <a:rPr lang="en-US" sz="1100" dirty="0">
                          <a:latin typeface="Arial"/>
                          <a:ea typeface="Times New Roman"/>
                        </a:rPr>
                        <a:t>Factory Installed Insulation</a:t>
                      </a:r>
                      <a:endParaRPr lang="en-US" sz="1100" dirty="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r>
                        <a:rPr lang="en-US" sz="1100">
                          <a:latin typeface="Arial"/>
                          <a:ea typeface="Times New Roman"/>
                        </a:rPr>
                        <a:t>A Non-Insulated Trailer is difficult to maintain proper heat/cool temperature environment.</a:t>
                      </a:r>
                      <a:endParaRPr lang="en-US" sz="110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5150">
                <a:tc>
                  <a:txBody>
                    <a:bodyPr/>
                    <a:lstStyle/>
                    <a:p>
                      <a:pPr marL="342900" marR="0" lvl="0" indent="-342900">
                        <a:spcBef>
                          <a:spcPts val="0"/>
                        </a:spcBef>
                        <a:spcAft>
                          <a:spcPts val="0"/>
                        </a:spcAft>
                        <a:buFont typeface="+mj-lt"/>
                        <a:buNone/>
                      </a:pPr>
                      <a:r>
                        <a:rPr lang="en-US" sz="1100" dirty="0" smtClean="0">
                          <a:latin typeface="Arial"/>
                          <a:ea typeface="Times New Roman"/>
                        </a:rPr>
                        <a:t>2)  Additional </a:t>
                      </a:r>
                      <a:r>
                        <a:rPr lang="en-US" sz="1100" dirty="0">
                          <a:latin typeface="Arial"/>
                          <a:ea typeface="Times New Roman"/>
                        </a:rPr>
                        <a:t>Outside 12 Volt (w/ Override On/Off Switch) on Front of Trailer and Non-Door Side)</a:t>
                      </a:r>
                      <a:endParaRPr lang="en-US" sz="1100" dirty="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r>
                        <a:rPr lang="en-US" sz="1100">
                          <a:latin typeface="Arial"/>
                          <a:ea typeface="Times New Roman"/>
                        </a:rPr>
                        <a:t>More Outside Lights the Better.  Makes it easier to work outside and safer for people moving past the trailer in a fire camp situation.</a:t>
                      </a:r>
                      <a:endParaRPr lang="en-US" sz="110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5150">
                <a:tc>
                  <a:txBody>
                    <a:bodyPr/>
                    <a:lstStyle/>
                    <a:p>
                      <a:pPr marL="342900" marR="0" lvl="0" indent="-342900">
                        <a:spcBef>
                          <a:spcPts val="0"/>
                        </a:spcBef>
                        <a:spcAft>
                          <a:spcPts val="0"/>
                        </a:spcAft>
                        <a:buFont typeface="+mj-lt"/>
                        <a:buNone/>
                      </a:pPr>
                      <a:r>
                        <a:rPr lang="en-US" sz="1100" dirty="0" smtClean="0">
                          <a:latin typeface="Arial"/>
                          <a:ea typeface="Times New Roman"/>
                        </a:rPr>
                        <a:t>3)  ALL </a:t>
                      </a:r>
                      <a:r>
                        <a:rPr lang="en-US" sz="1100" dirty="0">
                          <a:latin typeface="Arial"/>
                          <a:ea typeface="Times New Roman"/>
                        </a:rPr>
                        <a:t>Outside 12 Volt Lights be Equipped w Override On/Off Switches</a:t>
                      </a:r>
                      <a:endParaRPr lang="en-US" sz="1100" dirty="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r>
                        <a:rPr lang="en-US" sz="1100">
                          <a:latin typeface="Arial"/>
                          <a:ea typeface="Times New Roman"/>
                        </a:rPr>
                        <a:t>Maintaining Battery Life can be difficult.  Many times the inside trailer lights are needed but the outside trailer lights are not.</a:t>
                      </a:r>
                      <a:endParaRPr lang="en-US" sz="110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0477">
                <a:tc>
                  <a:txBody>
                    <a:bodyPr/>
                    <a:lstStyle/>
                    <a:p>
                      <a:pPr marL="342900" marR="0" lvl="0" indent="-342900">
                        <a:spcBef>
                          <a:spcPts val="0"/>
                        </a:spcBef>
                        <a:spcAft>
                          <a:spcPts val="0"/>
                        </a:spcAft>
                        <a:buFont typeface="+mj-lt"/>
                        <a:buNone/>
                      </a:pPr>
                      <a:r>
                        <a:rPr lang="en-US" sz="1100" dirty="0" smtClean="0">
                          <a:latin typeface="Arial"/>
                          <a:ea typeface="Times New Roman"/>
                        </a:rPr>
                        <a:t>4)  Factory </a:t>
                      </a:r>
                      <a:r>
                        <a:rPr lang="en-US" sz="1100" dirty="0">
                          <a:latin typeface="Arial"/>
                          <a:ea typeface="Times New Roman"/>
                        </a:rPr>
                        <a:t>Installed 2-12 Volt Deep Cycle “Car” Batteries</a:t>
                      </a:r>
                      <a:endParaRPr lang="en-US" sz="1100" dirty="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r>
                        <a:rPr lang="en-US" sz="1100">
                          <a:latin typeface="Arial"/>
                          <a:ea typeface="Times New Roman"/>
                        </a:rPr>
                        <a:t>This will make it easier to maintain battery life for multiple days without having to continuously charge battery.</a:t>
                      </a:r>
                      <a:endParaRPr lang="en-US" sz="110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499">
                <a:tc>
                  <a:txBody>
                    <a:bodyPr/>
                    <a:lstStyle/>
                    <a:p>
                      <a:pPr marL="342900" marR="0" lvl="0" indent="-342900">
                        <a:spcBef>
                          <a:spcPts val="0"/>
                        </a:spcBef>
                        <a:spcAft>
                          <a:spcPts val="0"/>
                        </a:spcAft>
                        <a:buFont typeface="+mj-lt"/>
                        <a:buNone/>
                      </a:pPr>
                      <a:r>
                        <a:rPr lang="en-US" sz="1100" dirty="0" smtClean="0">
                          <a:latin typeface="Arial"/>
                          <a:ea typeface="Times New Roman"/>
                        </a:rPr>
                        <a:t>5)  Bias </a:t>
                      </a:r>
                      <a:r>
                        <a:rPr lang="en-US" sz="1100" dirty="0">
                          <a:latin typeface="Arial"/>
                          <a:ea typeface="Times New Roman"/>
                        </a:rPr>
                        <a:t>Ply Tires</a:t>
                      </a:r>
                      <a:endParaRPr lang="en-US" sz="1100" dirty="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r>
                        <a:rPr lang="en-US" sz="1100" dirty="0">
                          <a:latin typeface="Arial"/>
                          <a:ea typeface="Times New Roman"/>
                        </a:rPr>
                        <a:t>Trailer came w/ Radial Tires.  Due to weight in the trailer and trailer side to side sway, Bias Ply Tires were installed after market.  This improved trailer towing.</a:t>
                      </a:r>
                      <a:endParaRPr lang="en-US" sz="1100" dirty="0">
                        <a:latin typeface="Times New Roman"/>
                        <a:ea typeface="Times New Roman"/>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4499">
                <a:tc>
                  <a:txBody>
                    <a:bodyPr/>
                    <a:lstStyle/>
                    <a:p>
                      <a:pPr marL="342900" marR="0" lvl="0" indent="-342900">
                        <a:spcBef>
                          <a:spcPts val="0"/>
                        </a:spcBef>
                        <a:spcAft>
                          <a:spcPts val="0"/>
                        </a:spcAft>
                        <a:buFont typeface="+mj-lt"/>
                        <a:buNone/>
                      </a:pPr>
                      <a:r>
                        <a:rPr lang="en-US" sz="1100" dirty="0" smtClean="0">
                          <a:latin typeface="Arial" pitchFamily="34" charset="0"/>
                          <a:ea typeface="Times New Roman"/>
                          <a:cs typeface="Arial" pitchFamily="34" charset="0"/>
                        </a:rPr>
                        <a:t>6)  </a:t>
                      </a:r>
                      <a:r>
                        <a:rPr lang="en-US" sz="2400" dirty="0" smtClean="0">
                          <a:latin typeface="Arial" pitchFamily="34" charset="0"/>
                          <a:ea typeface="Times New Roman"/>
                          <a:cs typeface="Arial" pitchFamily="34" charset="0"/>
                        </a:rPr>
                        <a:t>WATCH</a:t>
                      </a:r>
                      <a:r>
                        <a:rPr lang="en-US" sz="2400" baseline="0" dirty="0" smtClean="0">
                          <a:latin typeface="Arial" pitchFamily="34" charset="0"/>
                          <a:ea typeface="Times New Roman"/>
                          <a:cs typeface="Arial" pitchFamily="34" charset="0"/>
                        </a:rPr>
                        <a:t> YOUR WEIGHT</a:t>
                      </a:r>
                      <a:endParaRPr lang="en-US" sz="1100" baseline="0" dirty="0" smtClean="0">
                        <a:latin typeface="Arial" pitchFamily="34" charset="0"/>
                        <a:ea typeface="Times New Roman"/>
                        <a:cs typeface="Arial" pitchFamily="34" charset="0"/>
                      </a:endParaRPr>
                    </a:p>
                    <a:p>
                      <a:pPr marL="342900" marR="0" lvl="0" indent="-342900">
                        <a:spcBef>
                          <a:spcPts val="0"/>
                        </a:spcBef>
                        <a:spcAft>
                          <a:spcPts val="0"/>
                        </a:spcAft>
                        <a:buFont typeface="+mj-lt"/>
                        <a:buNone/>
                      </a:pPr>
                      <a:r>
                        <a:rPr lang="en-US" sz="1100" dirty="0" smtClean="0">
                          <a:latin typeface="Arial" pitchFamily="34" charset="0"/>
                          <a:ea typeface="Times New Roman"/>
                          <a:cs typeface="Arial" pitchFamily="34" charset="0"/>
                        </a:rPr>
                        <a:t>           Over</a:t>
                      </a:r>
                      <a:r>
                        <a:rPr lang="en-US" sz="1100" baseline="0" dirty="0" smtClean="0">
                          <a:latin typeface="Arial" pitchFamily="34" charset="0"/>
                          <a:ea typeface="Times New Roman"/>
                          <a:cs typeface="Arial" pitchFamily="34" charset="0"/>
                        </a:rPr>
                        <a:t> All Trailer Weight &amp; Tongue Weight</a:t>
                      </a:r>
                      <a:endParaRPr lang="en-US" sz="1100" dirty="0">
                        <a:latin typeface="Arial" pitchFamily="34" charset="0"/>
                        <a:ea typeface="Times New Roman"/>
                        <a:cs typeface="Arial" pitchFamily="34" charset="0"/>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spcBef>
                          <a:spcPts val="0"/>
                        </a:spcBef>
                        <a:spcAft>
                          <a:spcPts val="0"/>
                        </a:spcAft>
                      </a:pPr>
                      <a:r>
                        <a:rPr lang="en-US" sz="1100" dirty="0" smtClean="0">
                          <a:latin typeface="Arial" pitchFamily="34" charset="0"/>
                          <a:ea typeface="Times New Roman"/>
                          <a:cs typeface="Arial" pitchFamily="34" charset="0"/>
                        </a:rPr>
                        <a:t>The</a:t>
                      </a:r>
                      <a:r>
                        <a:rPr lang="en-US" sz="1100" baseline="0" dirty="0" smtClean="0">
                          <a:latin typeface="Arial" pitchFamily="34" charset="0"/>
                          <a:ea typeface="Times New Roman"/>
                          <a:cs typeface="Arial" pitchFamily="34" charset="0"/>
                        </a:rPr>
                        <a:t> “Furniture” is the “Catch 22” in a trailer.  You have to find a balance between items that are strong enough to withstand the towing &amp; fire camp use and weight.  Metal/Oak is strong but heavy, while plastic is light but will be strong enough to hold up to the fire camp/assignment conditions.</a:t>
                      </a:r>
                      <a:endParaRPr lang="en-US" sz="1100" dirty="0">
                        <a:latin typeface="Arial" pitchFamily="34" charset="0"/>
                        <a:ea typeface="Times New Roman"/>
                        <a:cs typeface="Arial" pitchFamily="34" charset="0"/>
                      </a:endParaRPr>
                    </a:p>
                  </a:txBody>
                  <a:tcPr marL="62487" marR="624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7165" y="125505"/>
            <a:ext cx="4382596"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Packing Diagrams</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3" name="TextBox 2"/>
          <p:cNvSpPr txBox="1"/>
          <p:nvPr/>
        </p:nvSpPr>
        <p:spPr>
          <a:xfrm>
            <a:off x="1277938" y="2616200"/>
            <a:ext cx="6723062" cy="584200"/>
          </a:xfrm>
          <a:prstGeom prst="rect">
            <a:avLst/>
          </a:prstGeom>
          <a:solidFill>
            <a:srgbClr val="FFFF00"/>
          </a:solidFill>
          <a:ln w="57150">
            <a:solidFill>
              <a:schemeClr val="tx2">
                <a:lumMod val="75000"/>
              </a:schemeClr>
            </a:solidFill>
          </a:ln>
        </p:spPr>
        <p:txBody>
          <a:bodyPr wrap="none">
            <a:spAutoFit/>
          </a:bodyPr>
          <a:lstStyle/>
          <a:p>
            <a:pPr fontAlgn="auto">
              <a:spcBef>
                <a:spcPts val="0"/>
              </a:spcBef>
              <a:spcAft>
                <a:spcPts val="0"/>
              </a:spcAft>
              <a:defRPr/>
            </a:pPr>
            <a:r>
              <a:rPr lang="en-US" sz="3200" dirty="0">
                <a:latin typeface="+mn-lt"/>
              </a:rPr>
              <a:t>STAY TUNED … PHOTOS COMING SOON</a:t>
            </a:r>
            <a:endParaRPr lang="en-US" sz="3200" dirty="0">
              <a:latin typeface="+mn-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3912"/>
            <a:ext cx="8305800" cy="990600"/>
          </a:xfrm>
          <a:prstGeom prst="rect">
            <a:avLst/>
          </a:prstGeom>
          <a:noFill/>
          <a:ln>
            <a:noFill/>
          </a:ln>
        </p:spPr>
        <p:txBody>
          <a:bodyPr wrap="none">
            <a:prstTxWarp prst="textPlain">
              <a:avLst/>
            </a:prstTxWarp>
            <a:normAutofit/>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Paul’s Brains / Doug’s Brawn</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pic>
        <p:nvPicPr>
          <p:cNvPr id="3" name="Picture 2" descr="IMG_0096.jpg"/>
          <p:cNvPicPr>
            <a:picLocks noChangeAspect="1"/>
          </p:cNvPicPr>
          <p:nvPr/>
        </p:nvPicPr>
        <p:blipFill>
          <a:blip r:embed="rId2" cstate="print"/>
          <a:srcRect/>
          <a:stretch>
            <a:fillRect/>
          </a:stretch>
        </p:blipFill>
        <p:spPr>
          <a:xfrm>
            <a:off x="457200" y="1366912"/>
            <a:ext cx="5059865" cy="4190999"/>
          </a:xfrm>
          <a:prstGeom prst="rect">
            <a:avLst/>
          </a:prstGeom>
          <a:ln>
            <a:noFill/>
          </a:ln>
          <a:effectLst>
            <a:softEdge rad="112500"/>
          </a:effectLst>
        </p:spPr>
      </p:pic>
      <p:sp>
        <p:nvSpPr>
          <p:cNvPr id="4" name="TextBox 3"/>
          <p:cNvSpPr txBox="1"/>
          <p:nvPr/>
        </p:nvSpPr>
        <p:spPr>
          <a:xfrm>
            <a:off x="5562600" y="1519238"/>
            <a:ext cx="3429000" cy="4424362"/>
          </a:xfrm>
          <a:prstGeom prst="rect">
            <a:avLst/>
          </a:prstGeom>
          <a:noFill/>
        </p:spPr>
        <p:txBody>
          <a:bodyPr>
            <a:spAutoFit/>
          </a:bodyPr>
          <a:lstStyle/>
          <a:p>
            <a:pPr fontAlgn="auto">
              <a:spcBef>
                <a:spcPts val="0"/>
              </a:spcBef>
              <a:spcAft>
                <a:spcPts val="0"/>
              </a:spcAft>
              <a:defRPr/>
            </a:pPr>
            <a:r>
              <a:rPr lang="en-US" sz="2400" b="1" dirty="0">
                <a:solidFill>
                  <a:srgbClr val="C00000"/>
                </a:solidFill>
                <a:effectLst>
                  <a:outerShdw blurRad="38100" dist="38100" dir="2700000" algn="tl">
                    <a:srgbClr val="000000">
                      <a:alpha val="43137"/>
                    </a:srgbClr>
                  </a:outerShdw>
                </a:effectLst>
                <a:latin typeface="+mn-lt"/>
              </a:rPr>
              <a:t>Together They:</a:t>
            </a:r>
          </a:p>
          <a:p>
            <a:pPr fontAlgn="auto">
              <a:spcBef>
                <a:spcPts val="0"/>
              </a:spcBef>
              <a:spcAft>
                <a:spcPts val="0"/>
              </a:spcAft>
              <a:defRPr/>
            </a:pPr>
            <a:endParaRPr lang="en-US" sz="700" dirty="0">
              <a:effectLst>
                <a:outerShdw blurRad="38100" dist="38100" dir="2700000" algn="tl">
                  <a:srgbClr val="000000">
                    <a:alpha val="43137"/>
                  </a:srgbClr>
                </a:outerShdw>
              </a:effectLst>
              <a:latin typeface="+mn-lt"/>
            </a:endParaRPr>
          </a:p>
          <a:p>
            <a:pPr fontAlgn="auto">
              <a:spcBef>
                <a:spcPts val="0"/>
              </a:spcBef>
              <a:spcAft>
                <a:spcPts val="0"/>
              </a:spcAft>
              <a:defRPr/>
            </a:pPr>
            <a:r>
              <a:rPr lang="en-US" dirty="0">
                <a:effectLst>
                  <a:outerShdw blurRad="38100" dist="38100" dir="2700000" algn="tl">
                    <a:srgbClr val="000000">
                      <a:alpha val="43137"/>
                    </a:srgbClr>
                  </a:outerShdw>
                </a:effectLst>
                <a:latin typeface="+mn-lt"/>
              </a:rPr>
              <a:t>Thought Out of the Box</a:t>
            </a:r>
          </a:p>
          <a:p>
            <a:pPr fontAlgn="auto">
              <a:spcBef>
                <a:spcPts val="0"/>
              </a:spcBef>
              <a:spcAft>
                <a:spcPts val="0"/>
              </a:spcAft>
              <a:defRPr/>
            </a:pPr>
            <a:r>
              <a:rPr lang="en-US" dirty="0">
                <a:effectLst>
                  <a:outerShdw blurRad="38100" dist="38100" dir="2700000" algn="tl">
                    <a:srgbClr val="000000">
                      <a:alpha val="43137"/>
                    </a:srgbClr>
                  </a:outerShdw>
                </a:effectLst>
                <a:latin typeface="+mn-lt"/>
              </a:rPr>
              <a:t>Took The Initiative to Identify</a:t>
            </a:r>
          </a:p>
          <a:p>
            <a:pPr fontAlgn="auto">
              <a:spcBef>
                <a:spcPts val="0"/>
              </a:spcBef>
              <a:spcAft>
                <a:spcPts val="0"/>
              </a:spcAft>
              <a:defRPr/>
            </a:pPr>
            <a:r>
              <a:rPr lang="en-US" dirty="0">
                <a:effectLst>
                  <a:outerShdw blurRad="38100" dist="38100" dir="2700000" algn="tl">
                    <a:srgbClr val="000000">
                      <a:alpha val="43137"/>
                    </a:srgbClr>
                  </a:outerShdw>
                </a:effectLst>
                <a:latin typeface="+mn-lt"/>
              </a:rPr>
              <a:t>    the Need and Find a Solution</a:t>
            </a:r>
          </a:p>
          <a:p>
            <a:pPr fontAlgn="auto">
              <a:spcBef>
                <a:spcPts val="0"/>
              </a:spcBef>
              <a:spcAft>
                <a:spcPts val="0"/>
              </a:spcAft>
              <a:defRPr/>
            </a:pPr>
            <a:endParaRPr lang="en-US" sz="400" dirty="0">
              <a:effectLst>
                <a:outerShdw blurRad="38100" dist="38100" dir="2700000" algn="tl">
                  <a:srgbClr val="000000">
                    <a:alpha val="43137"/>
                  </a:srgbClr>
                </a:outerShdw>
              </a:effectLst>
              <a:latin typeface="+mn-lt"/>
            </a:endParaRPr>
          </a:p>
          <a:p>
            <a:pPr fontAlgn="auto">
              <a:spcBef>
                <a:spcPts val="0"/>
              </a:spcBef>
              <a:spcAft>
                <a:spcPts val="0"/>
              </a:spcAft>
              <a:defRPr/>
            </a:pPr>
            <a:r>
              <a:rPr lang="en-US" sz="2400" b="1" dirty="0">
                <a:solidFill>
                  <a:srgbClr val="C00000"/>
                </a:solidFill>
                <a:effectLst>
                  <a:outerShdw blurRad="38100" dist="38100" dir="2700000" algn="tl">
                    <a:srgbClr val="000000">
                      <a:alpha val="43137"/>
                    </a:srgbClr>
                  </a:outerShdw>
                </a:effectLst>
                <a:latin typeface="+mn-lt"/>
              </a:rPr>
              <a:t>You Put Together:</a:t>
            </a:r>
          </a:p>
          <a:p>
            <a:pPr fontAlgn="auto">
              <a:spcBef>
                <a:spcPts val="0"/>
              </a:spcBef>
              <a:spcAft>
                <a:spcPts val="0"/>
              </a:spcAft>
              <a:defRPr/>
            </a:pPr>
            <a:r>
              <a:rPr lang="en-US" dirty="0">
                <a:effectLst>
                  <a:outerShdw blurRad="38100" dist="38100" dir="2700000" algn="tl">
                    <a:srgbClr val="000000">
                      <a:alpha val="43137"/>
                    </a:srgbClr>
                  </a:outerShdw>
                </a:effectLst>
                <a:latin typeface="+mn-lt"/>
              </a:rPr>
              <a:t>    Experience</a:t>
            </a:r>
          </a:p>
          <a:p>
            <a:pPr fontAlgn="auto">
              <a:spcBef>
                <a:spcPts val="0"/>
              </a:spcBef>
              <a:spcAft>
                <a:spcPts val="0"/>
              </a:spcAft>
              <a:defRPr/>
            </a:pPr>
            <a:r>
              <a:rPr lang="en-US" dirty="0">
                <a:effectLst>
                  <a:outerShdw blurRad="38100" dist="38100" dir="2700000" algn="tl">
                    <a:srgbClr val="000000">
                      <a:alpha val="43137"/>
                    </a:srgbClr>
                  </a:outerShdw>
                </a:effectLst>
                <a:latin typeface="+mn-lt"/>
              </a:rPr>
              <a:t>      Initiative</a:t>
            </a:r>
          </a:p>
          <a:p>
            <a:pPr fontAlgn="auto">
              <a:spcBef>
                <a:spcPts val="0"/>
              </a:spcBef>
              <a:spcAft>
                <a:spcPts val="0"/>
              </a:spcAft>
              <a:defRPr/>
            </a:pPr>
            <a:r>
              <a:rPr lang="en-US" dirty="0">
                <a:effectLst>
                  <a:outerShdw blurRad="38100" dist="38100" dir="2700000" algn="tl">
                    <a:srgbClr val="000000">
                      <a:alpha val="43137"/>
                    </a:srgbClr>
                  </a:outerShdw>
                </a:effectLst>
                <a:latin typeface="+mn-lt"/>
              </a:rPr>
              <a:t>       Team Work</a:t>
            </a:r>
          </a:p>
          <a:p>
            <a:pPr fontAlgn="auto">
              <a:spcBef>
                <a:spcPts val="0"/>
              </a:spcBef>
              <a:spcAft>
                <a:spcPts val="0"/>
              </a:spcAft>
              <a:defRPr/>
            </a:pPr>
            <a:r>
              <a:rPr lang="en-US" dirty="0">
                <a:effectLst>
                  <a:outerShdw blurRad="38100" dist="38100" dir="2700000" algn="tl">
                    <a:srgbClr val="000000">
                      <a:alpha val="43137"/>
                    </a:srgbClr>
                  </a:outerShdw>
                </a:effectLst>
                <a:latin typeface="+mn-lt"/>
              </a:rPr>
              <a:t>          and a Support / Funding</a:t>
            </a:r>
          </a:p>
          <a:p>
            <a:pPr fontAlgn="auto">
              <a:spcBef>
                <a:spcPts val="0"/>
              </a:spcBef>
              <a:spcAft>
                <a:spcPts val="0"/>
              </a:spcAft>
              <a:defRPr/>
            </a:pPr>
            <a:r>
              <a:rPr lang="en-US" sz="1200" dirty="0">
                <a:effectLst>
                  <a:outerShdw blurRad="38100" dist="38100" dir="2700000" algn="tl">
                    <a:srgbClr val="000000">
                      <a:alpha val="43137"/>
                    </a:srgbClr>
                  </a:outerShdw>
                </a:effectLst>
                <a:latin typeface="+mn-lt"/>
              </a:rPr>
              <a:t>		(Thanks To Dale)</a:t>
            </a:r>
          </a:p>
          <a:p>
            <a:pPr fontAlgn="auto">
              <a:spcBef>
                <a:spcPts val="0"/>
              </a:spcBef>
              <a:spcAft>
                <a:spcPts val="0"/>
              </a:spcAft>
              <a:defRPr/>
            </a:pPr>
            <a:endParaRPr lang="en-US" sz="1200" dirty="0">
              <a:effectLst>
                <a:outerShdw blurRad="38100" dist="38100" dir="2700000" algn="tl">
                  <a:srgbClr val="000000">
                    <a:alpha val="43137"/>
                  </a:srgbClr>
                </a:outerShdw>
              </a:effectLst>
              <a:latin typeface="+mn-lt"/>
            </a:endParaRPr>
          </a:p>
          <a:p>
            <a:pPr algn="r" fontAlgn="auto">
              <a:spcBef>
                <a:spcPts val="0"/>
              </a:spcBef>
              <a:spcAft>
                <a:spcPts val="0"/>
              </a:spcAft>
              <a:defRPr/>
            </a:pPr>
            <a:r>
              <a:rPr lang="en-US" sz="1600" b="1" dirty="0">
                <a:solidFill>
                  <a:schemeClr val="tx2">
                    <a:lumMod val="75000"/>
                  </a:schemeClr>
                </a:solidFill>
                <a:effectLst>
                  <a:outerShdw blurRad="38100" dist="38100" dir="2700000" algn="tl">
                    <a:srgbClr val="000000">
                      <a:alpha val="43137"/>
                    </a:srgbClr>
                  </a:outerShdw>
                </a:effectLst>
                <a:latin typeface="+mn-lt"/>
              </a:rPr>
              <a:t>You Can “Get A Bigger Box”</a:t>
            </a:r>
          </a:p>
          <a:p>
            <a:pPr algn="r" fontAlgn="auto">
              <a:spcBef>
                <a:spcPts val="0"/>
              </a:spcBef>
              <a:spcAft>
                <a:spcPts val="0"/>
              </a:spcAft>
              <a:defRPr/>
            </a:pPr>
            <a:r>
              <a:rPr lang="en-US" sz="1600" b="1" dirty="0">
                <a:solidFill>
                  <a:schemeClr val="tx2">
                    <a:lumMod val="75000"/>
                  </a:schemeClr>
                </a:solidFill>
                <a:effectLst>
                  <a:outerShdw blurRad="38100" dist="38100" dir="2700000" algn="tl">
                    <a:srgbClr val="000000">
                      <a:alpha val="43137"/>
                    </a:srgbClr>
                  </a:outerShdw>
                </a:effectLst>
                <a:latin typeface="+mn-lt"/>
              </a:rPr>
              <a:t>and Meet the Needs of the</a:t>
            </a:r>
          </a:p>
          <a:p>
            <a:pPr algn="r" fontAlgn="auto">
              <a:spcBef>
                <a:spcPts val="0"/>
              </a:spcBef>
              <a:spcAft>
                <a:spcPts val="0"/>
              </a:spcAft>
              <a:defRPr/>
            </a:pPr>
            <a:r>
              <a:rPr lang="en-US" sz="1600" b="1" dirty="0">
                <a:solidFill>
                  <a:schemeClr val="tx2">
                    <a:lumMod val="75000"/>
                  </a:schemeClr>
                </a:solidFill>
                <a:effectLst>
                  <a:outerShdw blurRad="38100" dist="38100" dir="2700000" algn="tl">
                    <a:srgbClr val="000000">
                      <a:alpha val="43137"/>
                    </a:srgbClr>
                  </a:outerShdw>
                </a:effectLst>
                <a:latin typeface="+mn-lt"/>
              </a:rPr>
              <a:t>Customer (Public, Firefighters,</a:t>
            </a:r>
          </a:p>
          <a:p>
            <a:pPr algn="r" fontAlgn="auto">
              <a:spcBef>
                <a:spcPts val="0"/>
              </a:spcBef>
              <a:spcAft>
                <a:spcPts val="0"/>
              </a:spcAft>
              <a:defRPr/>
            </a:pPr>
            <a:r>
              <a:rPr lang="en-US" sz="1600" b="1" dirty="0">
                <a:solidFill>
                  <a:schemeClr val="tx2">
                    <a:lumMod val="75000"/>
                  </a:schemeClr>
                </a:solidFill>
                <a:effectLst>
                  <a:outerShdw blurRad="38100" dist="38100" dir="2700000" algn="tl">
                    <a:srgbClr val="000000">
                      <a:alpha val="43137"/>
                    </a:srgbClr>
                  </a:outerShdw>
                </a:effectLst>
                <a:latin typeface="+mn-lt"/>
              </a:rPr>
              <a:t>Hosting Agency &amp; the Team).</a:t>
            </a:r>
            <a:endParaRPr lang="en-US" sz="1600" b="1" dirty="0">
              <a:solidFill>
                <a:schemeClr val="tx2">
                  <a:lumMod val="75000"/>
                </a:schemeClr>
              </a:solidFill>
              <a:effectLst>
                <a:outerShdw blurRad="38100" dist="38100" dir="2700000" algn="tl">
                  <a:srgbClr val="000000">
                    <a:alpha val="43137"/>
                  </a:srgbClr>
                </a:outerShdw>
              </a:effectLst>
              <a:latin typeface="+mn-lt"/>
            </a:endParaRPr>
          </a:p>
        </p:txBody>
      </p:sp>
      <p:sp>
        <p:nvSpPr>
          <p:cNvPr id="71684" name="TextBox 4"/>
          <p:cNvSpPr txBox="1">
            <a:spLocks noChangeArrowheads="1"/>
          </p:cNvSpPr>
          <p:nvPr/>
        </p:nvSpPr>
        <p:spPr bwMode="auto">
          <a:xfrm rot="5400000">
            <a:off x="-1565275" y="3352801"/>
            <a:ext cx="3856037" cy="277812"/>
          </a:xfrm>
          <a:prstGeom prst="rect">
            <a:avLst/>
          </a:prstGeom>
          <a:noFill/>
          <a:ln w="9525">
            <a:noFill/>
            <a:miter lim="800000"/>
            <a:headEnd/>
            <a:tailEnd/>
          </a:ln>
        </p:spPr>
        <p:txBody>
          <a:bodyPr wrap="none">
            <a:spAutoFit/>
          </a:bodyPr>
          <a:lstStyle/>
          <a:p>
            <a:r>
              <a:rPr lang="en-US" sz="1200" b="1">
                <a:latin typeface="Calibri" pitchFamily="34" charset="0"/>
              </a:rPr>
              <a:t>Thanks Also to Jeff &amp; Ed’s Support to “Let Us Run With It”</a:t>
            </a:r>
          </a:p>
        </p:txBody>
      </p:sp>
      <p:sp>
        <p:nvSpPr>
          <p:cNvPr id="71685" name="TextBox 5"/>
          <p:cNvSpPr txBox="1">
            <a:spLocks noChangeArrowheads="1"/>
          </p:cNvSpPr>
          <p:nvPr/>
        </p:nvSpPr>
        <p:spPr bwMode="auto">
          <a:xfrm>
            <a:off x="1644650" y="5508625"/>
            <a:ext cx="3860800" cy="277813"/>
          </a:xfrm>
          <a:prstGeom prst="rect">
            <a:avLst/>
          </a:prstGeom>
          <a:noFill/>
          <a:ln w="9525">
            <a:noFill/>
            <a:miter lim="800000"/>
            <a:headEnd/>
            <a:tailEnd/>
          </a:ln>
        </p:spPr>
        <p:txBody>
          <a:bodyPr wrap="none">
            <a:spAutoFit/>
          </a:bodyPr>
          <a:lstStyle/>
          <a:p>
            <a:r>
              <a:rPr lang="en-US" sz="1200" b="1">
                <a:latin typeface="Calibri" pitchFamily="34" charset="0"/>
              </a:rPr>
              <a:t>Paul Dzialowy (CTSP) &amp; Doug Parker (WEBM/CTSP) - 2009</a:t>
            </a:r>
          </a:p>
        </p:txBody>
      </p:sp>
      <p:sp>
        <p:nvSpPr>
          <p:cNvPr id="71686" name="Rectangle 6"/>
          <p:cNvSpPr>
            <a:spLocks noChangeArrowheads="1"/>
          </p:cNvSpPr>
          <p:nvPr/>
        </p:nvSpPr>
        <p:spPr bwMode="auto">
          <a:xfrm>
            <a:off x="7543800" y="3424238"/>
            <a:ext cx="1295400" cy="600075"/>
          </a:xfrm>
          <a:prstGeom prst="rect">
            <a:avLst/>
          </a:prstGeom>
          <a:noFill/>
          <a:ln w="9525">
            <a:noFill/>
            <a:miter lim="800000"/>
            <a:headEnd/>
            <a:tailEnd/>
          </a:ln>
        </p:spPr>
        <p:txBody>
          <a:bodyPr>
            <a:spAutoFit/>
          </a:bodyPr>
          <a:lstStyle/>
          <a:p>
            <a:pPr algn="r"/>
            <a:r>
              <a:rPr lang="en-US" sz="1100">
                <a:latin typeface="Calibri" pitchFamily="34" charset="0"/>
              </a:rPr>
              <a:t>(Working Together To Find Solutions</a:t>
            </a:r>
          </a:p>
          <a:p>
            <a:pPr algn="r"/>
            <a:r>
              <a:rPr lang="en-US" sz="1100">
                <a:latin typeface="Calibri" pitchFamily="34" charset="0"/>
              </a:rPr>
              <a:t>&amp; Fine Tune)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636588" y="981075"/>
            <a:ext cx="6858000" cy="646113"/>
          </a:xfrm>
          <a:prstGeom prst="rect">
            <a:avLst/>
          </a:prstGeom>
          <a:noFill/>
          <a:ln w="9525">
            <a:noFill/>
            <a:miter lim="800000"/>
            <a:headEnd/>
            <a:tailEnd/>
          </a:ln>
        </p:spPr>
        <p:txBody>
          <a:bodyPr>
            <a:spAutoFit/>
          </a:bodyPr>
          <a:lstStyle/>
          <a:p>
            <a:r>
              <a:rPr lang="en-US">
                <a:latin typeface="Calibri" pitchFamily="34" charset="0"/>
              </a:rPr>
              <a:t>May – August the project was placed on hold as Dale Guenther and others try to get the USFS Formaldehyde Ban lifted.</a:t>
            </a:r>
          </a:p>
        </p:txBody>
      </p:sp>
      <p:sp>
        <p:nvSpPr>
          <p:cNvPr id="3" name="Rectangle 2"/>
          <p:cNvSpPr/>
          <p:nvPr/>
        </p:nvSpPr>
        <p:spPr>
          <a:xfrm>
            <a:off x="6324599" y="152400"/>
            <a:ext cx="2715161" cy="354105"/>
          </a:xfrm>
          <a:prstGeom prst="rect">
            <a:avLst/>
          </a:prstGeom>
          <a:noFill/>
          <a:ln>
            <a:noFill/>
          </a:ln>
        </p:spPr>
        <p:txBody>
          <a:bodyPr wrap="none">
            <a:prstTxWarp prst="textPlain">
              <a:avLst/>
            </a:prstTxWarp>
            <a:normAutofit fontScale="3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HISTORY</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4" name="Rectangle 3"/>
          <p:cNvSpPr/>
          <p:nvPr/>
        </p:nvSpPr>
        <p:spPr>
          <a:xfrm>
            <a:off x="304800" y="2057400"/>
            <a:ext cx="4114800" cy="354105"/>
          </a:xfrm>
          <a:prstGeom prst="rect">
            <a:avLst/>
          </a:prstGeom>
          <a:noFill/>
          <a:ln>
            <a:noFill/>
          </a:ln>
        </p:spPr>
        <p:txBody>
          <a:bodyPr wrap="none">
            <a:prstTxWarp prst="textPlain">
              <a:avLst/>
            </a:prstTxWarp>
            <a:normAutofit fontScale="3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PLAN B</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21508" name="TextBox 4"/>
          <p:cNvSpPr txBox="1">
            <a:spLocks noChangeArrowheads="1"/>
          </p:cNvSpPr>
          <p:nvPr/>
        </p:nvSpPr>
        <p:spPr bwMode="auto">
          <a:xfrm>
            <a:off x="641350" y="2473325"/>
            <a:ext cx="6978650" cy="2770188"/>
          </a:xfrm>
          <a:prstGeom prst="rect">
            <a:avLst/>
          </a:prstGeom>
          <a:noFill/>
          <a:ln w="9525">
            <a:noFill/>
            <a:miter lim="800000"/>
            <a:headEnd/>
            <a:tailEnd/>
          </a:ln>
        </p:spPr>
        <p:txBody>
          <a:bodyPr>
            <a:spAutoFit/>
          </a:bodyPr>
          <a:lstStyle/>
          <a:p>
            <a:r>
              <a:rPr lang="en-US">
                <a:latin typeface="Calibri" pitchFamily="34" charset="0"/>
              </a:rPr>
              <a:t>With the end of the fiscal year approaching and the chance of losing the project funding becoming a real possibility, PNW Team 3 developed an alternative to using a FEMA Surplus Trailer.</a:t>
            </a:r>
          </a:p>
          <a:p>
            <a:endParaRPr lang="en-US" sz="1000">
              <a:latin typeface="Calibri" pitchFamily="34" charset="0"/>
            </a:endParaRPr>
          </a:p>
          <a:p>
            <a:r>
              <a:rPr lang="en-US">
                <a:latin typeface="Calibri" pitchFamily="34" charset="0"/>
              </a:rPr>
              <a:t>Dale Guenther was contacted and agreed to an alternative.</a:t>
            </a:r>
          </a:p>
          <a:p>
            <a:endParaRPr lang="en-US" sz="1000">
              <a:latin typeface="Calibri" pitchFamily="34" charset="0"/>
            </a:endParaRPr>
          </a:p>
          <a:p>
            <a:r>
              <a:rPr lang="en-US">
                <a:latin typeface="Calibri" pitchFamily="34" charset="0"/>
              </a:rPr>
              <a:t>An 8’ x 16’ Cargo Trailer could be acquired for approximately the transportation costs of a FEMA Surplus Trailer.</a:t>
            </a:r>
          </a:p>
          <a:p>
            <a:endParaRPr lang="en-US" sz="1000">
              <a:latin typeface="Calibri" pitchFamily="34" charset="0"/>
            </a:endParaRPr>
          </a:p>
          <a:p>
            <a:r>
              <a:rPr lang="en-US">
                <a:latin typeface="Calibri" pitchFamily="34" charset="0"/>
              </a:rPr>
              <a:t>Previous PNW Team 3 CTSP Trailer items and BLM Medford District surplus furniture items would be utilized to outfit the cargo trailer.</a:t>
            </a:r>
          </a:p>
        </p:txBody>
      </p:sp>
      <p:sp>
        <p:nvSpPr>
          <p:cNvPr id="6" name="Rectangle 5"/>
          <p:cNvSpPr/>
          <p:nvPr/>
        </p:nvSpPr>
        <p:spPr>
          <a:xfrm>
            <a:off x="304800" y="533400"/>
            <a:ext cx="4114800" cy="354105"/>
          </a:xfrm>
          <a:prstGeom prst="rect">
            <a:avLst/>
          </a:prstGeom>
          <a:noFill/>
          <a:ln>
            <a:noFill/>
          </a:ln>
        </p:spPr>
        <p:txBody>
          <a:bodyPr wrap="none">
            <a:prstTxWarp prst="textPlain">
              <a:avLst/>
            </a:prstTxWarp>
            <a:normAutofit fontScale="3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WE WAIT</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36588" y="981075"/>
            <a:ext cx="7669212" cy="4524375"/>
          </a:xfrm>
          <a:prstGeom prst="rect">
            <a:avLst/>
          </a:prstGeom>
          <a:noFill/>
          <a:ln w="9525">
            <a:noFill/>
            <a:miter lim="800000"/>
            <a:headEnd/>
            <a:tailEnd/>
          </a:ln>
        </p:spPr>
        <p:txBody>
          <a:bodyPr>
            <a:spAutoFit/>
          </a:bodyPr>
          <a:lstStyle/>
          <a:p>
            <a:r>
              <a:rPr lang="en-US">
                <a:latin typeface="Calibri" pitchFamily="34" charset="0"/>
              </a:rPr>
              <a:t>Thanks to a lot of hard work, creativity and resourcefulness;</a:t>
            </a:r>
          </a:p>
          <a:p>
            <a:endParaRPr lang="en-US">
              <a:latin typeface="Calibri" pitchFamily="34" charset="0"/>
            </a:endParaRPr>
          </a:p>
          <a:p>
            <a:r>
              <a:rPr lang="en-US">
                <a:latin typeface="Calibri" pitchFamily="34" charset="0"/>
              </a:rPr>
              <a:t>PNW Team 3 has a trailer that meets 90% of the original needs</a:t>
            </a:r>
          </a:p>
          <a:p>
            <a:endParaRPr lang="en-US">
              <a:latin typeface="Calibri" pitchFamily="34" charset="0"/>
            </a:endParaRPr>
          </a:p>
          <a:p>
            <a:r>
              <a:rPr lang="en-US">
                <a:latin typeface="Calibri" pitchFamily="34" charset="0"/>
              </a:rPr>
              <a:t>and a new option is now documented for future users.</a:t>
            </a:r>
          </a:p>
          <a:p>
            <a:endParaRPr lang="en-US">
              <a:latin typeface="Calibri" pitchFamily="34" charset="0"/>
            </a:endParaRPr>
          </a:p>
          <a:p>
            <a:r>
              <a:rPr lang="en-US">
                <a:latin typeface="Calibri" pitchFamily="34" charset="0"/>
              </a:rPr>
              <a:t>PLUS … as with each trailer designed and built, lessons are learned and a new tool is available to assist us in meeting our primary objective of Serving the Customer / Efficiently &amp; Effectively Performing on an Assignment.</a:t>
            </a:r>
          </a:p>
          <a:p>
            <a:endParaRPr lang="en-US">
              <a:latin typeface="Calibri" pitchFamily="34" charset="0"/>
            </a:endParaRPr>
          </a:p>
          <a:p>
            <a:r>
              <a:rPr lang="en-US">
                <a:latin typeface="Calibri" pitchFamily="34" charset="0"/>
              </a:rPr>
              <a:t>VERSION 1a [Cargo Trailer Only] of the CROW (Computer Room On Wheels) was utilized on the Lonesome Complex in late summer 2008.  This experience allowed us to better utilize space during the construction phase (Fall/Winter 2008/2009).  VERSION 1b was completed in Spring 2009 and first “Field Tested” on the NIMO – Boze –Rainbow Creek Fire.  Minor modifications to the CROW continue and will continue as it is utilized on future assignments.</a:t>
            </a:r>
          </a:p>
        </p:txBody>
      </p:sp>
      <p:sp>
        <p:nvSpPr>
          <p:cNvPr id="3" name="Rectangle 2"/>
          <p:cNvSpPr/>
          <p:nvPr/>
        </p:nvSpPr>
        <p:spPr>
          <a:xfrm>
            <a:off x="6324599" y="152400"/>
            <a:ext cx="2715161" cy="354105"/>
          </a:xfrm>
          <a:prstGeom prst="rect">
            <a:avLst/>
          </a:prstGeom>
          <a:noFill/>
          <a:ln>
            <a:noFill/>
          </a:ln>
        </p:spPr>
        <p:txBody>
          <a:bodyPr wrap="none">
            <a:prstTxWarp prst="textPlain">
              <a:avLst/>
            </a:prstTxWarp>
            <a:normAutofit fontScale="3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HISTORY</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6" name="Rectangle 5"/>
          <p:cNvSpPr/>
          <p:nvPr/>
        </p:nvSpPr>
        <p:spPr>
          <a:xfrm>
            <a:off x="304800" y="533400"/>
            <a:ext cx="4114800" cy="354105"/>
          </a:xfrm>
          <a:prstGeom prst="rect">
            <a:avLst/>
          </a:prstGeom>
          <a:noFill/>
          <a:ln>
            <a:noFill/>
          </a:ln>
        </p:spPr>
        <p:txBody>
          <a:bodyPr wrap="none">
            <a:prstTxWarp prst="textPlain">
              <a:avLst/>
            </a:prstTxWarp>
            <a:normAutofit fontScale="3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SUCCESS</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27063" y="4886325"/>
            <a:ext cx="4267200" cy="1066800"/>
          </a:xfrm>
          <a:prstGeom prst="rect">
            <a:avLst/>
          </a:prstGeom>
          <a:solidFill>
            <a:srgbClr val="FFFF9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p:cNvSpPr/>
          <p:nvPr/>
        </p:nvSpPr>
        <p:spPr>
          <a:xfrm>
            <a:off x="4657165" y="125505"/>
            <a:ext cx="4382596"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Cost Summary</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23555" name="TextBox 3"/>
          <p:cNvSpPr txBox="1">
            <a:spLocks noChangeArrowheads="1"/>
          </p:cNvSpPr>
          <p:nvPr/>
        </p:nvSpPr>
        <p:spPr bwMode="auto">
          <a:xfrm>
            <a:off x="152400" y="381000"/>
            <a:ext cx="2490788" cy="954088"/>
          </a:xfrm>
          <a:prstGeom prst="rect">
            <a:avLst/>
          </a:prstGeom>
          <a:solidFill>
            <a:srgbClr val="FFFF00"/>
          </a:solidFill>
          <a:ln w="9525">
            <a:noFill/>
            <a:miter lim="800000"/>
            <a:headEnd/>
            <a:tailEnd/>
          </a:ln>
        </p:spPr>
        <p:txBody>
          <a:bodyPr wrap="none">
            <a:spAutoFit/>
          </a:bodyPr>
          <a:lstStyle/>
          <a:p>
            <a:r>
              <a:rPr lang="en-US" sz="2800">
                <a:latin typeface="Calibri" pitchFamily="34" charset="0"/>
              </a:rPr>
              <a:t>Total Cost of</a:t>
            </a:r>
          </a:p>
          <a:p>
            <a:r>
              <a:rPr lang="en-US" sz="2800">
                <a:latin typeface="Calibri" pitchFamily="34" charset="0"/>
              </a:rPr>
              <a:t>Project To Date:</a:t>
            </a:r>
          </a:p>
        </p:txBody>
      </p:sp>
      <p:sp>
        <p:nvSpPr>
          <p:cNvPr id="23556" name="TextBox 4"/>
          <p:cNvSpPr txBox="1">
            <a:spLocks noChangeArrowheads="1"/>
          </p:cNvSpPr>
          <p:nvPr/>
        </p:nvSpPr>
        <p:spPr bwMode="auto">
          <a:xfrm>
            <a:off x="457200" y="1600200"/>
            <a:ext cx="4891088" cy="830263"/>
          </a:xfrm>
          <a:prstGeom prst="rect">
            <a:avLst/>
          </a:prstGeom>
          <a:noFill/>
          <a:ln w="19050">
            <a:solidFill>
              <a:srgbClr val="C00000"/>
            </a:solidFill>
            <a:miter lim="800000"/>
            <a:headEnd/>
            <a:tailEnd/>
          </a:ln>
        </p:spPr>
        <p:txBody>
          <a:bodyPr wrap="none">
            <a:spAutoFit/>
          </a:bodyPr>
          <a:lstStyle/>
          <a:p>
            <a:r>
              <a:rPr lang="en-US">
                <a:latin typeface="Calibri" pitchFamily="34" charset="0"/>
              </a:rPr>
              <a:t>Dale Guenther / SORO Contribution:  </a:t>
            </a:r>
            <a:r>
              <a:rPr lang="en-US" sz="2400" b="1">
                <a:latin typeface="Calibri" pitchFamily="34" charset="0"/>
              </a:rPr>
              <a:t>$10,000</a:t>
            </a:r>
            <a:endParaRPr lang="en-US" b="1">
              <a:latin typeface="Calibri" pitchFamily="34" charset="0"/>
            </a:endParaRPr>
          </a:p>
          <a:p>
            <a:r>
              <a:rPr lang="en-US">
                <a:latin typeface="Calibri" pitchFamily="34" charset="0"/>
              </a:rPr>
              <a:t>Medford  (Home Unit) Contribution:  </a:t>
            </a:r>
            <a:r>
              <a:rPr lang="en-US" sz="2400" b="1">
                <a:latin typeface="Calibri" pitchFamily="34" charset="0"/>
              </a:rPr>
              <a:t>$  2,500</a:t>
            </a:r>
            <a:endParaRPr lang="en-US" b="1">
              <a:latin typeface="Calibri" pitchFamily="34" charset="0"/>
            </a:endParaRPr>
          </a:p>
        </p:txBody>
      </p:sp>
      <p:sp>
        <p:nvSpPr>
          <p:cNvPr id="23557" name="TextBox 5"/>
          <p:cNvSpPr txBox="1">
            <a:spLocks noChangeArrowheads="1"/>
          </p:cNvSpPr>
          <p:nvPr/>
        </p:nvSpPr>
        <p:spPr bwMode="auto">
          <a:xfrm>
            <a:off x="398463" y="2432050"/>
            <a:ext cx="2408237" cy="1014413"/>
          </a:xfrm>
          <a:prstGeom prst="rect">
            <a:avLst/>
          </a:prstGeom>
          <a:noFill/>
          <a:ln w="9525">
            <a:noFill/>
            <a:miter lim="800000"/>
            <a:headEnd/>
            <a:tailEnd/>
          </a:ln>
        </p:spPr>
        <p:txBody>
          <a:bodyPr wrap="none">
            <a:spAutoFit/>
          </a:bodyPr>
          <a:lstStyle/>
          <a:p>
            <a:r>
              <a:rPr lang="en-US" sz="1400">
                <a:latin typeface="Calibri" pitchFamily="34" charset="0"/>
              </a:rPr>
              <a:t>SORO Summary Breakdown:</a:t>
            </a:r>
          </a:p>
          <a:p>
            <a:endParaRPr lang="en-US" sz="400">
              <a:latin typeface="Calibri" pitchFamily="34" charset="0"/>
            </a:endParaRPr>
          </a:p>
          <a:p>
            <a:r>
              <a:rPr lang="en-US" sz="1400">
                <a:latin typeface="Calibri" pitchFamily="34" charset="0"/>
              </a:rPr>
              <a:t>           Cargo Trailer       $7,000</a:t>
            </a:r>
          </a:p>
          <a:p>
            <a:r>
              <a:rPr lang="en-US" sz="1400">
                <a:latin typeface="Calibri" pitchFamily="34" charset="0"/>
              </a:rPr>
              <a:t>           Generator           $1,800</a:t>
            </a:r>
          </a:p>
          <a:p>
            <a:r>
              <a:rPr lang="en-US" sz="1400">
                <a:latin typeface="Calibri" pitchFamily="34" charset="0"/>
              </a:rPr>
              <a:t>           Misc Items          $1,200</a:t>
            </a:r>
          </a:p>
        </p:txBody>
      </p:sp>
      <p:sp>
        <p:nvSpPr>
          <p:cNvPr id="7" name="Rectangle 6"/>
          <p:cNvSpPr/>
          <p:nvPr/>
        </p:nvSpPr>
        <p:spPr>
          <a:xfrm>
            <a:off x="457200" y="4038600"/>
            <a:ext cx="4572000" cy="554038"/>
          </a:xfrm>
          <a:prstGeom prst="rect">
            <a:avLst/>
          </a:prstGeom>
          <a:ln w="19050">
            <a:solidFill>
              <a:schemeClr val="accent3">
                <a:lumMod val="75000"/>
              </a:schemeClr>
            </a:solidFill>
          </a:ln>
        </p:spPr>
        <p:txBody>
          <a:bodyPr>
            <a:spAutoFit/>
          </a:bodyPr>
          <a:lstStyle/>
          <a:p>
            <a:pPr fontAlgn="auto">
              <a:spcBef>
                <a:spcPts val="0"/>
              </a:spcBef>
              <a:spcAft>
                <a:spcPts val="0"/>
              </a:spcAft>
              <a:defRPr/>
            </a:pPr>
            <a:r>
              <a:rPr lang="en-US" dirty="0">
                <a:latin typeface="+mn-lt"/>
              </a:rPr>
              <a:t>Medford “Reuse Items” Est. Value      </a:t>
            </a:r>
            <a:r>
              <a:rPr lang="en-US" b="1" dirty="0">
                <a:latin typeface="+mn-lt"/>
              </a:rPr>
              <a:t>$2,500</a:t>
            </a:r>
          </a:p>
          <a:p>
            <a:pPr fontAlgn="auto">
              <a:spcBef>
                <a:spcPts val="0"/>
              </a:spcBef>
              <a:spcAft>
                <a:spcPts val="0"/>
              </a:spcAft>
              <a:defRPr/>
            </a:pPr>
            <a:r>
              <a:rPr lang="en-US" sz="1200" dirty="0">
                <a:latin typeface="+mn-lt"/>
              </a:rPr>
              <a:t>(Furniture / Cabinets / Tables / Chairs / Carpet / New Tires / Etc.)</a:t>
            </a:r>
            <a:endParaRPr lang="en-US" sz="1600" dirty="0">
              <a:latin typeface="+mn-lt"/>
            </a:endParaRPr>
          </a:p>
        </p:txBody>
      </p:sp>
      <p:sp>
        <p:nvSpPr>
          <p:cNvPr id="23559" name="TextBox 7"/>
          <p:cNvSpPr txBox="1">
            <a:spLocks noChangeArrowheads="1"/>
          </p:cNvSpPr>
          <p:nvPr/>
        </p:nvSpPr>
        <p:spPr bwMode="auto">
          <a:xfrm>
            <a:off x="5715000" y="1485900"/>
            <a:ext cx="3276600" cy="3078163"/>
          </a:xfrm>
          <a:prstGeom prst="rect">
            <a:avLst/>
          </a:prstGeom>
          <a:noFill/>
          <a:ln w="19050">
            <a:solidFill>
              <a:schemeClr val="tx2"/>
            </a:solidFill>
            <a:miter lim="800000"/>
            <a:headEnd/>
            <a:tailEnd/>
          </a:ln>
        </p:spPr>
        <p:txBody>
          <a:bodyPr>
            <a:spAutoFit/>
          </a:bodyPr>
          <a:lstStyle/>
          <a:p>
            <a:pPr algn="ctr"/>
            <a:r>
              <a:rPr lang="en-US">
                <a:latin typeface="Calibri" pitchFamily="34" charset="0"/>
              </a:rPr>
              <a:t>Accumulated IT Equipment</a:t>
            </a:r>
          </a:p>
          <a:p>
            <a:pPr algn="ctr"/>
            <a:r>
              <a:rPr lang="en-US">
                <a:latin typeface="Calibri" pitchFamily="34" charset="0"/>
              </a:rPr>
              <a:t>Utilized to Outfit PNW Team 3</a:t>
            </a:r>
          </a:p>
          <a:p>
            <a:pPr algn="ctr"/>
            <a:r>
              <a:rPr lang="en-US">
                <a:latin typeface="Calibri" pitchFamily="34" charset="0"/>
              </a:rPr>
              <a:t>CTSP / WEBM CROW</a:t>
            </a:r>
          </a:p>
          <a:p>
            <a:pPr algn="ctr"/>
            <a:r>
              <a:rPr lang="en-US" sz="1200">
                <a:latin typeface="Calibri" pitchFamily="34" charset="0"/>
              </a:rPr>
              <a:t>(Servers, Printers, Plotter, Switches, Routers, Cables, Ext Cords, Surge Protectors,</a:t>
            </a:r>
          </a:p>
          <a:p>
            <a:pPr algn="ctr"/>
            <a:r>
              <a:rPr lang="en-US" sz="1200">
                <a:latin typeface="Calibri" pitchFamily="34" charset="0"/>
              </a:rPr>
              <a:t>Phones &amp; General Supplies) </a:t>
            </a:r>
          </a:p>
          <a:p>
            <a:pPr algn="ctr"/>
            <a:r>
              <a:rPr lang="en-US" sz="2400" b="1">
                <a:latin typeface="Calibri" pitchFamily="34" charset="0"/>
              </a:rPr>
              <a:t>$30,000</a:t>
            </a:r>
          </a:p>
          <a:p>
            <a:pPr algn="ctr"/>
            <a:endParaRPr lang="en-US" sz="1100">
              <a:latin typeface="Calibri" pitchFamily="34" charset="0"/>
            </a:endParaRPr>
          </a:p>
          <a:p>
            <a:pPr algn="ctr"/>
            <a:r>
              <a:rPr lang="en-US" sz="2000">
                <a:latin typeface="Calibri" pitchFamily="34" charset="0"/>
              </a:rPr>
              <a:t>Region 6 / RAC / Team Kit Machines</a:t>
            </a:r>
            <a:r>
              <a:rPr lang="en-US" sz="2400">
                <a:latin typeface="Calibri" pitchFamily="34" charset="0"/>
              </a:rPr>
              <a:t/>
            </a:r>
            <a:br>
              <a:rPr lang="en-US" sz="2400">
                <a:latin typeface="Calibri" pitchFamily="34" charset="0"/>
              </a:rPr>
            </a:br>
            <a:r>
              <a:rPr lang="en-US" sz="2400" b="1">
                <a:latin typeface="Calibri" pitchFamily="34" charset="0"/>
              </a:rPr>
              <a:t>$7,500</a:t>
            </a:r>
            <a:endParaRPr lang="en-US" b="1">
              <a:latin typeface="Calibri" pitchFamily="34" charset="0"/>
            </a:endParaRPr>
          </a:p>
        </p:txBody>
      </p:sp>
      <p:sp>
        <p:nvSpPr>
          <p:cNvPr id="23560" name="TextBox 8"/>
          <p:cNvSpPr txBox="1">
            <a:spLocks noChangeArrowheads="1"/>
          </p:cNvSpPr>
          <p:nvPr/>
        </p:nvSpPr>
        <p:spPr bwMode="auto">
          <a:xfrm>
            <a:off x="773113" y="4924425"/>
            <a:ext cx="1936750" cy="984250"/>
          </a:xfrm>
          <a:prstGeom prst="rect">
            <a:avLst/>
          </a:prstGeom>
          <a:noFill/>
          <a:ln w="9525">
            <a:noFill/>
            <a:miter lim="800000"/>
            <a:headEnd/>
            <a:tailEnd/>
          </a:ln>
        </p:spPr>
        <p:txBody>
          <a:bodyPr wrap="none">
            <a:spAutoFit/>
          </a:bodyPr>
          <a:lstStyle/>
          <a:p>
            <a:r>
              <a:rPr lang="en-US">
                <a:latin typeface="Calibri" pitchFamily="34" charset="0"/>
              </a:rPr>
              <a:t>Total Investment</a:t>
            </a:r>
          </a:p>
          <a:p>
            <a:r>
              <a:rPr lang="en-US">
                <a:latin typeface="Calibri" pitchFamily="34" charset="0"/>
              </a:rPr>
              <a:t>for a Type 1 CROW</a:t>
            </a:r>
          </a:p>
          <a:p>
            <a:r>
              <a:rPr lang="en-US" sz="1100">
                <a:latin typeface="Calibri" pitchFamily="34" charset="0"/>
              </a:rPr>
              <a:t>(Parts Only / Does Not Include</a:t>
            </a:r>
          </a:p>
          <a:p>
            <a:r>
              <a:rPr lang="en-US" sz="1100">
                <a:latin typeface="Calibri" pitchFamily="34" charset="0"/>
              </a:rPr>
              <a:t>Agency Labor &amp; Volunteers)</a:t>
            </a:r>
          </a:p>
        </p:txBody>
      </p:sp>
      <p:sp>
        <p:nvSpPr>
          <p:cNvPr id="23561" name="TextBox 9"/>
          <p:cNvSpPr txBox="1">
            <a:spLocks noChangeArrowheads="1"/>
          </p:cNvSpPr>
          <p:nvPr/>
        </p:nvSpPr>
        <p:spPr bwMode="auto">
          <a:xfrm>
            <a:off x="2867025" y="4972050"/>
            <a:ext cx="1874838" cy="708025"/>
          </a:xfrm>
          <a:prstGeom prst="rect">
            <a:avLst/>
          </a:prstGeom>
          <a:noFill/>
          <a:ln w="9525">
            <a:noFill/>
            <a:miter lim="800000"/>
            <a:headEnd/>
            <a:tailEnd/>
          </a:ln>
        </p:spPr>
        <p:txBody>
          <a:bodyPr wrap="none">
            <a:spAutoFit/>
          </a:bodyPr>
          <a:lstStyle/>
          <a:p>
            <a:r>
              <a:rPr lang="en-US" sz="4000" b="1">
                <a:latin typeface="Calibri" pitchFamily="34" charset="0"/>
              </a:rPr>
              <a:t>$52,500</a:t>
            </a:r>
            <a:endParaRPr lang="en-US" sz="2400" b="1">
              <a:latin typeface="Calibri" pitchFamily="34" charset="0"/>
            </a:endParaRPr>
          </a:p>
        </p:txBody>
      </p:sp>
      <p:sp>
        <p:nvSpPr>
          <p:cNvPr id="11" name="Rectangle 10"/>
          <p:cNvSpPr/>
          <p:nvPr/>
        </p:nvSpPr>
        <p:spPr>
          <a:xfrm>
            <a:off x="3713163" y="5505450"/>
            <a:ext cx="1071562" cy="431800"/>
          </a:xfrm>
          <a:prstGeom prst="rect">
            <a:avLst/>
          </a:prstGeom>
        </p:spPr>
        <p:txBody>
          <a:bodyPr wrap="none">
            <a:spAutoFit/>
          </a:bodyPr>
          <a:lstStyle/>
          <a:p>
            <a:pPr algn="ctr" fontAlgn="auto">
              <a:spcBef>
                <a:spcPts val="0"/>
              </a:spcBef>
              <a:spcAft>
                <a:spcPts val="0"/>
              </a:spcAft>
              <a:defRPr/>
            </a:pPr>
            <a:r>
              <a:rPr lang="en-US" sz="1050" dirty="0">
                <a:solidFill>
                  <a:prstClr val="black"/>
                </a:solidFill>
                <a:latin typeface="+mn-lt"/>
              </a:rPr>
              <a:t>(Estimate</a:t>
            </a:r>
          </a:p>
          <a:p>
            <a:pPr algn="ctr" fontAlgn="auto">
              <a:spcBef>
                <a:spcPts val="0"/>
              </a:spcBef>
              <a:spcAft>
                <a:spcPts val="0"/>
              </a:spcAft>
              <a:defRPr/>
            </a:pPr>
            <a:r>
              <a:rPr lang="en-US" sz="1050" dirty="0">
                <a:solidFill>
                  <a:prstClr val="black"/>
                </a:solidFill>
                <a:latin typeface="+mn-lt"/>
              </a:rPr>
              <a:t>But Darn Close)</a:t>
            </a:r>
            <a:endParaRPr lang="en-US" sz="1200" dirty="0">
              <a:solidFill>
                <a:prstClr val="black"/>
              </a:solidFill>
              <a:latin typeface="+mn-lt"/>
            </a:endParaRPr>
          </a:p>
        </p:txBody>
      </p:sp>
      <p:sp>
        <p:nvSpPr>
          <p:cNvPr id="23563" name="TextBox 12"/>
          <p:cNvSpPr txBox="1">
            <a:spLocks noChangeArrowheads="1"/>
          </p:cNvSpPr>
          <p:nvPr/>
        </p:nvSpPr>
        <p:spPr bwMode="auto">
          <a:xfrm>
            <a:off x="2535238" y="2438400"/>
            <a:ext cx="2527300" cy="1230313"/>
          </a:xfrm>
          <a:prstGeom prst="rect">
            <a:avLst/>
          </a:prstGeom>
          <a:noFill/>
          <a:ln w="9525">
            <a:noFill/>
            <a:miter lim="800000"/>
            <a:headEnd/>
            <a:tailEnd/>
          </a:ln>
        </p:spPr>
        <p:txBody>
          <a:bodyPr wrap="none">
            <a:spAutoFit/>
          </a:bodyPr>
          <a:lstStyle/>
          <a:p>
            <a:pPr algn="r"/>
            <a:r>
              <a:rPr lang="en-US" sz="1400">
                <a:latin typeface="Calibri" pitchFamily="34" charset="0"/>
              </a:rPr>
              <a:t>Med  Summary Breakdown:</a:t>
            </a:r>
          </a:p>
          <a:p>
            <a:pPr algn="r"/>
            <a:endParaRPr lang="en-US" sz="400">
              <a:latin typeface="Calibri" pitchFamily="34" charset="0"/>
            </a:endParaRPr>
          </a:p>
          <a:p>
            <a:pPr algn="r"/>
            <a:r>
              <a:rPr lang="en-US" sz="1400">
                <a:latin typeface="Calibri" pitchFamily="34" charset="0"/>
              </a:rPr>
              <a:t>           Small Awning      $    500</a:t>
            </a:r>
          </a:p>
          <a:p>
            <a:pPr algn="r"/>
            <a:r>
              <a:rPr lang="en-US" sz="1400">
                <a:latin typeface="Calibri" pitchFamily="34" charset="0"/>
              </a:rPr>
              <a:t>           Screen Room      $ 1,000</a:t>
            </a:r>
          </a:p>
          <a:p>
            <a:pPr algn="r"/>
            <a:r>
              <a:rPr lang="en-US" sz="1400">
                <a:latin typeface="Calibri" pitchFamily="34" charset="0"/>
              </a:rPr>
              <a:t>           HVAC Upgrade    $    500</a:t>
            </a:r>
            <a:br>
              <a:rPr lang="en-US" sz="1400">
                <a:latin typeface="Calibri" pitchFamily="34" charset="0"/>
              </a:rPr>
            </a:br>
            <a:r>
              <a:rPr lang="en-US" sz="1400">
                <a:latin typeface="Calibri" pitchFamily="34" charset="0"/>
              </a:rPr>
              <a:t>            Upgrade Tires      $    500</a:t>
            </a:r>
          </a:p>
        </p:txBody>
      </p:sp>
      <p:sp>
        <p:nvSpPr>
          <p:cNvPr id="14" name="TextBox 13"/>
          <p:cNvSpPr txBox="1"/>
          <p:nvPr/>
        </p:nvSpPr>
        <p:spPr>
          <a:xfrm>
            <a:off x="5721350" y="4968875"/>
            <a:ext cx="3194050" cy="830263"/>
          </a:xfrm>
          <a:prstGeom prst="rect">
            <a:avLst/>
          </a:prstGeom>
          <a:noFill/>
        </p:spPr>
        <p:txBody>
          <a:bodyPr wrap="none">
            <a:spAutoFit/>
          </a:bodyPr>
          <a:lstStyle/>
          <a:p>
            <a:pPr algn="ctr" fontAlgn="auto">
              <a:spcBef>
                <a:spcPts val="0"/>
              </a:spcBef>
              <a:spcAft>
                <a:spcPts val="0"/>
              </a:spcAft>
              <a:defRPr/>
            </a:pPr>
            <a:r>
              <a:rPr lang="en-US" sz="1600" b="1" dirty="0">
                <a:solidFill>
                  <a:schemeClr val="accent3">
                    <a:lumMod val="50000"/>
                  </a:schemeClr>
                </a:solidFill>
                <a:latin typeface="+mn-lt"/>
              </a:rPr>
              <a:t>Estimated Incident Savings To Date:</a:t>
            </a:r>
          </a:p>
          <a:p>
            <a:pPr algn="ctr" fontAlgn="auto">
              <a:spcBef>
                <a:spcPts val="0"/>
              </a:spcBef>
              <a:spcAft>
                <a:spcPts val="0"/>
              </a:spcAft>
              <a:defRPr/>
            </a:pPr>
            <a:r>
              <a:rPr lang="en-US" sz="1600" b="1" dirty="0">
                <a:solidFill>
                  <a:schemeClr val="accent3">
                    <a:lumMod val="50000"/>
                  </a:schemeClr>
                </a:solidFill>
                <a:latin typeface="+mn-lt"/>
              </a:rPr>
              <a:t>Lonesome (2008) = $ 5,500</a:t>
            </a:r>
          </a:p>
          <a:p>
            <a:pPr algn="ctr" fontAlgn="auto">
              <a:spcBef>
                <a:spcPts val="0"/>
              </a:spcBef>
              <a:spcAft>
                <a:spcPts val="0"/>
              </a:spcAft>
              <a:defRPr/>
            </a:pPr>
            <a:r>
              <a:rPr lang="en-US" sz="1600" b="1" dirty="0" err="1">
                <a:solidFill>
                  <a:schemeClr val="accent3">
                    <a:lumMod val="50000"/>
                  </a:schemeClr>
                </a:solidFill>
                <a:latin typeface="+mn-lt"/>
              </a:rPr>
              <a:t>Boze</a:t>
            </a:r>
            <a:r>
              <a:rPr lang="en-US" sz="1600" b="1" dirty="0">
                <a:solidFill>
                  <a:schemeClr val="accent3">
                    <a:lumMod val="50000"/>
                  </a:schemeClr>
                </a:solidFill>
                <a:latin typeface="+mn-lt"/>
              </a:rPr>
              <a:t> (2009) = $ 21,000 - $25,000</a:t>
            </a:r>
            <a:endParaRPr lang="en-US" sz="1600" b="1" dirty="0">
              <a:solidFill>
                <a:schemeClr val="accent3">
                  <a:lumMod val="50000"/>
                </a:schemeClr>
              </a:solidFill>
              <a:latin typeface="+mn-lt"/>
            </a:endParaRPr>
          </a:p>
        </p:txBody>
      </p:sp>
      <p:sp>
        <p:nvSpPr>
          <p:cNvPr id="23565" name="Rectangle 14"/>
          <p:cNvSpPr>
            <a:spLocks noChangeArrowheads="1"/>
          </p:cNvSpPr>
          <p:nvPr/>
        </p:nvSpPr>
        <p:spPr bwMode="auto">
          <a:xfrm>
            <a:off x="6092825" y="5732463"/>
            <a:ext cx="2554288" cy="277812"/>
          </a:xfrm>
          <a:prstGeom prst="rect">
            <a:avLst/>
          </a:prstGeom>
          <a:noFill/>
          <a:ln w="9525">
            <a:noFill/>
            <a:miter lim="800000"/>
            <a:headEnd/>
            <a:tailEnd/>
          </a:ln>
        </p:spPr>
        <p:txBody>
          <a:bodyPr>
            <a:spAutoFit/>
          </a:bodyPr>
          <a:lstStyle/>
          <a:p>
            <a:r>
              <a:rPr lang="en-US" sz="1200">
                <a:latin typeface="Calibri" pitchFamily="34" charset="0"/>
              </a:rPr>
              <a:t>(Parts Only / Does Not Include Labor)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7165" y="125505"/>
            <a:ext cx="4382596" cy="762000"/>
          </a:xfrm>
          <a:prstGeom prst="rect">
            <a:avLst/>
          </a:prstGeom>
          <a:noFill/>
          <a:ln>
            <a:noFill/>
          </a:ln>
        </p:spPr>
        <p:txBody>
          <a:bodyPr wrap="none">
            <a:prstTxWarp prst="textPlain">
              <a:avLst/>
            </a:prstTxWarp>
            <a:normAutofit fontScale="92500" lnSpcReduction="20000"/>
          </a:bodyPr>
          <a:lstStyle/>
          <a:p>
            <a:pPr algn="ctr" fontAlgn="auto">
              <a:spcBef>
                <a:spcPts val="0"/>
              </a:spcBef>
              <a:spcAft>
                <a:spcPts val="0"/>
              </a:spcAft>
              <a:defRPr/>
            </a:pPr>
            <a:r>
              <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rPr>
              <a:t>Basic Design</a:t>
            </a:r>
            <a:endParaRPr lang="en-US" sz="5400" b="1" dirty="0">
              <a:ln w="3175">
                <a:solidFill>
                  <a:srgbClr val="000066"/>
                </a:solidFill>
                <a:prstDash val="solid"/>
                <a:miter lim="800000"/>
              </a:ln>
              <a:solidFill>
                <a:srgbClr val="FFC000"/>
              </a:solidFill>
              <a:effectLst>
                <a:outerShdw blurRad="25500" dist="23000" dir="7020000" algn="tl">
                  <a:srgbClr val="000000">
                    <a:alpha val="50000"/>
                  </a:srgbClr>
                </a:outerShdw>
              </a:effectLst>
              <a:latin typeface="+mn-lt"/>
            </a:endParaRPr>
          </a:p>
        </p:txBody>
      </p:sp>
      <p:sp>
        <p:nvSpPr>
          <p:cNvPr id="24578" name="Line 30"/>
          <p:cNvSpPr>
            <a:spLocks noChangeShapeType="1"/>
          </p:cNvSpPr>
          <p:nvPr/>
        </p:nvSpPr>
        <p:spPr bwMode="auto">
          <a:xfrm>
            <a:off x="7620000" y="1612900"/>
            <a:ext cx="1524000" cy="990600"/>
          </a:xfrm>
          <a:prstGeom prst="line">
            <a:avLst/>
          </a:prstGeom>
          <a:noFill/>
          <a:ln w="76200">
            <a:solidFill>
              <a:schemeClr val="tx1"/>
            </a:solidFill>
            <a:round/>
            <a:headEnd/>
            <a:tailEnd/>
          </a:ln>
        </p:spPr>
        <p:txBody>
          <a:bodyPr/>
          <a:lstStyle/>
          <a:p>
            <a:endParaRPr lang="en-US"/>
          </a:p>
        </p:txBody>
      </p:sp>
      <p:sp>
        <p:nvSpPr>
          <p:cNvPr id="24579" name="Line 31"/>
          <p:cNvSpPr>
            <a:spLocks noChangeShapeType="1"/>
          </p:cNvSpPr>
          <p:nvPr/>
        </p:nvSpPr>
        <p:spPr bwMode="auto">
          <a:xfrm flipV="1">
            <a:off x="7696200" y="3289300"/>
            <a:ext cx="1447800" cy="1066800"/>
          </a:xfrm>
          <a:prstGeom prst="line">
            <a:avLst/>
          </a:prstGeom>
          <a:noFill/>
          <a:ln w="76200">
            <a:solidFill>
              <a:schemeClr val="tx1"/>
            </a:solidFill>
            <a:round/>
            <a:headEnd/>
            <a:tailEnd/>
          </a:ln>
        </p:spPr>
        <p:txBody>
          <a:bodyPr/>
          <a:lstStyle/>
          <a:p>
            <a:endParaRPr lang="en-US"/>
          </a:p>
        </p:txBody>
      </p:sp>
      <p:sp>
        <p:nvSpPr>
          <p:cNvPr id="24580" name="Rectangle 7"/>
          <p:cNvSpPr>
            <a:spLocks noChangeArrowheads="1"/>
          </p:cNvSpPr>
          <p:nvPr/>
        </p:nvSpPr>
        <p:spPr bwMode="auto">
          <a:xfrm>
            <a:off x="838200" y="1155700"/>
            <a:ext cx="7542213" cy="3656013"/>
          </a:xfrm>
          <a:prstGeom prst="rect">
            <a:avLst/>
          </a:prstGeom>
          <a:solidFill>
            <a:schemeClr val="bg1"/>
          </a:solidFill>
          <a:ln w="9525">
            <a:solidFill>
              <a:schemeClr val="tx1"/>
            </a:solidFill>
            <a:miter lim="800000"/>
            <a:headEnd/>
            <a:tailEnd/>
          </a:ln>
        </p:spPr>
        <p:txBody>
          <a:bodyPr wrap="none" anchor="ctr"/>
          <a:lstStyle/>
          <a:p>
            <a:endParaRPr lang="en-US">
              <a:latin typeface="Calibri" pitchFamily="34" charset="0"/>
            </a:endParaRPr>
          </a:p>
        </p:txBody>
      </p:sp>
      <p:sp>
        <p:nvSpPr>
          <p:cNvPr id="24581" name="Line 9"/>
          <p:cNvSpPr>
            <a:spLocks noChangeShapeType="1"/>
          </p:cNvSpPr>
          <p:nvPr/>
        </p:nvSpPr>
        <p:spPr bwMode="auto">
          <a:xfrm>
            <a:off x="177800" y="1130300"/>
            <a:ext cx="0" cy="3656013"/>
          </a:xfrm>
          <a:prstGeom prst="line">
            <a:avLst/>
          </a:prstGeom>
          <a:noFill/>
          <a:ln w="9525">
            <a:solidFill>
              <a:schemeClr val="tx1"/>
            </a:solidFill>
            <a:round/>
            <a:headEnd type="triangle" w="med" len="med"/>
            <a:tailEnd type="triangle" w="med" len="med"/>
          </a:ln>
        </p:spPr>
        <p:txBody>
          <a:bodyPr/>
          <a:lstStyle/>
          <a:p>
            <a:endParaRPr lang="en-US"/>
          </a:p>
        </p:txBody>
      </p:sp>
      <p:sp>
        <p:nvSpPr>
          <p:cNvPr id="24582" name="Text Box 10"/>
          <p:cNvSpPr txBox="1">
            <a:spLocks noChangeArrowheads="1"/>
          </p:cNvSpPr>
          <p:nvPr/>
        </p:nvSpPr>
        <p:spPr bwMode="auto">
          <a:xfrm rot="-5400000">
            <a:off x="-495300" y="2662238"/>
            <a:ext cx="1323975" cy="244475"/>
          </a:xfrm>
          <a:prstGeom prst="rect">
            <a:avLst/>
          </a:prstGeom>
          <a:solidFill>
            <a:schemeClr val="bg1"/>
          </a:solidFill>
          <a:ln w="9525">
            <a:noFill/>
            <a:miter lim="800000"/>
            <a:headEnd/>
            <a:tailEnd/>
          </a:ln>
        </p:spPr>
        <p:txBody>
          <a:bodyPr wrap="none">
            <a:spAutoFit/>
          </a:bodyPr>
          <a:lstStyle/>
          <a:p>
            <a:r>
              <a:rPr lang="en-US" sz="1000">
                <a:latin typeface="Calibri" pitchFamily="34" charset="0"/>
              </a:rPr>
              <a:t>Inside Dim – 8’ (96”)</a:t>
            </a:r>
          </a:p>
        </p:txBody>
      </p:sp>
      <p:sp>
        <p:nvSpPr>
          <p:cNvPr id="24583" name="Line 11"/>
          <p:cNvSpPr>
            <a:spLocks noChangeShapeType="1"/>
          </p:cNvSpPr>
          <p:nvPr/>
        </p:nvSpPr>
        <p:spPr bwMode="auto">
          <a:xfrm>
            <a:off x="838200" y="1035050"/>
            <a:ext cx="7543800" cy="0"/>
          </a:xfrm>
          <a:prstGeom prst="line">
            <a:avLst/>
          </a:prstGeom>
          <a:noFill/>
          <a:ln w="9525">
            <a:solidFill>
              <a:schemeClr val="tx1"/>
            </a:solidFill>
            <a:round/>
            <a:headEnd type="triangle" w="med" len="med"/>
            <a:tailEnd type="triangle" w="med" len="med"/>
          </a:ln>
        </p:spPr>
        <p:txBody>
          <a:bodyPr/>
          <a:lstStyle/>
          <a:p>
            <a:endParaRPr lang="en-US"/>
          </a:p>
        </p:txBody>
      </p:sp>
      <p:sp>
        <p:nvSpPr>
          <p:cNvPr id="24584" name="Text Box 12"/>
          <p:cNvSpPr txBox="1">
            <a:spLocks noChangeArrowheads="1"/>
          </p:cNvSpPr>
          <p:nvPr/>
        </p:nvSpPr>
        <p:spPr bwMode="auto">
          <a:xfrm>
            <a:off x="3575050" y="914400"/>
            <a:ext cx="1611313" cy="244475"/>
          </a:xfrm>
          <a:prstGeom prst="rect">
            <a:avLst/>
          </a:prstGeom>
          <a:solidFill>
            <a:schemeClr val="bg1"/>
          </a:solidFill>
          <a:ln w="9525">
            <a:noFill/>
            <a:miter lim="800000"/>
            <a:headEnd/>
            <a:tailEnd/>
          </a:ln>
        </p:spPr>
        <p:txBody>
          <a:bodyPr wrap="none">
            <a:spAutoFit/>
          </a:bodyPr>
          <a:lstStyle/>
          <a:p>
            <a:r>
              <a:rPr lang="en-US" sz="1000">
                <a:latin typeface="Calibri" pitchFamily="34" charset="0"/>
              </a:rPr>
              <a:t>Inside Dim – 16’ 5” (197”)</a:t>
            </a:r>
          </a:p>
        </p:txBody>
      </p:sp>
      <p:grpSp>
        <p:nvGrpSpPr>
          <p:cNvPr id="24585" name="Group 40"/>
          <p:cNvGrpSpPr>
            <a:grpSpLocks/>
          </p:cNvGrpSpPr>
          <p:nvPr/>
        </p:nvGrpSpPr>
        <p:grpSpPr bwMode="auto">
          <a:xfrm>
            <a:off x="6229350" y="4737100"/>
            <a:ext cx="1390650" cy="520700"/>
            <a:chOff x="3352" y="3024"/>
            <a:chExt cx="876" cy="328"/>
          </a:xfrm>
        </p:grpSpPr>
        <p:grpSp>
          <p:nvGrpSpPr>
            <p:cNvPr id="24705" name="Group 19"/>
            <p:cNvGrpSpPr>
              <a:grpSpLocks/>
            </p:cNvGrpSpPr>
            <p:nvPr/>
          </p:nvGrpSpPr>
          <p:grpSpPr bwMode="auto">
            <a:xfrm>
              <a:off x="3352" y="3024"/>
              <a:ext cx="876" cy="328"/>
              <a:chOff x="3648" y="3024"/>
              <a:chExt cx="876" cy="328"/>
            </a:xfrm>
          </p:grpSpPr>
          <p:sp>
            <p:nvSpPr>
              <p:cNvPr id="24707" name="Rectangle 13"/>
              <p:cNvSpPr>
                <a:spLocks noChangeArrowheads="1"/>
              </p:cNvSpPr>
              <p:nvPr/>
            </p:nvSpPr>
            <p:spPr bwMode="auto">
              <a:xfrm>
                <a:off x="3648" y="3060"/>
                <a:ext cx="766" cy="23"/>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24708" name="Rectangle 14"/>
              <p:cNvSpPr>
                <a:spLocks noChangeArrowheads="1"/>
              </p:cNvSpPr>
              <p:nvPr/>
            </p:nvSpPr>
            <p:spPr bwMode="auto">
              <a:xfrm rot="-2700000">
                <a:off x="3758" y="3329"/>
                <a:ext cx="766" cy="23"/>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4709" name="Line 15"/>
              <p:cNvSpPr>
                <a:spLocks noChangeShapeType="1"/>
              </p:cNvSpPr>
              <p:nvPr/>
            </p:nvSpPr>
            <p:spPr bwMode="auto">
              <a:xfrm>
                <a:off x="3648" y="3024"/>
                <a:ext cx="0" cy="96"/>
              </a:xfrm>
              <a:prstGeom prst="line">
                <a:avLst/>
              </a:prstGeom>
              <a:noFill/>
              <a:ln w="9525">
                <a:solidFill>
                  <a:schemeClr val="tx1"/>
                </a:solidFill>
                <a:round/>
                <a:headEnd/>
                <a:tailEnd/>
              </a:ln>
            </p:spPr>
            <p:txBody>
              <a:bodyPr/>
              <a:lstStyle/>
              <a:p>
                <a:endParaRPr lang="en-US"/>
              </a:p>
            </p:txBody>
          </p:sp>
        </p:grpSp>
        <p:sp>
          <p:nvSpPr>
            <p:cNvPr id="24706" name="Text Box 17"/>
            <p:cNvSpPr txBox="1">
              <a:spLocks noChangeArrowheads="1"/>
            </p:cNvSpPr>
            <p:nvPr/>
          </p:nvSpPr>
          <p:spPr bwMode="auto">
            <a:xfrm>
              <a:off x="3648" y="3072"/>
              <a:ext cx="238" cy="150"/>
            </a:xfrm>
            <a:prstGeom prst="rect">
              <a:avLst/>
            </a:prstGeom>
            <a:noFill/>
            <a:ln w="9525">
              <a:solidFill>
                <a:schemeClr val="bg1"/>
              </a:solidFill>
              <a:miter lim="800000"/>
              <a:headEnd/>
              <a:tailEnd/>
            </a:ln>
          </p:spPr>
          <p:txBody>
            <a:bodyPr wrap="none">
              <a:spAutoFit/>
            </a:bodyPr>
            <a:lstStyle/>
            <a:p>
              <a:r>
                <a:rPr lang="en-US" sz="900" b="1">
                  <a:latin typeface="Calibri" pitchFamily="34" charset="0"/>
                </a:rPr>
                <a:t>32”</a:t>
              </a:r>
            </a:p>
          </p:txBody>
        </p:sp>
      </p:grpSp>
      <p:sp>
        <p:nvSpPr>
          <p:cNvPr id="24586" name="Text Box 20"/>
          <p:cNvSpPr txBox="1">
            <a:spLocks noChangeArrowheads="1"/>
          </p:cNvSpPr>
          <p:nvPr/>
        </p:nvSpPr>
        <p:spPr bwMode="auto">
          <a:xfrm>
            <a:off x="7708900" y="4813300"/>
            <a:ext cx="444500" cy="238125"/>
          </a:xfrm>
          <a:prstGeom prst="rect">
            <a:avLst/>
          </a:prstGeom>
          <a:noFill/>
          <a:ln w="9525">
            <a:solidFill>
              <a:schemeClr val="bg1"/>
            </a:solidFill>
            <a:miter lim="800000"/>
            <a:headEnd/>
            <a:tailEnd/>
          </a:ln>
        </p:spPr>
        <p:txBody>
          <a:bodyPr wrap="none">
            <a:spAutoFit/>
          </a:bodyPr>
          <a:lstStyle/>
          <a:p>
            <a:r>
              <a:rPr lang="en-US" sz="900" b="1">
                <a:latin typeface="Calibri" pitchFamily="34" charset="0"/>
              </a:rPr>
              <a:t>~24”</a:t>
            </a:r>
          </a:p>
        </p:txBody>
      </p:sp>
      <p:sp>
        <p:nvSpPr>
          <p:cNvPr id="24587" name="Rectangle 22"/>
          <p:cNvSpPr>
            <a:spLocks noChangeArrowheads="1"/>
          </p:cNvSpPr>
          <p:nvPr/>
        </p:nvSpPr>
        <p:spPr bwMode="auto">
          <a:xfrm rot="5400000">
            <a:off x="-42862" y="2081212"/>
            <a:ext cx="1773238" cy="36513"/>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24588" name="Rectangle 23"/>
          <p:cNvSpPr>
            <a:spLocks noChangeArrowheads="1"/>
          </p:cNvSpPr>
          <p:nvPr/>
        </p:nvSpPr>
        <p:spPr bwMode="auto">
          <a:xfrm rot="5400000">
            <a:off x="-41275" y="3859213"/>
            <a:ext cx="1773238" cy="36512"/>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24589" name="Rectangle 26"/>
          <p:cNvSpPr>
            <a:spLocks noChangeArrowheads="1"/>
          </p:cNvSpPr>
          <p:nvPr/>
        </p:nvSpPr>
        <p:spPr bwMode="auto">
          <a:xfrm rot="6023331">
            <a:off x="-206375" y="2068513"/>
            <a:ext cx="1773238" cy="36512"/>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4590" name="Rectangle 27"/>
          <p:cNvSpPr>
            <a:spLocks noChangeArrowheads="1"/>
          </p:cNvSpPr>
          <p:nvPr/>
        </p:nvSpPr>
        <p:spPr bwMode="auto">
          <a:xfrm rot="4631416">
            <a:off x="-246062" y="3884612"/>
            <a:ext cx="1773238" cy="36513"/>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4591" name="Rectangle 32"/>
          <p:cNvSpPr>
            <a:spLocks noChangeArrowheads="1"/>
          </p:cNvSpPr>
          <p:nvPr/>
        </p:nvSpPr>
        <p:spPr bwMode="auto">
          <a:xfrm>
            <a:off x="8991600" y="2146300"/>
            <a:ext cx="152400" cy="16002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24592" name="Rectangle 33"/>
          <p:cNvSpPr>
            <a:spLocks noChangeArrowheads="1"/>
          </p:cNvSpPr>
          <p:nvPr/>
        </p:nvSpPr>
        <p:spPr bwMode="auto">
          <a:xfrm>
            <a:off x="8534400" y="2527300"/>
            <a:ext cx="304800" cy="838200"/>
          </a:xfrm>
          <a:prstGeom prst="rect">
            <a:avLst/>
          </a:prstGeom>
          <a:solidFill>
            <a:schemeClr val="accent1"/>
          </a:solidFill>
          <a:ln w="9525">
            <a:solidFill>
              <a:schemeClr val="tx1"/>
            </a:solidFill>
            <a:miter lim="800000"/>
            <a:headEnd/>
            <a:tailEnd/>
          </a:ln>
        </p:spPr>
        <p:txBody>
          <a:bodyPr wrap="none" anchor="ctr"/>
          <a:lstStyle/>
          <a:p>
            <a:endParaRPr lang="en-US">
              <a:latin typeface="Calibri" pitchFamily="34" charset="0"/>
            </a:endParaRPr>
          </a:p>
        </p:txBody>
      </p:sp>
      <p:sp>
        <p:nvSpPr>
          <p:cNvPr id="24593" name="Text Box 34"/>
          <p:cNvSpPr txBox="1">
            <a:spLocks noChangeArrowheads="1"/>
          </p:cNvSpPr>
          <p:nvPr/>
        </p:nvSpPr>
        <p:spPr bwMode="auto">
          <a:xfrm rot="5400000">
            <a:off x="8263731" y="2748757"/>
            <a:ext cx="841375" cy="401638"/>
          </a:xfrm>
          <a:prstGeom prst="rect">
            <a:avLst/>
          </a:prstGeom>
          <a:noFill/>
          <a:ln w="9525">
            <a:noFill/>
            <a:miter lim="800000"/>
            <a:headEnd/>
            <a:tailEnd/>
          </a:ln>
        </p:spPr>
        <p:txBody>
          <a:bodyPr wrap="none">
            <a:spAutoFit/>
          </a:bodyPr>
          <a:lstStyle/>
          <a:p>
            <a:pPr algn="ctr"/>
            <a:r>
              <a:rPr lang="en-US" sz="1000">
                <a:latin typeface="Calibri" pitchFamily="34" charset="0"/>
              </a:rPr>
              <a:t>Battery</a:t>
            </a:r>
            <a:br>
              <a:rPr lang="en-US" sz="1000">
                <a:latin typeface="Calibri" pitchFamily="34" charset="0"/>
              </a:rPr>
            </a:br>
            <a:r>
              <a:rPr lang="en-US" sz="1000">
                <a:latin typeface="Calibri" pitchFamily="34" charset="0"/>
              </a:rPr>
              <a:t>Gen Gas Can</a:t>
            </a:r>
          </a:p>
        </p:txBody>
      </p:sp>
      <p:sp>
        <p:nvSpPr>
          <p:cNvPr id="24594" name="Text Box 38"/>
          <p:cNvSpPr txBox="1">
            <a:spLocks noChangeArrowheads="1"/>
          </p:cNvSpPr>
          <p:nvPr/>
        </p:nvSpPr>
        <p:spPr bwMode="auto">
          <a:xfrm rot="5400000">
            <a:off x="8696325" y="2847975"/>
            <a:ext cx="577850" cy="228600"/>
          </a:xfrm>
          <a:prstGeom prst="rect">
            <a:avLst/>
          </a:prstGeom>
          <a:noFill/>
          <a:ln w="9525">
            <a:noFill/>
            <a:miter lim="800000"/>
            <a:headEnd/>
            <a:tailEnd/>
          </a:ln>
        </p:spPr>
        <p:txBody>
          <a:bodyPr wrap="none">
            <a:spAutoFit/>
          </a:bodyPr>
          <a:lstStyle/>
          <a:p>
            <a:r>
              <a:rPr lang="en-US" sz="900" b="1">
                <a:latin typeface="Calibri" pitchFamily="34" charset="0"/>
              </a:rPr>
              <a:t>FRONT</a:t>
            </a:r>
          </a:p>
        </p:txBody>
      </p:sp>
      <p:sp>
        <p:nvSpPr>
          <p:cNvPr id="24595" name="TextBox 25"/>
          <p:cNvSpPr txBox="1">
            <a:spLocks noChangeArrowheads="1"/>
          </p:cNvSpPr>
          <p:nvPr/>
        </p:nvSpPr>
        <p:spPr bwMode="auto">
          <a:xfrm>
            <a:off x="76200" y="76200"/>
            <a:ext cx="2740025" cy="307975"/>
          </a:xfrm>
          <a:prstGeom prst="rect">
            <a:avLst/>
          </a:prstGeom>
          <a:noFill/>
          <a:ln w="9525">
            <a:solidFill>
              <a:schemeClr val="tx1"/>
            </a:solidFill>
            <a:miter lim="800000"/>
            <a:headEnd/>
            <a:tailEnd/>
          </a:ln>
        </p:spPr>
        <p:txBody>
          <a:bodyPr wrap="none">
            <a:spAutoFit/>
          </a:bodyPr>
          <a:lstStyle/>
          <a:p>
            <a:r>
              <a:rPr lang="en-US" sz="1400">
                <a:latin typeface="Calibri" pitchFamily="34" charset="0"/>
              </a:rPr>
              <a:t>Not To Scale – Representation Only</a:t>
            </a:r>
          </a:p>
        </p:txBody>
      </p:sp>
      <p:grpSp>
        <p:nvGrpSpPr>
          <p:cNvPr id="24596" name="Group 56"/>
          <p:cNvGrpSpPr>
            <a:grpSpLocks/>
          </p:cNvGrpSpPr>
          <p:nvPr/>
        </p:nvGrpSpPr>
        <p:grpSpPr bwMode="auto">
          <a:xfrm>
            <a:off x="2190750" y="3533775"/>
            <a:ext cx="762000" cy="533400"/>
            <a:chOff x="768" y="2256"/>
            <a:chExt cx="480" cy="336"/>
          </a:xfrm>
        </p:grpSpPr>
        <p:sp>
          <p:nvSpPr>
            <p:cNvPr id="24703" name="Oval 57"/>
            <p:cNvSpPr>
              <a:spLocks noChangeArrowheads="1"/>
            </p:cNvSpPr>
            <p:nvPr/>
          </p:nvSpPr>
          <p:spPr bwMode="auto">
            <a:xfrm>
              <a:off x="768" y="2256"/>
              <a:ext cx="480" cy="336"/>
            </a:xfrm>
            <a:prstGeom prst="ellipse">
              <a:avLst/>
            </a:prstGeom>
            <a:solidFill>
              <a:srgbClr val="808080"/>
            </a:solidFill>
            <a:ln w="9525">
              <a:solidFill>
                <a:schemeClr val="tx1"/>
              </a:solidFill>
              <a:round/>
              <a:headEnd/>
              <a:tailEnd/>
            </a:ln>
          </p:spPr>
          <p:txBody>
            <a:bodyPr rot="10800000" wrap="none" anchor="ctr"/>
            <a:lstStyle/>
            <a:p>
              <a:endParaRPr lang="en-US">
                <a:latin typeface="Calibri" pitchFamily="34" charset="0"/>
              </a:endParaRPr>
            </a:p>
          </p:txBody>
        </p:sp>
        <p:sp>
          <p:nvSpPr>
            <p:cNvPr id="24704" name="Text Box 58"/>
            <p:cNvSpPr txBox="1">
              <a:spLocks noChangeArrowheads="1"/>
            </p:cNvSpPr>
            <p:nvPr/>
          </p:nvSpPr>
          <p:spPr bwMode="auto">
            <a:xfrm>
              <a:off x="831" y="2256"/>
              <a:ext cx="361" cy="232"/>
            </a:xfrm>
            <a:prstGeom prst="rect">
              <a:avLst/>
            </a:prstGeom>
            <a:noFill/>
            <a:ln w="9525">
              <a:noFill/>
              <a:miter lim="800000"/>
              <a:headEnd/>
              <a:tailEnd/>
            </a:ln>
          </p:spPr>
          <p:txBody>
            <a:bodyPr wrap="none">
              <a:spAutoFit/>
            </a:bodyPr>
            <a:lstStyle/>
            <a:p>
              <a:pPr algn="ctr"/>
              <a:r>
                <a:rPr lang="en-US" sz="600" b="1">
                  <a:latin typeface="Calibri" pitchFamily="34" charset="0"/>
                </a:rPr>
                <a:t>Wheeled</a:t>
              </a:r>
            </a:p>
            <a:p>
              <a:pPr algn="ctr"/>
              <a:r>
                <a:rPr lang="en-US" sz="600" b="1">
                  <a:latin typeface="Calibri" pitchFamily="34" charset="0"/>
                </a:rPr>
                <a:t>Adjustable</a:t>
              </a:r>
            </a:p>
            <a:p>
              <a:pPr algn="ctr"/>
              <a:r>
                <a:rPr lang="en-US" sz="600" b="1">
                  <a:latin typeface="Calibri" pitchFamily="34" charset="0"/>
                </a:rPr>
                <a:t>Chair</a:t>
              </a:r>
            </a:p>
          </p:txBody>
        </p:sp>
      </p:grpSp>
      <p:grpSp>
        <p:nvGrpSpPr>
          <p:cNvPr id="24597" name="Group 22"/>
          <p:cNvGrpSpPr>
            <a:grpSpLocks/>
          </p:cNvGrpSpPr>
          <p:nvPr/>
        </p:nvGrpSpPr>
        <p:grpSpPr bwMode="auto">
          <a:xfrm>
            <a:off x="1905000" y="3914775"/>
            <a:ext cx="1298575" cy="877888"/>
            <a:chOff x="2531" y="2514"/>
            <a:chExt cx="818" cy="553"/>
          </a:xfrm>
        </p:grpSpPr>
        <p:sp>
          <p:nvSpPr>
            <p:cNvPr id="24701" name="Rectangle 13"/>
            <p:cNvSpPr>
              <a:spLocks noChangeArrowheads="1"/>
            </p:cNvSpPr>
            <p:nvPr/>
          </p:nvSpPr>
          <p:spPr bwMode="auto">
            <a:xfrm rot="5400000">
              <a:off x="2663" y="2382"/>
              <a:ext cx="553" cy="818"/>
            </a:xfrm>
            <a:prstGeom prst="rect">
              <a:avLst/>
            </a:prstGeom>
            <a:solidFill>
              <a:schemeClr val="accent1"/>
            </a:solidFill>
            <a:ln w="9525">
              <a:solidFill>
                <a:schemeClr val="tx1"/>
              </a:solidFill>
              <a:miter lim="800000"/>
              <a:headEnd/>
              <a:tailEnd/>
            </a:ln>
          </p:spPr>
          <p:txBody>
            <a:bodyPr rot="10800000" wrap="none" anchor="ctr"/>
            <a:lstStyle/>
            <a:p>
              <a:pPr algn="ctr"/>
              <a:endParaRPr lang="en-US">
                <a:latin typeface="Calibri" pitchFamily="34" charset="0"/>
              </a:endParaRPr>
            </a:p>
          </p:txBody>
        </p:sp>
        <p:sp>
          <p:nvSpPr>
            <p:cNvPr id="24702" name="Text Box 14"/>
            <p:cNvSpPr txBox="1">
              <a:spLocks noChangeArrowheads="1"/>
            </p:cNvSpPr>
            <p:nvPr/>
          </p:nvSpPr>
          <p:spPr bwMode="auto">
            <a:xfrm>
              <a:off x="2723" y="2532"/>
              <a:ext cx="576" cy="240"/>
            </a:xfrm>
            <a:prstGeom prst="rect">
              <a:avLst/>
            </a:prstGeom>
            <a:noFill/>
            <a:ln w="9525">
              <a:noFill/>
              <a:miter lim="800000"/>
              <a:headEnd/>
              <a:tailEnd/>
            </a:ln>
          </p:spPr>
          <p:txBody>
            <a:bodyPr>
              <a:spAutoFit/>
            </a:bodyPr>
            <a:lstStyle/>
            <a:p>
              <a:pPr algn="ctr"/>
              <a:r>
                <a:rPr lang="en-US" sz="1200" b="1">
                  <a:latin typeface="Calibri" pitchFamily="34" charset="0"/>
                </a:rPr>
                <a:t>Desk</a:t>
              </a:r>
            </a:p>
            <a:p>
              <a:pPr algn="ctr"/>
              <a:r>
                <a:rPr lang="en-US" sz="700" b="1">
                  <a:latin typeface="Calibri" pitchFamily="34" charset="0"/>
                </a:rPr>
                <a:t>34”w x 24”d</a:t>
              </a:r>
            </a:p>
          </p:txBody>
        </p:sp>
      </p:grpSp>
      <p:grpSp>
        <p:nvGrpSpPr>
          <p:cNvPr id="24598" name="Group 52"/>
          <p:cNvGrpSpPr>
            <a:grpSpLocks/>
          </p:cNvGrpSpPr>
          <p:nvPr/>
        </p:nvGrpSpPr>
        <p:grpSpPr bwMode="auto">
          <a:xfrm rot="10800000">
            <a:off x="6153150" y="1919288"/>
            <a:ext cx="762000" cy="533400"/>
            <a:chOff x="768" y="2256"/>
            <a:chExt cx="480" cy="336"/>
          </a:xfrm>
        </p:grpSpPr>
        <p:sp>
          <p:nvSpPr>
            <p:cNvPr id="24699" name="Oval 50"/>
            <p:cNvSpPr>
              <a:spLocks noChangeArrowheads="1"/>
            </p:cNvSpPr>
            <p:nvPr/>
          </p:nvSpPr>
          <p:spPr bwMode="auto">
            <a:xfrm>
              <a:off x="768" y="2256"/>
              <a:ext cx="480" cy="336"/>
            </a:xfrm>
            <a:prstGeom prst="ellipse">
              <a:avLst/>
            </a:prstGeom>
            <a:solidFill>
              <a:srgbClr val="808080"/>
            </a:solidFill>
            <a:ln w="9525">
              <a:solidFill>
                <a:schemeClr val="tx1"/>
              </a:solidFill>
              <a:round/>
              <a:headEnd/>
              <a:tailEnd/>
            </a:ln>
          </p:spPr>
          <p:txBody>
            <a:bodyPr rot="10800000" wrap="none" anchor="ctr"/>
            <a:lstStyle/>
            <a:p>
              <a:endParaRPr lang="en-US">
                <a:latin typeface="Calibri" pitchFamily="34" charset="0"/>
              </a:endParaRPr>
            </a:p>
          </p:txBody>
        </p:sp>
        <p:sp>
          <p:nvSpPr>
            <p:cNvPr id="24700" name="Text Box 51"/>
            <p:cNvSpPr txBox="1">
              <a:spLocks noChangeArrowheads="1"/>
            </p:cNvSpPr>
            <p:nvPr/>
          </p:nvSpPr>
          <p:spPr bwMode="auto">
            <a:xfrm>
              <a:off x="831" y="2256"/>
              <a:ext cx="361" cy="232"/>
            </a:xfrm>
            <a:prstGeom prst="rect">
              <a:avLst/>
            </a:prstGeom>
            <a:noFill/>
            <a:ln w="9525">
              <a:noFill/>
              <a:miter lim="800000"/>
              <a:headEnd/>
              <a:tailEnd/>
            </a:ln>
          </p:spPr>
          <p:txBody>
            <a:bodyPr wrap="none">
              <a:spAutoFit/>
            </a:bodyPr>
            <a:lstStyle/>
            <a:p>
              <a:pPr algn="ctr"/>
              <a:r>
                <a:rPr lang="en-US" sz="600" b="1">
                  <a:latin typeface="Calibri" pitchFamily="34" charset="0"/>
                </a:rPr>
                <a:t>Wheeled</a:t>
              </a:r>
            </a:p>
            <a:p>
              <a:pPr algn="ctr"/>
              <a:r>
                <a:rPr lang="en-US" sz="600" b="1">
                  <a:latin typeface="Calibri" pitchFamily="34" charset="0"/>
                </a:rPr>
                <a:t>Adjustable</a:t>
              </a:r>
            </a:p>
            <a:p>
              <a:pPr algn="ctr"/>
              <a:r>
                <a:rPr lang="en-US" sz="600" b="1">
                  <a:latin typeface="Calibri" pitchFamily="34" charset="0"/>
                </a:rPr>
                <a:t>Chair</a:t>
              </a:r>
            </a:p>
          </p:txBody>
        </p:sp>
      </p:grpSp>
      <p:grpSp>
        <p:nvGrpSpPr>
          <p:cNvPr id="24599" name="Group 20"/>
          <p:cNvGrpSpPr>
            <a:grpSpLocks/>
          </p:cNvGrpSpPr>
          <p:nvPr/>
        </p:nvGrpSpPr>
        <p:grpSpPr bwMode="auto">
          <a:xfrm rot="10800000">
            <a:off x="5873750" y="1171575"/>
            <a:ext cx="1298575" cy="877888"/>
            <a:chOff x="546" y="2514"/>
            <a:chExt cx="818" cy="553"/>
          </a:xfrm>
        </p:grpSpPr>
        <p:sp>
          <p:nvSpPr>
            <p:cNvPr id="24697" name="Rectangle 10"/>
            <p:cNvSpPr>
              <a:spLocks noChangeArrowheads="1"/>
            </p:cNvSpPr>
            <p:nvPr/>
          </p:nvSpPr>
          <p:spPr bwMode="auto">
            <a:xfrm rot="5400000">
              <a:off x="678" y="2382"/>
              <a:ext cx="553" cy="818"/>
            </a:xfrm>
            <a:prstGeom prst="rect">
              <a:avLst/>
            </a:prstGeom>
            <a:solidFill>
              <a:schemeClr val="accent1"/>
            </a:solidFill>
            <a:ln w="9525">
              <a:solidFill>
                <a:schemeClr val="tx1"/>
              </a:solidFill>
              <a:miter lim="800000"/>
              <a:headEnd/>
              <a:tailEnd/>
            </a:ln>
          </p:spPr>
          <p:txBody>
            <a:bodyPr rot="10800000" wrap="none" anchor="ctr"/>
            <a:lstStyle/>
            <a:p>
              <a:pPr algn="ctr"/>
              <a:endParaRPr lang="en-US">
                <a:latin typeface="Calibri" pitchFamily="34" charset="0"/>
              </a:endParaRPr>
            </a:p>
          </p:txBody>
        </p:sp>
        <p:sp>
          <p:nvSpPr>
            <p:cNvPr id="24698" name="Text Box 11"/>
            <p:cNvSpPr txBox="1">
              <a:spLocks noChangeArrowheads="1"/>
            </p:cNvSpPr>
            <p:nvPr/>
          </p:nvSpPr>
          <p:spPr bwMode="auto">
            <a:xfrm>
              <a:off x="738" y="2532"/>
              <a:ext cx="582" cy="240"/>
            </a:xfrm>
            <a:prstGeom prst="rect">
              <a:avLst/>
            </a:prstGeom>
            <a:noFill/>
            <a:ln w="9525">
              <a:noFill/>
              <a:miter lim="800000"/>
              <a:headEnd/>
              <a:tailEnd/>
            </a:ln>
          </p:spPr>
          <p:txBody>
            <a:bodyPr>
              <a:spAutoFit/>
            </a:bodyPr>
            <a:lstStyle/>
            <a:p>
              <a:pPr algn="ctr"/>
              <a:r>
                <a:rPr lang="en-US" sz="1200" b="1">
                  <a:latin typeface="Calibri" pitchFamily="34" charset="0"/>
                </a:rPr>
                <a:t>Desk</a:t>
              </a:r>
            </a:p>
            <a:p>
              <a:pPr algn="ctr"/>
              <a:r>
                <a:rPr lang="en-US" sz="700" b="1">
                  <a:latin typeface="Calibri" pitchFamily="34" charset="0"/>
                </a:rPr>
                <a:t>34”w x 24”d</a:t>
              </a:r>
            </a:p>
          </p:txBody>
        </p:sp>
      </p:grpSp>
      <p:grpSp>
        <p:nvGrpSpPr>
          <p:cNvPr id="24600" name="Group 42"/>
          <p:cNvGrpSpPr>
            <a:grpSpLocks/>
          </p:cNvGrpSpPr>
          <p:nvPr/>
        </p:nvGrpSpPr>
        <p:grpSpPr bwMode="auto">
          <a:xfrm>
            <a:off x="3143250" y="3914775"/>
            <a:ext cx="714375" cy="758825"/>
            <a:chOff x="1317" y="2587"/>
            <a:chExt cx="450" cy="478"/>
          </a:xfrm>
        </p:grpSpPr>
        <p:sp>
          <p:nvSpPr>
            <p:cNvPr id="24695" name="Rectangle 43"/>
            <p:cNvSpPr>
              <a:spLocks noChangeArrowheads="1"/>
            </p:cNvSpPr>
            <p:nvPr/>
          </p:nvSpPr>
          <p:spPr bwMode="auto">
            <a:xfrm rot="5400000">
              <a:off x="1297" y="2644"/>
              <a:ext cx="478" cy="363"/>
            </a:xfrm>
            <a:prstGeom prst="rect">
              <a:avLst/>
            </a:prstGeom>
            <a:solidFill>
              <a:srgbClr val="C0C0C0"/>
            </a:solidFill>
            <a:ln w="9525">
              <a:solidFill>
                <a:schemeClr val="tx1"/>
              </a:solidFill>
              <a:miter lim="800000"/>
              <a:headEnd/>
              <a:tailEnd/>
            </a:ln>
          </p:spPr>
          <p:txBody>
            <a:bodyPr vert="eaVert" wrap="none" anchor="ctr"/>
            <a:lstStyle/>
            <a:p>
              <a:endParaRPr lang="en-US">
                <a:latin typeface="Calibri" pitchFamily="34" charset="0"/>
              </a:endParaRPr>
            </a:p>
          </p:txBody>
        </p:sp>
        <p:sp>
          <p:nvSpPr>
            <p:cNvPr id="24696" name="Text Box 44"/>
            <p:cNvSpPr txBox="1">
              <a:spLocks noChangeArrowheads="1"/>
            </p:cNvSpPr>
            <p:nvPr/>
          </p:nvSpPr>
          <p:spPr bwMode="auto">
            <a:xfrm>
              <a:off x="1317" y="2625"/>
              <a:ext cx="450" cy="154"/>
            </a:xfrm>
            <a:prstGeom prst="rect">
              <a:avLst/>
            </a:prstGeom>
            <a:noFill/>
            <a:ln w="9525">
              <a:noFill/>
              <a:miter lim="800000"/>
              <a:headEnd/>
              <a:tailEnd/>
            </a:ln>
          </p:spPr>
          <p:txBody>
            <a:bodyPr wrap="none">
              <a:spAutoFit/>
            </a:bodyPr>
            <a:lstStyle/>
            <a:p>
              <a:pPr algn="ctr"/>
              <a:r>
                <a:rPr lang="en-US" sz="500" b="1">
                  <a:latin typeface="Calibri" pitchFamily="34" charset="0"/>
                </a:rPr>
                <a:t>3 Drawer File Cab</a:t>
              </a:r>
            </a:p>
            <a:p>
              <a:pPr algn="ctr"/>
              <a:r>
                <a:rPr lang="en-US" sz="500" b="1">
                  <a:latin typeface="Calibri" pitchFamily="34" charset="0"/>
                </a:rPr>
                <a:t>15”x20”</a:t>
              </a:r>
              <a:endParaRPr lang="en-US" sz="700" b="1">
                <a:solidFill>
                  <a:srgbClr val="FF3300"/>
                </a:solidFill>
                <a:latin typeface="Calibri" pitchFamily="34" charset="0"/>
              </a:endParaRPr>
            </a:p>
          </p:txBody>
        </p:sp>
      </p:grpSp>
      <p:grpSp>
        <p:nvGrpSpPr>
          <p:cNvPr id="24601" name="Group 79"/>
          <p:cNvGrpSpPr>
            <a:grpSpLocks/>
          </p:cNvGrpSpPr>
          <p:nvPr/>
        </p:nvGrpSpPr>
        <p:grpSpPr bwMode="auto">
          <a:xfrm rot="10800000">
            <a:off x="2952750" y="4581525"/>
            <a:ext cx="252413" cy="214313"/>
            <a:chOff x="2484" y="2910"/>
            <a:chExt cx="159" cy="135"/>
          </a:xfrm>
        </p:grpSpPr>
        <p:sp>
          <p:nvSpPr>
            <p:cNvPr id="24693" name="Oval 80"/>
            <p:cNvSpPr>
              <a:spLocks noChangeArrowheads="1"/>
            </p:cNvSpPr>
            <p:nvPr/>
          </p:nvSpPr>
          <p:spPr bwMode="auto">
            <a:xfrm>
              <a:off x="2511" y="2928"/>
              <a:ext cx="96" cy="96"/>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4694" name="Text Box 81"/>
            <p:cNvSpPr txBox="1">
              <a:spLocks noChangeArrowheads="1"/>
            </p:cNvSpPr>
            <p:nvPr/>
          </p:nvSpPr>
          <p:spPr bwMode="auto">
            <a:xfrm>
              <a:off x="2484" y="2910"/>
              <a:ext cx="159" cy="135"/>
            </a:xfrm>
            <a:prstGeom prst="rect">
              <a:avLst/>
            </a:prstGeom>
            <a:noFill/>
            <a:ln w="9525">
              <a:noFill/>
              <a:miter lim="800000"/>
              <a:headEnd/>
              <a:tailEnd/>
            </a:ln>
          </p:spPr>
          <p:txBody>
            <a:bodyPr wrap="none">
              <a:spAutoFit/>
            </a:bodyPr>
            <a:lstStyle/>
            <a:p>
              <a:r>
                <a:rPr lang="en-US" sz="800">
                  <a:latin typeface="Calibri" pitchFamily="34" charset="0"/>
                </a:rPr>
                <a:t>P</a:t>
              </a:r>
            </a:p>
          </p:txBody>
        </p:sp>
      </p:grpSp>
      <p:grpSp>
        <p:nvGrpSpPr>
          <p:cNvPr id="24602" name="Group 82"/>
          <p:cNvGrpSpPr>
            <a:grpSpLocks/>
          </p:cNvGrpSpPr>
          <p:nvPr/>
        </p:nvGrpSpPr>
        <p:grpSpPr bwMode="auto">
          <a:xfrm rot="10800000">
            <a:off x="5837238" y="1217613"/>
            <a:ext cx="252412" cy="214312"/>
            <a:chOff x="2484" y="2910"/>
            <a:chExt cx="159" cy="135"/>
          </a:xfrm>
        </p:grpSpPr>
        <p:sp>
          <p:nvSpPr>
            <p:cNvPr id="24691" name="Oval 83"/>
            <p:cNvSpPr>
              <a:spLocks noChangeArrowheads="1"/>
            </p:cNvSpPr>
            <p:nvPr/>
          </p:nvSpPr>
          <p:spPr bwMode="auto">
            <a:xfrm>
              <a:off x="2511" y="2928"/>
              <a:ext cx="96" cy="96"/>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4692" name="Text Box 84"/>
            <p:cNvSpPr txBox="1">
              <a:spLocks noChangeArrowheads="1"/>
            </p:cNvSpPr>
            <p:nvPr/>
          </p:nvSpPr>
          <p:spPr bwMode="auto">
            <a:xfrm>
              <a:off x="2484" y="2910"/>
              <a:ext cx="159" cy="135"/>
            </a:xfrm>
            <a:prstGeom prst="rect">
              <a:avLst/>
            </a:prstGeom>
            <a:noFill/>
            <a:ln w="9525">
              <a:noFill/>
              <a:miter lim="800000"/>
              <a:headEnd/>
              <a:tailEnd/>
            </a:ln>
          </p:spPr>
          <p:txBody>
            <a:bodyPr wrap="none">
              <a:spAutoFit/>
            </a:bodyPr>
            <a:lstStyle/>
            <a:p>
              <a:r>
                <a:rPr lang="en-US" sz="800">
                  <a:latin typeface="Calibri" pitchFamily="34" charset="0"/>
                </a:rPr>
                <a:t>P</a:t>
              </a:r>
            </a:p>
          </p:txBody>
        </p:sp>
      </p:grpSp>
      <p:grpSp>
        <p:nvGrpSpPr>
          <p:cNvPr id="24603" name="Group 89"/>
          <p:cNvGrpSpPr>
            <a:grpSpLocks/>
          </p:cNvGrpSpPr>
          <p:nvPr/>
        </p:nvGrpSpPr>
        <p:grpSpPr bwMode="auto">
          <a:xfrm rot="10800000">
            <a:off x="5867400" y="1593850"/>
            <a:ext cx="1092200" cy="481013"/>
            <a:chOff x="739" y="2493"/>
            <a:chExt cx="545" cy="303"/>
          </a:xfrm>
        </p:grpSpPr>
        <p:sp>
          <p:nvSpPr>
            <p:cNvPr id="24689" name="Rectangle 90"/>
            <p:cNvSpPr>
              <a:spLocks noChangeArrowheads="1"/>
            </p:cNvSpPr>
            <p:nvPr/>
          </p:nvSpPr>
          <p:spPr bwMode="auto">
            <a:xfrm>
              <a:off x="776" y="2508"/>
              <a:ext cx="480" cy="288"/>
            </a:xfrm>
            <a:prstGeom prst="rect">
              <a:avLst/>
            </a:prstGeom>
            <a:noFill/>
            <a:ln w="9525">
              <a:solidFill>
                <a:schemeClr val="tx1"/>
              </a:solidFill>
              <a:prstDash val="sysDot"/>
              <a:miter lim="800000"/>
              <a:headEnd/>
              <a:tailEnd/>
            </a:ln>
          </p:spPr>
          <p:txBody>
            <a:bodyPr rot="10800000" wrap="none" anchor="ctr"/>
            <a:lstStyle/>
            <a:p>
              <a:pPr algn="ctr"/>
              <a:endParaRPr lang="en-US">
                <a:latin typeface="Calibri" pitchFamily="34" charset="0"/>
              </a:endParaRPr>
            </a:p>
          </p:txBody>
        </p:sp>
        <p:sp>
          <p:nvSpPr>
            <p:cNvPr id="24690" name="Text Box 91"/>
            <p:cNvSpPr txBox="1">
              <a:spLocks noChangeArrowheads="1"/>
            </p:cNvSpPr>
            <p:nvPr/>
          </p:nvSpPr>
          <p:spPr bwMode="auto">
            <a:xfrm>
              <a:off x="739" y="2493"/>
              <a:ext cx="545" cy="106"/>
            </a:xfrm>
            <a:prstGeom prst="rect">
              <a:avLst/>
            </a:prstGeom>
            <a:noFill/>
            <a:ln w="9525">
              <a:noFill/>
              <a:miter lim="800000"/>
              <a:headEnd/>
              <a:tailEnd/>
            </a:ln>
          </p:spPr>
          <p:txBody>
            <a:bodyPr wrap="none">
              <a:spAutoFit/>
            </a:bodyPr>
            <a:lstStyle/>
            <a:p>
              <a:r>
                <a:rPr lang="en-US" sz="500">
                  <a:latin typeface="Calibri" pitchFamily="34" charset="0"/>
                </a:rPr>
                <a:t>Sliding Tray &amp; Keyboard</a:t>
              </a:r>
            </a:p>
          </p:txBody>
        </p:sp>
      </p:grpSp>
      <p:grpSp>
        <p:nvGrpSpPr>
          <p:cNvPr id="24604" name="Group 95"/>
          <p:cNvGrpSpPr>
            <a:grpSpLocks/>
          </p:cNvGrpSpPr>
          <p:nvPr/>
        </p:nvGrpSpPr>
        <p:grpSpPr bwMode="auto">
          <a:xfrm>
            <a:off x="2133600" y="3890963"/>
            <a:ext cx="990600" cy="481012"/>
            <a:chOff x="3151" y="2496"/>
            <a:chExt cx="515" cy="303"/>
          </a:xfrm>
        </p:grpSpPr>
        <p:sp>
          <p:nvSpPr>
            <p:cNvPr id="24687" name="Rectangle 96"/>
            <p:cNvSpPr>
              <a:spLocks noChangeArrowheads="1"/>
            </p:cNvSpPr>
            <p:nvPr/>
          </p:nvSpPr>
          <p:spPr bwMode="auto">
            <a:xfrm>
              <a:off x="3186" y="2511"/>
              <a:ext cx="480" cy="288"/>
            </a:xfrm>
            <a:prstGeom prst="rect">
              <a:avLst/>
            </a:prstGeom>
            <a:noFill/>
            <a:ln w="9525">
              <a:solidFill>
                <a:schemeClr val="tx1"/>
              </a:solidFill>
              <a:prstDash val="sysDot"/>
              <a:miter lim="800000"/>
              <a:headEnd/>
              <a:tailEnd/>
            </a:ln>
          </p:spPr>
          <p:txBody>
            <a:bodyPr rot="10800000" wrap="none" anchor="ctr"/>
            <a:lstStyle/>
            <a:p>
              <a:pPr algn="ctr"/>
              <a:endParaRPr lang="en-US">
                <a:latin typeface="Calibri" pitchFamily="34" charset="0"/>
              </a:endParaRPr>
            </a:p>
          </p:txBody>
        </p:sp>
        <p:sp>
          <p:nvSpPr>
            <p:cNvPr id="24688" name="Text Box 97"/>
            <p:cNvSpPr txBox="1">
              <a:spLocks noChangeArrowheads="1"/>
            </p:cNvSpPr>
            <p:nvPr/>
          </p:nvSpPr>
          <p:spPr bwMode="auto">
            <a:xfrm>
              <a:off x="3151" y="2496"/>
              <a:ext cx="326" cy="106"/>
            </a:xfrm>
            <a:prstGeom prst="rect">
              <a:avLst/>
            </a:prstGeom>
            <a:noFill/>
            <a:ln w="9525">
              <a:noFill/>
              <a:miter lim="800000"/>
              <a:headEnd/>
              <a:tailEnd/>
            </a:ln>
          </p:spPr>
          <p:txBody>
            <a:bodyPr wrap="none">
              <a:spAutoFit/>
            </a:bodyPr>
            <a:lstStyle/>
            <a:p>
              <a:r>
                <a:rPr lang="en-US" sz="500">
                  <a:latin typeface="Calibri" pitchFamily="34" charset="0"/>
                </a:rPr>
                <a:t>Sliding Tray</a:t>
              </a:r>
            </a:p>
          </p:txBody>
        </p:sp>
      </p:grpSp>
      <p:grpSp>
        <p:nvGrpSpPr>
          <p:cNvPr id="24605" name="Group 98"/>
          <p:cNvGrpSpPr>
            <a:grpSpLocks/>
          </p:cNvGrpSpPr>
          <p:nvPr/>
        </p:nvGrpSpPr>
        <p:grpSpPr bwMode="auto">
          <a:xfrm rot="10800000">
            <a:off x="1903413" y="3838575"/>
            <a:ext cx="230187" cy="838200"/>
            <a:chOff x="3672" y="2544"/>
            <a:chExt cx="145" cy="528"/>
          </a:xfrm>
        </p:grpSpPr>
        <p:sp>
          <p:nvSpPr>
            <p:cNvPr id="24685" name="Rectangle 99"/>
            <p:cNvSpPr>
              <a:spLocks noChangeArrowheads="1"/>
            </p:cNvSpPr>
            <p:nvPr/>
          </p:nvSpPr>
          <p:spPr bwMode="auto">
            <a:xfrm>
              <a:off x="3672" y="2544"/>
              <a:ext cx="144" cy="480"/>
            </a:xfrm>
            <a:prstGeom prst="rect">
              <a:avLst/>
            </a:prstGeom>
            <a:noFill/>
            <a:ln w="9525">
              <a:solidFill>
                <a:schemeClr val="tx1"/>
              </a:solidFill>
              <a:prstDash val="sysDot"/>
              <a:miter lim="800000"/>
              <a:headEnd/>
              <a:tailEnd/>
            </a:ln>
          </p:spPr>
          <p:txBody>
            <a:bodyPr wrap="none" anchor="ctr"/>
            <a:lstStyle/>
            <a:p>
              <a:endParaRPr lang="en-US">
                <a:latin typeface="Calibri" pitchFamily="34" charset="0"/>
              </a:endParaRPr>
            </a:p>
          </p:txBody>
        </p:sp>
        <p:sp>
          <p:nvSpPr>
            <p:cNvPr id="24686" name="Text Box 100"/>
            <p:cNvSpPr txBox="1">
              <a:spLocks noChangeArrowheads="1"/>
            </p:cNvSpPr>
            <p:nvPr/>
          </p:nvSpPr>
          <p:spPr bwMode="auto">
            <a:xfrm rot="5400000">
              <a:off x="3485" y="2740"/>
              <a:ext cx="528" cy="136"/>
            </a:xfrm>
            <a:prstGeom prst="rect">
              <a:avLst/>
            </a:prstGeom>
            <a:noFill/>
            <a:ln w="9525">
              <a:noFill/>
              <a:miter lim="800000"/>
              <a:headEnd/>
              <a:tailEnd/>
            </a:ln>
          </p:spPr>
          <p:txBody>
            <a:bodyPr>
              <a:spAutoFit/>
            </a:bodyPr>
            <a:lstStyle/>
            <a:p>
              <a:pPr algn="r"/>
              <a:r>
                <a:rPr lang="en-US" sz="400">
                  <a:latin typeface="Calibri" pitchFamily="34" charset="0"/>
                </a:rPr>
                <a:t>Open Storage</a:t>
              </a:r>
            </a:p>
            <a:p>
              <a:pPr algn="r"/>
              <a:r>
                <a:rPr lang="en-US" sz="400">
                  <a:latin typeface="Calibri" pitchFamily="34" charset="0"/>
                </a:rPr>
                <a:t>Trash Basket</a:t>
              </a:r>
            </a:p>
          </p:txBody>
        </p:sp>
      </p:grpSp>
      <p:grpSp>
        <p:nvGrpSpPr>
          <p:cNvPr id="24606" name="Group 105"/>
          <p:cNvGrpSpPr>
            <a:grpSpLocks/>
          </p:cNvGrpSpPr>
          <p:nvPr/>
        </p:nvGrpSpPr>
        <p:grpSpPr bwMode="auto">
          <a:xfrm rot="10800000">
            <a:off x="6927850" y="1246188"/>
            <a:ext cx="228600" cy="838200"/>
            <a:chOff x="3672" y="2544"/>
            <a:chExt cx="144" cy="528"/>
          </a:xfrm>
        </p:grpSpPr>
        <p:sp>
          <p:nvSpPr>
            <p:cNvPr id="24683" name="Rectangle 106"/>
            <p:cNvSpPr>
              <a:spLocks noChangeArrowheads="1"/>
            </p:cNvSpPr>
            <p:nvPr/>
          </p:nvSpPr>
          <p:spPr bwMode="auto">
            <a:xfrm>
              <a:off x="3672" y="2544"/>
              <a:ext cx="144" cy="480"/>
            </a:xfrm>
            <a:prstGeom prst="rect">
              <a:avLst/>
            </a:prstGeom>
            <a:noFill/>
            <a:ln w="9525">
              <a:solidFill>
                <a:schemeClr val="tx1"/>
              </a:solidFill>
              <a:prstDash val="sysDot"/>
              <a:miter lim="800000"/>
              <a:headEnd/>
              <a:tailEnd/>
            </a:ln>
          </p:spPr>
          <p:txBody>
            <a:bodyPr wrap="none" anchor="ctr"/>
            <a:lstStyle/>
            <a:p>
              <a:endParaRPr lang="en-US">
                <a:latin typeface="Calibri" pitchFamily="34" charset="0"/>
              </a:endParaRPr>
            </a:p>
          </p:txBody>
        </p:sp>
        <p:sp>
          <p:nvSpPr>
            <p:cNvPr id="24684" name="Text Box 107"/>
            <p:cNvSpPr txBox="1">
              <a:spLocks noChangeArrowheads="1"/>
            </p:cNvSpPr>
            <p:nvPr/>
          </p:nvSpPr>
          <p:spPr bwMode="auto">
            <a:xfrm rot="5400000">
              <a:off x="3485" y="2760"/>
              <a:ext cx="528" cy="96"/>
            </a:xfrm>
            <a:prstGeom prst="rect">
              <a:avLst/>
            </a:prstGeom>
            <a:noFill/>
            <a:ln w="9525">
              <a:noFill/>
              <a:miter lim="800000"/>
              <a:headEnd/>
              <a:tailEnd/>
            </a:ln>
          </p:spPr>
          <p:txBody>
            <a:bodyPr>
              <a:spAutoFit/>
            </a:bodyPr>
            <a:lstStyle/>
            <a:p>
              <a:r>
                <a:rPr lang="en-US" sz="400">
                  <a:latin typeface="Calibri" pitchFamily="34" charset="0"/>
                </a:rPr>
                <a:t>Under Desk Open Storage</a:t>
              </a:r>
            </a:p>
          </p:txBody>
        </p:sp>
      </p:grpSp>
      <p:grpSp>
        <p:nvGrpSpPr>
          <p:cNvPr id="24607" name="Group 26"/>
          <p:cNvGrpSpPr>
            <a:grpSpLocks/>
          </p:cNvGrpSpPr>
          <p:nvPr/>
        </p:nvGrpSpPr>
        <p:grpSpPr bwMode="auto">
          <a:xfrm rot="-8038958">
            <a:off x="1858169" y="4394994"/>
            <a:ext cx="639762" cy="304800"/>
            <a:chOff x="801" y="2778"/>
            <a:chExt cx="403" cy="192"/>
          </a:xfrm>
        </p:grpSpPr>
        <p:sp>
          <p:nvSpPr>
            <p:cNvPr id="24680" name="Oval 27"/>
            <p:cNvSpPr>
              <a:spLocks noChangeArrowheads="1"/>
            </p:cNvSpPr>
            <p:nvPr/>
          </p:nvSpPr>
          <p:spPr bwMode="auto">
            <a:xfrm>
              <a:off x="914" y="2778"/>
              <a:ext cx="192" cy="192"/>
            </a:xfrm>
            <a:prstGeom prst="ellipse">
              <a:avLst/>
            </a:prstGeom>
            <a:noFill/>
            <a:ln w="76200">
              <a:solidFill>
                <a:schemeClr val="tx1"/>
              </a:solidFill>
              <a:round/>
              <a:headEnd/>
              <a:tailEnd/>
            </a:ln>
          </p:spPr>
          <p:txBody>
            <a:bodyPr wrap="none" anchor="ctr"/>
            <a:lstStyle/>
            <a:p>
              <a:endParaRPr lang="en-US">
                <a:latin typeface="Calibri" pitchFamily="34" charset="0"/>
              </a:endParaRPr>
            </a:p>
          </p:txBody>
        </p:sp>
        <p:sp>
          <p:nvSpPr>
            <p:cNvPr id="24681" name="Oval 28"/>
            <p:cNvSpPr>
              <a:spLocks noChangeArrowheads="1"/>
            </p:cNvSpPr>
            <p:nvPr/>
          </p:nvSpPr>
          <p:spPr bwMode="auto">
            <a:xfrm>
              <a:off x="801" y="2826"/>
              <a:ext cx="403" cy="96"/>
            </a:xfrm>
            <a:prstGeom prst="ellipse">
              <a:avLst/>
            </a:prstGeom>
            <a:solidFill>
              <a:srgbClr val="99FF33"/>
            </a:solidFill>
            <a:ln w="9525">
              <a:solidFill>
                <a:schemeClr val="tx1"/>
              </a:solidFill>
              <a:round/>
              <a:headEnd/>
              <a:tailEnd/>
            </a:ln>
          </p:spPr>
          <p:txBody>
            <a:bodyPr wrap="none" anchor="ctr"/>
            <a:lstStyle/>
            <a:p>
              <a:endParaRPr lang="en-US">
                <a:latin typeface="Calibri" pitchFamily="34" charset="0"/>
              </a:endParaRPr>
            </a:p>
          </p:txBody>
        </p:sp>
        <p:sp>
          <p:nvSpPr>
            <p:cNvPr id="24682" name="Text Box 29"/>
            <p:cNvSpPr txBox="1">
              <a:spLocks noChangeArrowheads="1"/>
            </p:cNvSpPr>
            <p:nvPr/>
          </p:nvSpPr>
          <p:spPr bwMode="auto">
            <a:xfrm>
              <a:off x="845" y="2802"/>
              <a:ext cx="330" cy="135"/>
            </a:xfrm>
            <a:prstGeom prst="rect">
              <a:avLst/>
            </a:prstGeom>
            <a:noFill/>
            <a:ln w="9525">
              <a:noFill/>
              <a:miter lim="800000"/>
              <a:headEnd/>
              <a:tailEnd/>
            </a:ln>
          </p:spPr>
          <p:txBody>
            <a:bodyPr wrap="none">
              <a:spAutoFit/>
            </a:bodyPr>
            <a:lstStyle/>
            <a:p>
              <a:r>
                <a:rPr lang="en-US" sz="800">
                  <a:latin typeface="Calibri" pitchFamily="34" charset="0"/>
                </a:rPr>
                <a:t>Monitor</a:t>
              </a:r>
            </a:p>
          </p:txBody>
        </p:sp>
      </p:grpSp>
      <p:grpSp>
        <p:nvGrpSpPr>
          <p:cNvPr id="24608" name="Group 42"/>
          <p:cNvGrpSpPr>
            <a:grpSpLocks/>
          </p:cNvGrpSpPr>
          <p:nvPr/>
        </p:nvGrpSpPr>
        <p:grpSpPr bwMode="auto">
          <a:xfrm>
            <a:off x="3724275" y="3914775"/>
            <a:ext cx="714375" cy="758825"/>
            <a:chOff x="1317" y="2587"/>
            <a:chExt cx="450" cy="478"/>
          </a:xfrm>
        </p:grpSpPr>
        <p:sp>
          <p:nvSpPr>
            <p:cNvPr id="24678" name="Rectangle 43"/>
            <p:cNvSpPr>
              <a:spLocks noChangeArrowheads="1"/>
            </p:cNvSpPr>
            <p:nvPr/>
          </p:nvSpPr>
          <p:spPr bwMode="auto">
            <a:xfrm rot="5400000">
              <a:off x="1297" y="2644"/>
              <a:ext cx="478" cy="363"/>
            </a:xfrm>
            <a:prstGeom prst="rect">
              <a:avLst/>
            </a:prstGeom>
            <a:solidFill>
              <a:srgbClr val="C0C0C0"/>
            </a:solidFill>
            <a:ln w="9525">
              <a:solidFill>
                <a:schemeClr val="tx1"/>
              </a:solidFill>
              <a:miter lim="800000"/>
              <a:headEnd/>
              <a:tailEnd/>
            </a:ln>
          </p:spPr>
          <p:txBody>
            <a:bodyPr vert="eaVert" wrap="none" anchor="ctr"/>
            <a:lstStyle/>
            <a:p>
              <a:endParaRPr lang="en-US">
                <a:latin typeface="Calibri" pitchFamily="34" charset="0"/>
              </a:endParaRPr>
            </a:p>
          </p:txBody>
        </p:sp>
        <p:sp>
          <p:nvSpPr>
            <p:cNvPr id="24679" name="Text Box 44"/>
            <p:cNvSpPr txBox="1">
              <a:spLocks noChangeArrowheads="1"/>
            </p:cNvSpPr>
            <p:nvPr/>
          </p:nvSpPr>
          <p:spPr bwMode="auto">
            <a:xfrm>
              <a:off x="1317" y="2625"/>
              <a:ext cx="450" cy="154"/>
            </a:xfrm>
            <a:prstGeom prst="rect">
              <a:avLst/>
            </a:prstGeom>
            <a:noFill/>
            <a:ln w="9525">
              <a:noFill/>
              <a:miter lim="800000"/>
              <a:headEnd/>
              <a:tailEnd/>
            </a:ln>
          </p:spPr>
          <p:txBody>
            <a:bodyPr wrap="none">
              <a:spAutoFit/>
            </a:bodyPr>
            <a:lstStyle/>
            <a:p>
              <a:pPr algn="ctr"/>
              <a:r>
                <a:rPr lang="en-US" sz="500" b="1">
                  <a:latin typeface="Calibri" pitchFamily="34" charset="0"/>
                </a:rPr>
                <a:t>3 Drawer File Cab</a:t>
              </a:r>
            </a:p>
            <a:p>
              <a:pPr algn="ctr"/>
              <a:r>
                <a:rPr lang="en-US" sz="500" b="1">
                  <a:latin typeface="Calibri" pitchFamily="34" charset="0"/>
                </a:rPr>
                <a:t>15”x20”</a:t>
              </a:r>
              <a:endParaRPr lang="en-US" sz="700" b="1">
                <a:solidFill>
                  <a:srgbClr val="FF3300"/>
                </a:solidFill>
                <a:latin typeface="Calibri" pitchFamily="34" charset="0"/>
              </a:endParaRPr>
            </a:p>
          </p:txBody>
        </p:sp>
      </p:grpSp>
      <p:grpSp>
        <p:nvGrpSpPr>
          <p:cNvPr id="24609" name="Group 56"/>
          <p:cNvGrpSpPr>
            <a:grpSpLocks/>
          </p:cNvGrpSpPr>
          <p:nvPr/>
        </p:nvGrpSpPr>
        <p:grpSpPr bwMode="auto">
          <a:xfrm>
            <a:off x="4645025" y="3533775"/>
            <a:ext cx="762000" cy="533400"/>
            <a:chOff x="768" y="2256"/>
            <a:chExt cx="480" cy="336"/>
          </a:xfrm>
        </p:grpSpPr>
        <p:sp>
          <p:nvSpPr>
            <p:cNvPr id="24676" name="Oval 57"/>
            <p:cNvSpPr>
              <a:spLocks noChangeArrowheads="1"/>
            </p:cNvSpPr>
            <p:nvPr/>
          </p:nvSpPr>
          <p:spPr bwMode="auto">
            <a:xfrm>
              <a:off x="768" y="2256"/>
              <a:ext cx="480" cy="336"/>
            </a:xfrm>
            <a:prstGeom prst="ellipse">
              <a:avLst/>
            </a:prstGeom>
            <a:solidFill>
              <a:srgbClr val="808080"/>
            </a:solidFill>
            <a:ln w="9525">
              <a:solidFill>
                <a:schemeClr val="tx1"/>
              </a:solidFill>
              <a:round/>
              <a:headEnd/>
              <a:tailEnd/>
            </a:ln>
          </p:spPr>
          <p:txBody>
            <a:bodyPr rot="10800000" wrap="none" anchor="ctr"/>
            <a:lstStyle/>
            <a:p>
              <a:endParaRPr lang="en-US">
                <a:latin typeface="Calibri" pitchFamily="34" charset="0"/>
              </a:endParaRPr>
            </a:p>
          </p:txBody>
        </p:sp>
        <p:sp>
          <p:nvSpPr>
            <p:cNvPr id="24677" name="Text Box 58"/>
            <p:cNvSpPr txBox="1">
              <a:spLocks noChangeArrowheads="1"/>
            </p:cNvSpPr>
            <p:nvPr/>
          </p:nvSpPr>
          <p:spPr bwMode="auto">
            <a:xfrm>
              <a:off x="831" y="2256"/>
              <a:ext cx="361" cy="232"/>
            </a:xfrm>
            <a:prstGeom prst="rect">
              <a:avLst/>
            </a:prstGeom>
            <a:noFill/>
            <a:ln w="9525">
              <a:noFill/>
              <a:miter lim="800000"/>
              <a:headEnd/>
              <a:tailEnd/>
            </a:ln>
          </p:spPr>
          <p:txBody>
            <a:bodyPr wrap="none">
              <a:spAutoFit/>
            </a:bodyPr>
            <a:lstStyle/>
            <a:p>
              <a:pPr algn="ctr"/>
              <a:r>
                <a:rPr lang="en-US" sz="600" b="1">
                  <a:latin typeface="Calibri" pitchFamily="34" charset="0"/>
                </a:rPr>
                <a:t>Wheeled</a:t>
              </a:r>
            </a:p>
            <a:p>
              <a:pPr algn="ctr"/>
              <a:r>
                <a:rPr lang="en-US" sz="600" b="1">
                  <a:latin typeface="Calibri" pitchFamily="34" charset="0"/>
                </a:rPr>
                <a:t>Adjustable</a:t>
              </a:r>
            </a:p>
            <a:p>
              <a:pPr algn="ctr"/>
              <a:r>
                <a:rPr lang="en-US" sz="600" b="1">
                  <a:latin typeface="Calibri" pitchFamily="34" charset="0"/>
                </a:rPr>
                <a:t>Chair</a:t>
              </a:r>
            </a:p>
          </p:txBody>
        </p:sp>
      </p:grpSp>
      <p:grpSp>
        <p:nvGrpSpPr>
          <p:cNvPr id="24610" name="Group 22"/>
          <p:cNvGrpSpPr>
            <a:grpSpLocks/>
          </p:cNvGrpSpPr>
          <p:nvPr/>
        </p:nvGrpSpPr>
        <p:grpSpPr bwMode="auto">
          <a:xfrm>
            <a:off x="4359275" y="3914775"/>
            <a:ext cx="1298575" cy="877888"/>
            <a:chOff x="2531" y="2514"/>
            <a:chExt cx="818" cy="553"/>
          </a:xfrm>
        </p:grpSpPr>
        <p:sp>
          <p:nvSpPr>
            <p:cNvPr id="24674" name="Rectangle 13"/>
            <p:cNvSpPr>
              <a:spLocks noChangeArrowheads="1"/>
            </p:cNvSpPr>
            <p:nvPr/>
          </p:nvSpPr>
          <p:spPr bwMode="auto">
            <a:xfrm rot="5400000">
              <a:off x="2663" y="2382"/>
              <a:ext cx="553" cy="818"/>
            </a:xfrm>
            <a:prstGeom prst="rect">
              <a:avLst/>
            </a:prstGeom>
            <a:solidFill>
              <a:schemeClr val="accent1"/>
            </a:solidFill>
            <a:ln w="9525">
              <a:solidFill>
                <a:schemeClr val="tx1"/>
              </a:solidFill>
              <a:miter lim="800000"/>
              <a:headEnd/>
              <a:tailEnd/>
            </a:ln>
          </p:spPr>
          <p:txBody>
            <a:bodyPr rot="10800000" wrap="none" anchor="ctr"/>
            <a:lstStyle/>
            <a:p>
              <a:pPr algn="ctr"/>
              <a:endParaRPr lang="en-US">
                <a:latin typeface="Calibri" pitchFamily="34" charset="0"/>
              </a:endParaRPr>
            </a:p>
          </p:txBody>
        </p:sp>
        <p:sp>
          <p:nvSpPr>
            <p:cNvPr id="24675" name="Text Box 14"/>
            <p:cNvSpPr txBox="1">
              <a:spLocks noChangeArrowheads="1"/>
            </p:cNvSpPr>
            <p:nvPr/>
          </p:nvSpPr>
          <p:spPr bwMode="auto">
            <a:xfrm>
              <a:off x="2723" y="2532"/>
              <a:ext cx="576" cy="240"/>
            </a:xfrm>
            <a:prstGeom prst="rect">
              <a:avLst/>
            </a:prstGeom>
            <a:noFill/>
            <a:ln w="9525">
              <a:noFill/>
              <a:miter lim="800000"/>
              <a:headEnd/>
              <a:tailEnd/>
            </a:ln>
          </p:spPr>
          <p:txBody>
            <a:bodyPr>
              <a:spAutoFit/>
            </a:bodyPr>
            <a:lstStyle/>
            <a:p>
              <a:pPr algn="ctr"/>
              <a:r>
                <a:rPr lang="en-US" sz="1200" b="1">
                  <a:latin typeface="Calibri" pitchFamily="34" charset="0"/>
                </a:rPr>
                <a:t>Desk</a:t>
              </a:r>
            </a:p>
            <a:p>
              <a:pPr algn="ctr"/>
              <a:r>
                <a:rPr lang="en-US" sz="700" b="1">
                  <a:latin typeface="Calibri" pitchFamily="34" charset="0"/>
                </a:rPr>
                <a:t>34”w x 24”d</a:t>
              </a:r>
            </a:p>
          </p:txBody>
        </p:sp>
      </p:grpSp>
      <p:grpSp>
        <p:nvGrpSpPr>
          <p:cNvPr id="24611" name="Group 95"/>
          <p:cNvGrpSpPr>
            <a:grpSpLocks/>
          </p:cNvGrpSpPr>
          <p:nvPr/>
        </p:nvGrpSpPr>
        <p:grpSpPr bwMode="auto">
          <a:xfrm>
            <a:off x="4587875" y="3890963"/>
            <a:ext cx="990600" cy="481012"/>
            <a:chOff x="3151" y="2496"/>
            <a:chExt cx="515" cy="303"/>
          </a:xfrm>
        </p:grpSpPr>
        <p:sp>
          <p:nvSpPr>
            <p:cNvPr id="24672" name="Rectangle 96"/>
            <p:cNvSpPr>
              <a:spLocks noChangeArrowheads="1"/>
            </p:cNvSpPr>
            <p:nvPr/>
          </p:nvSpPr>
          <p:spPr bwMode="auto">
            <a:xfrm>
              <a:off x="3186" y="2511"/>
              <a:ext cx="480" cy="288"/>
            </a:xfrm>
            <a:prstGeom prst="rect">
              <a:avLst/>
            </a:prstGeom>
            <a:noFill/>
            <a:ln w="9525">
              <a:solidFill>
                <a:schemeClr val="tx1"/>
              </a:solidFill>
              <a:prstDash val="sysDot"/>
              <a:miter lim="800000"/>
              <a:headEnd/>
              <a:tailEnd/>
            </a:ln>
          </p:spPr>
          <p:txBody>
            <a:bodyPr rot="10800000" wrap="none" anchor="ctr"/>
            <a:lstStyle/>
            <a:p>
              <a:pPr algn="ctr"/>
              <a:endParaRPr lang="en-US">
                <a:latin typeface="Calibri" pitchFamily="34" charset="0"/>
              </a:endParaRPr>
            </a:p>
          </p:txBody>
        </p:sp>
        <p:sp>
          <p:nvSpPr>
            <p:cNvPr id="24673" name="Text Box 97"/>
            <p:cNvSpPr txBox="1">
              <a:spLocks noChangeArrowheads="1"/>
            </p:cNvSpPr>
            <p:nvPr/>
          </p:nvSpPr>
          <p:spPr bwMode="auto">
            <a:xfrm>
              <a:off x="3151" y="2496"/>
              <a:ext cx="326" cy="106"/>
            </a:xfrm>
            <a:prstGeom prst="rect">
              <a:avLst/>
            </a:prstGeom>
            <a:noFill/>
            <a:ln w="9525">
              <a:noFill/>
              <a:miter lim="800000"/>
              <a:headEnd/>
              <a:tailEnd/>
            </a:ln>
          </p:spPr>
          <p:txBody>
            <a:bodyPr wrap="none">
              <a:spAutoFit/>
            </a:bodyPr>
            <a:lstStyle/>
            <a:p>
              <a:r>
                <a:rPr lang="en-US" sz="500">
                  <a:latin typeface="Calibri" pitchFamily="34" charset="0"/>
                </a:rPr>
                <a:t>Sliding Tray</a:t>
              </a:r>
            </a:p>
          </p:txBody>
        </p:sp>
      </p:grpSp>
      <p:grpSp>
        <p:nvGrpSpPr>
          <p:cNvPr id="24612" name="Group 98"/>
          <p:cNvGrpSpPr>
            <a:grpSpLocks/>
          </p:cNvGrpSpPr>
          <p:nvPr/>
        </p:nvGrpSpPr>
        <p:grpSpPr bwMode="auto">
          <a:xfrm rot="10800000">
            <a:off x="4357688" y="3838575"/>
            <a:ext cx="230187" cy="838200"/>
            <a:chOff x="3672" y="2544"/>
            <a:chExt cx="145" cy="528"/>
          </a:xfrm>
        </p:grpSpPr>
        <p:sp>
          <p:nvSpPr>
            <p:cNvPr id="24670" name="Rectangle 99"/>
            <p:cNvSpPr>
              <a:spLocks noChangeArrowheads="1"/>
            </p:cNvSpPr>
            <p:nvPr/>
          </p:nvSpPr>
          <p:spPr bwMode="auto">
            <a:xfrm>
              <a:off x="3672" y="2544"/>
              <a:ext cx="144" cy="480"/>
            </a:xfrm>
            <a:prstGeom prst="rect">
              <a:avLst/>
            </a:prstGeom>
            <a:noFill/>
            <a:ln w="9525">
              <a:solidFill>
                <a:schemeClr val="tx1"/>
              </a:solidFill>
              <a:prstDash val="sysDot"/>
              <a:miter lim="800000"/>
              <a:headEnd/>
              <a:tailEnd/>
            </a:ln>
          </p:spPr>
          <p:txBody>
            <a:bodyPr wrap="none" anchor="ctr"/>
            <a:lstStyle/>
            <a:p>
              <a:endParaRPr lang="en-US">
                <a:latin typeface="Calibri" pitchFamily="34" charset="0"/>
              </a:endParaRPr>
            </a:p>
          </p:txBody>
        </p:sp>
        <p:sp>
          <p:nvSpPr>
            <p:cNvPr id="24671" name="Text Box 100"/>
            <p:cNvSpPr txBox="1">
              <a:spLocks noChangeArrowheads="1"/>
            </p:cNvSpPr>
            <p:nvPr/>
          </p:nvSpPr>
          <p:spPr bwMode="auto">
            <a:xfrm rot="5400000">
              <a:off x="3485" y="2740"/>
              <a:ext cx="528" cy="136"/>
            </a:xfrm>
            <a:prstGeom prst="rect">
              <a:avLst/>
            </a:prstGeom>
            <a:noFill/>
            <a:ln w="9525">
              <a:noFill/>
              <a:miter lim="800000"/>
              <a:headEnd/>
              <a:tailEnd/>
            </a:ln>
          </p:spPr>
          <p:txBody>
            <a:bodyPr>
              <a:spAutoFit/>
            </a:bodyPr>
            <a:lstStyle/>
            <a:p>
              <a:pPr algn="r"/>
              <a:r>
                <a:rPr lang="en-US" sz="400">
                  <a:latin typeface="Calibri" pitchFamily="34" charset="0"/>
                </a:rPr>
                <a:t>Open Storage</a:t>
              </a:r>
            </a:p>
            <a:p>
              <a:pPr algn="r"/>
              <a:r>
                <a:rPr lang="en-US" sz="400">
                  <a:latin typeface="Calibri" pitchFamily="34" charset="0"/>
                </a:rPr>
                <a:t>Trash Basket</a:t>
              </a:r>
            </a:p>
          </p:txBody>
        </p:sp>
      </p:grpSp>
      <p:grpSp>
        <p:nvGrpSpPr>
          <p:cNvPr id="24613" name="Group 26"/>
          <p:cNvGrpSpPr>
            <a:grpSpLocks/>
          </p:cNvGrpSpPr>
          <p:nvPr/>
        </p:nvGrpSpPr>
        <p:grpSpPr bwMode="auto">
          <a:xfrm rot="8088277">
            <a:off x="5076032" y="4375944"/>
            <a:ext cx="639762" cy="304800"/>
            <a:chOff x="801" y="2778"/>
            <a:chExt cx="403" cy="192"/>
          </a:xfrm>
        </p:grpSpPr>
        <p:sp>
          <p:nvSpPr>
            <p:cNvPr id="24667" name="Oval 27"/>
            <p:cNvSpPr>
              <a:spLocks noChangeArrowheads="1"/>
            </p:cNvSpPr>
            <p:nvPr/>
          </p:nvSpPr>
          <p:spPr bwMode="auto">
            <a:xfrm>
              <a:off x="914" y="2778"/>
              <a:ext cx="192" cy="192"/>
            </a:xfrm>
            <a:prstGeom prst="ellipse">
              <a:avLst/>
            </a:prstGeom>
            <a:noFill/>
            <a:ln w="76200">
              <a:solidFill>
                <a:schemeClr val="tx1"/>
              </a:solidFill>
              <a:round/>
              <a:headEnd/>
              <a:tailEnd/>
            </a:ln>
          </p:spPr>
          <p:txBody>
            <a:bodyPr wrap="none" anchor="ctr"/>
            <a:lstStyle/>
            <a:p>
              <a:endParaRPr lang="en-US">
                <a:latin typeface="Calibri" pitchFamily="34" charset="0"/>
              </a:endParaRPr>
            </a:p>
          </p:txBody>
        </p:sp>
        <p:sp>
          <p:nvSpPr>
            <p:cNvPr id="24668" name="Oval 28"/>
            <p:cNvSpPr>
              <a:spLocks noChangeArrowheads="1"/>
            </p:cNvSpPr>
            <p:nvPr/>
          </p:nvSpPr>
          <p:spPr bwMode="auto">
            <a:xfrm>
              <a:off x="801" y="2826"/>
              <a:ext cx="403" cy="96"/>
            </a:xfrm>
            <a:prstGeom prst="ellipse">
              <a:avLst/>
            </a:prstGeom>
            <a:solidFill>
              <a:srgbClr val="99FF33"/>
            </a:solidFill>
            <a:ln w="9525">
              <a:solidFill>
                <a:schemeClr val="tx1"/>
              </a:solidFill>
              <a:round/>
              <a:headEnd/>
              <a:tailEnd/>
            </a:ln>
          </p:spPr>
          <p:txBody>
            <a:bodyPr wrap="none" anchor="ctr"/>
            <a:lstStyle/>
            <a:p>
              <a:endParaRPr lang="en-US">
                <a:latin typeface="Calibri" pitchFamily="34" charset="0"/>
              </a:endParaRPr>
            </a:p>
          </p:txBody>
        </p:sp>
        <p:sp>
          <p:nvSpPr>
            <p:cNvPr id="24669" name="Text Box 29"/>
            <p:cNvSpPr txBox="1">
              <a:spLocks noChangeArrowheads="1"/>
            </p:cNvSpPr>
            <p:nvPr/>
          </p:nvSpPr>
          <p:spPr bwMode="auto">
            <a:xfrm>
              <a:off x="845" y="2802"/>
              <a:ext cx="330" cy="135"/>
            </a:xfrm>
            <a:prstGeom prst="rect">
              <a:avLst/>
            </a:prstGeom>
            <a:noFill/>
            <a:ln w="9525">
              <a:noFill/>
              <a:miter lim="800000"/>
              <a:headEnd/>
              <a:tailEnd/>
            </a:ln>
          </p:spPr>
          <p:txBody>
            <a:bodyPr wrap="none">
              <a:spAutoFit/>
            </a:bodyPr>
            <a:lstStyle/>
            <a:p>
              <a:r>
                <a:rPr lang="en-US" sz="800">
                  <a:latin typeface="Calibri" pitchFamily="34" charset="0"/>
                </a:rPr>
                <a:t>Monitor</a:t>
              </a:r>
            </a:p>
          </p:txBody>
        </p:sp>
      </p:grpSp>
      <p:grpSp>
        <p:nvGrpSpPr>
          <p:cNvPr id="24614" name="Group 8"/>
          <p:cNvGrpSpPr>
            <a:grpSpLocks/>
          </p:cNvGrpSpPr>
          <p:nvPr/>
        </p:nvGrpSpPr>
        <p:grpSpPr bwMode="auto">
          <a:xfrm rot="5400000">
            <a:off x="5214937" y="3814763"/>
            <a:ext cx="1419225" cy="552450"/>
            <a:chOff x="1404" y="768"/>
            <a:chExt cx="894" cy="348"/>
          </a:xfrm>
        </p:grpSpPr>
        <p:sp>
          <p:nvSpPr>
            <p:cNvPr id="24665" name="Rectangle 31"/>
            <p:cNvSpPr>
              <a:spLocks noChangeArrowheads="1"/>
            </p:cNvSpPr>
            <p:nvPr/>
          </p:nvSpPr>
          <p:spPr bwMode="auto">
            <a:xfrm>
              <a:off x="1434" y="768"/>
              <a:ext cx="864" cy="334"/>
            </a:xfrm>
            <a:prstGeom prst="rect">
              <a:avLst/>
            </a:prstGeom>
            <a:solidFill>
              <a:schemeClr val="accent1"/>
            </a:solidFill>
            <a:ln w="9525">
              <a:solidFill>
                <a:schemeClr val="tx1"/>
              </a:solidFill>
              <a:miter lim="800000"/>
              <a:headEnd/>
              <a:tailEnd/>
            </a:ln>
          </p:spPr>
          <p:txBody>
            <a:bodyPr wrap="none" anchor="ctr"/>
            <a:lstStyle/>
            <a:p>
              <a:pPr algn="ctr"/>
              <a:endParaRPr lang="en-US" sz="800">
                <a:latin typeface="Calibri" pitchFamily="34" charset="0"/>
              </a:endParaRPr>
            </a:p>
          </p:txBody>
        </p:sp>
        <p:sp>
          <p:nvSpPr>
            <p:cNvPr id="24666" name="Rectangle 10"/>
            <p:cNvSpPr>
              <a:spLocks noChangeArrowheads="1"/>
            </p:cNvSpPr>
            <p:nvPr/>
          </p:nvSpPr>
          <p:spPr bwMode="auto">
            <a:xfrm>
              <a:off x="1404" y="972"/>
              <a:ext cx="800" cy="144"/>
            </a:xfrm>
            <a:prstGeom prst="rect">
              <a:avLst/>
            </a:prstGeom>
            <a:noFill/>
            <a:ln w="9525">
              <a:noFill/>
              <a:miter lim="800000"/>
              <a:headEnd/>
              <a:tailEnd/>
            </a:ln>
          </p:spPr>
          <p:txBody>
            <a:bodyPr wrap="none">
              <a:spAutoFit/>
            </a:bodyPr>
            <a:lstStyle/>
            <a:p>
              <a:r>
                <a:rPr lang="en-US" sz="900">
                  <a:latin typeface="Calibri" pitchFamily="34" charset="0"/>
                </a:rPr>
                <a:t>Cabinet : 36”w x 14”d</a:t>
              </a:r>
            </a:p>
          </p:txBody>
        </p:sp>
      </p:grpSp>
      <p:sp>
        <p:nvSpPr>
          <p:cNvPr id="117" name="Rectangle 116"/>
          <p:cNvSpPr/>
          <p:nvPr/>
        </p:nvSpPr>
        <p:spPr>
          <a:xfrm>
            <a:off x="990600" y="3962400"/>
            <a:ext cx="685800"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err="1"/>
              <a:t>WEBM</a:t>
            </a:r>
            <a:endParaRPr lang="en-US" sz="800" dirty="0"/>
          </a:p>
          <a:p>
            <a:pPr algn="ctr" fontAlgn="auto">
              <a:spcBef>
                <a:spcPts val="0"/>
              </a:spcBef>
              <a:spcAft>
                <a:spcPts val="0"/>
              </a:spcAft>
              <a:defRPr/>
            </a:pPr>
            <a:r>
              <a:rPr lang="en-US" sz="700" dirty="0"/>
              <a:t>“Plans Kit” Box</a:t>
            </a:r>
            <a:endParaRPr lang="en-US" sz="1100" dirty="0"/>
          </a:p>
        </p:txBody>
      </p:sp>
      <p:grpSp>
        <p:nvGrpSpPr>
          <p:cNvPr id="24616" name="Group 121"/>
          <p:cNvGrpSpPr>
            <a:grpSpLocks/>
          </p:cNvGrpSpPr>
          <p:nvPr/>
        </p:nvGrpSpPr>
        <p:grpSpPr bwMode="auto">
          <a:xfrm>
            <a:off x="838200" y="4343400"/>
            <a:ext cx="252413" cy="458788"/>
            <a:chOff x="4311" y="1446"/>
            <a:chExt cx="159" cy="289"/>
          </a:xfrm>
        </p:grpSpPr>
        <p:sp>
          <p:nvSpPr>
            <p:cNvPr id="24663" name="Oval 122"/>
            <p:cNvSpPr>
              <a:spLocks noChangeArrowheads="1"/>
            </p:cNvSpPr>
            <p:nvPr/>
          </p:nvSpPr>
          <p:spPr bwMode="auto">
            <a:xfrm>
              <a:off x="4320" y="1458"/>
              <a:ext cx="123" cy="270"/>
            </a:xfrm>
            <a:prstGeom prst="ellipse">
              <a:avLst/>
            </a:prstGeom>
            <a:solidFill>
              <a:srgbClr val="FFFF99"/>
            </a:solidFill>
            <a:ln w="9525">
              <a:solidFill>
                <a:schemeClr val="tx1"/>
              </a:solidFill>
              <a:round/>
              <a:headEnd/>
              <a:tailEnd/>
            </a:ln>
          </p:spPr>
          <p:txBody>
            <a:bodyPr wrap="none" anchor="ctr"/>
            <a:lstStyle/>
            <a:p>
              <a:endParaRPr lang="en-US">
                <a:latin typeface="Calibri" pitchFamily="34" charset="0"/>
              </a:endParaRPr>
            </a:p>
          </p:txBody>
        </p:sp>
        <p:sp>
          <p:nvSpPr>
            <p:cNvPr id="24664" name="Text Box 123"/>
            <p:cNvSpPr txBox="1">
              <a:spLocks noChangeArrowheads="1"/>
            </p:cNvSpPr>
            <p:nvPr/>
          </p:nvSpPr>
          <p:spPr bwMode="auto">
            <a:xfrm>
              <a:off x="4311" y="1446"/>
              <a:ext cx="159" cy="289"/>
            </a:xfrm>
            <a:prstGeom prst="rect">
              <a:avLst/>
            </a:prstGeom>
            <a:noFill/>
            <a:ln w="9525">
              <a:noFill/>
              <a:miter lim="800000"/>
              <a:headEnd/>
              <a:tailEnd/>
            </a:ln>
          </p:spPr>
          <p:txBody>
            <a:bodyPr>
              <a:spAutoFit/>
            </a:bodyPr>
            <a:lstStyle/>
            <a:p>
              <a:r>
                <a:rPr lang="en-US" sz="800">
                  <a:latin typeface="Calibri" pitchFamily="34" charset="0"/>
                </a:rPr>
                <a:t>FAN</a:t>
              </a:r>
            </a:p>
          </p:txBody>
        </p:sp>
      </p:grpSp>
      <p:grpSp>
        <p:nvGrpSpPr>
          <p:cNvPr id="24617" name="Group 76"/>
          <p:cNvGrpSpPr>
            <a:grpSpLocks/>
          </p:cNvGrpSpPr>
          <p:nvPr/>
        </p:nvGrpSpPr>
        <p:grpSpPr bwMode="auto">
          <a:xfrm rot="10800000">
            <a:off x="4324350" y="4591050"/>
            <a:ext cx="252413" cy="214313"/>
            <a:chOff x="2484" y="2910"/>
            <a:chExt cx="159" cy="135"/>
          </a:xfrm>
        </p:grpSpPr>
        <p:sp>
          <p:nvSpPr>
            <p:cNvPr id="24661" name="Oval 77"/>
            <p:cNvSpPr>
              <a:spLocks noChangeArrowheads="1"/>
            </p:cNvSpPr>
            <p:nvPr/>
          </p:nvSpPr>
          <p:spPr bwMode="auto">
            <a:xfrm>
              <a:off x="2511" y="2928"/>
              <a:ext cx="96" cy="96"/>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4662" name="Text Box 78"/>
            <p:cNvSpPr txBox="1">
              <a:spLocks noChangeArrowheads="1"/>
            </p:cNvSpPr>
            <p:nvPr/>
          </p:nvSpPr>
          <p:spPr bwMode="auto">
            <a:xfrm>
              <a:off x="2484" y="2910"/>
              <a:ext cx="159" cy="135"/>
            </a:xfrm>
            <a:prstGeom prst="rect">
              <a:avLst/>
            </a:prstGeom>
            <a:noFill/>
            <a:ln w="9525">
              <a:noFill/>
              <a:miter lim="800000"/>
              <a:headEnd/>
              <a:tailEnd/>
            </a:ln>
          </p:spPr>
          <p:txBody>
            <a:bodyPr wrap="none">
              <a:spAutoFit/>
            </a:bodyPr>
            <a:lstStyle/>
            <a:p>
              <a:r>
                <a:rPr lang="en-US" sz="800">
                  <a:latin typeface="Calibri" pitchFamily="34" charset="0"/>
                </a:rPr>
                <a:t>P</a:t>
              </a:r>
            </a:p>
          </p:txBody>
        </p:sp>
      </p:grpSp>
      <p:sp>
        <p:nvSpPr>
          <p:cNvPr id="24618" name="Rectangle 18"/>
          <p:cNvSpPr>
            <a:spLocks noChangeArrowheads="1"/>
          </p:cNvSpPr>
          <p:nvPr/>
        </p:nvSpPr>
        <p:spPr bwMode="auto">
          <a:xfrm>
            <a:off x="1928813" y="4891088"/>
            <a:ext cx="3656012" cy="595312"/>
          </a:xfrm>
          <a:prstGeom prst="rect">
            <a:avLst/>
          </a:prstGeom>
          <a:noFill/>
          <a:ln w="38100">
            <a:solidFill>
              <a:schemeClr val="tx1"/>
            </a:solidFill>
            <a:prstDash val="dash"/>
            <a:miter lim="800000"/>
            <a:headEnd/>
            <a:tailEnd/>
          </a:ln>
        </p:spPr>
        <p:txBody>
          <a:bodyPr wrap="none" anchor="ctr"/>
          <a:lstStyle/>
          <a:p>
            <a:pPr algn="ctr"/>
            <a:endParaRPr lang="en-US" sz="1200">
              <a:latin typeface="Calibri" pitchFamily="34" charset="0"/>
            </a:endParaRPr>
          </a:p>
        </p:txBody>
      </p:sp>
      <p:sp>
        <p:nvSpPr>
          <p:cNvPr id="24619" name="Text Box 112"/>
          <p:cNvSpPr txBox="1">
            <a:spLocks noChangeArrowheads="1"/>
          </p:cNvSpPr>
          <p:nvPr/>
        </p:nvSpPr>
        <p:spPr bwMode="auto">
          <a:xfrm>
            <a:off x="2476500" y="5157788"/>
            <a:ext cx="2466975" cy="338137"/>
          </a:xfrm>
          <a:prstGeom prst="rect">
            <a:avLst/>
          </a:prstGeom>
          <a:noFill/>
          <a:ln w="9525">
            <a:noFill/>
            <a:miter lim="800000"/>
            <a:headEnd/>
            <a:tailEnd/>
          </a:ln>
        </p:spPr>
        <p:txBody>
          <a:bodyPr wrap="none">
            <a:spAutoFit/>
          </a:bodyPr>
          <a:lstStyle/>
          <a:p>
            <a:pPr algn="ctr"/>
            <a:r>
              <a:rPr lang="en-US" sz="800">
                <a:latin typeface="Calibri" pitchFamily="34" charset="0"/>
              </a:rPr>
              <a:t>3 – Small UPS &amp; Surge Protector Units (550) / Mounted</a:t>
            </a:r>
          </a:p>
          <a:p>
            <a:pPr algn="ctr"/>
            <a:r>
              <a:rPr lang="en-US" sz="800">
                <a:latin typeface="Calibri" pitchFamily="34" charset="0"/>
              </a:rPr>
              <a:t>[1 UPS per SERVER &amp; 1 for Switch / Router</a:t>
            </a:r>
          </a:p>
        </p:txBody>
      </p:sp>
      <p:grpSp>
        <p:nvGrpSpPr>
          <p:cNvPr id="24620" name="Group 11"/>
          <p:cNvGrpSpPr>
            <a:grpSpLocks/>
          </p:cNvGrpSpPr>
          <p:nvPr/>
        </p:nvGrpSpPr>
        <p:grpSpPr bwMode="auto">
          <a:xfrm>
            <a:off x="7620000" y="1289050"/>
            <a:ext cx="738188" cy="1662113"/>
            <a:chOff x="4800" y="996"/>
            <a:chExt cx="465" cy="1047"/>
          </a:xfrm>
        </p:grpSpPr>
        <p:sp>
          <p:nvSpPr>
            <p:cNvPr id="24659" name="Rectangle 26"/>
            <p:cNvSpPr>
              <a:spLocks noChangeArrowheads="1"/>
            </p:cNvSpPr>
            <p:nvPr/>
          </p:nvSpPr>
          <p:spPr bwMode="auto">
            <a:xfrm rot="5400000">
              <a:off x="4534" y="1311"/>
              <a:ext cx="1008" cy="455"/>
            </a:xfrm>
            <a:prstGeom prst="rect">
              <a:avLst/>
            </a:prstGeom>
            <a:solidFill>
              <a:schemeClr val="accent1"/>
            </a:solidFill>
            <a:ln w="9525">
              <a:solidFill>
                <a:schemeClr val="tx1"/>
              </a:solidFill>
              <a:miter lim="800000"/>
              <a:headEnd/>
              <a:tailEnd/>
            </a:ln>
          </p:spPr>
          <p:txBody>
            <a:bodyPr wrap="none" anchor="ctr"/>
            <a:lstStyle/>
            <a:p>
              <a:pPr algn="ctr"/>
              <a:endParaRPr lang="en-US" sz="800">
                <a:latin typeface="Calibri" pitchFamily="34" charset="0"/>
              </a:endParaRPr>
            </a:p>
          </p:txBody>
        </p:sp>
        <p:sp>
          <p:nvSpPr>
            <p:cNvPr id="24660" name="Rectangle 13"/>
            <p:cNvSpPr>
              <a:spLocks noChangeArrowheads="1"/>
            </p:cNvSpPr>
            <p:nvPr/>
          </p:nvSpPr>
          <p:spPr bwMode="auto">
            <a:xfrm rot="5400000">
              <a:off x="4441" y="1355"/>
              <a:ext cx="872" cy="154"/>
            </a:xfrm>
            <a:prstGeom prst="rect">
              <a:avLst/>
            </a:prstGeom>
            <a:noFill/>
            <a:ln w="9525">
              <a:noFill/>
              <a:miter lim="800000"/>
              <a:headEnd/>
              <a:tailEnd/>
            </a:ln>
          </p:spPr>
          <p:txBody>
            <a:bodyPr wrap="none">
              <a:spAutoFit/>
            </a:bodyPr>
            <a:lstStyle/>
            <a:p>
              <a:r>
                <a:rPr lang="en-US" sz="1000">
                  <a:latin typeface="Calibri" pitchFamily="34" charset="0"/>
                </a:rPr>
                <a:t>Cabinet : 42”w x 19”d</a:t>
              </a:r>
            </a:p>
          </p:txBody>
        </p:sp>
      </p:grpSp>
      <p:grpSp>
        <p:nvGrpSpPr>
          <p:cNvPr id="24621" name="Group 14"/>
          <p:cNvGrpSpPr>
            <a:grpSpLocks/>
          </p:cNvGrpSpPr>
          <p:nvPr/>
        </p:nvGrpSpPr>
        <p:grpSpPr bwMode="auto">
          <a:xfrm>
            <a:off x="7620000" y="2908300"/>
            <a:ext cx="741363" cy="1663700"/>
            <a:chOff x="4800" y="2016"/>
            <a:chExt cx="467" cy="1048"/>
          </a:xfrm>
        </p:grpSpPr>
        <p:sp>
          <p:nvSpPr>
            <p:cNvPr id="24657" name="Rectangle 29"/>
            <p:cNvSpPr>
              <a:spLocks noChangeArrowheads="1"/>
            </p:cNvSpPr>
            <p:nvPr/>
          </p:nvSpPr>
          <p:spPr bwMode="auto">
            <a:xfrm rot="5400000">
              <a:off x="4536" y="2332"/>
              <a:ext cx="1008" cy="455"/>
            </a:xfrm>
            <a:prstGeom prst="rect">
              <a:avLst/>
            </a:prstGeom>
            <a:solidFill>
              <a:schemeClr val="accent1"/>
            </a:solidFill>
            <a:ln w="9525">
              <a:solidFill>
                <a:schemeClr val="tx1"/>
              </a:solidFill>
              <a:miter lim="800000"/>
              <a:headEnd/>
              <a:tailEnd/>
            </a:ln>
          </p:spPr>
          <p:txBody>
            <a:bodyPr wrap="none" anchor="ctr"/>
            <a:lstStyle/>
            <a:p>
              <a:pPr algn="ctr"/>
              <a:endParaRPr lang="en-US" sz="800">
                <a:latin typeface="Calibri" pitchFamily="34" charset="0"/>
              </a:endParaRPr>
            </a:p>
          </p:txBody>
        </p:sp>
        <p:sp>
          <p:nvSpPr>
            <p:cNvPr id="24658" name="Rectangle 16"/>
            <p:cNvSpPr>
              <a:spLocks noChangeArrowheads="1"/>
            </p:cNvSpPr>
            <p:nvPr/>
          </p:nvSpPr>
          <p:spPr bwMode="auto">
            <a:xfrm rot="5400000">
              <a:off x="4441" y="2375"/>
              <a:ext cx="872" cy="154"/>
            </a:xfrm>
            <a:prstGeom prst="rect">
              <a:avLst/>
            </a:prstGeom>
            <a:noFill/>
            <a:ln w="9525">
              <a:noFill/>
              <a:miter lim="800000"/>
              <a:headEnd/>
              <a:tailEnd/>
            </a:ln>
          </p:spPr>
          <p:txBody>
            <a:bodyPr wrap="none">
              <a:spAutoFit/>
            </a:bodyPr>
            <a:lstStyle/>
            <a:p>
              <a:r>
                <a:rPr lang="en-US" sz="1000">
                  <a:latin typeface="Calibri" pitchFamily="34" charset="0"/>
                </a:rPr>
                <a:t>Cabinet : 42”w x 19”d</a:t>
              </a:r>
            </a:p>
          </p:txBody>
        </p:sp>
      </p:grpSp>
      <p:sp>
        <p:nvSpPr>
          <p:cNvPr id="24622" name="TextBox 43"/>
          <p:cNvSpPr txBox="1">
            <a:spLocks noChangeArrowheads="1"/>
          </p:cNvSpPr>
          <p:nvPr/>
        </p:nvSpPr>
        <p:spPr bwMode="auto">
          <a:xfrm rot="5400000">
            <a:off x="7029451" y="2720975"/>
            <a:ext cx="2019300" cy="231775"/>
          </a:xfrm>
          <a:prstGeom prst="rect">
            <a:avLst/>
          </a:prstGeom>
          <a:solidFill>
            <a:schemeClr val="bg1"/>
          </a:solidFill>
          <a:ln w="9525">
            <a:noFill/>
            <a:miter lim="800000"/>
            <a:headEnd/>
            <a:tailEnd/>
          </a:ln>
        </p:spPr>
        <p:txBody>
          <a:bodyPr wrap="none">
            <a:spAutoFit/>
          </a:bodyPr>
          <a:lstStyle/>
          <a:p>
            <a:r>
              <a:rPr lang="en-US" sz="900">
                <a:latin typeface="Calibri" pitchFamily="34" charset="0"/>
              </a:rPr>
              <a:t>?Toner Cart Overhead / Bungee Barrier</a:t>
            </a:r>
          </a:p>
        </p:txBody>
      </p:sp>
      <p:grpSp>
        <p:nvGrpSpPr>
          <p:cNvPr id="24623" name="Group 5"/>
          <p:cNvGrpSpPr>
            <a:grpSpLocks/>
          </p:cNvGrpSpPr>
          <p:nvPr/>
        </p:nvGrpSpPr>
        <p:grpSpPr bwMode="auto">
          <a:xfrm>
            <a:off x="1905000" y="1295400"/>
            <a:ext cx="1711325" cy="609600"/>
            <a:chOff x="2272" y="768"/>
            <a:chExt cx="1078" cy="384"/>
          </a:xfrm>
        </p:grpSpPr>
        <p:sp>
          <p:nvSpPr>
            <p:cNvPr id="24655" name="Rectangle 28"/>
            <p:cNvSpPr>
              <a:spLocks noChangeArrowheads="1"/>
            </p:cNvSpPr>
            <p:nvPr/>
          </p:nvSpPr>
          <p:spPr bwMode="auto">
            <a:xfrm>
              <a:off x="2314" y="768"/>
              <a:ext cx="1036" cy="363"/>
            </a:xfrm>
            <a:prstGeom prst="rect">
              <a:avLst/>
            </a:prstGeom>
            <a:solidFill>
              <a:schemeClr val="accent1"/>
            </a:solidFill>
            <a:ln w="9525">
              <a:solidFill>
                <a:schemeClr val="tx1"/>
              </a:solidFill>
              <a:miter lim="800000"/>
              <a:headEnd/>
              <a:tailEnd/>
            </a:ln>
          </p:spPr>
          <p:txBody>
            <a:bodyPr wrap="none" anchor="ctr"/>
            <a:lstStyle/>
            <a:p>
              <a:pPr algn="ctr"/>
              <a:endParaRPr lang="en-US" sz="800">
                <a:latin typeface="Calibri" pitchFamily="34" charset="0"/>
              </a:endParaRPr>
            </a:p>
          </p:txBody>
        </p:sp>
        <p:sp>
          <p:nvSpPr>
            <p:cNvPr id="24656" name="Rectangle 7"/>
            <p:cNvSpPr>
              <a:spLocks noChangeArrowheads="1"/>
            </p:cNvSpPr>
            <p:nvPr/>
          </p:nvSpPr>
          <p:spPr bwMode="auto">
            <a:xfrm>
              <a:off x="2272" y="1008"/>
              <a:ext cx="800" cy="144"/>
            </a:xfrm>
            <a:prstGeom prst="rect">
              <a:avLst/>
            </a:prstGeom>
            <a:noFill/>
            <a:ln w="9525">
              <a:noFill/>
              <a:miter lim="800000"/>
              <a:headEnd/>
              <a:tailEnd/>
            </a:ln>
          </p:spPr>
          <p:txBody>
            <a:bodyPr wrap="none">
              <a:spAutoFit/>
            </a:bodyPr>
            <a:lstStyle/>
            <a:p>
              <a:r>
                <a:rPr lang="en-US" sz="900">
                  <a:latin typeface="Calibri" pitchFamily="34" charset="0"/>
                </a:rPr>
                <a:t>Cabinet : 43”w x 15”d</a:t>
              </a:r>
            </a:p>
          </p:txBody>
        </p:sp>
      </p:grpSp>
      <p:grpSp>
        <p:nvGrpSpPr>
          <p:cNvPr id="24624" name="Group 17"/>
          <p:cNvGrpSpPr>
            <a:grpSpLocks/>
          </p:cNvGrpSpPr>
          <p:nvPr/>
        </p:nvGrpSpPr>
        <p:grpSpPr bwMode="auto">
          <a:xfrm>
            <a:off x="3603625" y="1181100"/>
            <a:ext cx="1628775" cy="709613"/>
            <a:chOff x="3342" y="771"/>
            <a:chExt cx="1026" cy="447"/>
          </a:xfrm>
        </p:grpSpPr>
        <p:sp>
          <p:nvSpPr>
            <p:cNvPr id="24653" name="Rectangle 30"/>
            <p:cNvSpPr>
              <a:spLocks noChangeArrowheads="1"/>
            </p:cNvSpPr>
            <p:nvPr/>
          </p:nvSpPr>
          <p:spPr bwMode="auto">
            <a:xfrm>
              <a:off x="3360" y="771"/>
              <a:ext cx="1008" cy="432"/>
            </a:xfrm>
            <a:prstGeom prst="rect">
              <a:avLst/>
            </a:prstGeom>
            <a:solidFill>
              <a:schemeClr val="accent1"/>
            </a:solidFill>
            <a:ln w="9525">
              <a:solidFill>
                <a:schemeClr val="tx1"/>
              </a:solidFill>
              <a:miter lim="800000"/>
              <a:headEnd/>
              <a:tailEnd/>
            </a:ln>
          </p:spPr>
          <p:txBody>
            <a:bodyPr wrap="none" anchor="ctr"/>
            <a:lstStyle/>
            <a:p>
              <a:pPr algn="ctr"/>
              <a:endParaRPr lang="en-US" sz="800">
                <a:latin typeface="Calibri" pitchFamily="34" charset="0"/>
              </a:endParaRPr>
            </a:p>
          </p:txBody>
        </p:sp>
        <p:sp>
          <p:nvSpPr>
            <p:cNvPr id="24654" name="Rectangle 19"/>
            <p:cNvSpPr>
              <a:spLocks noChangeArrowheads="1"/>
            </p:cNvSpPr>
            <p:nvPr/>
          </p:nvSpPr>
          <p:spPr bwMode="auto">
            <a:xfrm>
              <a:off x="3342" y="1074"/>
              <a:ext cx="800" cy="144"/>
            </a:xfrm>
            <a:prstGeom prst="rect">
              <a:avLst/>
            </a:prstGeom>
            <a:noFill/>
            <a:ln w="9525">
              <a:noFill/>
              <a:miter lim="800000"/>
              <a:headEnd/>
              <a:tailEnd/>
            </a:ln>
          </p:spPr>
          <p:txBody>
            <a:bodyPr wrap="none">
              <a:spAutoFit/>
            </a:bodyPr>
            <a:lstStyle/>
            <a:p>
              <a:r>
                <a:rPr lang="en-US" sz="900">
                  <a:latin typeface="Calibri" pitchFamily="34" charset="0"/>
                </a:rPr>
                <a:t>Cabinet : 42”w x 18”d</a:t>
              </a:r>
            </a:p>
          </p:txBody>
        </p:sp>
      </p:grpSp>
      <p:sp>
        <p:nvSpPr>
          <p:cNvPr id="24625" name="Rectangle 18"/>
          <p:cNvSpPr>
            <a:spLocks noChangeArrowheads="1"/>
          </p:cNvSpPr>
          <p:nvPr/>
        </p:nvSpPr>
        <p:spPr bwMode="auto">
          <a:xfrm>
            <a:off x="901700" y="1171575"/>
            <a:ext cx="1003300" cy="595313"/>
          </a:xfrm>
          <a:prstGeom prst="rect">
            <a:avLst/>
          </a:prstGeom>
          <a:noFill/>
          <a:ln w="38100">
            <a:solidFill>
              <a:schemeClr val="tx1"/>
            </a:solidFill>
            <a:prstDash val="dash"/>
            <a:miter lim="800000"/>
            <a:headEnd/>
            <a:tailEnd/>
          </a:ln>
        </p:spPr>
        <p:txBody>
          <a:bodyPr wrap="none" anchor="ctr"/>
          <a:lstStyle/>
          <a:p>
            <a:pPr algn="ctr"/>
            <a:endParaRPr lang="en-US" sz="1200">
              <a:latin typeface="Calibri" pitchFamily="34" charset="0"/>
            </a:endParaRPr>
          </a:p>
        </p:txBody>
      </p:sp>
      <p:sp>
        <p:nvSpPr>
          <p:cNvPr id="24626" name="Rectangle 18"/>
          <p:cNvSpPr>
            <a:spLocks noChangeArrowheads="1"/>
          </p:cNvSpPr>
          <p:nvPr/>
        </p:nvSpPr>
        <p:spPr bwMode="auto">
          <a:xfrm>
            <a:off x="5930900" y="1166813"/>
            <a:ext cx="1003300" cy="357187"/>
          </a:xfrm>
          <a:prstGeom prst="rect">
            <a:avLst/>
          </a:prstGeom>
          <a:noFill/>
          <a:ln w="38100">
            <a:solidFill>
              <a:schemeClr val="tx1"/>
            </a:solidFill>
            <a:prstDash val="dash"/>
            <a:miter lim="800000"/>
            <a:headEnd/>
            <a:tailEnd/>
          </a:ln>
        </p:spPr>
        <p:txBody>
          <a:bodyPr wrap="none" anchor="ctr"/>
          <a:lstStyle/>
          <a:p>
            <a:pPr algn="ctr"/>
            <a:endParaRPr lang="en-US" sz="1200">
              <a:latin typeface="Calibri" pitchFamily="34" charset="0"/>
            </a:endParaRPr>
          </a:p>
        </p:txBody>
      </p:sp>
      <p:grpSp>
        <p:nvGrpSpPr>
          <p:cNvPr id="24627" name="Group 62"/>
          <p:cNvGrpSpPr>
            <a:grpSpLocks/>
          </p:cNvGrpSpPr>
          <p:nvPr/>
        </p:nvGrpSpPr>
        <p:grpSpPr bwMode="auto">
          <a:xfrm>
            <a:off x="960438" y="2819400"/>
            <a:ext cx="639762" cy="609600"/>
            <a:chOff x="1632" y="1536"/>
            <a:chExt cx="403" cy="384"/>
          </a:xfrm>
        </p:grpSpPr>
        <p:sp>
          <p:nvSpPr>
            <p:cNvPr id="139" name="Oval 138"/>
            <p:cNvSpPr/>
            <p:nvPr/>
          </p:nvSpPr>
          <p:spPr>
            <a:xfrm>
              <a:off x="1632" y="1536"/>
              <a:ext cx="384" cy="384"/>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652" name="TextBox 47"/>
            <p:cNvSpPr txBox="1">
              <a:spLocks noChangeArrowheads="1"/>
            </p:cNvSpPr>
            <p:nvPr/>
          </p:nvSpPr>
          <p:spPr bwMode="auto">
            <a:xfrm>
              <a:off x="1633" y="1542"/>
              <a:ext cx="402" cy="366"/>
            </a:xfrm>
            <a:prstGeom prst="rect">
              <a:avLst/>
            </a:prstGeom>
            <a:noFill/>
            <a:ln w="9525">
              <a:noFill/>
              <a:miter lim="800000"/>
              <a:headEnd/>
              <a:tailEnd/>
            </a:ln>
          </p:spPr>
          <p:txBody>
            <a:bodyPr wrap="none">
              <a:spAutoFit/>
            </a:bodyPr>
            <a:lstStyle/>
            <a:p>
              <a:pPr algn="ctr"/>
              <a:r>
                <a:rPr lang="en-US" sz="800">
                  <a:solidFill>
                    <a:srgbClr val="00B0F0"/>
                  </a:solidFill>
                  <a:latin typeface="Calibri" pitchFamily="34" charset="0"/>
                </a:rPr>
                <a:t>Access</a:t>
              </a:r>
            </a:p>
            <a:p>
              <a:pPr algn="ctr"/>
              <a:r>
                <a:rPr lang="en-US" sz="800">
                  <a:solidFill>
                    <a:srgbClr val="00B0F0"/>
                  </a:solidFill>
                  <a:latin typeface="Calibri" pitchFamily="34" charset="0"/>
                </a:rPr>
                <a:t>Wireless</a:t>
              </a:r>
            </a:p>
            <a:p>
              <a:pPr algn="ctr"/>
              <a:r>
                <a:rPr lang="en-US" sz="800">
                  <a:solidFill>
                    <a:srgbClr val="00B0F0"/>
                  </a:solidFill>
                  <a:latin typeface="Calibri" pitchFamily="34" charset="0"/>
                </a:rPr>
                <a:t>Access Pt</a:t>
              </a:r>
            </a:p>
            <a:p>
              <a:pPr algn="ctr"/>
              <a:r>
                <a:rPr lang="en-US" sz="800">
                  <a:solidFill>
                    <a:srgbClr val="00B0F0"/>
                  </a:solidFill>
                  <a:latin typeface="Calibri" pitchFamily="34" charset="0"/>
                </a:rPr>
                <a:t>Bubble</a:t>
              </a:r>
            </a:p>
          </p:txBody>
        </p:sp>
      </p:grpSp>
      <p:sp>
        <p:nvSpPr>
          <p:cNvPr id="24628" name="Rectangle 48"/>
          <p:cNvSpPr>
            <a:spLocks noChangeArrowheads="1"/>
          </p:cNvSpPr>
          <p:nvPr/>
        </p:nvSpPr>
        <p:spPr bwMode="auto">
          <a:xfrm>
            <a:off x="6400800" y="4572000"/>
            <a:ext cx="914400" cy="228600"/>
          </a:xfrm>
          <a:prstGeom prst="rect">
            <a:avLst/>
          </a:prstGeom>
          <a:solidFill>
            <a:schemeClr val="accent1"/>
          </a:solidFill>
          <a:ln w="9525">
            <a:solidFill>
              <a:schemeClr val="tx1"/>
            </a:solidFill>
            <a:miter lim="800000"/>
            <a:headEnd/>
            <a:tailEnd/>
          </a:ln>
        </p:spPr>
        <p:txBody>
          <a:bodyPr wrap="none" anchor="ctr"/>
          <a:lstStyle/>
          <a:p>
            <a:pPr algn="ctr"/>
            <a:r>
              <a:rPr lang="en-US" sz="700">
                <a:latin typeface="Calibri" pitchFamily="34" charset="0"/>
              </a:rPr>
              <a:t>Step Up</a:t>
            </a:r>
          </a:p>
        </p:txBody>
      </p:sp>
      <p:grpSp>
        <p:nvGrpSpPr>
          <p:cNvPr id="24629" name="Group 146"/>
          <p:cNvGrpSpPr>
            <a:grpSpLocks/>
          </p:cNvGrpSpPr>
          <p:nvPr/>
        </p:nvGrpSpPr>
        <p:grpSpPr bwMode="auto">
          <a:xfrm>
            <a:off x="5867400" y="6496050"/>
            <a:ext cx="1076325" cy="369888"/>
            <a:chOff x="3696" y="4092"/>
            <a:chExt cx="678" cy="233"/>
          </a:xfrm>
        </p:grpSpPr>
        <p:grpSp>
          <p:nvGrpSpPr>
            <p:cNvPr id="24647" name="Group 147"/>
            <p:cNvGrpSpPr>
              <a:grpSpLocks/>
            </p:cNvGrpSpPr>
            <p:nvPr/>
          </p:nvGrpSpPr>
          <p:grpSpPr bwMode="auto">
            <a:xfrm>
              <a:off x="3696" y="4134"/>
              <a:ext cx="159" cy="135"/>
              <a:chOff x="4257" y="4140"/>
              <a:chExt cx="159" cy="135"/>
            </a:xfrm>
          </p:grpSpPr>
          <p:sp>
            <p:nvSpPr>
              <p:cNvPr id="24649" name="Oval 148"/>
              <p:cNvSpPr>
                <a:spLocks noChangeArrowheads="1"/>
              </p:cNvSpPr>
              <p:nvPr/>
            </p:nvSpPr>
            <p:spPr bwMode="auto">
              <a:xfrm>
                <a:off x="4284" y="4158"/>
                <a:ext cx="96" cy="96"/>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4650" name="Text Box 149"/>
              <p:cNvSpPr txBox="1">
                <a:spLocks noChangeArrowheads="1"/>
              </p:cNvSpPr>
              <p:nvPr/>
            </p:nvSpPr>
            <p:spPr bwMode="auto">
              <a:xfrm>
                <a:off x="4257" y="4140"/>
                <a:ext cx="159" cy="135"/>
              </a:xfrm>
              <a:prstGeom prst="rect">
                <a:avLst/>
              </a:prstGeom>
              <a:noFill/>
              <a:ln w="9525">
                <a:noFill/>
                <a:miter lim="800000"/>
                <a:headEnd/>
                <a:tailEnd/>
              </a:ln>
            </p:spPr>
            <p:txBody>
              <a:bodyPr wrap="none">
                <a:spAutoFit/>
              </a:bodyPr>
              <a:lstStyle/>
              <a:p>
                <a:r>
                  <a:rPr lang="en-US" sz="800">
                    <a:latin typeface="Calibri" pitchFamily="34" charset="0"/>
                  </a:rPr>
                  <a:t>S</a:t>
                </a:r>
              </a:p>
            </p:txBody>
          </p:sp>
        </p:grpSp>
        <p:sp>
          <p:nvSpPr>
            <p:cNvPr id="24648" name="Text Box 150"/>
            <p:cNvSpPr txBox="1">
              <a:spLocks noChangeArrowheads="1"/>
            </p:cNvSpPr>
            <p:nvPr/>
          </p:nvSpPr>
          <p:spPr bwMode="auto">
            <a:xfrm>
              <a:off x="3793" y="4092"/>
              <a:ext cx="581" cy="233"/>
            </a:xfrm>
            <a:prstGeom prst="rect">
              <a:avLst/>
            </a:prstGeom>
            <a:noFill/>
            <a:ln w="9525">
              <a:noFill/>
              <a:miter lim="800000"/>
              <a:headEnd/>
              <a:tailEnd/>
            </a:ln>
          </p:spPr>
          <p:txBody>
            <a:bodyPr wrap="none">
              <a:spAutoFit/>
            </a:bodyPr>
            <a:lstStyle/>
            <a:p>
              <a:r>
                <a:rPr lang="en-US" sz="900">
                  <a:latin typeface="Calibri" pitchFamily="34" charset="0"/>
                </a:rPr>
                <a:t>Smoke &amp; CO2</a:t>
              </a:r>
            </a:p>
            <a:p>
              <a:r>
                <a:rPr lang="en-US" sz="900">
                  <a:latin typeface="Calibri" pitchFamily="34" charset="0"/>
                </a:rPr>
                <a:t>Detector</a:t>
              </a:r>
            </a:p>
          </p:txBody>
        </p:sp>
      </p:grpSp>
      <p:grpSp>
        <p:nvGrpSpPr>
          <p:cNvPr id="24630" name="Group 151"/>
          <p:cNvGrpSpPr>
            <a:grpSpLocks/>
          </p:cNvGrpSpPr>
          <p:nvPr/>
        </p:nvGrpSpPr>
        <p:grpSpPr bwMode="auto">
          <a:xfrm>
            <a:off x="6629400" y="5257800"/>
            <a:ext cx="246063" cy="214313"/>
            <a:chOff x="3549" y="4140"/>
            <a:chExt cx="155" cy="135"/>
          </a:xfrm>
        </p:grpSpPr>
        <p:sp>
          <p:nvSpPr>
            <p:cNvPr id="24645" name="Oval 152"/>
            <p:cNvSpPr>
              <a:spLocks noChangeArrowheads="1"/>
            </p:cNvSpPr>
            <p:nvPr/>
          </p:nvSpPr>
          <p:spPr bwMode="auto">
            <a:xfrm>
              <a:off x="3576" y="4158"/>
              <a:ext cx="96" cy="96"/>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4646" name="Text Box 153"/>
            <p:cNvSpPr txBox="1">
              <a:spLocks noChangeArrowheads="1"/>
            </p:cNvSpPr>
            <p:nvPr/>
          </p:nvSpPr>
          <p:spPr bwMode="auto">
            <a:xfrm>
              <a:off x="3549" y="4140"/>
              <a:ext cx="155" cy="135"/>
            </a:xfrm>
            <a:prstGeom prst="rect">
              <a:avLst/>
            </a:prstGeom>
            <a:noFill/>
            <a:ln w="9525">
              <a:noFill/>
              <a:miter lim="800000"/>
              <a:headEnd/>
              <a:tailEnd/>
            </a:ln>
          </p:spPr>
          <p:txBody>
            <a:bodyPr wrap="none">
              <a:spAutoFit/>
            </a:bodyPr>
            <a:lstStyle/>
            <a:p>
              <a:r>
                <a:rPr lang="en-US" sz="800">
                  <a:latin typeface="Calibri" pitchFamily="34" charset="0"/>
                </a:rPr>
                <a:t>F</a:t>
              </a:r>
            </a:p>
          </p:txBody>
        </p:sp>
      </p:grpSp>
      <p:grpSp>
        <p:nvGrpSpPr>
          <p:cNvPr id="24631" name="Group 154"/>
          <p:cNvGrpSpPr>
            <a:grpSpLocks/>
          </p:cNvGrpSpPr>
          <p:nvPr/>
        </p:nvGrpSpPr>
        <p:grpSpPr bwMode="auto">
          <a:xfrm>
            <a:off x="7381875" y="4610100"/>
            <a:ext cx="252413" cy="214313"/>
            <a:chOff x="4257" y="4140"/>
            <a:chExt cx="159" cy="135"/>
          </a:xfrm>
        </p:grpSpPr>
        <p:sp>
          <p:nvSpPr>
            <p:cNvPr id="24643" name="Oval 155"/>
            <p:cNvSpPr>
              <a:spLocks noChangeArrowheads="1"/>
            </p:cNvSpPr>
            <p:nvPr/>
          </p:nvSpPr>
          <p:spPr bwMode="auto">
            <a:xfrm>
              <a:off x="4284" y="4158"/>
              <a:ext cx="96" cy="96"/>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24644" name="Text Box 156"/>
            <p:cNvSpPr txBox="1">
              <a:spLocks noChangeArrowheads="1"/>
            </p:cNvSpPr>
            <p:nvPr/>
          </p:nvSpPr>
          <p:spPr bwMode="auto">
            <a:xfrm>
              <a:off x="4257" y="4140"/>
              <a:ext cx="159" cy="135"/>
            </a:xfrm>
            <a:prstGeom prst="rect">
              <a:avLst/>
            </a:prstGeom>
            <a:noFill/>
            <a:ln w="9525">
              <a:noFill/>
              <a:miter lim="800000"/>
              <a:headEnd/>
              <a:tailEnd/>
            </a:ln>
          </p:spPr>
          <p:txBody>
            <a:bodyPr wrap="none">
              <a:spAutoFit/>
            </a:bodyPr>
            <a:lstStyle/>
            <a:p>
              <a:r>
                <a:rPr lang="en-US" sz="800">
                  <a:latin typeface="Calibri" pitchFamily="34" charset="0"/>
                </a:rPr>
                <a:t>S</a:t>
              </a:r>
            </a:p>
          </p:txBody>
        </p:sp>
      </p:grpSp>
      <p:grpSp>
        <p:nvGrpSpPr>
          <p:cNvPr id="24632" name="Group 59"/>
          <p:cNvGrpSpPr>
            <a:grpSpLocks/>
          </p:cNvGrpSpPr>
          <p:nvPr/>
        </p:nvGrpSpPr>
        <p:grpSpPr bwMode="auto">
          <a:xfrm>
            <a:off x="5410200" y="2667000"/>
            <a:ext cx="609600" cy="609600"/>
            <a:chOff x="2928" y="1567"/>
            <a:chExt cx="384" cy="384"/>
          </a:xfrm>
        </p:grpSpPr>
        <p:sp>
          <p:nvSpPr>
            <p:cNvPr id="154" name="Oval 153"/>
            <p:cNvSpPr/>
            <p:nvPr/>
          </p:nvSpPr>
          <p:spPr>
            <a:xfrm>
              <a:off x="2928" y="1567"/>
              <a:ext cx="384" cy="384"/>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642" name="TextBox 45"/>
            <p:cNvSpPr txBox="1">
              <a:spLocks noChangeArrowheads="1"/>
            </p:cNvSpPr>
            <p:nvPr/>
          </p:nvSpPr>
          <p:spPr bwMode="auto">
            <a:xfrm>
              <a:off x="2988" y="1674"/>
              <a:ext cx="264" cy="165"/>
            </a:xfrm>
            <a:prstGeom prst="rect">
              <a:avLst/>
            </a:prstGeom>
            <a:noFill/>
            <a:ln w="9525">
              <a:noFill/>
              <a:miter lim="800000"/>
              <a:headEnd/>
              <a:tailEnd/>
            </a:ln>
          </p:spPr>
          <p:txBody>
            <a:bodyPr wrap="none">
              <a:spAutoFit/>
            </a:bodyPr>
            <a:lstStyle/>
            <a:p>
              <a:r>
                <a:rPr lang="en-US" sz="1100">
                  <a:solidFill>
                    <a:srgbClr val="00B0F0"/>
                  </a:solidFill>
                  <a:latin typeface="Calibri" pitchFamily="34" charset="0"/>
                </a:rPr>
                <a:t>A/C</a:t>
              </a:r>
            </a:p>
          </p:txBody>
        </p:sp>
      </p:grpSp>
      <p:sp>
        <p:nvSpPr>
          <p:cNvPr id="156" name="TextBox 155"/>
          <p:cNvSpPr txBox="1"/>
          <p:nvPr/>
        </p:nvSpPr>
        <p:spPr>
          <a:xfrm>
            <a:off x="1343025" y="600075"/>
            <a:ext cx="3000375" cy="307975"/>
          </a:xfrm>
          <a:prstGeom prst="rect">
            <a:avLst/>
          </a:prstGeom>
          <a:noFill/>
          <a:ln>
            <a:solidFill>
              <a:schemeClr val="accent2">
                <a:lumMod val="75000"/>
              </a:schemeClr>
            </a:solidFill>
          </a:ln>
        </p:spPr>
        <p:txBody>
          <a:bodyPr wrap="none">
            <a:spAutoFit/>
          </a:bodyPr>
          <a:lstStyle/>
          <a:p>
            <a:pPr fontAlgn="auto">
              <a:spcBef>
                <a:spcPts val="0"/>
              </a:spcBef>
              <a:spcAft>
                <a:spcPts val="0"/>
              </a:spcAft>
              <a:defRPr/>
            </a:pPr>
            <a:r>
              <a:rPr lang="en-US" sz="1400" dirty="0">
                <a:latin typeface="+mn-lt"/>
              </a:rPr>
              <a:t>OPTIONAL: WEBM Screen Room Office</a:t>
            </a:r>
            <a:endParaRPr lang="en-US" sz="1400" dirty="0">
              <a:latin typeface="+mn-lt"/>
            </a:endParaRPr>
          </a:p>
        </p:txBody>
      </p:sp>
      <p:sp>
        <p:nvSpPr>
          <p:cNvPr id="157" name="TextBox 156"/>
          <p:cNvSpPr txBox="1"/>
          <p:nvPr/>
        </p:nvSpPr>
        <p:spPr>
          <a:xfrm>
            <a:off x="1981200" y="5543550"/>
            <a:ext cx="3570288" cy="261938"/>
          </a:xfrm>
          <a:prstGeom prst="rect">
            <a:avLst/>
          </a:prstGeom>
          <a:noFill/>
          <a:ln>
            <a:solidFill>
              <a:schemeClr val="accent2">
                <a:lumMod val="75000"/>
              </a:schemeClr>
            </a:solidFill>
          </a:ln>
        </p:spPr>
        <p:txBody>
          <a:bodyPr wrap="none">
            <a:spAutoFit/>
          </a:bodyPr>
          <a:lstStyle/>
          <a:p>
            <a:pPr fontAlgn="auto">
              <a:spcBef>
                <a:spcPts val="0"/>
              </a:spcBef>
              <a:spcAft>
                <a:spcPts val="0"/>
              </a:spcAft>
              <a:defRPr/>
            </a:pPr>
            <a:r>
              <a:rPr lang="en-US" sz="1100" dirty="0">
                <a:latin typeface="+mn-lt"/>
              </a:rPr>
              <a:t>OPTIONAL: General Storage / Outside Work Area &amp; Awning</a:t>
            </a:r>
            <a:endParaRPr lang="en-US" sz="1100" dirty="0">
              <a:latin typeface="+mn-lt"/>
            </a:endParaRPr>
          </a:p>
        </p:txBody>
      </p:sp>
      <p:grpSp>
        <p:nvGrpSpPr>
          <p:cNvPr id="24635" name="Group 59"/>
          <p:cNvGrpSpPr>
            <a:grpSpLocks/>
          </p:cNvGrpSpPr>
          <p:nvPr/>
        </p:nvGrpSpPr>
        <p:grpSpPr bwMode="auto">
          <a:xfrm>
            <a:off x="1981200" y="2514600"/>
            <a:ext cx="609600" cy="609600"/>
            <a:chOff x="2928" y="1567"/>
            <a:chExt cx="384" cy="384"/>
          </a:xfrm>
        </p:grpSpPr>
        <p:sp>
          <p:nvSpPr>
            <p:cNvPr id="159" name="Oval 158"/>
            <p:cNvSpPr/>
            <p:nvPr/>
          </p:nvSpPr>
          <p:spPr>
            <a:xfrm>
              <a:off x="2928" y="1567"/>
              <a:ext cx="384" cy="384"/>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640" name="TextBox 45"/>
            <p:cNvSpPr txBox="1">
              <a:spLocks noChangeArrowheads="1"/>
            </p:cNvSpPr>
            <p:nvPr/>
          </p:nvSpPr>
          <p:spPr bwMode="auto">
            <a:xfrm>
              <a:off x="2970" y="1632"/>
              <a:ext cx="285" cy="271"/>
            </a:xfrm>
            <a:prstGeom prst="rect">
              <a:avLst/>
            </a:prstGeom>
            <a:noFill/>
            <a:ln w="9525">
              <a:noFill/>
              <a:miter lim="800000"/>
              <a:headEnd/>
              <a:tailEnd/>
            </a:ln>
          </p:spPr>
          <p:txBody>
            <a:bodyPr wrap="none">
              <a:spAutoFit/>
            </a:bodyPr>
            <a:lstStyle/>
            <a:p>
              <a:r>
                <a:rPr lang="en-US" sz="1100">
                  <a:solidFill>
                    <a:srgbClr val="00B0F0"/>
                  </a:solidFill>
                  <a:latin typeface="Calibri" pitchFamily="34" charset="0"/>
                </a:rPr>
                <a:t>Roof</a:t>
              </a:r>
              <a:br>
                <a:rPr lang="en-US" sz="1100">
                  <a:solidFill>
                    <a:srgbClr val="00B0F0"/>
                  </a:solidFill>
                  <a:latin typeface="Calibri" pitchFamily="34" charset="0"/>
                </a:rPr>
              </a:br>
              <a:r>
                <a:rPr lang="en-US" sz="1100">
                  <a:solidFill>
                    <a:srgbClr val="00B0F0"/>
                  </a:solidFill>
                  <a:latin typeface="Calibri" pitchFamily="34" charset="0"/>
                </a:rPr>
                <a:t>Vent</a:t>
              </a:r>
            </a:p>
          </p:txBody>
        </p:sp>
      </p:grpSp>
      <p:sp>
        <p:nvSpPr>
          <p:cNvPr id="24636" name="TextBox 160"/>
          <p:cNvSpPr txBox="1">
            <a:spLocks noChangeArrowheads="1"/>
          </p:cNvSpPr>
          <p:nvPr/>
        </p:nvSpPr>
        <p:spPr bwMode="auto">
          <a:xfrm>
            <a:off x="2819400" y="1981200"/>
            <a:ext cx="1879600" cy="369888"/>
          </a:xfrm>
          <a:prstGeom prst="rect">
            <a:avLst/>
          </a:prstGeom>
          <a:noFill/>
          <a:ln w="9525">
            <a:noFill/>
            <a:miter lim="800000"/>
            <a:headEnd/>
            <a:tailEnd/>
          </a:ln>
        </p:spPr>
        <p:txBody>
          <a:bodyPr wrap="none">
            <a:spAutoFit/>
          </a:bodyPr>
          <a:lstStyle/>
          <a:p>
            <a:r>
              <a:rPr lang="en-US">
                <a:latin typeface="Calibri" pitchFamily="34" charset="0"/>
              </a:rPr>
              <a:t>Main Storage Side</a:t>
            </a:r>
          </a:p>
        </p:txBody>
      </p:sp>
      <p:sp>
        <p:nvSpPr>
          <p:cNvPr id="24637" name="TextBox 161"/>
          <p:cNvSpPr txBox="1">
            <a:spLocks noChangeArrowheads="1"/>
          </p:cNvSpPr>
          <p:nvPr/>
        </p:nvSpPr>
        <p:spPr bwMode="auto">
          <a:xfrm>
            <a:off x="3124200" y="3429000"/>
            <a:ext cx="1235075" cy="369888"/>
          </a:xfrm>
          <a:prstGeom prst="rect">
            <a:avLst/>
          </a:prstGeom>
          <a:noFill/>
          <a:ln w="9525">
            <a:noFill/>
            <a:miter lim="800000"/>
            <a:headEnd/>
            <a:tailEnd/>
          </a:ln>
        </p:spPr>
        <p:txBody>
          <a:bodyPr wrap="none">
            <a:spAutoFit/>
          </a:bodyPr>
          <a:lstStyle/>
          <a:p>
            <a:r>
              <a:rPr lang="en-US">
                <a:latin typeface="Calibri" pitchFamily="34" charset="0"/>
              </a:rPr>
              <a:t>Server Side</a:t>
            </a:r>
          </a:p>
        </p:txBody>
      </p:sp>
      <p:sp>
        <p:nvSpPr>
          <p:cNvPr id="24638" name="TextBox 162"/>
          <p:cNvSpPr txBox="1">
            <a:spLocks noChangeArrowheads="1"/>
          </p:cNvSpPr>
          <p:nvPr/>
        </p:nvSpPr>
        <p:spPr bwMode="auto">
          <a:xfrm rot="5400000">
            <a:off x="6710363" y="2901950"/>
            <a:ext cx="1449388" cy="369887"/>
          </a:xfrm>
          <a:prstGeom prst="rect">
            <a:avLst/>
          </a:prstGeom>
          <a:noFill/>
          <a:ln w="9525">
            <a:noFill/>
            <a:miter lim="800000"/>
            <a:headEnd/>
            <a:tailEnd/>
          </a:ln>
        </p:spPr>
        <p:txBody>
          <a:bodyPr wrap="none">
            <a:spAutoFit/>
          </a:bodyPr>
          <a:lstStyle/>
          <a:p>
            <a:r>
              <a:rPr lang="en-US">
                <a:latin typeface="Calibri" pitchFamily="34" charset="0"/>
              </a:rPr>
              <a:t>Front Storage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TotalTime>
  <Words>3061</Words>
  <Application>Microsoft Office PowerPoint</Application>
  <PresentationFormat>On-screen Show (4:3)</PresentationFormat>
  <Paragraphs>590</Paragraphs>
  <Slides>54</Slides>
  <Notes>1</Notes>
  <HiddenSlides>0</HiddenSlides>
  <MMClips>0</MMClips>
  <ScaleCrop>false</ScaleCrop>
  <HeadingPairs>
    <vt:vector size="6" baseType="variant">
      <vt:variant>
        <vt:lpstr>Fonts Used</vt:lpstr>
      </vt:variant>
      <vt:variant>
        <vt:i4>4</vt:i4>
      </vt:variant>
      <vt:variant>
        <vt:lpstr>Design Template</vt:lpstr>
      </vt:variant>
      <vt:variant>
        <vt:i4>13</vt:i4>
      </vt:variant>
      <vt:variant>
        <vt:lpstr>Slide Titles</vt:lpstr>
      </vt:variant>
      <vt:variant>
        <vt:i4>54</vt:i4>
      </vt:variant>
    </vt:vector>
  </HeadingPairs>
  <TitlesOfParts>
    <vt:vector size="71" baseType="lpstr">
      <vt:lpstr>Calibri</vt:lpstr>
      <vt:lpstr>Arial</vt:lpstr>
      <vt:lpstr>Times New Roman</vt:lpstr>
      <vt:lpstr>+mj-lt</vt:lpstr>
      <vt:lpstr>Office Theme</vt:lpstr>
      <vt:lpstr>Custom Design</vt:lpstr>
      <vt:lpstr>Custom Design</vt:lpstr>
      <vt:lpstr>Custom Design</vt:lpstr>
      <vt:lpstr>Custom Design</vt:lpstr>
      <vt:lpstr>Custom Design</vt:lpstr>
      <vt:lpstr>Custom Design</vt:lpstr>
      <vt:lpstr>Custom Design</vt:lpstr>
      <vt:lpstr>Custom Design</vt:lpstr>
      <vt:lpstr>Custom Design</vt:lpstr>
      <vt:lpstr>Custom Design</vt:lpstr>
      <vt:lpstr>Custom Design</vt:lpstr>
      <vt:lpstr>Custom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Karen Parker</dc:creator>
  <cp:lastModifiedBy>dguenther</cp:lastModifiedBy>
  <cp:revision>85</cp:revision>
  <dcterms:created xsi:type="dcterms:W3CDTF">2008-11-16T15:28:51Z</dcterms:created>
  <dcterms:modified xsi:type="dcterms:W3CDTF">2009-10-02T15:26:14Z</dcterms:modified>
</cp:coreProperties>
</file>