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6" r:id="rId2"/>
    <p:sldId id="257" r:id="rId3"/>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96"/>
  </p:normalViewPr>
  <p:slideViewPr>
    <p:cSldViewPr snapToGrid="0" snapToObjects="1">
      <p:cViewPr>
        <p:scale>
          <a:sx n="153" d="100"/>
          <a:sy n="153" d="100"/>
        </p:scale>
        <p:origin x="-4600" y="-304"/>
      </p:cViewPr>
      <p:guideLst>
        <p:guide orient="horz" pos="2448"/>
        <p:guide pos="319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59901C-EC42-C54B-92DF-041ADF0C2380}" type="datetimeFigureOut">
              <a:t>6/22/17</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CC2FAA-9395-0E49-96C8-9F4791DD574F}" type="slidenum">
              <a:t>‹#›</a:t>
            </a:fld>
            <a:endParaRPr lang="en-US"/>
          </a:p>
        </p:txBody>
      </p:sp>
    </p:spTree>
    <p:extLst>
      <p:ext uri="{BB962C8B-B14F-4D97-AF65-F5344CB8AC3E}">
        <p14:creationId xmlns:p14="http://schemas.microsoft.com/office/powerpoint/2010/main" val="15343644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a:t>
            </a:r>
            <a:r>
              <a:rPr lang="en-US" baseline="0"/>
              <a:t> contact card that LEOs and other agency field personnel can use to inform people of violations of restrictions, in lieu of a ticket* or when visitors are not on site.  Agency logo can be changed; open the art_patrolcard folder, then open the agencylogos.pptx file and copy/paste your agency’s logo. The text and symbols can be switched based on most common fire causes. Please remember that you will probably have exceptions on wording… so the text can be changed to meet specific wording on orders.</a:t>
            </a:r>
          </a:p>
          <a:p>
            <a:pPr marL="0" indent="0">
              <a:buFontTx/>
              <a:buNone/>
            </a:pPr>
            <a:r>
              <a:rPr lang="en-US" baseline="0"/>
              <a:t>* If restrictions have been enacted but signs and flyers have not yet been posted… ie the visitor says “I did not know” or “I did not see a sign”.</a:t>
            </a:r>
          </a:p>
          <a:p>
            <a:pPr marL="0" indent="0">
              <a:buFontTx/>
              <a:buNone/>
            </a:pPr>
            <a:r>
              <a:rPr lang="en-US" baseline="0"/>
              <a:t>These should be printed on bright cardstock (Astrobright yellow or green)</a:t>
            </a:r>
          </a:p>
        </p:txBody>
      </p:sp>
      <p:sp>
        <p:nvSpPr>
          <p:cNvPr id="4" name="Slide Number Placeholder 3"/>
          <p:cNvSpPr>
            <a:spLocks noGrp="1"/>
          </p:cNvSpPr>
          <p:nvPr>
            <p:ph type="sldNum" sz="quarter" idx="10"/>
          </p:nvPr>
        </p:nvSpPr>
        <p:spPr/>
        <p:txBody>
          <a:bodyPr/>
          <a:lstStyle/>
          <a:p>
            <a:fld id="{CECC2FAA-9395-0E49-96C8-9F4791DD574F}" type="slidenum">
              <a:t>1</a:t>
            </a:fld>
            <a:endParaRPr lang="en-US"/>
          </a:p>
        </p:txBody>
      </p:sp>
    </p:spTree>
    <p:extLst>
      <p:ext uri="{BB962C8B-B14F-4D97-AF65-F5344CB8AC3E}">
        <p14:creationId xmlns:p14="http://schemas.microsoft.com/office/powerpoint/2010/main" val="205456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CC2FAA-9395-0E49-96C8-9F4791DD574F}" type="slidenum">
              <a:rPr lang="en-US"/>
              <a:t>2</a:t>
            </a:fld>
            <a:endParaRPr lang="en-US"/>
          </a:p>
        </p:txBody>
      </p:sp>
    </p:spTree>
    <p:extLst>
      <p:ext uri="{BB962C8B-B14F-4D97-AF65-F5344CB8AC3E}">
        <p14:creationId xmlns:p14="http://schemas.microsoft.com/office/powerpoint/2010/main" val="3375476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52175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46991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52637"/>
            <a:ext cx="2488407" cy="75169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562" y="352637"/>
            <a:ext cx="7301071" cy="75169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17484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303280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57556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2054648"/>
            <a:ext cx="4894738"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5941" y="2054648"/>
            <a:ext cx="4894739"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7A888-06F2-4641-81A4-9D0EAC835481}"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13280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7A888-06F2-4641-81A4-9D0EAC835481}" type="datetimeFigureOut">
              <a:rPr lang="en-US" smtClean="0"/>
              <a:t>6/22/17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366324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7A888-06F2-4641-81A4-9D0EAC835481}" type="datetimeFigureOut">
              <a:rPr lang="en-US" smtClean="0"/>
              <a:t>6/22/17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91646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7A888-06F2-4641-81A4-9D0EAC835481}" type="datetimeFigureOut">
              <a:rPr lang="en-US" smtClean="0"/>
              <a:t>6/22/17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2527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7A888-06F2-4641-81A4-9D0EAC835481}"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47646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7A888-06F2-4641-81A4-9D0EAC835481}"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8205873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0"/>
            <a:ext cx="9052560" cy="5129425"/>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4"/>
            <a:ext cx="2346960" cy="413808"/>
          </a:xfrm>
          <a:prstGeom prst="rect">
            <a:avLst/>
          </a:prstGeom>
        </p:spPr>
        <p:txBody>
          <a:bodyPr vert="horz" lIns="101882" tIns="50941" rIns="101882" bIns="50941" rtlCol="0" anchor="ctr"/>
          <a:lstStyle>
            <a:lvl1pPr algn="l">
              <a:defRPr sz="1300">
                <a:solidFill>
                  <a:schemeClr val="tx1">
                    <a:tint val="75000"/>
                  </a:schemeClr>
                </a:solidFill>
              </a:defRPr>
            </a:lvl1pPr>
          </a:lstStyle>
          <a:p>
            <a:fld id="{4487A888-06F2-4641-81A4-9D0EAC835481}" type="datetimeFigureOut">
              <a:rPr lang="en-US" smtClean="0"/>
              <a:t>6/22/17</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690DFA76-8E99-2448-B22A-A67815DE2B2F}" type="slidenum">
              <a:rPr lang="en-US" smtClean="0"/>
              <a:t>‹#›</a:t>
            </a:fld>
            <a:endParaRPr lang="en-US"/>
          </a:p>
        </p:txBody>
      </p:sp>
    </p:spTree>
    <p:extLst>
      <p:ext uri="{BB962C8B-B14F-4D97-AF65-F5344CB8AC3E}">
        <p14:creationId xmlns:p14="http://schemas.microsoft.com/office/powerpoint/2010/main" val="851268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jpeg"/><Relationship Id="rId7" Type="http://schemas.openxmlformats.org/officeDocument/2006/relationships/image" Target="../media/image5.emf"/><Relationship Id="rId8"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9" Type="http://schemas.openxmlformats.org/officeDocument/2006/relationships/image" Target="../media/image13.emf"/><Relationship Id="rId10" Type="http://schemas.openxmlformats.org/officeDocument/2006/relationships/image" Target="../media/image14.emf"/><Relationship Id="rId11"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013533" y="0"/>
            <a:ext cx="0" cy="777240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464560" y="5776737"/>
            <a:ext cx="10058400" cy="0"/>
          </a:xfrm>
          <a:prstGeom prst="line">
            <a:avLst/>
          </a:prstGeom>
          <a:ln w="127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5685835" y="1582780"/>
            <a:ext cx="1925478" cy="384721"/>
          </a:xfrm>
          <a:prstGeom prst="rect">
            <a:avLst/>
          </a:prstGeom>
          <a:noFill/>
        </p:spPr>
        <p:txBody>
          <a:bodyPr wrap="square" lIns="0" tIns="0" rIns="0" bIns="0" rtlCol="0">
            <a:spAutoFit/>
          </a:bodyPr>
          <a:lstStyle/>
          <a:p>
            <a:pPr>
              <a:lnSpc>
                <a:spcPts val="1000"/>
              </a:lnSpc>
              <a:spcBef>
                <a:spcPts val="400"/>
              </a:spcBef>
            </a:pPr>
            <a:r>
              <a:rPr lang="en-US" sz="900" dirty="0" smtClean="0"/>
              <a:t>Campfires are allowed </a:t>
            </a:r>
            <a:r>
              <a:rPr lang="en-US" sz="900" b="1" dirty="0" smtClean="0">
                <a:solidFill>
                  <a:srgbClr val="C00000"/>
                </a:solidFill>
              </a:rPr>
              <a:t>ONLY</a:t>
            </a:r>
            <a:r>
              <a:rPr lang="en-US" sz="900" dirty="0" smtClean="0"/>
              <a:t> in fire rings at developed campsites. Gas stoves, grills and lanterns are permitted.</a:t>
            </a:r>
            <a:endParaRPr lang="en-US" sz="900" dirty="0"/>
          </a:p>
        </p:txBody>
      </p:sp>
      <p:sp>
        <p:nvSpPr>
          <p:cNvPr id="111" name="TextBox 110"/>
          <p:cNvSpPr txBox="1"/>
          <p:nvPr/>
        </p:nvSpPr>
        <p:spPr>
          <a:xfrm>
            <a:off x="8092337" y="2554974"/>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112" name="Rectangle 111"/>
          <p:cNvSpPr/>
          <p:nvPr/>
        </p:nvSpPr>
        <p:spPr>
          <a:xfrm>
            <a:off x="5376226" y="1592682"/>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14" name="TextBox 113"/>
          <p:cNvSpPr txBox="1"/>
          <p:nvPr/>
        </p:nvSpPr>
        <p:spPr>
          <a:xfrm>
            <a:off x="5372581" y="1308863"/>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115" name="TextBox 114"/>
          <p:cNvSpPr txBox="1"/>
          <p:nvPr/>
        </p:nvSpPr>
        <p:spPr>
          <a:xfrm>
            <a:off x="5638316" y="2677302"/>
            <a:ext cx="2030898" cy="384721"/>
          </a:xfrm>
          <a:prstGeom prst="rect">
            <a:avLst/>
          </a:prstGeom>
          <a:noFill/>
        </p:spPr>
        <p:txBody>
          <a:bodyPr wrap="square" lIns="0" tIns="0" rIns="0" bIns="0" rtlCol="0">
            <a:spAutoFit/>
          </a:bodyPr>
          <a:lstStyle/>
          <a:p>
            <a:pPr>
              <a:lnSpc>
                <a:spcPts val="1000"/>
              </a:lnSpc>
            </a:pPr>
            <a:r>
              <a:rPr lang="en-US" sz="900" dirty="0" smtClean="0"/>
              <a:t>Never leave fires or </a:t>
            </a:r>
            <a:r>
              <a:rPr lang="en-US" sz="900" dirty="0" smtClean="0"/>
              <a:t>hot coals </a:t>
            </a:r>
            <a:r>
              <a:rPr lang="en-US" sz="900" dirty="0" smtClean="0"/>
              <a:t>unattended. Drown, stir and feel until it is out cold.</a:t>
            </a:r>
          </a:p>
          <a:p>
            <a:pPr>
              <a:lnSpc>
                <a:spcPts val="1000"/>
              </a:lnSpc>
            </a:pPr>
            <a:endParaRPr lang="en-US" sz="900" dirty="0"/>
          </a:p>
        </p:txBody>
      </p:sp>
      <p:pic>
        <p:nvPicPr>
          <p:cNvPr id="116" name="Picture 115"/>
          <p:cNvPicPr>
            <a:picLocks noChangeAspect="1"/>
          </p:cNvPicPr>
          <p:nvPr/>
        </p:nvPicPr>
        <p:blipFill>
          <a:blip r:embed="rId3"/>
          <a:stretch>
            <a:fillRect/>
          </a:stretch>
        </p:blipFill>
        <p:spPr>
          <a:xfrm>
            <a:off x="5566782" y="3094565"/>
            <a:ext cx="2055922" cy="558334"/>
          </a:xfrm>
          <a:prstGeom prst="rect">
            <a:avLst/>
          </a:prstGeom>
        </p:spPr>
      </p:pic>
      <p:sp>
        <p:nvSpPr>
          <p:cNvPr id="117" name="Rectangle 116"/>
          <p:cNvSpPr/>
          <p:nvPr/>
        </p:nvSpPr>
        <p:spPr>
          <a:xfrm>
            <a:off x="5332719" y="268664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18" name="Rectangle 117"/>
          <p:cNvSpPr/>
          <p:nvPr/>
        </p:nvSpPr>
        <p:spPr>
          <a:xfrm>
            <a:off x="7767608" y="257481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19" name="Rectangle 118"/>
          <p:cNvSpPr/>
          <p:nvPr/>
        </p:nvSpPr>
        <p:spPr>
          <a:xfrm>
            <a:off x="7786859" y="3374906"/>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20" name="Picture 119"/>
          <p:cNvPicPr>
            <a:picLocks noChangeAspect="1"/>
          </p:cNvPicPr>
          <p:nvPr/>
        </p:nvPicPr>
        <p:blipFill>
          <a:blip r:embed="rId4"/>
          <a:stretch>
            <a:fillRect/>
          </a:stretch>
        </p:blipFill>
        <p:spPr>
          <a:xfrm>
            <a:off x="5783971" y="2005985"/>
            <a:ext cx="1848996" cy="535571"/>
          </a:xfrm>
          <a:prstGeom prst="rect">
            <a:avLst/>
          </a:prstGeom>
        </p:spPr>
      </p:pic>
      <p:pic>
        <p:nvPicPr>
          <p:cNvPr id="121" name="Picture 120"/>
          <p:cNvPicPr>
            <a:picLocks noChangeAspect="1"/>
          </p:cNvPicPr>
          <p:nvPr/>
        </p:nvPicPr>
        <p:blipFill>
          <a:blip r:embed="rId5"/>
          <a:stretch>
            <a:fillRect/>
          </a:stretch>
        </p:blipFill>
        <p:spPr>
          <a:xfrm>
            <a:off x="5309316" y="2053293"/>
            <a:ext cx="452321" cy="452321"/>
          </a:xfrm>
          <a:prstGeom prst="rect">
            <a:avLst/>
          </a:prstGeom>
        </p:spPr>
      </p:pic>
      <p:cxnSp>
        <p:nvCxnSpPr>
          <p:cNvPr id="122" name="Straight Connector 121"/>
          <p:cNvCxnSpPr/>
          <p:nvPr/>
        </p:nvCxnSpPr>
        <p:spPr>
          <a:xfrm>
            <a:off x="8102552" y="2827135"/>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8102552" y="3012524"/>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8102552" y="3203692"/>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8115028" y="3463606"/>
            <a:ext cx="1707014" cy="128240"/>
          </a:xfrm>
          <a:prstGeom prst="rect">
            <a:avLst/>
          </a:prstGeom>
          <a:noFill/>
        </p:spPr>
        <p:txBody>
          <a:bodyPr wrap="square" lIns="0" tIns="0" rIns="0" bIns="0" rtlCol="0">
            <a:spAutoFit/>
          </a:bodyPr>
          <a:lstStyle/>
          <a:p>
            <a:pPr>
              <a:lnSpc>
                <a:spcPts val="1000"/>
              </a:lnSpc>
            </a:pPr>
            <a:r>
              <a:rPr lang="en-US" sz="900" dirty="0" smtClean="0"/>
              <a:t>All fire </a:t>
            </a:r>
            <a:r>
              <a:rPr lang="en-US" sz="900" smtClean="0"/>
              <a:t>is prohibited.</a:t>
            </a:r>
            <a:endParaRPr lang="en-US" sz="900" dirty="0"/>
          </a:p>
        </p:txBody>
      </p:sp>
      <p:sp>
        <p:nvSpPr>
          <p:cNvPr id="126" name="Rectangle 125"/>
          <p:cNvSpPr/>
          <p:nvPr/>
        </p:nvSpPr>
        <p:spPr>
          <a:xfrm>
            <a:off x="7767424" y="1614607"/>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27" name="Picture 126"/>
          <p:cNvPicPr>
            <a:picLocks noChangeAspect="1"/>
          </p:cNvPicPr>
          <p:nvPr/>
        </p:nvPicPr>
        <p:blipFill>
          <a:blip r:embed="rId6"/>
          <a:stretch>
            <a:fillRect/>
          </a:stretch>
        </p:blipFill>
        <p:spPr>
          <a:xfrm>
            <a:off x="8020922" y="1907518"/>
            <a:ext cx="1769717" cy="564146"/>
          </a:xfrm>
          <a:prstGeom prst="rect">
            <a:avLst/>
          </a:prstGeom>
        </p:spPr>
      </p:pic>
      <p:sp>
        <p:nvSpPr>
          <p:cNvPr id="128" name="TextBox 127"/>
          <p:cNvSpPr txBox="1"/>
          <p:nvPr/>
        </p:nvSpPr>
        <p:spPr>
          <a:xfrm>
            <a:off x="8077033" y="1612607"/>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2" name="Picture 1"/>
          <p:cNvPicPr>
            <a:picLocks noChangeAspect="1"/>
          </p:cNvPicPr>
          <p:nvPr/>
        </p:nvPicPr>
        <p:blipFill>
          <a:blip r:embed="rId7"/>
          <a:stretch>
            <a:fillRect/>
          </a:stretch>
        </p:blipFill>
        <p:spPr>
          <a:xfrm>
            <a:off x="5331934" y="272692"/>
            <a:ext cx="3495805" cy="714888"/>
          </a:xfrm>
          <a:prstGeom prst="rect">
            <a:avLst/>
          </a:prstGeom>
        </p:spPr>
      </p:pic>
      <p:sp>
        <p:nvSpPr>
          <p:cNvPr id="85" name="TextBox 84"/>
          <p:cNvSpPr txBox="1"/>
          <p:nvPr/>
        </p:nvSpPr>
        <p:spPr>
          <a:xfrm>
            <a:off x="5372581" y="935355"/>
            <a:ext cx="3455158" cy="309957"/>
          </a:xfrm>
          <a:prstGeom prst="rect">
            <a:avLst/>
          </a:prstGeom>
          <a:noFill/>
        </p:spPr>
        <p:txBody>
          <a:bodyPr wrap="square" lIns="0" tIns="0" rIns="0" bIns="0" rtlCol="0">
            <a:spAutoFit/>
          </a:bodyPr>
          <a:lstStyle/>
          <a:p>
            <a:pPr>
              <a:lnSpc>
                <a:spcPts val="1200"/>
              </a:lnSpc>
            </a:pPr>
            <a:r>
              <a:rPr lang="en-US" sz="1100" dirty="0" smtClean="0"/>
              <a:t>70% of wildfires in Oregon are human-caused.</a:t>
            </a:r>
          </a:p>
          <a:p>
            <a:pPr>
              <a:lnSpc>
                <a:spcPts val="1200"/>
              </a:lnSpc>
            </a:pPr>
            <a:r>
              <a:rPr lang="en-US" sz="1100" dirty="0" smtClean="0"/>
              <a:t>It’s everyone’s responsibility to prevent wildfires!</a:t>
            </a:r>
            <a:endParaRPr lang="en-US" sz="1100" dirty="0"/>
          </a:p>
        </p:txBody>
      </p:sp>
      <p:pic>
        <p:nvPicPr>
          <p:cNvPr id="3" name="Picture 2"/>
          <p:cNvPicPr>
            <a:picLocks noChangeAspect="1"/>
          </p:cNvPicPr>
          <p:nvPr/>
        </p:nvPicPr>
        <p:blipFill>
          <a:blip r:embed="rId8"/>
          <a:stretch>
            <a:fillRect/>
          </a:stretch>
        </p:blipFill>
        <p:spPr>
          <a:xfrm>
            <a:off x="8818971" y="344912"/>
            <a:ext cx="953990" cy="900302"/>
          </a:xfrm>
          <a:prstGeom prst="rect">
            <a:avLst/>
          </a:prstGeom>
        </p:spPr>
      </p:pic>
      <p:sp>
        <p:nvSpPr>
          <p:cNvPr id="87" name="TextBox 86"/>
          <p:cNvSpPr txBox="1"/>
          <p:nvPr/>
        </p:nvSpPr>
        <p:spPr>
          <a:xfrm>
            <a:off x="5705902" y="5462323"/>
            <a:ext cx="1925478" cy="384721"/>
          </a:xfrm>
          <a:prstGeom prst="rect">
            <a:avLst/>
          </a:prstGeom>
          <a:noFill/>
        </p:spPr>
        <p:txBody>
          <a:bodyPr wrap="square" lIns="0" tIns="0" rIns="0" bIns="0" rtlCol="0">
            <a:spAutoFit/>
          </a:bodyPr>
          <a:lstStyle/>
          <a:p>
            <a:pPr>
              <a:lnSpc>
                <a:spcPts val="1000"/>
              </a:lnSpc>
              <a:spcBef>
                <a:spcPts val="400"/>
              </a:spcBef>
            </a:pPr>
            <a:r>
              <a:rPr lang="en-US" sz="900" dirty="0" smtClean="0"/>
              <a:t>Campfires are allowed </a:t>
            </a:r>
            <a:r>
              <a:rPr lang="en-US" sz="900" b="1" dirty="0" smtClean="0">
                <a:solidFill>
                  <a:srgbClr val="C00000"/>
                </a:solidFill>
              </a:rPr>
              <a:t>ONLY</a:t>
            </a:r>
            <a:r>
              <a:rPr lang="en-US" sz="900" dirty="0" smtClean="0"/>
              <a:t> in fire rings at developed campsites. Gas stoves, grills and lanterns are </a:t>
            </a:r>
            <a:r>
              <a:rPr lang="en-US" sz="900" dirty="0" smtClean="0"/>
              <a:t>permitted all year.</a:t>
            </a:r>
            <a:endParaRPr lang="en-US" sz="900" dirty="0"/>
          </a:p>
        </p:txBody>
      </p:sp>
      <p:sp>
        <p:nvSpPr>
          <p:cNvPr id="88" name="TextBox 87"/>
          <p:cNvSpPr txBox="1"/>
          <p:nvPr/>
        </p:nvSpPr>
        <p:spPr>
          <a:xfrm>
            <a:off x="8112404" y="6434517"/>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89" name="Rectangle 88"/>
          <p:cNvSpPr/>
          <p:nvPr/>
        </p:nvSpPr>
        <p:spPr>
          <a:xfrm>
            <a:off x="5396293" y="547222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90" name="TextBox 89"/>
          <p:cNvSpPr txBox="1"/>
          <p:nvPr/>
        </p:nvSpPr>
        <p:spPr>
          <a:xfrm>
            <a:off x="5392648" y="5188406"/>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91" name="TextBox 90"/>
          <p:cNvSpPr txBox="1"/>
          <p:nvPr/>
        </p:nvSpPr>
        <p:spPr>
          <a:xfrm>
            <a:off x="5658383" y="6556845"/>
            <a:ext cx="2030898" cy="384721"/>
          </a:xfrm>
          <a:prstGeom prst="rect">
            <a:avLst/>
          </a:prstGeom>
          <a:noFill/>
        </p:spPr>
        <p:txBody>
          <a:bodyPr wrap="square" lIns="0" tIns="0" rIns="0" bIns="0" rtlCol="0">
            <a:spAutoFit/>
          </a:bodyPr>
          <a:lstStyle/>
          <a:p>
            <a:pPr>
              <a:lnSpc>
                <a:spcPts val="1000"/>
              </a:lnSpc>
            </a:pPr>
            <a:r>
              <a:rPr lang="en-US" sz="900" dirty="0" smtClean="0"/>
              <a:t>Never leave fires or </a:t>
            </a:r>
            <a:r>
              <a:rPr lang="en-US" sz="900" smtClean="0"/>
              <a:t>hot coals unattended</a:t>
            </a:r>
            <a:r>
              <a:rPr lang="en-US" sz="900" dirty="0" smtClean="0"/>
              <a:t>. Drown, stir and feel until it is out cold.</a:t>
            </a:r>
          </a:p>
          <a:p>
            <a:pPr>
              <a:lnSpc>
                <a:spcPts val="1000"/>
              </a:lnSpc>
            </a:pPr>
            <a:endParaRPr lang="en-US" sz="900" dirty="0"/>
          </a:p>
        </p:txBody>
      </p:sp>
      <p:pic>
        <p:nvPicPr>
          <p:cNvPr id="92" name="Picture 91"/>
          <p:cNvPicPr>
            <a:picLocks noChangeAspect="1"/>
          </p:cNvPicPr>
          <p:nvPr/>
        </p:nvPicPr>
        <p:blipFill>
          <a:blip r:embed="rId3"/>
          <a:stretch>
            <a:fillRect/>
          </a:stretch>
        </p:blipFill>
        <p:spPr>
          <a:xfrm>
            <a:off x="5586849" y="6974108"/>
            <a:ext cx="2055922" cy="558334"/>
          </a:xfrm>
          <a:prstGeom prst="rect">
            <a:avLst/>
          </a:prstGeom>
        </p:spPr>
      </p:pic>
      <p:sp>
        <p:nvSpPr>
          <p:cNvPr id="95" name="Rectangle 94"/>
          <p:cNvSpPr/>
          <p:nvPr/>
        </p:nvSpPr>
        <p:spPr>
          <a:xfrm>
            <a:off x="5352786" y="6566188"/>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96" name="Rectangle 95"/>
          <p:cNvSpPr/>
          <p:nvPr/>
        </p:nvSpPr>
        <p:spPr>
          <a:xfrm>
            <a:off x="7787675" y="6454358"/>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03" name="Rectangle 102"/>
          <p:cNvSpPr/>
          <p:nvPr/>
        </p:nvSpPr>
        <p:spPr>
          <a:xfrm>
            <a:off x="7806926" y="7254449"/>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05" name="Picture 104"/>
          <p:cNvPicPr>
            <a:picLocks noChangeAspect="1"/>
          </p:cNvPicPr>
          <p:nvPr/>
        </p:nvPicPr>
        <p:blipFill>
          <a:blip r:embed="rId4"/>
          <a:stretch>
            <a:fillRect/>
          </a:stretch>
        </p:blipFill>
        <p:spPr>
          <a:xfrm>
            <a:off x="5479644" y="5864619"/>
            <a:ext cx="2102101" cy="608884"/>
          </a:xfrm>
          <a:prstGeom prst="rect">
            <a:avLst/>
          </a:prstGeom>
        </p:spPr>
      </p:pic>
      <p:cxnSp>
        <p:nvCxnSpPr>
          <p:cNvPr id="129" name="Straight Connector 128"/>
          <p:cNvCxnSpPr/>
          <p:nvPr/>
        </p:nvCxnSpPr>
        <p:spPr>
          <a:xfrm>
            <a:off x="8122619" y="6706678"/>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8122619" y="6892067"/>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8122619" y="7083235"/>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8135095" y="7343149"/>
            <a:ext cx="1707014" cy="128240"/>
          </a:xfrm>
          <a:prstGeom prst="rect">
            <a:avLst/>
          </a:prstGeom>
          <a:noFill/>
        </p:spPr>
        <p:txBody>
          <a:bodyPr wrap="square" lIns="0" tIns="0" rIns="0" bIns="0" rtlCol="0">
            <a:spAutoFit/>
          </a:bodyPr>
          <a:lstStyle/>
          <a:p>
            <a:pPr>
              <a:lnSpc>
                <a:spcPts val="1000"/>
              </a:lnSpc>
            </a:pPr>
            <a:r>
              <a:rPr lang="en-US" sz="900" dirty="0" smtClean="0"/>
              <a:t>All fire </a:t>
            </a:r>
            <a:r>
              <a:rPr lang="en-US" sz="900" smtClean="0"/>
              <a:t>is prohibited.</a:t>
            </a:r>
            <a:endParaRPr lang="en-US" sz="900" dirty="0"/>
          </a:p>
        </p:txBody>
      </p:sp>
      <p:sp>
        <p:nvSpPr>
          <p:cNvPr id="133" name="Rectangle 132"/>
          <p:cNvSpPr/>
          <p:nvPr/>
        </p:nvSpPr>
        <p:spPr>
          <a:xfrm>
            <a:off x="7787491" y="5494150"/>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34" name="Picture 133"/>
          <p:cNvPicPr>
            <a:picLocks noChangeAspect="1"/>
          </p:cNvPicPr>
          <p:nvPr/>
        </p:nvPicPr>
        <p:blipFill>
          <a:blip r:embed="rId6"/>
          <a:stretch>
            <a:fillRect/>
          </a:stretch>
        </p:blipFill>
        <p:spPr>
          <a:xfrm>
            <a:off x="8040989" y="5787061"/>
            <a:ext cx="1769717" cy="564146"/>
          </a:xfrm>
          <a:prstGeom prst="rect">
            <a:avLst/>
          </a:prstGeom>
        </p:spPr>
      </p:pic>
      <p:sp>
        <p:nvSpPr>
          <p:cNvPr id="135" name="TextBox 134"/>
          <p:cNvSpPr txBox="1"/>
          <p:nvPr/>
        </p:nvSpPr>
        <p:spPr>
          <a:xfrm>
            <a:off x="8097100" y="5492150"/>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136" name="Picture 135"/>
          <p:cNvPicPr>
            <a:picLocks noChangeAspect="1"/>
          </p:cNvPicPr>
          <p:nvPr/>
        </p:nvPicPr>
        <p:blipFill>
          <a:blip r:embed="rId7"/>
          <a:stretch>
            <a:fillRect/>
          </a:stretch>
        </p:blipFill>
        <p:spPr>
          <a:xfrm>
            <a:off x="5352001" y="4152235"/>
            <a:ext cx="3495805" cy="714888"/>
          </a:xfrm>
          <a:prstGeom prst="rect">
            <a:avLst/>
          </a:prstGeom>
        </p:spPr>
      </p:pic>
      <p:sp>
        <p:nvSpPr>
          <p:cNvPr id="137" name="TextBox 136"/>
          <p:cNvSpPr txBox="1"/>
          <p:nvPr/>
        </p:nvSpPr>
        <p:spPr>
          <a:xfrm>
            <a:off x="5392648" y="4814898"/>
            <a:ext cx="3455158" cy="309957"/>
          </a:xfrm>
          <a:prstGeom prst="rect">
            <a:avLst/>
          </a:prstGeom>
          <a:noFill/>
        </p:spPr>
        <p:txBody>
          <a:bodyPr wrap="square" lIns="0" tIns="0" rIns="0" bIns="0" rtlCol="0">
            <a:spAutoFit/>
          </a:bodyPr>
          <a:lstStyle/>
          <a:p>
            <a:pPr>
              <a:lnSpc>
                <a:spcPts val="1200"/>
              </a:lnSpc>
            </a:pPr>
            <a:r>
              <a:rPr lang="en-US" sz="1100" dirty="0" smtClean="0"/>
              <a:t>70% of wildfires in Oregon are human caused.</a:t>
            </a:r>
          </a:p>
          <a:p>
            <a:pPr>
              <a:lnSpc>
                <a:spcPts val="1200"/>
              </a:lnSpc>
            </a:pPr>
            <a:r>
              <a:rPr lang="en-US" sz="1100" dirty="0" smtClean="0"/>
              <a:t>It’s everyone’s responsibility to prevent wildfires!</a:t>
            </a:r>
            <a:endParaRPr lang="en-US" sz="1100" dirty="0"/>
          </a:p>
        </p:txBody>
      </p:sp>
      <p:pic>
        <p:nvPicPr>
          <p:cNvPr id="138" name="Picture 137"/>
          <p:cNvPicPr>
            <a:picLocks noChangeAspect="1"/>
          </p:cNvPicPr>
          <p:nvPr/>
        </p:nvPicPr>
        <p:blipFill>
          <a:blip r:embed="rId8"/>
          <a:stretch>
            <a:fillRect/>
          </a:stretch>
        </p:blipFill>
        <p:spPr>
          <a:xfrm>
            <a:off x="8839038" y="4224455"/>
            <a:ext cx="953990" cy="900302"/>
          </a:xfrm>
          <a:prstGeom prst="rect">
            <a:avLst/>
          </a:prstGeom>
        </p:spPr>
      </p:pic>
      <p:sp>
        <p:nvSpPr>
          <p:cNvPr id="151" name="TextBox 150"/>
          <p:cNvSpPr txBox="1"/>
          <p:nvPr/>
        </p:nvSpPr>
        <p:spPr>
          <a:xfrm>
            <a:off x="645959" y="1561820"/>
            <a:ext cx="1925478" cy="384721"/>
          </a:xfrm>
          <a:prstGeom prst="rect">
            <a:avLst/>
          </a:prstGeom>
          <a:noFill/>
        </p:spPr>
        <p:txBody>
          <a:bodyPr wrap="square" lIns="0" tIns="0" rIns="0" bIns="0" rtlCol="0">
            <a:spAutoFit/>
          </a:bodyPr>
          <a:lstStyle/>
          <a:p>
            <a:pPr>
              <a:lnSpc>
                <a:spcPts val="1000"/>
              </a:lnSpc>
              <a:spcBef>
                <a:spcPts val="400"/>
              </a:spcBef>
            </a:pPr>
            <a:r>
              <a:rPr lang="en-US" sz="900" dirty="0" smtClean="0"/>
              <a:t>Campfires are allowed </a:t>
            </a:r>
            <a:r>
              <a:rPr lang="en-US" sz="900" b="1" dirty="0" smtClean="0">
                <a:solidFill>
                  <a:srgbClr val="C00000"/>
                </a:solidFill>
              </a:rPr>
              <a:t>ONLY</a:t>
            </a:r>
            <a:r>
              <a:rPr lang="en-US" sz="900" dirty="0" smtClean="0"/>
              <a:t> in fire rings at developed campsites. Gas stoves, grills and lanterns are permitted.</a:t>
            </a:r>
            <a:endParaRPr lang="en-US" sz="900" dirty="0"/>
          </a:p>
        </p:txBody>
      </p:sp>
      <p:sp>
        <p:nvSpPr>
          <p:cNvPr id="152" name="TextBox 151"/>
          <p:cNvSpPr txBox="1"/>
          <p:nvPr/>
        </p:nvSpPr>
        <p:spPr>
          <a:xfrm>
            <a:off x="3052461" y="2534014"/>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153" name="Rectangle 152"/>
          <p:cNvSpPr/>
          <p:nvPr/>
        </p:nvSpPr>
        <p:spPr>
          <a:xfrm>
            <a:off x="336350" y="1571722"/>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54" name="TextBox 153"/>
          <p:cNvSpPr txBox="1"/>
          <p:nvPr/>
        </p:nvSpPr>
        <p:spPr>
          <a:xfrm>
            <a:off x="332705" y="1287903"/>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155" name="TextBox 154"/>
          <p:cNvSpPr txBox="1"/>
          <p:nvPr/>
        </p:nvSpPr>
        <p:spPr>
          <a:xfrm>
            <a:off x="598440" y="2656342"/>
            <a:ext cx="2030898" cy="384721"/>
          </a:xfrm>
          <a:prstGeom prst="rect">
            <a:avLst/>
          </a:prstGeom>
          <a:noFill/>
        </p:spPr>
        <p:txBody>
          <a:bodyPr wrap="square" lIns="0" tIns="0" rIns="0" bIns="0" rtlCol="0">
            <a:spAutoFit/>
          </a:bodyPr>
          <a:lstStyle/>
          <a:p>
            <a:pPr>
              <a:lnSpc>
                <a:spcPts val="1000"/>
              </a:lnSpc>
            </a:pPr>
            <a:r>
              <a:rPr lang="en-US" sz="900" dirty="0" smtClean="0"/>
              <a:t>Never leave fires or </a:t>
            </a:r>
            <a:r>
              <a:rPr lang="en-US" sz="900" dirty="0" smtClean="0"/>
              <a:t>hot coals </a:t>
            </a:r>
            <a:r>
              <a:rPr lang="en-US" sz="900" dirty="0" smtClean="0"/>
              <a:t>unattended. Drown, stir and feel until it is out cold.</a:t>
            </a:r>
          </a:p>
          <a:p>
            <a:pPr>
              <a:lnSpc>
                <a:spcPts val="1000"/>
              </a:lnSpc>
            </a:pPr>
            <a:endParaRPr lang="en-US" sz="900" dirty="0"/>
          </a:p>
        </p:txBody>
      </p:sp>
      <p:pic>
        <p:nvPicPr>
          <p:cNvPr id="156" name="Picture 155"/>
          <p:cNvPicPr>
            <a:picLocks noChangeAspect="1"/>
          </p:cNvPicPr>
          <p:nvPr/>
        </p:nvPicPr>
        <p:blipFill>
          <a:blip r:embed="rId3"/>
          <a:stretch>
            <a:fillRect/>
          </a:stretch>
        </p:blipFill>
        <p:spPr>
          <a:xfrm>
            <a:off x="526906" y="3073605"/>
            <a:ext cx="2055922" cy="558334"/>
          </a:xfrm>
          <a:prstGeom prst="rect">
            <a:avLst/>
          </a:prstGeom>
        </p:spPr>
      </p:pic>
      <p:sp>
        <p:nvSpPr>
          <p:cNvPr id="157" name="Rectangle 156"/>
          <p:cNvSpPr/>
          <p:nvPr/>
        </p:nvSpPr>
        <p:spPr>
          <a:xfrm>
            <a:off x="292843" y="266568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58" name="Rectangle 157"/>
          <p:cNvSpPr/>
          <p:nvPr/>
        </p:nvSpPr>
        <p:spPr>
          <a:xfrm>
            <a:off x="2727732" y="255385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59" name="Rectangle 158"/>
          <p:cNvSpPr/>
          <p:nvPr/>
        </p:nvSpPr>
        <p:spPr>
          <a:xfrm>
            <a:off x="2746983" y="3353946"/>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60" name="Picture 159"/>
          <p:cNvPicPr>
            <a:picLocks noChangeAspect="1"/>
          </p:cNvPicPr>
          <p:nvPr/>
        </p:nvPicPr>
        <p:blipFill>
          <a:blip r:embed="rId4"/>
          <a:stretch>
            <a:fillRect/>
          </a:stretch>
        </p:blipFill>
        <p:spPr>
          <a:xfrm>
            <a:off x="744095" y="1985025"/>
            <a:ext cx="1848996" cy="535571"/>
          </a:xfrm>
          <a:prstGeom prst="rect">
            <a:avLst/>
          </a:prstGeom>
        </p:spPr>
      </p:pic>
      <p:pic>
        <p:nvPicPr>
          <p:cNvPr id="161" name="Picture 160"/>
          <p:cNvPicPr>
            <a:picLocks noChangeAspect="1"/>
          </p:cNvPicPr>
          <p:nvPr/>
        </p:nvPicPr>
        <p:blipFill>
          <a:blip r:embed="rId5"/>
          <a:stretch>
            <a:fillRect/>
          </a:stretch>
        </p:blipFill>
        <p:spPr>
          <a:xfrm>
            <a:off x="269440" y="2032333"/>
            <a:ext cx="452321" cy="452321"/>
          </a:xfrm>
          <a:prstGeom prst="rect">
            <a:avLst/>
          </a:prstGeom>
        </p:spPr>
      </p:pic>
      <p:cxnSp>
        <p:nvCxnSpPr>
          <p:cNvPr id="162" name="Straight Connector 161"/>
          <p:cNvCxnSpPr/>
          <p:nvPr/>
        </p:nvCxnSpPr>
        <p:spPr>
          <a:xfrm>
            <a:off x="3062676" y="2806175"/>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062676" y="2991564"/>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3062676" y="3182732"/>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5" name="TextBox 164"/>
          <p:cNvSpPr txBox="1"/>
          <p:nvPr/>
        </p:nvSpPr>
        <p:spPr>
          <a:xfrm>
            <a:off x="3075152" y="3442646"/>
            <a:ext cx="1707014" cy="128240"/>
          </a:xfrm>
          <a:prstGeom prst="rect">
            <a:avLst/>
          </a:prstGeom>
          <a:noFill/>
        </p:spPr>
        <p:txBody>
          <a:bodyPr wrap="square" lIns="0" tIns="0" rIns="0" bIns="0" rtlCol="0">
            <a:spAutoFit/>
          </a:bodyPr>
          <a:lstStyle/>
          <a:p>
            <a:pPr>
              <a:lnSpc>
                <a:spcPts val="1000"/>
              </a:lnSpc>
            </a:pPr>
            <a:r>
              <a:rPr lang="en-US" sz="900" dirty="0" smtClean="0"/>
              <a:t>All fire </a:t>
            </a:r>
            <a:r>
              <a:rPr lang="en-US" sz="900" smtClean="0"/>
              <a:t>is prohibited.</a:t>
            </a:r>
            <a:endParaRPr lang="en-US" sz="900" dirty="0"/>
          </a:p>
        </p:txBody>
      </p:sp>
      <p:sp>
        <p:nvSpPr>
          <p:cNvPr id="166" name="Rectangle 165"/>
          <p:cNvSpPr/>
          <p:nvPr/>
        </p:nvSpPr>
        <p:spPr>
          <a:xfrm>
            <a:off x="2727548" y="1593647"/>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67" name="Picture 166"/>
          <p:cNvPicPr>
            <a:picLocks noChangeAspect="1"/>
          </p:cNvPicPr>
          <p:nvPr/>
        </p:nvPicPr>
        <p:blipFill>
          <a:blip r:embed="rId6"/>
          <a:stretch>
            <a:fillRect/>
          </a:stretch>
        </p:blipFill>
        <p:spPr>
          <a:xfrm>
            <a:off x="2981046" y="1886558"/>
            <a:ext cx="1769717" cy="564146"/>
          </a:xfrm>
          <a:prstGeom prst="rect">
            <a:avLst/>
          </a:prstGeom>
        </p:spPr>
      </p:pic>
      <p:sp>
        <p:nvSpPr>
          <p:cNvPr id="168" name="TextBox 167"/>
          <p:cNvSpPr txBox="1"/>
          <p:nvPr/>
        </p:nvSpPr>
        <p:spPr>
          <a:xfrm>
            <a:off x="3037157" y="1591647"/>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209" name="Picture 208"/>
          <p:cNvPicPr>
            <a:picLocks noChangeAspect="1"/>
          </p:cNvPicPr>
          <p:nvPr/>
        </p:nvPicPr>
        <p:blipFill>
          <a:blip r:embed="rId7"/>
          <a:stretch>
            <a:fillRect/>
          </a:stretch>
        </p:blipFill>
        <p:spPr>
          <a:xfrm>
            <a:off x="292058" y="251732"/>
            <a:ext cx="3495805" cy="714888"/>
          </a:xfrm>
          <a:prstGeom prst="rect">
            <a:avLst/>
          </a:prstGeom>
        </p:spPr>
      </p:pic>
      <p:sp>
        <p:nvSpPr>
          <p:cNvPr id="210" name="TextBox 209"/>
          <p:cNvSpPr txBox="1"/>
          <p:nvPr/>
        </p:nvSpPr>
        <p:spPr>
          <a:xfrm>
            <a:off x="332705" y="914395"/>
            <a:ext cx="3455158" cy="309957"/>
          </a:xfrm>
          <a:prstGeom prst="rect">
            <a:avLst/>
          </a:prstGeom>
          <a:noFill/>
        </p:spPr>
        <p:txBody>
          <a:bodyPr wrap="square" lIns="0" tIns="0" rIns="0" bIns="0" rtlCol="0">
            <a:spAutoFit/>
          </a:bodyPr>
          <a:lstStyle/>
          <a:p>
            <a:pPr>
              <a:lnSpc>
                <a:spcPts val="1200"/>
              </a:lnSpc>
            </a:pPr>
            <a:r>
              <a:rPr lang="en-US" sz="1100" dirty="0" smtClean="0"/>
              <a:t>70% of wildfires in Oregon are human-caused.</a:t>
            </a:r>
          </a:p>
          <a:p>
            <a:pPr>
              <a:lnSpc>
                <a:spcPts val="1200"/>
              </a:lnSpc>
            </a:pPr>
            <a:r>
              <a:rPr lang="en-US" sz="1100" dirty="0" smtClean="0"/>
              <a:t>It’s everyone’s responsibility to prevent wildfires!</a:t>
            </a:r>
            <a:endParaRPr lang="en-US" sz="1100" dirty="0"/>
          </a:p>
        </p:txBody>
      </p:sp>
      <p:pic>
        <p:nvPicPr>
          <p:cNvPr id="211" name="Picture 210"/>
          <p:cNvPicPr>
            <a:picLocks noChangeAspect="1"/>
          </p:cNvPicPr>
          <p:nvPr/>
        </p:nvPicPr>
        <p:blipFill>
          <a:blip r:embed="rId8"/>
          <a:stretch>
            <a:fillRect/>
          </a:stretch>
        </p:blipFill>
        <p:spPr>
          <a:xfrm>
            <a:off x="3779095" y="323952"/>
            <a:ext cx="953990" cy="900302"/>
          </a:xfrm>
          <a:prstGeom prst="rect">
            <a:avLst/>
          </a:prstGeom>
        </p:spPr>
      </p:pic>
      <p:sp>
        <p:nvSpPr>
          <p:cNvPr id="212" name="TextBox 211"/>
          <p:cNvSpPr txBox="1"/>
          <p:nvPr/>
        </p:nvSpPr>
        <p:spPr>
          <a:xfrm>
            <a:off x="645959" y="5453996"/>
            <a:ext cx="1925478" cy="384721"/>
          </a:xfrm>
          <a:prstGeom prst="rect">
            <a:avLst/>
          </a:prstGeom>
          <a:noFill/>
        </p:spPr>
        <p:txBody>
          <a:bodyPr wrap="square" lIns="0" tIns="0" rIns="0" bIns="0" rtlCol="0">
            <a:spAutoFit/>
          </a:bodyPr>
          <a:lstStyle/>
          <a:p>
            <a:pPr>
              <a:lnSpc>
                <a:spcPts val="1000"/>
              </a:lnSpc>
              <a:spcBef>
                <a:spcPts val="400"/>
              </a:spcBef>
            </a:pPr>
            <a:r>
              <a:rPr lang="en-US" sz="900" dirty="0" smtClean="0"/>
              <a:t>Campfires are allowed </a:t>
            </a:r>
            <a:r>
              <a:rPr lang="en-US" sz="900" b="1" dirty="0" smtClean="0">
                <a:solidFill>
                  <a:srgbClr val="C00000"/>
                </a:solidFill>
              </a:rPr>
              <a:t>ONLY</a:t>
            </a:r>
            <a:r>
              <a:rPr lang="en-US" sz="900" dirty="0" smtClean="0"/>
              <a:t> in fire rings at developed campsites. Gas stoves, grills and lanterns are permitted.</a:t>
            </a:r>
            <a:endParaRPr lang="en-US" sz="900" dirty="0"/>
          </a:p>
        </p:txBody>
      </p:sp>
      <p:sp>
        <p:nvSpPr>
          <p:cNvPr id="213" name="TextBox 212"/>
          <p:cNvSpPr txBox="1"/>
          <p:nvPr/>
        </p:nvSpPr>
        <p:spPr>
          <a:xfrm>
            <a:off x="3052461" y="6426190"/>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214" name="Rectangle 213"/>
          <p:cNvSpPr/>
          <p:nvPr/>
        </p:nvSpPr>
        <p:spPr>
          <a:xfrm>
            <a:off x="336350" y="5463898"/>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215" name="TextBox 214"/>
          <p:cNvSpPr txBox="1"/>
          <p:nvPr/>
        </p:nvSpPr>
        <p:spPr>
          <a:xfrm>
            <a:off x="332705" y="5180079"/>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216" name="TextBox 215"/>
          <p:cNvSpPr txBox="1"/>
          <p:nvPr/>
        </p:nvSpPr>
        <p:spPr>
          <a:xfrm>
            <a:off x="598440" y="6548518"/>
            <a:ext cx="2030898" cy="384721"/>
          </a:xfrm>
          <a:prstGeom prst="rect">
            <a:avLst/>
          </a:prstGeom>
          <a:noFill/>
        </p:spPr>
        <p:txBody>
          <a:bodyPr wrap="square" lIns="0" tIns="0" rIns="0" bIns="0" rtlCol="0">
            <a:spAutoFit/>
          </a:bodyPr>
          <a:lstStyle/>
          <a:p>
            <a:pPr>
              <a:lnSpc>
                <a:spcPts val="1000"/>
              </a:lnSpc>
            </a:pPr>
            <a:r>
              <a:rPr lang="en-US" sz="900" dirty="0" smtClean="0"/>
              <a:t>Never leave fires or </a:t>
            </a:r>
            <a:r>
              <a:rPr lang="en-US" sz="900" dirty="0" smtClean="0"/>
              <a:t>hot coals </a:t>
            </a:r>
            <a:r>
              <a:rPr lang="en-US" sz="900" dirty="0" smtClean="0"/>
              <a:t>unattended. Drown, stir and feel until it is out cold.</a:t>
            </a:r>
          </a:p>
          <a:p>
            <a:pPr>
              <a:lnSpc>
                <a:spcPts val="1000"/>
              </a:lnSpc>
            </a:pPr>
            <a:endParaRPr lang="en-US" sz="900" dirty="0"/>
          </a:p>
        </p:txBody>
      </p:sp>
      <p:pic>
        <p:nvPicPr>
          <p:cNvPr id="217" name="Picture 216"/>
          <p:cNvPicPr>
            <a:picLocks noChangeAspect="1"/>
          </p:cNvPicPr>
          <p:nvPr/>
        </p:nvPicPr>
        <p:blipFill>
          <a:blip r:embed="rId3"/>
          <a:stretch>
            <a:fillRect/>
          </a:stretch>
        </p:blipFill>
        <p:spPr>
          <a:xfrm>
            <a:off x="526906" y="6965781"/>
            <a:ext cx="2055922" cy="558334"/>
          </a:xfrm>
          <a:prstGeom prst="rect">
            <a:avLst/>
          </a:prstGeom>
        </p:spPr>
      </p:pic>
      <p:sp>
        <p:nvSpPr>
          <p:cNvPr id="218" name="Rectangle 217"/>
          <p:cNvSpPr/>
          <p:nvPr/>
        </p:nvSpPr>
        <p:spPr>
          <a:xfrm>
            <a:off x="292843" y="6557861"/>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219" name="Rectangle 218"/>
          <p:cNvSpPr/>
          <p:nvPr/>
        </p:nvSpPr>
        <p:spPr>
          <a:xfrm>
            <a:off x="2727732" y="6446031"/>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220" name="Rectangle 219"/>
          <p:cNvSpPr/>
          <p:nvPr/>
        </p:nvSpPr>
        <p:spPr>
          <a:xfrm>
            <a:off x="2746983" y="7246122"/>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221" name="Picture 220"/>
          <p:cNvPicPr>
            <a:picLocks noChangeAspect="1"/>
          </p:cNvPicPr>
          <p:nvPr/>
        </p:nvPicPr>
        <p:blipFill>
          <a:blip r:embed="rId4"/>
          <a:stretch>
            <a:fillRect/>
          </a:stretch>
        </p:blipFill>
        <p:spPr>
          <a:xfrm>
            <a:off x="744095" y="5877201"/>
            <a:ext cx="1848996" cy="535571"/>
          </a:xfrm>
          <a:prstGeom prst="rect">
            <a:avLst/>
          </a:prstGeom>
        </p:spPr>
      </p:pic>
      <p:pic>
        <p:nvPicPr>
          <p:cNvPr id="222" name="Picture 221"/>
          <p:cNvPicPr>
            <a:picLocks noChangeAspect="1"/>
          </p:cNvPicPr>
          <p:nvPr/>
        </p:nvPicPr>
        <p:blipFill>
          <a:blip r:embed="rId5"/>
          <a:stretch>
            <a:fillRect/>
          </a:stretch>
        </p:blipFill>
        <p:spPr>
          <a:xfrm>
            <a:off x="269440" y="5924509"/>
            <a:ext cx="452321" cy="452321"/>
          </a:xfrm>
          <a:prstGeom prst="rect">
            <a:avLst/>
          </a:prstGeom>
        </p:spPr>
      </p:pic>
      <p:cxnSp>
        <p:nvCxnSpPr>
          <p:cNvPr id="223" name="Straight Connector 222"/>
          <p:cNvCxnSpPr/>
          <p:nvPr/>
        </p:nvCxnSpPr>
        <p:spPr>
          <a:xfrm>
            <a:off x="3062676" y="6698351"/>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3062676" y="6883740"/>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062676" y="7074908"/>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6" name="TextBox 225"/>
          <p:cNvSpPr txBox="1"/>
          <p:nvPr/>
        </p:nvSpPr>
        <p:spPr>
          <a:xfrm>
            <a:off x="3075152" y="7334822"/>
            <a:ext cx="1707014" cy="128240"/>
          </a:xfrm>
          <a:prstGeom prst="rect">
            <a:avLst/>
          </a:prstGeom>
          <a:noFill/>
        </p:spPr>
        <p:txBody>
          <a:bodyPr wrap="square" lIns="0" tIns="0" rIns="0" bIns="0" rtlCol="0">
            <a:spAutoFit/>
          </a:bodyPr>
          <a:lstStyle/>
          <a:p>
            <a:pPr>
              <a:lnSpc>
                <a:spcPts val="1000"/>
              </a:lnSpc>
            </a:pPr>
            <a:r>
              <a:rPr lang="en-US" sz="900" dirty="0" smtClean="0"/>
              <a:t>All fire </a:t>
            </a:r>
            <a:r>
              <a:rPr lang="en-US" sz="900" smtClean="0"/>
              <a:t>is prohibited.</a:t>
            </a:r>
            <a:endParaRPr lang="en-US" sz="900" dirty="0"/>
          </a:p>
        </p:txBody>
      </p:sp>
      <p:sp>
        <p:nvSpPr>
          <p:cNvPr id="227" name="Rectangle 226"/>
          <p:cNvSpPr/>
          <p:nvPr/>
        </p:nvSpPr>
        <p:spPr>
          <a:xfrm>
            <a:off x="2727548" y="5485823"/>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228" name="Picture 227"/>
          <p:cNvPicPr>
            <a:picLocks noChangeAspect="1"/>
          </p:cNvPicPr>
          <p:nvPr/>
        </p:nvPicPr>
        <p:blipFill>
          <a:blip r:embed="rId6"/>
          <a:stretch>
            <a:fillRect/>
          </a:stretch>
        </p:blipFill>
        <p:spPr>
          <a:xfrm>
            <a:off x="2981046" y="5778734"/>
            <a:ext cx="1769717" cy="564146"/>
          </a:xfrm>
          <a:prstGeom prst="rect">
            <a:avLst/>
          </a:prstGeom>
        </p:spPr>
      </p:pic>
      <p:sp>
        <p:nvSpPr>
          <p:cNvPr id="229" name="TextBox 228"/>
          <p:cNvSpPr txBox="1"/>
          <p:nvPr/>
        </p:nvSpPr>
        <p:spPr>
          <a:xfrm>
            <a:off x="3037157" y="5483823"/>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230" name="Picture 229"/>
          <p:cNvPicPr>
            <a:picLocks noChangeAspect="1"/>
          </p:cNvPicPr>
          <p:nvPr/>
        </p:nvPicPr>
        <p:blipFill>
          <a:blip r:embed="rId7"/>
          <a:stretch>
            <a:fillRect/>
          </a:stretch>
        </p:blipFill>
        <p:spPr>
          <a:xfrm>
            <a:off x="292058" y="4143908"/>
            <a:ext cx="3495805" cy="714888"/>
          </a:xfrm>
          <a:prstGeom prst="rect">
            <a:avLst/>
          </a:prstGeom>
        </p:spPr>
      </p:pic>
      <p:sp>
        <p:nvSpPr>
          <p:cNvPr id="231" name="TextBox 230"/>
          <p:cNvSpPr txBox="1"/>
          <p:nvPr/>
        </p:nvSpPr>
        <p:spPr>
          <a:xfrm>
            <a:off x="332705" y="4806571"/>
            <a:ext cx="3455158" cy="309957"/>
          </a:xfrm>
          <a:prstGeom prst="rect">
            <a:avLst/>
          </a:prstGeom>
          <a:noFill/>
        </p:spPr>
        <p:txBody>
          <a:bodyPr wrap="square" lIns="0" tIns="0" rIns="0" bIns="0" rtlCol="0">
            <a:spAutoFit/>
          </a:bodyPr>
          <a:lstStyle/>
          <a:p>
            <a:pPr>
              <a:lnSpc>
                <a:spcPts val="1200"/>
              </a:lnSpc>
            </a:pPr>
            <a:r>
              <a:rPr lang="en-US" sz="1100" dirty="0" smtClean="0"/>
              <a:t>70% of wildfires in Oregon are human-caused.</a:t>
            </a:r>
          </a:p>
          <a:p>
            <a:pPr>
              <a:lnSpc>
                <a:spcPts val="1200"/>
              </a:lnSpc>
            </a:pPr>
            <a:r>
              <a:rPr lang="en-US" sz="1100" dirty="0" smtClean="0"/>
              <a:t>It’s everyone’s responsibility to prevent wildfires!</a:t>
            </a:r>
            <a:endParaRPr lang="en-US" sz="1100" dirty="0"/>
          </a:p>
        </p:txBody>
      </p:sp>
      <p:pic>
        <p:nvPicPr>
          <p:cNvPr id="232" name="Picture 231"/>
          <p:cNvPicPr>
            <a:picLocks noChangeAspect="1"/>
          </p:cNvPicPr>
          <p:nvPr/>
        </p:nvPicPr>
        <p:blipFill>
          <a:blip r:embed="rId8"/>
          <a:stretch>
            <a:fillRect/>
          </a:stretch>
        </p:blipFill>
        <p:spPr>
          <a:xfrm>
            <a:off x="3779095" y="4216128"/>
            <a:ext cx="953990" cy="900302"/>
          </a:xfrm>
          <a:prstGeom prst="rect">
            <a:avLst/>
          </a:prstGeom>
        </p:spPr>
      </p:pic>
    </p:spTree>
    <p:extLst>
      <p:ext uri="{BB962C8B-B14F-4D97-AF65-F5344CB8AC3E}">
        <p14:creationId xmlns:p14="http://schemas.microsoft.com/office/powerpoint/2010/main" val="18066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a:off x="5013533" y="0"/>
            <a:ext cx="0" cy="777240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0" y="3908782"/>
            <a:ext cx="10058400" cy="0"/>
          </a:xfrm>
          <a:prstGeom prst="line">
            <a:avLst/>
          </a:prstGeom>
          <a:ln w="127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68567" y="1150047"/>
            <a:ext cx="1496075" cy="2616101"/>
          </a:xfrm>
          <a:prstGeom prst="rect">
            <a:avLst/>
          </a:prstGeom>
          <a:noFill/>
        </p:spPr>
        <p:txBody>
          <a:bodyPr wrap="square" lIns="0" tIns="0" rIns="0" bIns="0" rtlCol="0">
            <a:spAutoFit/>
          </a:bodyPr>
          <a:lstStyle/>
          <a:p>
            <a:pPr>
              <a:spcBef>
                <a:spcPts val="600"/>
              </a:spcBef>
            </a:pPr>
            <a:r>
              <a:rPr lang="en-US" sz="1000" dirty="0" smtClean="0"/>
              <a:t>Never </a:t>
            </a:r>
            <a:r>
              <a:rPr lang="en-US" sz="1000" dirty="0"/>
              <a:t>leave fires or hot coals unattended. Before leaving, DROWN, STIR and carefully FEEL for heat. </a:t>
            </a:r>
          </a:p>
          <a:p>
            <a:pPr>
              <a:spcBef>
                <a:spcPts val="600"/>
              </a:spcBef>
            </a:pPr>
            <a:r>
              <a:rPr lang="en-US" sz="1000" dirty="0"/>
              <a:t>Fireworks are prohibited on public lands. Enjoy fireworks at </a:t>
            </a:r>
            <a:r>
              <a:rPr lang="en-US" sz="1000" dirty="0" smtClean="0"/>
              <a:t>community </a:t>
            </a:r>
            <a:r>
              <a:rPr lang="en-US" sz="1000" dirty="0"/>
              <a:t>events instead</a:t>
            </a:r>
            <a:r>
              <a:rPr lang="en-US" sz="1000" dirty="0" smtClean="0"/>
              <a:t>.</a:t>
            </a:r>
          </a:p>
          <a:p>
            <a:pPr>
              <a:spcBef>
                <a:spcPts val="600"/>
              </a:spcBef>
            </a:pPr>
            <a:r>
              <a:rPr lang="en-US" sz="1000" dirty="0" smtClean="0"/>
              <a:t>Sky </a:t>
            </a:r>
            <a:r>
              <a:rPr lang="en-US" sz="1000" dirty="0"/>
              <a:t>lanterns </a:t>
            </a:r>
            <a:r>
              <a:rPr lang="en-US" sz="1000" dirty="0" smtClean="0"/>
              <a:t>are </a:t>
            </a:r>
            <a:r>
              <a:rPr lang="en-US" sz="1000" dirty="0"/>
              <a:t>illegal to release into Oregon </a:t>
            </a:r>
            <a:r>
              <a:rPr lang="en-US" sz="1000" dirty="0" smtClean="0"/>
              <a:t>airspace.</a:t>
            </a:r>
          </a:p>
          <a:p>
            <a:pPr>
              <a:spcBef>
                <a:spcPts val="600"/>
              </a:spcBef>
            </a:pPr>
            <a:r>
              <a:rPr lang="en-US" sz="1000" dirty="0"/>
              <a:t>Make sure trailer chains are not dragging and creating a spark. </a:t>
            </a:r>
          </a:p>
          <a:p>
            <a:pPr>
              <a:spcBef>
                <a:spcPts val="600"/>
              </a:spcBef>
            </a:pPr>
            <a:endParaRPr lang="en-US" sz="1000" dirty="0"/>
          </a:p>
        </p:txBody>
      </p:sp>
      <p:sp>
        <p:nvSpPr>
          <p:cNvPr id="31" name="TextBox 30"/>
          <p:cNvSpPr txBox="1"/>
          <p:nvPr/>
        </p:nvSpPr>
        <p:spPr>
          <a:xfrm>
            <a:off x="355418" y="819189"/>
            <a:ext cx="4350353" cy="215444"/>
          </a:xfrm>
          <a:prstGeom prst="rect">
            <a:avLst/>
          </a:prstGeom>
          <a:noFill/>
        </p:spPr>
        <p:txBody>
          <a:bodyPr wrap="square" lIns="0" tIns="0" rIns="0" bIns="0" rtlCol="0">
            <a:spAutoFit/>
          </a:bodyPr>
          <a:lstStyle/>
          <a:p>
            <a:r>
              <a:rPr lang="en-US" sz="1400" dirty="0"/>
              <a:t>Obey fire restrictions and encourage others to do the same.</a:t>
            </a:r>
          </a:p>
        </p:txBody>
      </p:sp>
      <p:sp>
        <p:nvSpPr>
          <p:cNvPr id="33" name="TextBox 32"/>
          <p:cNvSpPr txBox="1"/>
          <p:nvPr/>
        </p:nvSpPr>
        <p:spPr>
          <a:xfrm>
            <a:off x="3055476" y="1156409"/>
            <a:ext cx="1601723" cy="2385268"/>
          </a:xfrm>
          <a:prstGeom prst="rect">
            <a:avLst/>
          </a:prstGeom>
          <a:noFill/>
        </p:spPr>
        <p:txBody>
          <a:bodyPr wrap="square" lIns="0" tIns="0" rIns="0" bIns="0" rtlCol="0">
            <a:spAutoFit/>
          </a:bodyPr>
          <a:lstStyle/>
          <a:p>
            <a:pPr>
              <a:spcBef>
                <a:spcPts val="600"/>
              </a:spcBef>
            </a:pPr>
            <a:r>
              <a:rPr lang="en-US" sz="1000" dirty="0"/>
              <a:t>Keep vehicles </a:t>
            </a:r>
            <a:r>
              <a:rPr lang="en-US" sz="1000" dirty="0" smtClean="0"/>
              <a:t>properly maintained </a:t>
            </a:r>
            <a:r>
              <a:rPr lang="en-US" sz="1000" dirty="0"/>
              <a:t>with approved, clean spark arrestors. Stay on  designated roads and/or </a:t>
            </a:r>
            <a:r>
              <a:rPr lang="en-US" sz="1000" dirty="0" smtClean="0"/>
              <a:t>trails.</a:t>
            </a:r>
          </a:p>
          <a:p>
            <a:pPr>
              <a:spcBef>
                <a:spcPts val="600"/>
              </a:spcBef>
            </a:pPr>
            <a:r>
              <a:rPr lang="en-US" sz="1000" dirty="0"/>
              <a:t>When shooting: Know your target and what is beyond. Select an area free of </a:t>
            </a:r>
            <a:r>
              <a:rPr lang="en-US" sz="1000" dirty="0" smtClean="0"/>
              <a:t> vegetation</a:t>
            </a:r>
            <a:r>
              <a:rPr lang="en-US" sz="1000" dirty="0"/>
              <a:t>. </a:t>
            </a:r>
            <a:endParaRPr lang="en-US" sz="1000" dirty="0" smtClean="0"/>
          </a:p>
          <a:p>
            <a:pPr>
              <a:spcBef>
                <a:spcPts val="600"/>
              </a:spcBef>
            </a:pPr>
            <a:r>
              <a:rPr lang="en-US" sz="1000" dirty="0"/>
              <a:t>Use an ashtray. Do not discard smoking materials out your window or into dry grass.</a:t>
            </a:r>
          </a:p>
          <a:p>
            <a:pPr>
              <a:spcBef>
                <a:spcPts val="600"/>
              </a:spcBef>
            </a:pPr>
            <a:r>
              <a:rPr lang="en-US" sz="1000" dirty="0" smtClean="0"/>
              <a:t>Avoid parking, driving or idling on </a:t>
            </a:r>
            <a:r>
              <a:rPr lang="en-US" sz="1000" dirty="0"/>
              <a:t>dry, flammable vegetation</a:t>
            </a:r>
            <a:r>
              <a:rPr lang="en-US" sz="1000" dirty="0" smtClean="0"/>
              <a:t>. Your vehicle could start a fire.</a:t>
            </a:r>
            <a:endParaRPr lang="en-US" sz="1000" dirty="0"/>
          </a:p>
        </p:txBody>
      </p:sp>
      <p:pic>
        <p:nvPicPr>
          <p:cNvPr id="4" name="Picture 3"/>
          <p:cNvPicPr>
            <a:picLocks noChangeAspect="1"/>
          </p:cNvPicPr>
          <p:nvPr/>
        </p:nvPicPr>
        <p:blipFill>
          <a:blip r:embed="rId3"/>
          <a:stretch>
            <a:fillRect/>
          </a:stretch>
        </p:blipFill>
        <p:spPr>
          <a:xfrm>
            <a:off x="331165" y="1151315"/>
            <a:ext cx="457200" cy="457200"/>
          </a:xfrm>
          <a:prstGeom prst="rect">
            <a:avLst/>
          </a:prstGeom>
        </p:spPr>
      </p:pic>
      <p:pic>
        <p:nvPicPr>
          <p:cNvPr id="5" name="Picture 4"/>
          <p:cNvPicPr>
            <a:picLocks noChangeAspect="1"/>
          </p:cNvPicPr>
          <p:nvPr/>
        </p:nvPicPr>
        <p:blipFill>
          <a:blip r:embed="rId4"/>
          <a:stretch>
            <a:fillRect/>
          </a:stretch>
        </p:blipFill>
        <p:spPr>
          <a:xfrm>
            <a:off x="2481459" y="1173138"/>
            <a:ext cx="457200" cy="457200"/>
          </a:xfrm>
          <a:prstGeom prst="rect">
            <a:avLst/>
          </a:prstGeom>
        </p:spPr>
      </p:pic>
      <p:pic>
        <p:nvPicPr>
          <p:cNvPr id="6" name="Picture 5"/>
          <p:cNvPicPr>
            <a:picLocks noChangeAspect="1"/>
          </p:cNvPicPr>
          <p:nvPr/>
        </p:nvPicPr>
        <p:blipFill>
          <a:blip r:embed="rId5"/>
          <a:stretch>
            <a:fillRect/>
          </a:stretch>
        </p:blipFill>
        <p:spPr>
          <a:xfrm>
            <a:off x="341813" y="1854582"/>
            <a:ext cx="457200" cy="457200"/>
          </a:xfrm>
          <a:prstGeom prst="rect">
            <a:avLst/>
          </a:prstGeom>
        </p:spPr>
      </p:pic>
      <p:pic>
        <p:nvPicPr>
          <p:cNvPr id="7" name="Picture 6"/>
          <p:cNvPicPr>
            <a:picLocks noChangeAspect="1"/>
          </p:cNvPicPr>
          <p:nvPr/>
        </p:nvPicPr>
        <p:blipFill>
          <a:blip r:embed="rId6"/>
          <a:stretch>
            <a:fillRect/>
          </a:stretch>
        </p:blipFill>
        <p:spPr>
          <a:xfrm>
            <a:off x="331165" y="2532229"/>
            <a:ext cx="457200" cy="457200"/>
          </a:xfrm>
          <a:prstGeom prst="rect">
            <a:avLst/>
          </a:prstGeom>
        </p:spPr>
      </p:pic>
      <p:pic>
        <p:nvPicPr>
          <p:cNvPr id="8" name="Picture 7"/>
          <p:cNvPicPr>
            <a:picLocks noChangeAspect="1"/>
          </p:cNvPicPr>
          <p:nvPr/>
        </p:nvPicPr>
        <p:blipFill>
          <a:blip r:embed="rId7"/>
          <a:stretch>
            <a:fillRect/>
          </a:stretch>
        </p:blipFill>
        <p:spPr>
          <a:xfrm>
            <a:off x="331165" y="3072459"/>
            <a:ext cx="457200" cy="457200"/>
          </a:xfrm>
          <a:prstGeom prst="rect">
            <a:avLst/>
          </a:prstGeom>
        </p:spPr>
      </p:pic>
      <p:pic>
        <p:nvPicPr>
          <p:cNvPr id="82" name="Picture 81"/>
          <p:cNvPicPr>
            <a:picLocks noChangeAspect="1"/>
          </p:cNvPicPr>
          <p:nvPr/>
        </p:nvPicPr>
        <p:blipFill>
          <a:blip r:embed="rId8"/>
          <a:stretch>
            <a:fillRect/>
          </a:stretch>
        </p:blipFill>
        <p:spPr>
          <a:xfrm>
            <a:off x="2504512" y="3095093"/>
            <a:ext cx="466253" cy="457200"/>
          </a:xfrm>
          <a:prstGeom prst="rect">
            <a:avLst/>
          </a:prstGeom>
        </p:spPr>
      </p:pic>
      <p:pic>
        <p:nvPicPr>
          <p:cNvPr id="84" name="Picture 83"/>
          <p:cNvPicPr>
            <a:picLocks noChangeAspect="1"/>
          </p:cNvPicPr>
          <p:nvPr/>
        </p:nvPicPr>
        <p:blipFill>
          <a:blip r:embed="rId9"/>
          <a:stretch>
            <a:fillRect/>
          </a:stretch>
        </p:blipFill>
        <p:spPr>
          <a:xfrm>
            <a:off x="2504512" y="1867893"/>
            <a:ext cx="466253" cy="457200"/>
          </a:xfrm>
          <a:prstGeom prst="rect">
            <a:avLst/>
          </a:prstGeom>
        </p:spPr>
      </p:pic>
      <p:pic>
        <p:nvPicPr>
          <p:cNvPr id="85" name="Picture 84"/>
          <p:cNvPicPr>
            <a:picLocks noChangeAspect="1"/>
          </p:cNvPicPr>
          <p:nvPr/>
        </p:nvPicPr>
        <p:blipFill>
          <a:blip r:embed="rId10"/>
          <a:stretch>
            <a:fillRect/>
          </a:stretch>
        </p:blipFill>
        <p:spPr>
          <a:xfrm>
            <a:off x="2504512" y="2534648"/>
            <a:ext cx="457200" cy="457200"/>
          </a:xfrm>
          <a:prstGeom prst="rect">
            <a:avLst/>
          </a:prstGeom>
        </p:spPr>
      </p:pic>
      <p:pic>
        <p:nvPicPr>
          <p:cNvPr id="86" name="Picture 85"/>
          <p:cNvPicPr>
            <a:picLocks noChangeAspect="1"/>
          </p:cNvPicPr>
          <p:nvPr/>
        </p:nvPicPr>
        <p:blipFill>
          <a:blip r:embed="rId11"/>
          <a:stretch>
            <a:fillRect/>
          </a:stretch>
        </p:blipFill>
        <p:spPr>
          <a:xfrm>
            <a:off x="355418" y="340371"/>
            <a:ext cx="4343400" cy="469900"/>
          </a:xfrm>
          <a:prstGeom prst="rect">
            <a:avLst/>
          </a:prstGeom>
        </p:spPr>
      </p:pic>
      <p:sp>
        <p:nvSpPr>
          <p:cNvPr id="2" name="TextBox 1"/>
          <p:cNvSpPr txBox="1"/>
          <p:nvPr/>
        </p:nvSpPr>
        <p:spPr>
          <a:xfrm>
            <a:off x="348084" y="325961"/>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sp>
        <p:nvSpPr>
          <p:cNvPr id="89" name="TextBox 88"/>
          <p:cNvSpPr txBox="1"/>
          <p:nvPr/>
        </p:nvSpPr>
        <p:spPr>
          <a:xfrm>
            <a:off x="5910324" y="1164457"/>
            <a:ext cx="1496075" cy="2616101"/>
          </a:xfrm>
          <a:prstGeom prst="rect">
            <a:avLst/>
          </a:prstGeom>
          <a:noFill/>
        </p:spPr>
        <p:txBody>
          <a:bodyPr wrap="square" lIns="0" tIns="0" rIns="0" bIns="0" rtlCol="0">
            <a:spAutoFit/>
          </a:bodyPr>
          <a:lstStyle/>
          <a:p>
            <a:pPr>
              <a:spcBef>
                <a:spcPts val="600"/>
              </a:spcBef>
            </a:pPr>
            <a:r>
              <a:rPr lang="en-US" sz="1000" dirty="0" smtClean="0"/>
              <a:t>Never </a:t>
            </a:r>
            <a:r>
              <a:rPr lang="en-US" sz="1000" dirty="0"/>
              <a:t>leave fires or hot coals unattended. Before leaving, DROWN, STIR and carefully FEEL for heat. </a:t>
            </a:r>
          </a:p>
          <a:p>
            <a:pPr>
              <a:spcBef>
                <a:spcPts val="600"/>
              </a:spcBef>
            </a:pPr>
            <a:r>
              <a:rPr lang="en-US" sz="1000" dirty="0"/>
              <a:t>Fireworks are prohibited on public lands. Enjoy fireworks at </a:t>
            </a:r>
            <a:r>
              <a:rPr lang="en-US" sz="1000" dirty="0" smtClean="0"/>
              <a:t>community </a:t>
            </a:r>
            <a:r>
              <a:rPr lang="en-US" sz="1000" dirty="0"/>
              <a:t>events instead</a:t>
            </a:r>
            <a:r>
              <a:rPr lang="en-US" sz="1000" dirty="0" smtClean="0"/>
              <a:t>.</a:t>
            </a:r>
          </a:p>
          <a:p>
            <a:pPr>
              <a:spcBef>
                <a:spcPts val="600"/>
              </a:spcBef>
            </a:pPr>
            <a:r>
              <a:rPr lang="en-US" sz="1000" dirty="0" smtClean="0"/>
              <a:t>Sky </a:t>
            </a:r>
            <a:r>
              <a:rPr lang="en-US" sz="1000" dirty="0"/>
              <a:t>lanterns </a:t>
            </a:r>
            <a:r>
              <a:rPr lang="en-US" sz="1000" dirty="0" smtClean="0"/>
              <a:t>are </a:t>
            </a:r>
            <a:r>
              <a:rPr lang="en-US" sz="1000" dirty="0"/>
              <a:t>illegal to release into Oregon </a:t>
            </a:r>
            <a:r>
              <a:rPr lang="en-US" sz="1000" dirty="0" smtClean="0"/>
              <a:t>airspace.</a:t>
            </a:r>
          </a:p>
          <a:p>
            <a:pPr>
              <a:spcBef>
                <a:spcPts val="600"/>
              </a:spcBef>
            </a:pPr>
            <a:r>
              <a:rPr lang="en-US" sz="1000" dirty="0"/>
              <a:t>Make sure trailer chains are not dragging and creating a spark. </a:t>
            </a:r>
          </a:p>
          <a:p>
            <a:pPr>
              <a:spcBef>
                <a:spcPts val="600"/>
              </a:spcBef>
            </a:pPr>
            <a:endParaRPr lang="en-US" sz="1000" dirty="0"/>
          </a:p>
        </p:txBody>
      </p:sp>
      <p:sp>
        <p:nvSpPr>
          <p:cNvPr id="90" name="TextBox 89"/>
          <p:cNvSpPr txBox="1"/>
          <p:nvPr/>
        </p:nvSpPr>
        <p:spPr>
          <a:xfrm>
            <a:off x="5397175" y="833599"/>
            <a:ext cx="4350353" cy="215444"/>
          </a:xfrm>
          <a:prstGeom prst="rect">
            <a:avLst/>
          </a:prstGeom>
          <a:noFill/>
        </p:spPr>
        <p:txBody>
          <a:bodyPr wrap="square" lIns="0" tIns="0" rIns="0" bIns="0" rtlCol="0">
            <a:spAutoFit/>
          </a:bodyPr>
          <a:lstStyle/>
          <a:p>
            <a:r>
              <a:rPr lang="en-US" sz="1400" dirty="0"/>
              <a:t>Obey fire restrictions and encourage others to do the same.</a:t>
            </a:r>
          </a:p>
        </p:txBody>
      </p:sp>
      <p:sp>
        <p:nvSpPr>
          <p:cNvPr id="91" name="TextBox 90"/>
          <p:cNvSpPr txBox="1"/>
          <p:nvPr/>
        </p:nvSpPr>
        <p:spPr>
          <a:xfrm>
            <a:off x="8097233" y="1170819"/>
            <a:ext cx="1601723" cy="2385268"/>
          </a:xfrm>
          <a:prstGeom prst="rect">
            <a:avLst/>
          </a:prstGeom>
          <a:noFill/>
        </p:spPr>
        <p:txBody>
          <a:bodyPr wrap="square" lIns="0" tIns="0" rIns="0" bIns="0" rtlCol="0">
            <a:spAutoFit/>
          </a:bodyPr>
          <a:lstStyle/>
          <a:p>
            <a:pPr>
              <a:spcBef>
                <a:spcPts val="600"/>
              </a:spcBef>
            </a:pPr>
            <a:r>
              <a:rPr lang="en-US" sz="1000" dirty="0"/>
              <a:t>Keep vehicles </a:t>
            </a:r>
            <a:r>
              <a:rPr lang="en-US" sz="1000" dirty="0" smtClean="0"/>
              <a:t>properly maintained </a:t>
            </a:r>
            <a:r>
              <a:rPr lang="en-US" sz="1000" dirty="0"/>
              <a:t>with approved, clean spark arrestors. Stay on  designated roads and/or </a:t>
            </a:r>
            <a:r>
              <a:rPr lang="en-US" sz="1000" dirty="0" smtClean="0"/>
              <a:t>trails.</a:t>
            </a:r>
          </a:p>
          <a:p>
            <a:pPr>
              <a:spcBef>
                <a:spcPts val="600"/>
              </a:spcBef>
            </a:pPr>
            <a:r>
              <a:rPr lang="en-US" sz="1000" dirty="0"/>
              <a:t>When shooting: Know your target and what is beyond. Select an area free of </a:t>
            </a:r>
            <a:r>
              <a:rPr lang="en-US" sz="1000" dirty="0" smtClean="0"/>
              <a:t> vegetation</a:t>
            </a:r>
            <a:r>
              <a:rPr lang="en-US" sz="1000" dirty="0"/>
              <a:t>. </a:t>
            </a:r>
            <a:endParaRPr lang="en-US" sz="1000" dirty="0" smtClean="0"/>
          </a:p>
          <a:p>
            <a:pPr>
              <a:spcBef>
                <a:spcPts val="600"/>
              </a:spcBef>
            </a:pPr>
            <a:r>
              <a:rPr lang="en-US" sz="1000" dirty="0"/>
              <a:t>Use an ashtray. Do not discard smoking materials out your window or into dry grass.</a:t>
            </a:r>
          </a:p>
          <a:p>
            <a:pPr>
              <a:spcBef>
                <a:spcPts val="600"/>
              </a:spcBef>
            </a:pPr>
            <a:r>
              <a:rPr lang="en-US" sz="1000" dirty="0" smtClean="0"/>
              <a:t>Avoid parking, driving or idling on </a:t>
            </a:r>
            <a:r>
              <a:rPr lang="en-US" sz="1000" dirty="0"/>
              <a:t>dry, flammable vegetation</a:t>
            </a:r>
            <a:r>
              <a:rPr lang="en-US" sz="1000" dirty="0" smtClean="0"/>
              <a:t>. Your vehicle could start a fire.</a:t>
            </a:r>
            <a:endParaRPr lang="en-US" sz="1000" dirty="0"/>
          </a:p>
        </p:txBody>
      </p:sp>
      <p:pic>
        <p:nvPicPr>
          <p:cNvPr id="92" name="Picture 91"/>
          <p:cNvPicPr>
            <a:picLocks noChangeAspect="1"/>
          </p:cNvPicPr>
          <p:nvPr/>
        </p:nvPicPr>
        <p:blipFill>
          <a:blip r:embed="rId3"/>
          <a:stretch>
            <a:fillRect/>
          </a:stretch>
        </p:blipFill>
        <p:spPr>
          <a:xfrm>
            <a:off x="5372922" y="1165725"/>
            <a:ext cx="457200" cy="457200"/>
          </a:xfrm>
          <a:prstGeom prst="rect">
            <a:avLst/>
          </a:prstGeom>
        </p:spPr>
      </p:pic>
      <p:pic>
        <p:nvPicPr>
          <p:cNvPr id="93" name="Picture 92"/>
          <p:cNvPicPr>
            <a:picLocks noChangeAspect="1"/>
          </p:cNvPicPr>
          <p:nvPr/>
        </p:nvPicPr>
        <p:blipFill>
          <a:blip r:embed="rId4"/>
          <a:stretch>
            <a:fillRect/>
          </a:stretch>
        </p:blipFill>
        <p:spPr>
          <a:xfrm>
            <a:off x="7539224" y="1185122"/>
            <a:ext cx="457200" cy="457200"/>
          </a:xfrm>
          <a:prstGeom prst="rect">
            <a:avLst/>
          </a:prstGeom>
        </p:spPr>
      </p:pic>
      <p:pic>
        <p:nvPicPr>
          <p:cNvPr id="94" name="Picture 93"/>
          <p:cNvPicPr>
            <a:picLocks noChangeAspect="1"/>
          </p:cNvPicPr>
          <p:nvPr/>
        </p:nvPicPr>
        <p:blipFill>
          <a:blip r:embed="rId5"/>
          <a:stretch>
            <a:fillRect/>
          </a:stretch>
        </p:blipFill>
        <p:spPr>
          <a:xfrm>
            <a:off x="5383678" y="1882303"/>
            <a:ext cx="457200" cy="457200"/>
          </a:xfrm>
          <a:prstGeom prst="rect">
            <a:avLst/>
          </a:prstGeom>
        </p:spPr>
      </p:pic>
      <p:pic>
        <p:nvPicPr>
          <p:cNvPr id="95" name="Picture 94"/>
          <p:cNvPicPr>
            <a:picLocks noChangeAspect="1"/>
          </p:cNvPicPr>
          <p:nvPr/>
        </p:nvPicPr>
        <p:blipFill>
          <a:blip r:embed="rId6"/>
          <a:stretch>
            <a:fillRect/>
          </a:stretch>
        </p:blipFill>
        <p:spPr>
          <a:xfrm>
            <a:off x="5372922" y="2521992"/>
            <a:ext cx="457200" cy="457200"/>
          </a:xfrm>
          <a:prstGeom prst="rect">
            <a:avLst/>
          </a:prstGeom>
        </p:spPr>
      </p:pic>
      <p:pic>
        <p:nvPicPr>
          <p:cNvPr id="96" name="Picture 95"/>
          <p:cNvPicPr>
            <a:picLocks noChangeAspect="1"/>
          </p:cNvPicPr>
          <p:nvPr/>
        </p:nvPicPr>
        <p:blipFill>
          <a:blip r:embed="rId7"/>
          <a:stretch>
            <a:fillRect/>
          </a:stretch>
        </p:blipFill>
        <p:spPr>
          <a:xfrm>
            <a:off x="5372922" y="3086869"/>
            <a:ext cx="457200" cy="457200"/>
          </a:xfrm>
          <a:prstGeom prst="rect">
            <a:avLst/>
          </a:prstGeom>
        </p:spPr>
      </p:pic>
      <p:pic>
        <p:nvPicPr>
          <p:cNvPr id="97" name="Picture 96"/>
          <p:cNvPicPr>
            <a:picLocks noChangeAspect="1"/>
          </p:cNvPicPr>
          <p:nvPr/>
        </p:nvPicPr>
        <p:blipFill>
          <a:blip r:embed="rId8"/>
          <a:stretch>
            <a:fillRect/>
          </a:stretch>
        </p:blipFill>
        <p:spPr>
          <a:xfrm>
            <a:off x="7546269" y="3109503"/>
            <a:ext cx="466253" cy="457200"/>
          </a:xfrm>
          <a:prstGeom prst="rect">
            <a:avLst/>
          </a:prstGeom>
        </p:spPr>
      </p:pic>
      <p:pic>
        <p:nvPicPr>
          <p:cNvPr id="98" name="Picture 97"/>
          <p:cNvPicPr>
            <a:picLocks noChangeAspect="1"/>
          </p:cNvPicPr>
          <p:nvPr/>
        </p:nvPicPr>
        <p:blipFill>
          <a:blip r:embed="rId9"/>
          <a:stretch>
            <a:fillRect/>
          </a:stretch>
        </p:blipFill>
        <p:spPr>
          <a:xfrm>
            <a:off x="7546269" y="1891843"/>
            <a:ext cx="466253" cy="457200"/>
          </a:xfrm>
          <a:prstGeom prst="rect">
            <a:avLst/>
          </a:prstGeom>
        </p:spPr>
      </p:pic>
      <p:pic>
        <p:nvPicPr>
          <p:cNvPr id="99" name="Picture 98"/>
          <p:cNvPicPr>
            <a:picLocks noChangeAspect="1"/>
          </p:cNvPicPr>
          <p:nvPr/>
        </p:nvPicPr>
        <p:blipFill>
          <a:blip r:embed="rId10"/>
          <a:stretch>
            <a:fillRect/>
          </a:stretch>
        </p:blipFill>
        <p:spPr>
          <a:xfrm>
            <a:off x="7546269" y="2566462"/>
            <a:ext cx="457200" cy="457200"/>
          </a:xfrm>
          <a:prstGeom prst="rect">
            <a:avLst/>
          </a:prstGeom>
        </p:spPr>
      </p:pic>
      <p:pic>
        <p:nvPicPr>
          <p:cNvPr id="100" name="Picture 99"/>
          <p:cNvPicPr>
            <a:picLocks noChangeAspect="1"/>
          </p:cNvPicPr>
          <p:nvPr/>
        </p:nvPicPr>
        <p:blipFill>
          <a:blip r:embed="rId11"/>
          <a:stretch>
            <a:fillRect/>
          </a:stretch>
        </p:blipFill>
        <p:spPr>
          <a:xfrm>
            <a:off x="5397175" y="354781"/>
            <a:ext cx="4343400" cy="469900"/>
          </a:xfrm>
          <a:prstGeom prst="rect">
            <a:avLst/>
          </a:prstGeom>
        </p:spPr>
      </p:pic>
      <p:sp>
        <p:nvSpPr>
          <p:cNvPr id="101" name="TextBox 100"/>
          <p:cNvSpPr txBox="1"/>
          <p:nvPr/>
        </p:nvSpPr>
        <p:spPr>
          <a:xfrm>
            <a:off x="5389841" y="340371"/>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sp>
        <p:nvSpPr>
          <p:cNvPr id="103" name="TextBox 102"/>
          <p:cNvSpPr txBox="1"/>
          <p:nvPr/>
        </p:nvSpPr>
        <p:spPr>
          <a:xfrm>
            <a:off x="880693" y="5016015"/>
            <a:ext cx="1496075" cy="2616101"/>
          </a:xfrm>
          <a:prstGeom prst="rect">
            <a:avLst/>
          </a:prstGeom>
          <a:noFill/>
        </p:spPr>
        <p:txBody>
          <a:bodyPr wrap="square" lIns="0" tIns="0" rIns="0" bIns="0" rtlCol="0">
            <a:spAutoFit/>
          </a:bodyPr>
          <a:lstStyle/>
          <a:p>
            <a:pPr>
              <a:spcBef>
                <a:spcPts val="600"/>
              </a:spcBef>
            </a:pPr>
            <a:r>
              <a:rPr lang="en-US" sz="1000" dirty="0" smtClean="0"/>
              <a:t>Never </a:t>
            </a:r>
            <a:r>
              <a:rPr lang="en-US" sz="1000" dirty="0"/>
              <a:t>leave fires or hot coals unattended. Before leaving, DROWN, STIR and carefully FEEL for heat. </a:t>
            </a:r>
          </a:p>
          <a:p>
            <a:pPr>
              <a:spcBef>
                <a:spcPts val="600"/>
              </a:spcBef>
            </a:pPr>
            <a:r>
              <a:rPr lang="en-US" sz="1000" dirty="0"/>
              <a:t>Fireworks are prohibited on public lands. Enjoy fireworks at </a:t>
            </a:r>
            <a:r>
              <a:rPr lang="en-US" sz="1000" dirty="0" smtClean="0"/>
              <a:t>community </a:t>
            </a:r>
            <a:r>
              <a:rPr lang="en-US" sz="1000" dirty="0"/>
              <a:t>events instead</a:t>
            </a:r>
            <a:r>
              <a:rPr lang="en-US" sz="1000" dirty="0" smtClean="0"/>
              <a:t>.</a:t>
            </a:r>
          </a:p>
          <a:p>
            <a:pPr>
              <a:spcBef>
                <a:spcPts val="600"/>
              </a:spcBef>
            </a:pPr>
            <a:r>
              <a:rPr lang="en-US" sz="1000" dirty="0" smtClean="0"/>
              <a:t>Sky </a:t>
            </a:r>
            <a:r>
              <a:rPr lang="en-US" sz="1000" dirty="0"/>
              <a:t>lanterns </a:t>
            </a:r>
            <a:r>
              <a:rPr lang="en-US" sz="1000" dirty="0" smtClean="0"/>
              <a:t>are </a:t>
            </a:r>
            <a:r>
              <a:rPr lang="en-US" sz="1000" dirty="0"/>
              <a:t>illegal to release into Oregon </a:t>
            </a:r>
            <a:r>
              <a:rPr lang="en-US" sz="1000" dirty="0" smtClean="0"/>
              <a:t>airspace.</a:t>
            </a:r>
          </a:p>
          <a:p>
            <a:pPr>
              <a:spcBef>
                <a:spcPts val="600"/>
              </a:spcBef>
            </a:pPr>
            <a:r>
              <a:rPr lang="en-US" sz="1000" dirty="0"/>
              <a:t>Make sure trailer chains are not dragging and creating a spark. </a:t>
            </a:r>
          </a:p>
          <a:p>
            <a:pPr>
              <a:spcBef>
                <a:spcPts val="600"/>
              </a:spcBef>
            </a:pPr>
            <a:endParaRPr lang="en-US" sz="1000" dirty="0"/>
          </a:p>
        </p:txBody>
      </p:sp>
      <p:sp>
        <p:nvSpPr>
          <p:cNvPr id="104" name="TextBox 103"/>
          <p:cNvSpPr txBox="1"/>
          <p:nvPr/>
        </p:nvSpPr>
        <p:spPr>
          <a:xfrm>
            <a:off x="367544" y="4685157"/>
            <a:ext cx="4350353" cy="215444"/>
          </a:xfrm>
          <a:prstGeom prst="rect">
            <a:avLst/>
          </a:prstGeom>
          <a:noFill/>
        </p:spPr>
        <p:txBody>
          <a:bodyPr wrap="square" lIns="0" tIns="0" rIns="0" bIns="0" rtlCol="0">
            <a:spAutoFit/>
          </a:bodyPr>
          <a:lstStyle/>
          <a:p>
            <a:r>
              <a:rPr lang="en-US" sz="1400" dirty="0"/>
              <a:t>Obey fire restrictions and encourage others to do the same.</a:t>
            </a:r>
          </a:p>
        </p:txBody>
      </p:sp>
      <p:sp>
        <p:nvSpPr>
          <p:cNvPr id="105" name="TextBox 104"/>
          <p:cNvSpPr txBox="1"/>
          <p:nvPr/>
        </p:nvSpPr>
        <p:spPr>
          <a:xfrm>
            <a:off x="3067602" y="5022377"/>
            <a:ext cx="1601723" cy="2385268"/>
          </a:xfrm>
          <a:prstGeom prst="rect">
            <a:avLst/>
          </a:prstGeom>
          <a:noFill/>
        </p:spPr>
        <p:txBody>
          <a:bodyPr wrap="square" lIns="0" tIns="0" rIns="0" bIns="0" rtlCol="0">
            <a:spAutoFit/>
          </a:bodyPr>
          <a:lstStyle/>
          <a:p>
            <a:pPr>
              <a:spcBef>
                <a:spcPts val="600"/>
              </a:spcBef>
            </a:pPr>
            <a:r>
              <a:rPr lang="en-US" sz="1000" dirty="0"/>
              <a:t>Keep vehicles </a:t>
            </a:r>
            <a:r>
              <a:rPr lang="en-US" sz="1000" dirty="0" smtClean="0"/>
              <a:t>properly maintained </a:t>
            </a:r>
            <a:r>
              <a:rPr lang="en-US" sz="1000" dirty="0"/>
              <a:t>with approved, clean spark arrestors. Stay on  designated roads and/or </a:t>
            </a:r>
            <a:r>
              <a:rPr lang="en-US" sz="1000" dirty="0" smtClean="0"/>
              <a:t>trails.</a:t>
            </a:r>
          </a:p>
          <a:p>
            <a:pPr>
              <a:spcBef>
                <a:spcPts val="600"/>
              </a:spcBef>
            </a:pPr>
            <a:r>
              <a:rPr lang="en-US" sz="1000" dirty="0"/>
              <a:t>When shooting: Know your target and what is beyond. Select an area free of </a:t>
            </a:r>
            <a:r>
              <a:rPr lang="en-US" sz="1000" dirty="0" smtClean="0"/>
              <a:t> vegetation</a:t>
            </a:r>
            <a:r>
              <a:rPr lang="en-US" sz="1000" dirty="0"/>
              <a:t>. </a:t>
            </a:r>
            <a:endParaRPr lang="en-US" sz="1000" dirty="0" smtClean="0"/>
          </a:p>
          <a:p>
            <a:pPr>
              <a:spcBef>
                <a:spcPts val="600"/>
              </a:spcBef>
            </a:pPr>
            <a:r>
              <a:rPr lang="en-US" sz="1000" dirty="0"/>
              <a:t>Use an ashtray. Do not discard smoking materials out your window or into dry grass.</a:t>
            </a:r>
          </a:p>
          <a:p>
            <a:pPr>
              <a:spcBef>
                <a:spcPts val="600"/>
              </a:spcBef>
            </a:pPr>
            <a:r>
              <a:rPr lang="en-US" sz="1000" dirty="0" smtClean="0"/>
              <a:t>Avoid parking, driving or idling on </a:t>
            </a:r>
            <a:r>
              <a:rPr lang="en-US" sz="1000" dirty="0"/>
              <a:t>dry, flammable vegetation</a:t>
            </a:r>
            <a:r>
              <a:rPr lang="en-US" sz="1000" dirty="0" smtClean="0"/>
              <a:t>. Your vehicle could start a fire.</a:t>
            </a:r>
            <a:endParaRPr lang="en-US" sz="1000" dirty="0"/>
          </a:p>
        </p:txBody>
      </p:sp>
      <p:pic>
        <p:nvPicPr>
          <p:cNvPr id="106" name="Picture 105"/>
          <p:cNvPicPr>
            <a:picLocks noChangeAspect="1"/>
          </p:cNvPicPr>
          <p:nvPr/>
        </p:nvPicPr>
        <p:blipFill>
          <a:blip r:embed="rId3"/>
          <a:stretch>
            <a:fillRect/>
          </a:stretch>
        </p:blipFill>
        <p:spPr>
          <a:xfrm>
            <a:off x="343291" y="5017283"/>
            <a:ext cx="457200" cy="457200"/>
          </a:xfrm>
          <a:prstGeom prst="rect">
            <a:avLst/>
          </a:prstGeom>
        </p:spPr>
      </p:pic>
      <p:pic>
        <p:nvPicPr>
          <p:cNvPr id="107" name="Picture 106"/>
          <p:cNvPicPr>
            <a:picLocks noChangeAspect="1"/>
          </p:cNvPicPr>
          <p:nvPr/>
        </p:nvPicPr>
        <p:blipFill>
          <a:blip r:embed="rId4"/>
          <a:stretch>
            <a:fillRect/>
          </a:stretch>
        </p:blipFill>
        <p:spPr>
          <a:xfrm>
            <a:off x="2502287" y="5011243"/>
            <a:ext cx="457200" cy="457200"/>
          </a:xfrm>
          <a:prstGeom prst="rect">
            <a:avLst/>
          </a:prstGeom>
        </p:spPr>
      </p:pic>
      <p:pic>
        <p:nvPicPr>
          <p:cNvPr id="108" name="Picture 107"/>
          <p:cNvPicPr>
            <a:picLocks noChangeAspect="1"/>
          </p:cNvPicPr>
          <p:nvPr/>
        </p:nvPicPr>
        <p:blipFill>
          <a:blip r:embed="rId5"/>
          <a:stretch>
            <a:fillRect/>
          </a:stretch>
        </p:blipFill>
        <p:spPr>
          <a:xfrm>
            <a:off x="353939" y="5694481"/>
            <a:ext cx="457200" cy="457200"/>
          </a:xfrm>
          <a:prstGeom prst="rect">
            <a:avLst/>
          </a:prstGeom>
        </p:spPr>
      </p:pic>
      <p:pic>
        <p:nvPicPr>
          <p:cNvPr id="109" name="Picture 108"/>
          <p:cNvPicPr>
            <a:picLocks noChangeAspect="1"/>
          </p:cNvPicPr>
          <p:nvPr/>
        </p:nvPicPr>
        <p:blipFill>
          <a:blip r:embed="rId6"/>
          <a:stretch>
            <a:fillRect/>
          </a:stretch>
        </p:blipFill>
        <p:spPr>
          <a:xfrm>
            <a:off x="343291" y="6373550"/>
            <a:ext cx="457200" cy="457200"/>
          </a:xfrm>
          <a:prstGeom prst="rect">
            <a:avLst/>
          </a:prstGeom>
        </p:spPr>
      </p:pic>
      <p:pic>
        <p:nvPicPr>
          <p:cNvPr id="110" name="Picture 109"/>
          <p:cNvPicPr>
            <a:picLocks noChangeAspect="1"/>
          </p:cNvPicPr>
          <p:nvPr/>
        </p:nvPicPr>
        <p:blipFill>
          <a:blip r:embed="rId7"/>
          <a:stretch>
            <a:fillRect/>
          </a:stretch>
        </p:blipFill>
        <p:spPr>
          <a:xfrm>
            <a:off x="343291" y="6938427"/>
            <a:ext cx="457200" cy="457200"/>
          </a:xfrm>
          <a:prstGeom prst="rect">
            <a:avLst/>
          </a:prstGeom>
        </p:spPr>
      </p:pic>
      <p:pic>
        <p:nvPicPr>
          <p:cNvPr id="111" name="Picture 110"/>
          <p:cNvPicPr>
            <a:picLocks noChangeAspect="1"/>
          </p:cNvPicPr>
          <p:nvPr/>
        </p:nvPicPr>
        <p:blipFill>
          <a:blip r:embed="rId8"/>
          <a:stretch>
            <a:fillRect/>
          </a:stretch>
        </p:blipFill>
        <p:spPr>
          <a:xfrm>
            <a:off x="2516638" y="6961061"/>
            <a:ext cx="466253" cy="457200"/>
          </a:xfrm>
          <a:prstGeom prst="rect">
            <a:avLst/>
          </a:prstGeom>
        </p:spPr>
      </p:pic>
      <p:pic>
        <p:nvPicPr>
          <p:cNvPr id="112" name="Picture 111"/>
          <p:cNvPicPr>
            <a:picLocks noChangeAspect="1"/>
          </p:cNvPicPr>
          <p:nvPr/>
        </p:nvPicPr>
        <p:blipFill>
          <a:blip r:embed="rId9"/>
          <a:stretch>
            <a:fillRect/>
          </a:stretch>
        </p:blipFill>
        <p:spPr>
          <a:xfrm>
            <a:off x="2516638" y="5706734"/>
            <a:ext cx="466253" cy="457200"/>
          </a:xfrm>
          <a:prstGeom prst="rect">
            <a:avLst/>
          </a:prstGeom>
        </p:spPr>
      </p:pic>
      <p:pic>
        <p:nvPicPr>
          <p:cNvPr id="113" name="Picture 112"/>
          <p:cNvPicPr>
            <a:picLocks noChangeAspect="1"/>
          </p:cNvPicPr>
          <p:nvPr/>
        </p:nvPicPr>
        <p:blipFill>
          <a:blip r:embed="rId10"/>
          <a:stretch>
            <a:fillRect/>
          </a:stretch>
        </p:blipFill>
        <p:spPr>
          <a:xfrm>
            <a:off x="2516638" y="6400616"/>
            <a:ext cx="457200" cy="457200"/>
          </a:xfrm>
          <a:prstGeom prst="rect">
            <a:avLst/>
          </a:prstGeom>
        </p:spPr>
      </p:pic>
      <p:pic>
        <p:nvPicPr>
          <p:cNvPr id="114" name="Picture 113"/>
          <p:cNvPicPr>
            <a:picLocks noChangeAspect="1"/>
          </p:cNvPicPr>
          <p:nvPr/>
        </p:nvPicPr>
        <p:blipFill>
          <a:blip r:embed="rId11"/>
          <a:stretch>
            <a:fillRect/>
          </a:stretch>
        </p:blipFill>
        <p:spPr>
          <a:xfrm>
            <a:off x="367544" y="4206339"/>
            <a:ext cx="4343400" cy="469900"/>
          </a:xfrm>
          <a:prstGeom prst="rect">
            <a:avLst/>
          </a:prstGeom>
        </p:spPr>
      </p:pic>
      <p:sp>
        <p:nvSpPr>
          <p:cNvPr id="115" name="TextBox 114"/>
          <p:cNvSpPr txBox="1"/>
          <p:nvPr/>
        </p:nvSpPr>
        <p:spPr>
          <a:xfrm>
            <a:off x="360210" y="4191929"/>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sp>
        <p:nvSpPr>
          <p:cNvPr id="117" name="TextBox 116"/>
          <p:cNvSpPr txBox="1"/>
          <p:nvPr/>
        </p:nvSpPr>
        <p:spPr>
          <a:xfrm>
            <a:off x="5894226" y="5072230"/>
            <a:ext cx="1496075" cy="2616101"/>
          </a:xfrm>
          <a:prstGeom prst="rect">
            <a:avLst/>
          </a:prstGeom>
          <a:noFill/>
        </p:spPr>
        <p:txBody>
          <a:bodyPr wrap="square" lIns="0" tIns="0" rIns="0" bIns="0" rtlCol="0">
            <a:spAutoFit/>
          </a:bodyPr>
          <a:lstStyle/>
          <a:p>
            <a:pPr>
              <a:spcBef>
                <a:spcPts val="600"/>
              </a:spcBef>
            </a:pPr>
            <a:r>
              <a:rPr lang="en-US" sz="1000" dirty="0" smtClean="0"/>
              <a:t>Never </a:t>
            </a:r>
            <a:r>
              <a:rPr lang="en-US" sz="1000" dirty="0"/>
              <a:t>leave fires or hot coals unattended. Before leaving, DROWN, STIR and carefully FEEL for heat. </a:t>
            </a:r>
          </a:p>
          <a:p>
            <a:pPr>
              <a:spcBef>
                <a:spcPts val="600"/>
              </a:spcBef>
            </a:pPr>
            <a:r>
              <a:rPr lang="en-US" sz="1000" dirty="0"/>
              <a:t>Fireworks are prohibited on public lands. Enjoy fireworks at </a:t>
            </a:r>
            <a:r>
              <a:rPr lang="en-US" sz="1000" dirty="0" smtClean="0"/>
              <a:t>community </a:t>
            </a:r>
            <a:r>
              <a:rPr lang="en-US" sz="1000" dirty="0"/>
              <a:t>events instead</a:t>
            </a:r>
            <a:r>
              <a:rPr lang="en-US" sz="1000" dirty="0" smtClean="0"/>
              <a:t>.</a:t>
            </a:r>
          </a:p>
          <a:p>
            <a:pPr>
              <a:spcBef>
                <a:spcPts val="600"/>
              </a:spcBef>
            </a:pPr>
            <a:r>
              <a:rPr lang="en-US" sz="1000" dirty="0" smtClean="0"/>
              <a:t>Sky </a:t>
            </a:r>
            <a:r>
              <a:rPr lang="en-US" sz="1000" dirty="0"/>
              <a:t>lanterns </a:t>
            </a:r>
            <a:r>
              <a:rPr lang="en-US" sz="1000" dirty="0" smtClean="0"/>
              <a:t>are </a:t>
            </a:r>
            <a:r>
              <a:rPr lang="en-US" sz="1000" dirty="0"/>
              <a:t>illegal to release into Oregon </a:t>
            </a:r>
            <a:r>
              <a:rPr lang="en-US" sz="1000" dirty="0" smtClean="0"/>
              <a:t>airspace.</a:t>
            </a:r>
          </a:p>
          <a:p>
            <a:pPr>
              <a:spcBef>
                <a:spcPts val="600"/>
              </a:spcBef>
            </a:pPr>
            <a:r>
              <a:rPr lang="en-US" sz="1000" dirty="0"/>
              <a:t>Make sure trailer chains are not dragging and creating a spark. </a:t>
            </a:r>
          </a:p>
          <a:p>
            <a:pPr>
              <a:spcBef>
                <a:spcPts val="600"/>
              </a:spcBef>
            </a:pPr>
            <a:endParaRPr lang="en-US" sz="1000" dirty="0"/>
          </a:p>
        </p:txBody>
      </p:sp>
      <p:sp>
        <p:nvSpPr>
          <p:cNvPr id="118" name="TextBox 117"/>
          <p:cNvSpPr txBox="1"/>
          <p:nvPr/>
        </p:nvSpPr>
        <p:spPr>
          <a:xfrm>
            <a:off x="5381077" y="4741372"/>
            <a:ext cx="4350353" cy="215444"/>
          </a:xfrm>
          <a:prstGeom prst="rect">
            <a:avLst/>
          </a:prstGeom>
          <a:noFill/>
        </p:spPr>
        <p:txBody>
          <a:bodyPr wrap="square" lIns="0" tIns="0" rIns="0" bIns="0" rtlCol="0">
            <a:spAutoFit/>
          </a:bodyPr>
          <a:lstStyle/>
          <a:p>
            <a:r>
              <a:rPr lang="en-US" sz="1400" dirty="0"/>
              <a:t>Obey fire restrictions and encourage others to do the same.</a:t>
            </a:r>
          </a:p>
        </p:txBody>
      </p:sp>
      <p:sp>
        <p:nvSpPr>
          <p:cNvPr id="119" name="TextBox 118"/>
          <p:cNvSpPr txBox="1"/>
          <p:nvPr/>
        </p:nvSpPr>
        <p:spPr>
          <a:xfrm>
            <a:off x="8081135" y="5078592"/>
            <a:ext cx="1601723" cy="2385268"/>
          </a:xfrm>
          <a:prstGeom prst="rect">
            <a:avLst/>
          </a:prstGeom>
          <a:noFill/>
        </p:spPr>
        <p:txBody>
          <a:bodyPr wrap="square" lIns="0" tIns="0" rIns="0" bIns="0" rtlCol="0">
            <a:spAutoFit/>
          </a:bodyPr>
          <a:lstStyle/>
          <a:p>
            <a:pPr>
              <a:spcBef>
                <a:spcPts val="600"/>
              </a:spcBef>
            </a:pPr>
            <a:r>
              <a:rPr lang="en-US" sz="1000" dirty="0"/>
              <a:t>Keep vehicles </a:t>
            </a:r>
            <a:r>
              <a:rPr lang="en-US" sz="1000" dirty="0" smtClean="0"/>
              <a:t>properly maintained </a:t>
            </a:r>
            <a:r>
              <a:rPr lang="en-US" sz="1000" dirty="0"/>
              <a:t>with approved, clean spark arrestors. Stay on  designated roads and/or </a:t>
            </a:r>
            <a:r>
              <a:rPr lang="en-US" sz="1000" dirty="0" smtClean="0"/>
              <a:t>trails.</a:t>
            </a:r>
          </a:p>
          <a:p>
            <a:pPr>
              <a:spcBef>
                <a:spcPts val="600"/>
              </a:spcBef>
            </a:pPr>
            <a:r>
              <a:rPr lang="en-US" sz="1000" dirty="0"/>
              <a:t>When shooting: Know your target and what is beyond. Select an area free of </a:t>
            </a:r>
            <a:r>
              <a:rPr lang="en-US" sz="1000" dirty="0" smtClean="0"/>
              <a:t> vegetation</a:t>
            </a:r>
            <a:r>
              <a:rPr lang="en-US" sz="1000" dirty="0"/>
              <a:t>. </a:t>
            </a:r>
            <a:endParaRPr lang="en-US" sz="1000" dirty="0" smtClean="0"/>
          </a:p>
          <a:p>
            <a:pPr>
              <a:spcBef>
                <a:spcPts val="600"/>
              </a:spcBef>
            </a:pPr>
            <a:r>
              <a:rPr lang="en-US" sz="1000" dirty="0"/>
              <a:t>Use an ashtray. Do not discard smoking materials out your window or into dry grass.</a:t>
            </a:r>
          </a:p>
          <a:p>
            <a:pPr>
              <a:spcBef>
                <a:spcPts val="600"/>
              </a:spcBef>
            </a:pPr>
            <a:r>
              <a:rPr lang="en-US" sz="1000" dirty="0" smtClean="0"/>
              <a:t>Avoid parking, driving or idling on </a:t>
            </a:r>
            <a:r>
              <a:rPr lang="en-US" sz="1000" dirty="0"/>
              <a:t>dry, flammable vegetation</a:t>
            </a:r>
            <a:r>
              <a:rPr lang="en-US" sz="1000" dirty="0" smtClean="0"/>
              <a:t>. Your vehicle could start a fire.</a:t>
            </a:r>
            <a:endParaRPr lang="en-US" sz="1000" dirty="0"/>
          </a:p>
        </p:txBody>
      </p:sp>
      <p:pic>
        <p:nvPicPr>
          <p:cNvPr id="120" name="Picture 119"/>
          <p:cNvPicPr>
            <a:picLocks noChangeAspect="1"/>
          </p:cNvPicPr>
          <p:nvPr/>
        </p:nvPicPr>
        <p:blipFill>
          <a:blip r:embed="rId3"/>
          <a:stretch>
            <a:fillRect/>
          </a:stretch>
        </p:blipFill>
        <p:spPr>
          <a:xfrm>
            <a:off x="5356824" y="5073498"/>
            <a:ext cx="457200" cy="457200"/>
          </a:xfrm>
          <a:prstGeom prst="rect">
            <a:avLst/>
          </a:prstGeom>
        </p:spPr>
      </p:pic>
      <p:pic>
        <p:nvPicPr>
          <p:cNvPr id="121" name="Picture 120"/>
          <p:cNvPicPr>
            <a:picLocks noChangeAspect="1"/>
          </p:cNvPicPr>
          <p:nvPr/>
        </p:nvPicPr>
        <p:blipFill>
          <a:blip r:embed="rId4"/>
          <a:stretch>
            <a:fillRect/>
          </a:stretch>
        </p:blipFill>
        <p:spPr>
          <a:xfrm>
            <a:off x="7515820" y="5067458"/>
            <a:ext cx="457200" cy="457200"/>
          </a:xfrm>
          <a:prstGeom prst="rect">
            <a:avLst/>
          </a:prstGeom>
        </p:spPr>
      </p:pic>
      <p:pic>
        <p:nvPicPr>
          <p:cNvPr id="122" name="Picture 121"/>
          <p:cNvPicPr>
            <a:picLocks noChangeAspect="1"/>
          </p:cNvPicPr>
          <p:nvPr/>
        </p:nvPicPr>
        <p:blipFill>
          <a:blip r:embed="rId5"/>
          <a:stretch>
            <a:fillRect/>
          </a:stretch>
        </p:blipFill>
        <p:spPr>
          <a:xfrm>
            <a:off x="5367472" y="5750696"/>
            <a:ext cx="457200" cy="457200"/>
          </a:xfrm>
          <a:prstGeom prst="rect">
            <a:avLst/>
          </a:prstGeom>
        </p:spPr>
      </p:pic>
      <p:pic>
        <p:nvPicPr>
          <p:cNvPr id="123" name="Picture 122"/>
          <p:cNvPicPr>
            <a:picLocks noChangeAspect="1"/>
          </p:cNvPicPr>
          <p:nvPr/>
        </p:nvPicPr>
        <p:blipFill>
          <a:blip r:embed="rId6"/>
          <a:stretch>
            <a:fillRect/>
          </a:stretch>
        </p:blipFill>
        <p:spPr>
          <a:xfrm>
            <a:off x="5356824" y="6429765"/>
            <a:ext cx="457200" cy="457200"/>
          </a:xfrm>
          <a:prstGeom prst="rect">
            <a:avLst/>
          </a:prstGeom>
        </p:spPr>
      </p:pic>
      <p:pic>
        <p:nvPicPr>
          <p:cNvPr id="124" name="Picture 123"/>
          <p:cNvPicPr>
            <a:picLocks noChangeAspect="1"/>
          </p:cNvPicPr>
          <p:nvPr/>
        </p:nvPicPr>
        <p:blipFill>
          <a:blip r:embed="rId7"/>
          <a:stretch>
            <a:fillRect/>
          </a:stretch>
        </p:blipFill>
        <p:spPr>
          <a:xfrm>
            <a:off x="5356824" y="6994642"/>
            <a:ext cx="457200" cy="457200"/>
          </a:xfrm>
          <a:prstGeom prst="rect">
            <a:avLst/>
          </a:prstGeom>
        </p:spPr>
      </p:pic>
      <p:pic>
        <p:nvPicPr>
          <p:cNvPr id="125" name="Picture 124"/>
          <p:cNvPicPr>
            <a:picLocks noChangeAspect="1"/>
          </p:cNvPicPr>
          <p:nvPr/>
        </p:nvPicPr>
        <p:blipFill>
          <a:blip r:embed="rId8"/>
          <a:stretch>
            <a:fillRect/>
          </a:stretch>
        </p:blipFill>
        <p:spPr>
          <a:xfrm>
            <a:off x="7530171" y="6994642"/>
            <a:ext cx="466253" cy="457200"/>
          </a:xfrm>
          <a:prstGeom prst="rect">
            <a:avLst/>
          </a:prstGeom>
        </p:spPr>
      </p:pic>
      <p:pic>
        <p:nvPicPr>
          <p:cNvPr id="126" name="Picture 125"/>
          <p:cNvPicPr>
            <a:picLocks noChangeAspect="1"/>
          </p:cNvPicPr>
          <p:nvPr/>
        </p:nvPicPr>
        <p:blipFill>
          <a:blip r:embed="rId9"/>
          <a:stretch>
            <a:fillRect/>
          </a:stretch>
        </p:blipFill>
        <p:spPr>
          <a:xfrm>
            <a:off x="7530171" y="5762949"/>
            <a:ext cx="466253" cy="457200"/>
          </a:xfrm>
          <a:prstGeom prst="rect">
            <a:avLst/>
          </a:prstGeom>
        </p:spPr>
      </p:pic>
      <p:pic>
        <p:nvPicPr>
          <p:cNvPr id="127" name="Picture 126"/>
          <p:cNvPicPr>
            <a:picLocks noChangeAspect="1"/>
          </p:cNvPicPr>
          <p:nvPr/>
        </p:nvPicPr>
        <p:blipFill>
          <a:blip r:embed="rId10"/>
          <a:stretch>
            <a:fillRect/>
          </a:stretch>
        </p:blipFill>
        <p:spPr>
          <a:xfrm>
            <a:off x="7530171" y="6429765"/>
            <a:ext cx="457200" cy="457200"/>
          </a:xfrm>
          <a:prstGeom prst="rect">
            <a:avLst/>
          </a:prstGeom>
        </p:spPr>
      </p:pic>
      <p:pic>
        <p:nvPicPr>
          <p:cNvPr id="128" name="Picture 127"/>
          <p:cNvPicPr>
            <a:picLocks noChangeAspect="1"/>
          </p:cNvPicPr>
          <p:nvPr/>
        </p:nvPicPr>
        <p:blipFill>
          <a:blip r:embed="rId11"/>
          <a:stretch>
            <a:fillRect/>
          </a:stretch>
        </p:blipFill>
        <p:spPr>
          <a:xfrm>
            <a:off x="5381077" y="4262554"/>
            <a:ext cx="4343400" cy="469900"/>
          </a:xfrm>
          <a:prstGeom prst="rect">
            <a:avLst/>
          </a:prstGeom>
        </p:spPr>
      </p:pic>
      <p:sp>
        <p:nvSpPr>
          <p:cNvPr id="129" name="TextBox 128"/>
          <p:cNvSpPr txBox="1"/>
          <p:nvPr/>
        </p:nvSpPr>
        <p:spPr>
          <a:xfrm>
            <a:off x="5373743" y="4248144"/>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spTree>
    <p:extLst>
      <p:ext uri="{BB962C8B-B14F-4D97-AF65-F5344CB8AC3E}">
        <p14:creationId xmlns:p14="http://schemas.microsoft.com/office/powerpoint/2010/main" val="101562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571</TotalTime>
  <Words>1057</Words>
  <Application>Microsoft Macintosh PowerPoint</Application>
  <PresentationFormat>Custom</PresentationFormat>
  <Paragraphs>77</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 Black</vt:lpstr>
      <vt:lpstr>Calibri</vt:lpstr>
      <vt:lpstr>Arial</vt:lpstr>
      <vt:lpstr>Office Theme</vt:lpstr>
      <vt:lpstr>PowerPoint Presentation</vt:lpstr>
      <vt:lpstr>PowerPoint Presentation</vt:lpstr>
    </vt:vector>
  </TitlesOfParts>
  <Company>US Forest Service</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 Hensley</dc:creator>
  <cp:lastModifiedBy>Microsoft Office User</cp:lastModifiedBy>
  <cp:revision>45</cp:revision>
  <cp:lastPrinted>2017-06-22T17:01:43Z</cp:lastPrinted>
  <dcterms:created xsi:type="dcterms:W3CDTF">2014-07-24T03:46:57Z</dcterms:created>
  <dcterms:modified xsi:type="dcterms:W3CDTF">2017-06-22T17:09:44Z</dcterms:modified>
</cp:coreProperties>
</file>