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
  </p:notesMasterIdLst>
  <p:sldIdLst>
    <p:sldId id="256" r:id="rId2"/>
    <p:sldId id="257" r:id="rId3"/>
  </p:sldIdLst>
  <p:sldSz cx="10058400" cy="7772400"/>
  <p:notesSz cx="6858000" cy="9144000"/>
  <p:defaultTextStyle>
    <a:defPPr>
      <a:defRPr lang="en-US"/>
    </a:defPPr>
    <a:lvl1pPr marL="0" algn="l" defTabSz="509412" rtl="0" eaLnBrk="1" latinLnBrk="0" hangingPunct="1">
      <a:defRPr sz="2000" kern="1200">
        <a:solidFill>
          <a:schemeClr val="tx1"/>
        </a:solidFill>
        <a:latin typeface="+mn-lt"/>
        <a:ea typeface="+mn-ea"/>
        <a:cs typeface="+mn-cs"/>
      </a:defRPr>
    </a:lvl1pPr>
    <a:lvl2pPr marL="509412" algn="l" defTabSz="509412" rtl="0" eaLnBrk="1" latinLnBrk="0" hangingPunct="1">
      <a:defRPr sz="2000" kern="1200">
        <a:solidFill>
          <a:schemeClr val="tx1"/>
        </a:solidFill>
        <a:latin typeface="+mn-lt"/>
        <a:ea typeface="+mn-ea"/>
        <a:cs typeface="+mn-cs"/>
      </a:defRPr>
    </a:lvl2pPr>
    <a:lvl3pPr marL="1018824" algn="l" defTabSz="509412" rtl="0" eaLnBrk="1" latinLnBrk="0" hangingPunct="1">
      <a:defRPr sz="2000" kern="1200">
        <a:solidFill>
          <a:schemeClr val="tx1"/>
        </a:solidFill>
        <a:latin typeface="+mn-lt"/>
        <a:ea typeface="+mn-ea"/>
        <a:cs typeface="+mn-cs"/>
      </a:defRPr>
    </a:lvl3pPr>
    <a:lvl4pPr marL="1528237" algn="l" defTabSz="509412" rtl="0" eaLnBrk="1" latinLnBrk="0" hangingPunct="1">
      <a:defRPr sz="2000" kern="1200">
        <a:solidFill>
          <a:schemeClr val="tx1"/>
        </a:solidFill>
        <a:latin typeface="+mn-lt"/>
        <a:ea typeface="+mn-ea"/>
        <a:cs typeface="+mn-cs"/>
      </a:defRPr>
    </a:lvl4pPr>
    <a:lvl5pPr marL="2037649" algn="l" defTabSz="509412" rtl="0" eaLnBrk="1" latinLnBrk="0" hangingPunct="1">
      <a:defRPr sz="2000" kern="1200">
        <a:solidFill>
          <a:schemeClr val="tx1"/>
        </a:solidFill>
        <a:latin typeface="+mn-lt"/>
        <a:ea typeface="+mn-ea"/>
        <a:cs typeface="+mn-cs"/>
      </a:defRPr>
    </a:lvl5pPr>
    <a:lvl6pPr marL="2547061" algn="l" defTabSz="509412" rtl="0" eaLnBrk="1" latinLnBrk="0" hangingPunct="1">
      <a:defRPr sz="2000" kern="1200">
        <a:solidFill>
          <a:schemeClr val="tx1"/>
        </a:solidFill>
        <a:latin typeface="+mn-lt"/>
        <a:ea typeface="+mn-ea"/>
        <a:cs typeface="+mn-cs"/>
      </a:defRPr>
    </a:lvl6pPr>
    <a:lvl7pPr marL="3056473" algn="l" defTabSz="509412" rtl="0" eaLnBrk="1" latinLnBrk="0" hangingPunct="1">
      <a:defRPr sz="2000" kern="1200">
        <a:solidFill>
          <a:schemeClr val="tx1"/>
        </a:solidFill>
        <a:latin typeface="+mn-lt"/>
        <a:ea typeface="+mn-ea"/>
        <a:cs typeface="+mn-cs"/>
      </a:defRPr>
    </a:lvl7pPr>
    <a:lvl8pPr marL="3565886" algn="l" defTabSz="509412" rtl="0" eaLnBrk="1" latinLnBrk="0" hangingPunct="1">
      <a:defRPr sz="2000" kern="1200">
        <a:solidFill>
          <a:schemeClr val="tx1"/>
        </a:solidFill>
        <a:latin typeface="+mn-lt"/>
        <a:ea typeface="+mn-ea"/>
        <a:cs typeface="+mn-cs"/>
      </a:defRPr>
    </a:lvl8pPr>
    <a:lvl9pPr marL="4075298" algn="l" defTabSz="509412"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48">
          <p15:clr>
            <a:srgbClr val="A4A3A4"/>
          </p15:clr>
        </p15:guide>
        <p15:guide id="2" pos="319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96"/>
  </p:normalViewPr>
  <p:slideViewPr>
    <p:cSldViewPr snapToGrid="0" snapToObjects="1">
      <p:cViewPr>
        <p:scale>
          <a:sx n="72" d="100"/>
          <a:sy n="72" d="100"/>
        </p:scale>
        <p:origin x="1968" y="344"/>
      </p:cViewPr>
      <p:guideLst>
        <p:guide orient="horz" pos="2448"/>
        <p:guide pos="3192"/>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4" Type="http://schemas.openxmlformats.org/officeDocument/2006/relationships/notesMaster" Target="notesMasters/notesMaster1.xml"/><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59901C-EC42-C54B-92DF-041ADF0C2380}" type="datetimeFigureOut">
              <a:t>6/22/17</a:t>
            </a:fld>
            <a:endParaRPr lang="en-US"/>
          </a:p>
        </p:txBody>
      </p:sp>
      <p:sp>
        <p:nvSpPr>
          <p:cNvPr id="4" name="Slide Image Placeholder 3"/>
          <p:cNvSpPr>
            <a:spLocks noGrp="1" noRot="1" noChangeAspect="1"/>
          </p:cNvSpPr>
          <p:nvPr>
            <p:ph type="sldImg" idx="2"/>
          </p:nvPr>
        </p:nvSpPr>
        <p:spPr>
          <a:xfrm>
            <a:off x="1209675" y="685800"/>
            <a:ext cx="44386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ECC2FAA-9395-0E49-96C8-9F4791DD574F}" type="slidenum">
              <a:t>‹#›</a:t>
            </a:fld>
            <a:endParaRPr lang="en-US"/>
          </a:p>
        </p:txBody>
      </p:sp>
    </p:spTree>
    <p:extLst>
      <p:ext uri="{BB962C8B-B14F-4D97-AF65-F5344CB8AC3E}">
        <p14:creationId xmlns:p14="http://schemas.microsoft.com/office/powerpoint/2010/main" val="153436447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a:t>
            </a:r>
            <a:r>
              <a:rPr lang="en-US" baseline="0"/>
              <a:t> contact card that LEOs and other agency field personnel can use to inform people of violations of restrictions, in lieu of a ticket* or when visitors are not on site.  Agency logo can be changed; open the art_patrolcard folder, then open the agencylogos.pptx file and copy/paste your agency’s logo. The text and symbols can be switched based on most common fire causes. Please remember that you will probably have exceptions on wording… so the text can be changed to meet specific wording on orders.</a:t>
            </a:r>
          </a:p>
          <a:p>
            <a:pPr marL="0" indent="0">
              <a:buFontTx/>
              <a:buNone/>
            </a:pPr>
            <a:r>
              <a:rPr lang="en-US" baseline="0"/>
              <a:t>* If restrictions have been enacted but signs and flyers have not yet been posted… ie the visitor says “I did not know” or “I did not see a sign”.</a:t>
            </a:r>
          </a:p>
          <a:p>
            <a:pPr marL="0" indent="0">
              <a:buFontTx/>
              <a:buNone/>
            </a:pPr>
            <a:r>
              <a:rPr lang="en-US" baseline="0"/>
              <a:t>These should be printed on bright cardstock (Astrobright yellow or green)</a:t>
            </a:r>
          </a:p>
        </p:txBody>
      </p:sp>
      <p:sp>
        <p:nvSpPr>
          <p:cNvPr id="4" name="Slide Number Placeholder 3"/>
          <p:cNvSpPr>
            <a:spLocks noGrp="1"/>
          </p:cNvSpPr>
          <p:nvPr>
            <p:ph type="sldNum" sz="quarter" idx="10"/>
          </p:nvPr>
        </p:nvSpPr>
        <p:spPr/>
        <p:txBody>
          <a:bodyPr/>
          <a:lstStyle/>
          <a:p>
            <a:fld id="{CECC2FAA-9395-0E49-96C8-9F4791DD574F}" type="slidenum">
              <a:t>1</a:t>
            </a:fld>
            <a:endParaRPr lang="en-US"/>
          </a:p>
        </p:txBody>
      </p:sp>
    </p:spTree>
    <p:extLst>
      <p:ext uri="{BB962C8B-B14F-4D97-AF65-F5344CB8AC3E}">
        <p14:creationId xmlns:p14="http://schemas.microsoft.com/office/powerpoint/2010/main" val="2054566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CC2FAA-9395-0E49-96C8-9F4791DD574F}" type="slidenum">
              <a:rPr lang="en-US"/>
              <a:t>2</a:t>
            </a:fld>
            <a:endParaRPr lang="en-US"/>
          </a:p>
        </p:txBody>
      </p:sp>
    </p:spTree>
    <p:extLst>
      <p:ext uri="{BB962C8B-B14F-4D97-AF65-F5344CB8AC3E}">
        <p14:creationId xmlns:p14="http://schemas.microsoft.com/office/powerpoint/2010/main" val="33754762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414482"/>
            <a:ext cx="8549640" cy="1666028"/>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760" y="4404360"/>
            <a:ext cx="7040880" cy="1986280"/>
          </a:xfrm>
        </p:spPr>
        <p:txBody>
          <a:bodyPr/>
          <a:lstStyle>
            <a:lvl1pPr marL="0" indent="0" algn="ctr">
              <a:buNone/>
              <a:defRPr>
                <a:solidFill>
                  <a:schemeClr val="tx1">
                    <a:tint val="75000"/>
                  </a:schemeClr>
                </a:solidFill>
              </a:defRPr>
            </a:lvl1pPr>
            <a:lvl2pPr marL="509412" indent="0" algn="ctr">
              <a:buNone/>
              <a:defRPr>
                <a:solidFill>
                  <a:schemeClr val="tx1">
                    <a:tint val="75000"/>
                  </a:schemeClr>
                </a:solidFill>
              </a:defRPr>
            </a:lvl2pPr>
            <a:lvl3pPr marL="1018824" indent="0" algn="ctr">
              <a:buNone/>
              <a:defRPr>
                <a:solidFill>
                  <a:schemeClr val="tx1">
                    <a:tint val="75000"/>
                  </a:schemeClr>
                </a:solidFill>
              </a:defRPr>
            </a:lvl3pPr>
            <a:lvl4pPr marL="1528237" indent="0" algn="ctr">
              <a:buNone/>
              <a:defRPr>
                <a:solidFill>
                  <a:schemeClr val="tx1">
                    <a:tint val="75000"/>
                  </a:schemeClr>
                </a:solidFill>
              </a:defRPr>
            </a:lvl4pPr>
            <a:lvl5pPr marL="2037649" indent="0" algn="ctr">
              <a:buNone/>
              <a:defRPr>
                <a:solidFill>
                  <a:schemeClr val="tx1">
                    <a:tint val="75000"/>
                  </a:schemeClr>
                </a:solidFill>
              </a:defRPr>
            </a:lvl5pPr>
            <a:lvl6pPr marL="2547061" indent="0" algn="ctr">
              <a:buNone/>
              <a:defRPr>
                <a:solidFill>
                  <a:schemeClr val="tx1">
                    <a:tint val="75000"/>
                  </a:schemeClr>
                </a:solidFill>
              </a:defRPr>
            </a:lvl6pPr>
            <a:lvl7pPr marL="3056473" indent="0" algn="ctr">
              <a:buNone/>
              <a:defRPr>
                <a:solidFill>
                  <a:schemeClr val="tx1">
                    <a:tint val="75000"/>
                  </a:schemeClr>
                </a:solidFill>
              </a:defRPr>
            </a:lvl7pPr>
            <a:lvl8pPr marL="3565886" indent="0" algn="ctr">
              <a:buNone/>
              <a:defRPr>
                <a:solidFill>
                  <a:schemeClr val="tx1">
                    <a:tint val="75000"/>
                  </a:schemeClr>
                </a:solidFill>
              </a:defRPr>
            </a:lvl8pPr>
            <a:lvl9pPr marL="407529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487A888-06F2-4641-81A4-9D0EAC835481}" type="datetimeFigureOut">
              <a:rPr lang="en-US" smtClean="0"/>
              <a:t>6/22/17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0DFA76-8E99-2448-B22A-A67815DE2B2F}" type="slidenum">
              <a:rPr lang="en-US" smtClean="0"/>
              <a:t>‹#›</a:t>
            </a:fld>
            <a:endParaRPr lang="en-US"/>
          </a:p>
        </p:txBody>
      </p:sp>
    </p:spTree>
    <p:extLst>
      <p:ext uri="{BB962C8B-B14F-4D97-AF65-F5344CB8AC3E}">
        <p14:creationId xmlns:p14="http://schemas.microsoft.com/office/powerpoint/2010/main" val="2521751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87A888-06F2-4641-81A4-9D0EAC835481}" type="datetimeFigureOut">
              <a:rPr lang="en-US" smtClean="0"/>
              <a:t>6/22/17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0DFA76-8E99-2448-B22A-A67815DE2B2F}" type="slidenum">
              <a:rPr lang="en-US" smtClean="0"/>
              <a:t>‹#›</a:t>
            </a:fld>
            <a:endParaRPr lang="en-US"/>
          </a:p>
        </p:txBody>
      </p:sp>
    </p:spTree>
    <p:extLst>
      <p:ext uri="{BB962C8B-B14F-4D97-AF65-F5344CB8AC3E}">
        <p14:creationId xmlns:p14="http://schemas.microsoft.com/office/powerpoint/2010/main" val="469911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022272" y="352637"/>
            <a:ext cx="2488407" cy="751691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53562" y="352637"/>
            <a:ext cx="7301071" cy="751691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87A888-06F2-4641-81A4-9D0EAC835481}" type="datetimeFigureOut">
              <a:rPr lang="en-US" smtClean="0"/>
              <a:t>6/22/17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0DFA76-8E99-2448-B22A-A67815DE2B2F}" type="slidenum">
              <a:rPr lang="en-US" smtClean="0"/>
              <a:t>‹#›</a:t>
            </a:fld>
            <a:endParaRPr lang="en-US"/>
          </a:p>
        </p:txBody>
      </p:sp>
    </p:spTree>
    <p:extLst>
      <p:ext uri="{BB962C8B-B14F-4D97-AF65-F5344CB8AC3E}">
        <p14:creationId xmlns:p14="http://schemas.microsoft.com/office/powerpoint/2010/main" val="1174841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87A888-06F2-4641-81A4-9D0EAC835481}" type="datetimeFigureOut">
              <a:rPr lang="en-US" smtClean="0"/>
              <a:t>6/22/17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0DFA76-8E99-2448-B22A-A67815DE2B2F}" type="slidenum">
              <a:rPr lang="en-US" smtClean="0"/>
              <a:t>‹#›</a:t>
            </a:fld>
            <a:endParaRPr lang="en-US"/>
          </a:p>
        </p:txBody>
      </p:sp>
    </p:spTree>
    <p:extLst>
      <p:ext uri="{BB962C8B-B14F-4D97-AF65-F5344CB8AC3E}">
        <p14:creationId xmlns:p14="http://schemas.microsoft.com/office/powerpoint/2010/main" val="30328029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994487"/>
            <a:ext cx="8549640" cy="1543685"/>
          </a:xfrm>
        </p:spPr>
        <p:txBody>
          <a:bodyPr anchor="t"/>
          <a:lstStyle>
            <a:lvl1pPr algn="l">
              <a:defRPr sz="4500" b="1" cap="all"/>
            </a:lvl1pPr>
          </a:lstStyle>
          <a:p>
            <a:r>
              <a:rPr lang="en-US" smtClean="0"/>
              <a:t>Click to edit Master title style</a:t>
            </a:r>
            <a:endParaRPr lang="en-US"/>
          </a:p>
        </p:txBody>
      </p:sp>
      <p:sp>
        <p:nvSpPr>
          <p:cNvPr id="3" name="Text Placeholder 2"/>
          <p:cNvSpPr>
            <a:spLocks noGrp="1"/>
          </p:cNvSpPr>
          <p:nvPr>
            <p:ph type="body" idx="1"/>
          </p:nvPr>
        </p:nvSpPr>
        <p:spPr>
          <a:xfrm>
            <a:off x="794544" y="3294275"/>
            <a:ext cx="8549640" cy="1700212"/>
          </a:xfrm>
        </p:spPr>
        <p:txBody>
          <a:bodyPr anchor="b"/>
          <a:lstStyle>
            <a:lvl1pPr marL="0" indent="0">
              <a:buNone/>
              <a:defRPr sz="2200">
                <a:solidFill>
                  <a:schemeClr val="tx1">
                    <a:tint val="75000"/>
                  </a:schemeClr>
                </a:solidFill>
              </a:defRPr>
            </a:lvl1pPr>
            <a:lvl2pPr marL="509412" indent="0">
              <a:buNone/>
              <a:defRPr sz="2000">
                <a:solidFill>
                  <a:schemeClr val="tx1">
                    <a:tint val="75000"/>
                  </a:schemeClr>
                </a:solidFill>
              </a:defRPr>
            </a:lvl2pPr>
            <a:lvl3pPr marL="1018824" indent="0">
              <a:buNone/>
              <a:defRPr sz="1800">
                <a:solidFill>
                  <a:schemeClr val="tx1">
                    <a:tint val="75000"/>
                  </a:schemeClr>
                </a:solidFill>
              </a:defRPr>
            </a:lvl3pPr>
            <a:lvl4pPr marL="1528237" indent="0">
              <a:buNone/>
              <a:defRPr sz="1600">
                <a:solidFill>
                  <a:schemeClr val="tx1">
                    <a:tint val="75000"/>
                  </a:schemeClr>
                </a:solidFill>
              </a:defRPr>
            </a:lvl4pPr>
            <a:lvl5pPr marL="2037649" indent="0">
              <a:buNone/>
              <a:defRPr sz="1600">
                <a:solidFill>
                  <a:schemeClr val="tx1">
                    <a:tint val="75000"/>
                  </a:schemeClr>
                </a:solidFill>
              </a:defRPr>
            </a:lvl5pPr>
            <a:lvl6pPr marL="2547061" indent="0">
              <a:buNone/>
              <a:defRPr sz="1600">
                <a:solidFill>
                  <a:schemeClr val="tx1">
                    <a:tint val="75000"/>
                  </a:schemeClr>
                </a:solidFill>
              </a:defRPr>
            </a:lvl6pPr>
            <a:lvl7pPr marL="3056473" indent="0">
              <a:buNone/>
              <a:defRPr sz="1600">
                <a:solidFill>
                  <a:schemeClr val="tx1">
                    <a:tint val="75000"/>
                  </a:schemeClr>
                </a:solidFill>
              </a:defRPr>
            </a:lvl7pPr>
            <a:lvl8pPr marL="3565886" indent="0">
              <a:buNone/>
              <a:defRPr sz="1600">
                <a:solidFill>
                  <a:schemeClr val="tx1">
                    <a:tint val="75000"/>
                  </a:schemeClr>
                </a:solidFill>
              </a:defRPr>
            </a:lvl8pPr>
            <a:lvl9pPr marL="4075298"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487A888-06F2-4641-81A4-9D0EAC835481}" type="datetimeFigureOut">
              <a:rPr lang="en-US" smtClean="0"/>
              <a:t>6/22/17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0DFA76-8E99-2448-B22A-A67815DE2B2F}" type="slidenum">
              <a:rPr lang="en-US" smtClean="0"/>
              <a:t>‹#›</a:t>
            </a:fld>
            <a:endParaRPr lang="en-US"/>
          </a:p>
        </p:txBody>
      </p:sp>
    </p:spTree>
    <p:extLst>
      <p:ext uri="{BB962C8B-B14F-4D97-AF65-F5344CB8AC3E}">
        <p14:creationId xmlns:p14="http://schemas.microsoft.com/office/powerpoint/2010/main" val="2575568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53562" y="2054648"/>
            <a:ext cx="4894738" cy="5814907"/>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615941" y="2054648"/>
            <a:ext cx="4894739" cy="5814907"/>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487A888-06F2-4641-81A4-9D0EAC835481}" type="datetimeFigureOut">
              <a:rPr lang="en-US" smtClean="0"/>
              <a:t>6/22/17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0DFA76-8E99-2448-B22A-A67815DE2B2F}" type="slidenum">
              <a:rPr lang="en-US" smtClean="0"/>
              <a:t>‹#›</a:t>
            </a:fld>
            <a:endParaRPr lang="en-US"/>
          </a:p>
        </p:txBody>
      </p:sp>
    </p:spTree>
    <p:extLst>
      <p:ext uri="{BB962C8B-B14F-4D97-AF65-F5344CB8AC3E}">
        <p14:creationId xmlns:p14="http://schemas.microsoft.com/office/powerpoint/2010/main" val="2132805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311256"/>
            <a:ext cx="9052560" cy="1295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2920" y="1739795"/>
            <a:ext cx="4444207" cy="725064"/>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502920" y="2464859"/>
            <a:ext cx="4444207"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09528" y="1739795"/>
            <a:ext cx="4445953" cy="725064"/>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5109528" y="2464859"/>
            <a:ext cx="4445953"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487A888-06F2-4641-81A4-9D0EAC835481}" type="datetimeFigureOut">
              <a:rPr lang="en-US" smtClean="0"/>
              <a:t>6/22/17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0DFA76-8E99-2448-B22A-A67815DE2B2F}" type="slidenum">
              <a:rPr lang="en-US" smtClean="0"/>
              <a:t>‹#›</a:t>
            </a:fld>
            <a:endParaRPr lang="en-US"/>
          </a:p>
        </p:txBody>
      </p:sp>
    </p:spTree>
    <p:extLst>
      <p:ext uri="{BB962C8B-B14F-4D97-AF65-F5344CB8AC3E}">
        <p14:creationId xmlns:p14="http://schemas.microsoft.com/office/powerpoint/2010/main" val="3663243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487A888-06F2-4641-81A4-9D0EAC835481}" type="datetimeFigureOut">
              <a:rPr lang="en-US" smtClean="0"/>
              <a:t>6/22/17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0DFA76-8E99-2448-B22A-A67815DE2B2F}" type="slidenum">
              <a:rPr lang="en-US" smtClean="0"/>
              <a:t>‹#›</a:t>
            </a:fld>
            <a:endParaRPr lang="en-US"/>
          </a:p>
        </p:txBody>
      </p:sp>
    </p:spTree>
    <p:extLst>
      <p:ext uri="{BB962C8B-B14F-4D97-AF65-F5344CB8AC3E}">
        <p14:creationId xmlns:p14="http://schemas.microsoft.com/office/powerpoint/2010/main" val="1916460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87A888-06F2-4641-81A4-9D0EAC835481}" type="datetimeFigureOut">
              <a:rPr lang="en-US" smtClean="0"/>
              <a:t>6/22/17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0DFA76-8E99-2448-B22A-A67815DE2B2F}" type="slidenum">
              <a:rPr lang="en-US" smtClean="0"/>
              <a:t>‹#›</a:t>
            </a:fld>
            <a:endParaRPr lang="en-US"/>
          </a:p>
        </p:txBody>
      </p:sp>
    </p:spTree>
    <p:extLst>
      <p:ext uri="{BB962C8B-B14F-4D97-AF65-F5344CB8AC3E}">
        <p14:creationId xmlns:p14="http://schemas.microsoft.com/office/powerpoint/2010/main" val="22527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1" y="309457"/>
            <a:ext cx="3309144" cy="1316990"/>
          </a:xfrm>
        </p:spPr>
        <p:txBody>
          <a:bodyPr anchor="b"/>
          <a:lstStyle>
            <a:lvl1pPr algn="l">
              <a:defRPr sz="2200" b="1"/>
            </a:lvl1pPr>
          </a:lstStyle>
          <a:p>
            <a:r>
              <a:rPr lang="en-US" smtClean="0"/>
              <a:t>Click to edit Master title style</a:t>
            </a:r>
            <a:endParaRPr lang="en-US"/>
          </a:p>
        </p:txBody>
      </p:sp>
      <p:sp>
        <p:nvSpPr>
          <p:cNvPr id="3" name="Content Placeholder 2"/>
          <p:cNvSpPr>
            <a:spLocks noGrp="1"/>
          </p:cNvSpPr>
          <p:nvPr>
            <p:ph idx="1"/>
          </p:nvPr>
        </p:nvSpPr>
        <p:spPr>
          <a:xfrm>
            <a:off x="3932555" y="309457"/>
            <a:ext cx="5622925" cy="6633528"/>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2921" y="1626447"/>
            <a:ext cx="3309144" cy="5316538"/>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87A888-06F2-4641-81A4-9D0EAC835481}" type="datetimeFigureOut">
              <a:rPr lang="en-US" smtClean="0"/>
              <a:t>6/22/17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0DFA76-8E99-2448-B22A-A67815DE2B2F}" type="slidenum">
              <a:rPr lang="en-US" smtClean="0"/>
              <a:t>‹#›</a:t>
            </a:fld>
            <a:endParaRPr lang="en-US"/>
          </a:p>
        </p:txBody>
      </p:sp>
    </p:spTree>
    <p:extLst>
      <p:ext uri="{BB962C8B-B14F-4D97-AF65-F5344CB8AC3E}">
        <p14:creationId xmlns:p14="http://schemas.microsoft.com/office/powerpoint/2010/main" val="1476468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5440680"/>
            <a:ext cx="6035040" cy="642303"/>
          </a:xfrm>
        </p:spPr>
        <p:txBody>
          <a:bodyPr anchor="b"/>
          <a:lstStyle>
            <a:lvl1pPr algn="l">
              <a:defRPr sz="2200" b="1"/>
            </a:lvl1pPr>
          </a:lstStyle>
          <a:p>
            <a:r>
              <a:rPr lang="en-US" smtClean="0"/>
              <a:t>Click to edit Master title style</a:t>
            </a:r>
            <a:endParaRPr lang="en-US"/>
          </a:p>
        </p:txBody>
      </p:sp>
      <p:sp>
        <p:nvSpPr>
          <p:cNvPr id="3" name="Picture Placeholder 2"/>
          <p:cNvSpPr>
            <a:spLocks noGrp="1"/>
          </p:cNvSpPr>
          <p:nvPr>
            <p:ph type="pic" idx="1"/>
          </p:nvPr>
        </p:nvSpPr>
        <p:spPr>
          <a:xfrm>
            <a:off x="1971517" y="694478"/>
            <a:ext cx="6035040" cy="4663440"/>
          </a:xfrm>
        </p:spPr>
        <p:txBody>
          <a:bodyPr/>
          <a:lstStyle>
            <a:lvl1pPr marL="0" indent="0">
              <a:buNone/>
              <a:defRPr sz="3600"/>
            </a:lvl1pPr>
            <a:lvl2pPr marL="509412" indent="0">
              <a:buNone/>
              <a:defRPr sz="3100"/>
            </a:lvl2pPr>
            <a:lvl3pPr marL="1018824" indent="0">
              <a:buNone/>
              <a:defRPr sz="2700"/>
            </a:lvl3pPr>
            <a:lvl4pPr marL="1528237" indent="0">
              <a:buNone/>
              <a:defRPr sz="2200"/>
            </a:lvl4pPr>
            <a:lvl5pPr marL="2037649" indent="0">
              <a:buNone/>
              <a:defRPr sz="2200"/>
            </a:lvl5pPr>
            <a:lvl6pPr marL="2547061" indent="0">
              <a:buNone/>
              <a:defRPr sz="2200"/>
            </a:lvl6pPr>
            <a:lvl7pPr marL="3056473" indent="0">
              <a:buNone/>
              <a:defRPr sz="2200"/>
            </a:lvl7pPr>
            <a:lvl8pPr marL="3565886" indent="0">
              <a:buNone/>
              <a:defRPr sz="2200"/>
            </a:lvl8pPr>
            <a:lvl9pPr marL="4075298" indent="0">
              <a:buNone/>
              <a:defRPr sz="2200"/>
            </a:lvl9pPr>
          </a:lstStyle>
          <a:p>
            <a:endParaRPr lang="en-US"/>
          </a:p>
        </p:txBody>
      </p:sp>
      <p:sp>
        <p:nvSpPr>
          <p:cNvPr id="4" name="Text Placeholder 3"/>
          <p:cNvSpPr>
            <a:spLocks noGrp="1"/>
          </p:cNvSpPr>
          <p:nvPr>
            <p:ph type="body" sz="half" idx="2"/>
          </p:nvPr>
        </p:nvSpPr>
        <p:spPr>
          <a:xfrm>
            <a:off x="1971517" y="6082983"/>
            <a:ext cx="6035040" cy="912177"/>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87A888-06F2-4641-81A4-9D0EAC835481}" type="datetimeFigureOut">
              <a:rPr lang="en-US" smtClean="0"/>
              <a:t>6/22/17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0DFA76-8E99-2448-B22A-A67815DE2B2F}" type="slidenum">
              <a:rPr lang="en-US" smtClean="0"/>
              <a:t>‹#›</a:t>
            </a:fld>
            <a:endParaRPr lang="en-US"/>
          </a:p>
        </p:txBody>
      </p:sp>
    </p:spTree>
    <p:extLst>
      <p:ext uri="{BB962C8B-B14F-4D97-AF65-F5344CB8AC3E}">
        <p14:creationId xmlns:p14="http://schemas.microsoft.com/office/powerpoint/2010/main" val="182058732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311256"/>
            <a:ext cx="9052560" cy="1295400"/>
          </a:xfrm>
          <a:prstGeom prst="rect">
            <a:avLst/>
          </a:prstGeom>
        </p:spPr>
        <p:txBody>
          <a:bodyPr vert="horz" lIns="101882" tIns="50941" rIns="101882" bIns="5094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502920" y="1813560"/>
            <a:ext cx="9052560" cy="5129425"/>
          </a:xfrm>
          <a:prstGeom prst="rect">
            <a:avLst/>
          </a:prstGeom>
        </p:spPr>
        <p:txBody>
          <a:bodyPr vert="horz" lIns="101882" tIns="50941" rIns="101882" bIns="5094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502920" y="7203864"/>
            <a:ext cx="2346960" cy="413808"/>
          </a:xfrm>
          <a:prstGeom prst="rect">
            <a:avLst/>
          </a:prstGeom>
        </p:spPr>
        <p:txBody>
          <a:bodyPr vert="horz" lIns="101882" tIns="50941" rIns="101882" bIns="50941" rtlCol="0" anchor="ctr"/>
          <a:lstStyle>
            <a:lvl1pPr algn="l">
              <a:defRPr sz="1300">
                <a:solidFill>
                  <a:schemeClr val="tx1">
                    <a:tint val="75000"/>
                  </a:schemeClr>
                </a:solidFill>
              </a:defRPr>
            </a:lvl1pPr>
          </a:lstStyle>
          <a:p>
            <a:fld id="{4487A888-06F2-4641-81A4-9D0EAC835481}" type="datetimeFigureOut">
              <a:rPr lang="en-US" smtClean="0"/>
              <a:t>6/22/17</a:t>
            </a:fld>
            <a:endParaRPr lang="en-US"/>
          </a:p>
        </p:txBody>
      </p:sp>
      <p:sp>
        <p:nvSpPr>
          <p:cNvPr id="5" name="Footer Placeholder 4"/>
          <p:cNvSpPr>
            <a:spLocks noGrp="1"/>
          </p:cNvSpPr>
          <p:nvPr>
            <p:ph type="ftr" sz="quarter" idx="3"/>
          </p:nvPr>
        </p:nvSpPr>
        <p:spPr>
          <a:xfrm>
            <a:off x="3436620" y="7203864"/>
            <a:ext cx="3185160" cy="413808"/>
          </a:xfrm>
          <a:prstGeom prst="rect">
            <a:avLst/>
          </a:prstGeom>
        </p:spPr>
        <p:txBody>
          <a:bodyPr vert="horz" lIns="101882" tIns="50941" rIns="101882" bIns="50941" rtlCol="0" anchor="ctr"/>
          <a:lstStyle>
            <a:lvl1pPr algn="ctr">
              <a:defRPr sz="13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208520" y="7203864"/>
            <a:ext cx="2346960" cy="413808"/>
          </a:xfrm>
          <a:prstGeom prst="rect">
            <a:avLst/>
          </a:prstGeom>
        </p:spPr>
        <p:txBody>
          <a:bodyPr vert="horz" lIns="101882" tIns="50941" rIns="101882" bIns="50941" rtlCol="0" anchor="ctr"/>
          <a:lstStyle>
            <a:lvl1pPr algn="r">
              <a:defRPr sz="1300">
                <a:solidFill>
                  <a:schemeClr val="tx1">
                    <a:tint val="75000"/>
                  </a:schemeClr>
                </a:solidFill>
              </a:defRPr>
            </a:lvl1pPr>
          </a:lstStyle>
          <a:p>
            <a:fld id="{690DFA76-8E99-2448-B22A-A67815DE2B2F}" type="slidenum">
              <a:rPr lang="en-US" smtClean="0"/>
              <a:t>‹#›</a:t>
            </a:fld>
            <a:endParaRPr lang="en-US"/>
          </a:p>
        </p:txBody>
      </p:sp>
    </p:spTree>
    <p:extLst>
      <p:ext uri="{BB962C8B-B14F-4D97-AF65-F5344CB8AC3E}">
        <p14:creationId xmlns:p14="http://schemas.microsoft.com/office/powerpoint/2010/main" val="8512682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509412" rtl="0" eaLnBrk="1" latinLnBrk="0" hangingPunct="1">
        <a:spcBef>
          <a:spcPct val="0"/>
        </a:spcBef>
        <a:buNone/>
        <a:defRPr sz="4900" kern="1200">
          <a:solidFill>
            <a:schemeClr val="tx1"/>
          </a:solidFill>
          <a:latin typeface="+mj-lt"/>
          <a:ea typeface="+mj-ea"/>
          <a:cs typeface="+mj-cs"/>
        </a:defRPr>
      </a:lvl1pPr>
    </p:titleStyle>
    <p:bodyStyle>
      <a:lvl1pPr marL="382059" indent="-382059" algn="l" defTabSz="509412" rtl="0" eaLnBrk="1" latinLnBrk="0" hangingPunct="1">
        <a:spcBef>
          <a:spcPct val="20000"/>
        </a:spcBef>
        <a:buFont typeface="Arial"/>
        <a:buChar char="•"/>
        <a:defRPr sz="3600" kern="1200">
          <a:solidFill>
            <a:schemeClr val="tx1"/>
          </a:solidFill>
          <a:latin typeface="+mn-lt"/>
          <a:ea typeface="+mn-ea"/>
          <a:cs typeface="+mn-cs"/>
        </a:defRPr>
      </a:lvl1pPr>
      <a:lvl2pPr marL="827795" indent="-318383" algn="l" defTabSz="509412" rtl="0" eaLnBrk="1" latinLnBrk="0" hangingPunct="1">
        <a:spcBef>
          <a:spcPct val="20000"/>
        </a:spcBef>
        <a:buFont typeface="Arial"/>
        <a:buChar char="–"/>
        <a:defRPr sz="3100" kern="1200">
          <a:solidFill>
            <a:schemeClr val="tx1"/>
          </a:solidFill>
          <a:latin typeface="+mn-lt"/>
          <a:ea typeface="+mn-ea"/>
          <a:cs typeface="+mn-cs"/>
        </a:defRPr>
      </a:lvl2pPr>
      <a:lvl3pPr marL="1273531" indent="-254706" algn="l" defTabSz="509412" rtl="0" eaLnBrk="1" latinLnBrk="0" hangingPunct="1">
        <a:spcBef>
          <a:spcPct val="20000"/>
        </a:spcBef>
        <a:buFont typeface="Arial"/>
        <a:buChar char="•"/>
        <a:defRPr sz="2700" kern="1200">
          <a:solidFill>
            <a:schemeClr val="tx1"/>
          </a:solidFill>
          <a:latin typeface="+mn-lt"/>
          <a:ea typeface="+mn-ea"/>
          <a:cs typeface="+mn-cs"/>
        </a:defRPr>
      </a:lvl3pPr>
      <a:lvl4pPr marL="1782943" indent="-254706" algn="l" defTabSz="509412" rtl="0" eaLnBrk="1" latinLnBrk="0" hangingPunct="1">
        <a:spcBef>
          <a:spcPct val="20000"/>
        </a:spcBef>
        <a:buFont typeface="Arial"/>
        <a:buChar char="–"/>
        <a:defRPr sz="2200" kern="1200">
          <a:solidFill>
            <a:schemeClr val="tx1"/>
          </a:solidFill>
          <a:latin typeface="+mn-lt"/>
          <a:ea typeface="+mn-ea"/>
          <a:cs typeface="+mn-cs"/>
        </a:defRPr>
      </a:lvl4pPr>
      <a:lvl5pPr marL="2292355" indent="-254706" algn="l" defTabSz="509412" rtl="0" eaLnBrk="1" latinLnBrk="0" hangingPunct="1">
        <a:spcBef>
          <a:spcPct val="20000"/>
        </a:spcBef>
        <a:buFont typeface="Arial"/>
        <a:buChar char="»"/>
        <a:defRPr sz="2200" kern="1200">
          <a:solidFill>
            <a:schemeClr val="tx1"/>
          </a:solidFill>
          <a:latin typeface="+mn-lt"/>
          <a:ea typeface="+mn-ea"/>
          <a:cs typeface="+mn-cs"/>
        </a:defRPr>
      </a:lvl5pPr>
      <a:lvl6pPr marL="2801767" indent="-254706" algn="l" defTabSz="509412" rtl="0" eaLnBrk="1" latinLnBrk="0" hangingPunct="1">
        <a:spcBef>
          <a:spcPct val="20000"/>
        </a:spcBef>
        <a:buFont typeface="Arial"/>
        <a:buChar char="•"/>
        <a:defRPr sz="2200" kern="1200">
          <a:solidFill>
            <a:schemeClr val="tx1"/>
          </a:solidFill>
          <a:latin typeface="+mn-lt"/>
          <a:ea typeface="+mn-ea"/>
          <a:cs typeface="+mn-cs"/>
        </a:defRPr>
      </a:lvl6pPr>
      <a:lvl7pPr marL="3311180" indent="-254706" algn="l" defTabSz="509412" rtl="0" eaLnBrk="1" latinLnBrk="0" hangingPunct="1">
        <a:spcBef>
          <a:spcPct val="20000"/>
        </a:spcBef>
        <a:buFont typeface="Arial"/>
        <a:buChar char="•"/>
        <a:defRPr sz="2200" kern="1200">
          <a:solidFill>
            <a:schemeClr val="tx1"/>
          </a:solidFill>
          <a:latin typeface="+mn-lt"/>
          <a:ea typeface="+mn-ea"/>
          <a:cs typeface="+mn-cs"/>
        </a:defRPr>
      </a:lvl7pPr>
      <a:lvl8pPr marL="3820592" indent="-254706" algn="l" defTabSz="509412" rtl="0" eaLnBrk="1" latinLnBrk="0" hangingPunct="1">
        <a:spcBef>
          <a:spcPct val="20000"/>
        </a:spcBef>
        <a:buFont typeface="Arial"/>
        <a:buChar char="•"/>
        <a:defRPr sz="2200" kern="1200">
          <a:solidFill>
            <a:schemeClr val="tx1"/>
          </a:solidFill>
          <a:latin typeface="+mn-lt"/>
          <a:ea typeface="+mn-ea"/>
          <a:cs typeface="+mn-cs"/>
        </a:defRPr>
      </a:lvl8pPr>
      <a:lvl9pPr marL="4330004" indent="-254706" algn="l" defTabSz="509412" rtl="0" eaLnBrk="1" latinLnBrk="0" hangingPunct="1">
        <a:spcBef>
          <a:spcPct val="20000"/>
        </a:spcBef>
        <a:buFont typeface="Arial"/>
        <a:buChar char="•"/>
        <a:defRPr sz="2200" kern="1200">
          <a:solidFill>
            <a:schemeClr val="tx1"/>
          </a:solidFill>
          <a:latin typeface="+mn-lt"/>
          <a:ea typeface="+mn-ea"/>
          <a:cs typeface="+mn-cs"/>
        </a:defRPr>
      </a:lvl9pPr>
    </p:bodyStyle>
    <p:otherStyle>
      <a:defPPr>
        <a:defRPr lang="en-US"/>
      </a:defPPr>
      <a:lvl1pPr marL="0" algn="l" defTabSz="509412" rtl="0" eaLnBrk="1" latinLnBrk="0" hangingPunct="1">
        <a:defRPr sz="2000" kern="1200">
          <a:solidFill>
            <a:schemeClr val="tx1"/>
          </a:solidFill>
          <a:latin typeface="+mn-lt"/>
          <a:ea typeface="+mn-ea"/>
          <a:cs typeface="+mn-cs"/>
        </a:defRPr>
      </a:lvl1pPr>
      <a:lvl2pPr marL="509412" algn="l" defTabSz="509412" rtl="0" eaLnBrk="1" latinLnBrk="0" hangingPunct="1">
        <a:defRPr sz="2000" kern="1200">
          <a:solidFill>
            <a:schemeClr val="tx1"/>
          </a:solidFill>
          <a:latin typeface="+mn-lt"/>
          <a:ea typeface="+mn-ea"/>
          <a:cs typeface="+mn-cs"/>
        </a:defRPr>
      </a:lvl2pPr>
      <a:lvl3pPr marL="1018824" algn="l" defTabSz="509412" rtl="0" eaLnBrk="1" latinLnBrk="0" hangingPunct="1">
        <a:defRPr sz="2000" kern="1200">
          <a:solidFill>
            <a:schemeClr val="tx1"/>
          </a:solidFill>
          <a:latin typeface="+mn-lt"/>
          <a:ea typeface="+mn-ea"/>
          <a:cs typeface="+mn-cs"/>
        </a:defRPr>
      </a:lvl3pPr>
      <a:lvl4pPr marL="1528237" algn="l" defTabSz="509412" rtl="0" eaLnBrk="1" latinLnBrk="0" hangingPunct="1">
        <a:defRPr sz="2000" kern="1200">
          <a:solidFill>
            <a:schemeClr val="tx1"/>
          </a:solidFill>
          <a:latin typeface="+mn-lt"/>
          <a:ea typeface="+mn-ea"/>
          <a:cs typeface="+mn-cs"/>
        </a:defRPr>
      </a:lvl4pPr>
      <a:lvl5pPr marL="2037649" algn="l" defTabSz="509412" rtl="0" eaLnBrk="1" latinLnBrk="0" hangingPunct="1">
        <a:defRPr sz="2000" kern="1200">
          <a:solidFill>
            <a:schemeClr val="tx1"/>
          </a:solidFill>
          <a:latin typeface="+mn-lt"/>
          <a:ea typeface="+mn-ea"/>
          <a:cs typeface="+mn-cs"/>
        </a:defRPr>
      </a:lvl5pPr>
      <a:lvl6pPr marL="2547061" algn="l" defTabSz="509412" rtl="0" eaLnBrk="1" latinLnBrk="0" hangingPunct="1">
        <a:defRPr sz="2000" kern="1200">
          <a:solidFill>
            <a:schemeClr val="tx1"/>
          </a:solidFill>
          <a:latin typeface="+mn-lt"/>
          <a:ea typeface="+mn-ea"/>
          <a:cs typeface="+mn-cs"/>
        </a:defRPr>
      </a:lvl6pPr>
      <a:lvl7pPr marL="3056473" algn="l" defTabSz="509412" rtl="0" eaLnBrk="1" latinLnBrk="0" hangingPunct="1">
        <a:defRPr sz="2000" kern="1200">
          <a:solidFill>
            <a:schemeClr val="tx1"/>
          </a:solidFill>
          <a:latin typeface="+mn-lt"/>
          <a:ea typeface="+mn-ea"/>
          <a:cs typeface="+mn-cs"/>
        </a:defRPr>
      </a:lvl7pPr>
      <a:lvl8pPr marL="3565886" algn="l" defTabSz="509412" rtl="0" eaLnBrk="1" latinLnBrk="0" hangingPunct="1">
        <a:defRPr sz="2000" kern="1200">
          <a:solidFill>
            <a:schemeClr val="tx1"/>
          </a:solidFill>
          <a:latin typeface="+mn-lt"/>
          <a:ea typeface="+mn-ea"/>
          <a:cs typeface="+mn-cs"/>
        </a:defRPr>
      </a:lvl8pPr>
      <a:lvl9pPr marL="4075298" algn="l" defTabSz="509412"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2.emf"/><Relationship Id="rId5" Type="http://schemas.openxmlformats.org/officeDocument/2006/relationships/image" Target="../media/image3.emf"/><Relationship Id="rId6" Type="http://schemas.openxmlformats.org/officeDocument/2006/relationships/image" Target="../media/image4.jpeg"/><Relationship Id="rId7" Type="http://schemas.openxmlformats.org/officeDocument/2006/relationships/image" Target="../media/image5.emf"/><Relationship Id="rId8" Type="http://schemas.openxmlformats.org/officeDocument/2006/relationships/image" Target="../media/image6.em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8.emf"/><Relationship Id="rId5" Type="http://schemas.openxmlformats.org/officeDocument/2006/relationships/image" Target="../media/image9.emf"/><Relationship Id="rId6" Type="http://schemas.openxmlformats.org/officeDocument/2006/relationships/image" Target="../media/image10.emf"/><Relationship Id="rId7" Type="http://schemas.openxmlformats.org/officeDocument/2006/relationships/image" Target="../media/image11.emf"/><Relationship Id="rId8" Type="http://schemas.openxmlformats.org/officeDocument/2006/relationships/image" Target="../media/image12.emf"/><Relationship Id="rId9" Type="http://schemas.openxmlformats.org/officeDocument/2006/relationships/image" Target="../media/image13.emf"/><Relationship Id="rId10" Type="http://schemas.openxmlformats.org/officeDocument/2006/relationships/image" Target="../media/image14.emf"/><Relationship Id="rId11" Type="http://schemas.openxmlformats.org/officeDocument/2006/relationships/image" Target="../media/image15.em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5013533" y="0"/>
            <a:ext cx="0" cy="7772400"/>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3464560" y="5776737"/>
            <a:ext cx="10058400" cy="0"/>
          </a:xfrm>
          <a:prstGeom prst="line">
            <a:avLst/>
          </a:prstGeom>
          <a:ln w="12700" cmpd="sng">
            <a:solidFill>
              <a:schemeClr val="bg1">
                <a:lumMod val="95000"/>
              </a:schemeClr>
            </a:solidFill>
          </a:ln>
          <a:effectLst/>
        </p:spPr>
        <p:style>
          <a:lnRef idx="2">
            <a:schemeClr val="accent1"/>
          </a:lnRef>
          <a:fillRef idx="0">
            <a:schemeClr val="accent1"/>
          </a:fillRef>
          <a:effectRef idx="1">
            <a:schemeClr val="accent1"/>
          </a:effectRef>
          <a:fontRef idx="minor">
            <a:schemeClr val="tx1"/>
          </a:fontRef>
        </p:style>
      </p:cxnSp>
      <p:sp>
        <p:nvSpPr>
          <p:cNvPr id="110" name="TextBox 109"/>
          <p:cNvSpPr txBox="1"/>
          <p:nvPr/>
        </p:nvSpPr>
        <p:spPr>
          <a:xfrm>
            <a:off x="5685835" y="1582780"/>
            <a:ext cx="1925478" cy="384721"/>
          </a:xfrm>
          <a:prstGeom prst="rect">
            <a:avLst/>
          </a:prstGeom>
          <a:noFill/>
        </p:spPr>
        <p:txBody>
          <a:bodyPr wrap="square" lIns="0" tIns="0" rIns="0" bIns="0" rtlCol="0">
            <a:spAutoFit/>
          </a:bodyPr>
          <a:lstStyle/>
          <a:p>
            <a:pPr>
              <a:lnSpc>
                <a:spcPts val="1000"/>
              </a:lnSpc>
              <a:spcBef>
                <a:spcPts val="400"/>
              </a:spcBef>
            </a:pPr>
            <a:r>
              <a:rPr lang="en-US" sz="900" dirty="0" smtClean="0"/>
              <a:t>Campfires are allowed </a:t>
            </a:r>
            <a:r>
              <a:rPr lang="en-US" sz="900" b="1" dirty="0" smtClean="0">
                <a:solidFill>
                  <a:srgbClr val="C00000"/>
                </a:solidFill>
              </a:rPr>
              <a:t>ONLY</a:t>
            </a:r>
            <a:r>
              <a:rPr lang="en-US" sz="900" dirty="0" smtClean="0"/>
              <a:t> in fire rings at developed campsites. Gas stoves, grills and lanterns are permitted.</a:t>
            </a:r>
            <a:endParaRPr lang="en-US" sz="900" dirty="0"/>
          </a:p>
        </p:txBody>
      </p:sp>
      <p:sp>
        <p:nvSpPr>
          <p:cNvPr id="111" name="TextBox 110"/>
          <p:cNvSpPr txBox="1"/>
          <p:nvPr/>
        </p:nvSpPr>
        <p:spPr>
          <a:xfrm>
            <a:off x="8092337" y="2554974"/>
            <a:ext cx="1551851" cy="128240"/>
          </a:xfrm>
          <a:prstGeom prst="rect">
            <a:avLst/>
          </a:prstGeom>
          <a:noFill/>
        </p:spPr>
        <p:txBody>
          <a:bodyPr wrap="square" lIns="0" tIns="0" rIns="0" bIns="0" rtlCol="0">
            <a:spAutoFit/>
          </a:bodyPr>
          <a:lstStyle/>
          <a:p>
            <a:pPr>
              <a:lnSpc>
                <a:spcPts val="1000"/>
              </a:lnSpc>
              <a:spcBef>
                <a:spcPts val="400"/>
              </a:spcBef>
            </a:pPr>
            <a:r>
              <a:rPr lang="en-US" sz="900" dirty="0" smtClean="0"/>
              <a:t>Other:</a:t>
            </a:r>
            <a:endParaRPr lang="en-US" sz="900" dirty="0"/>
          </a:p>
        </p:txBody>
      </p:sp>
      <p:sp>
        <p:nvSpPr>
          <p:cNvPr id="112" name="Rectangle 111"/>
          <p:cNvSpPr/>
          <p:nvPr/>
        </p:nvSpPr>
        <p:spPr>
          <a:xfrm>
            <a:off x="5376226" y="1592682"/>
            <a:ext cx="234063" cy="234063"/>
          </a:xfrm>
          <a:prstGeom prst="rect">
            <a:avLst/>
          </a:prstGeom>
          <a:solidFill>
            <a:schemeClr val="bg1"/>
          </a:solidFill>
          <a:ln>
            <a:solidFill>
              <a:schemeClr val="tx1"/>
            </a:solidFill>
          </a:ln>
          <a:effectLst>
            <a:outerShdw blurRad="50800" dist="38100" dir="2700000" algn="tl" rotWithShape="0">
              <a:schemeClr val="accent6">
                <a:lumMod val="75000"/>
                <a:alpha val="40000"/>
              </a:schemeClr>
            </a:outerShdw>
          </a:effectLst>
        </p:spPr>
        <p:style>
          <a:lnRef idx="1">
            <a:schemeClr val="accent1"/>
          </a:lnRef>
          <a:fillRef idx="3">
            <a:schemeClr val="accent1"/>
          </a:fillRef>
          <a:effectRef idx="2">
            <a:schemeClr val="accent1"/>
          </a:effectRef>
          <a:fontRef idx="minor">
            <a:schemeClr val="lt1"/>
          </a:fontRef>
        </p:style>
        <p:txBody>
          <a:bodyPr tIns="0" bIns="0" rtlCol="0" anchor="ctr"/>
          <a:lstStyle/>
          <a:p>
            <a:pPr algn="ctr"/>
            <a:endParaRPr lang="en-US">
              <a:solidFill>
                <a:schemeClr val="bg1"/>
              </a:solidFill>
            </a:endParaRPr>
          </a:p>
        </p:txBody>
      </p:sp>
      <p:sp>
        <p:nvSpPr>
          <p:cNvPr id="114" name="TextBox 113"/>
          <p:cNvSpPr txBox="1"/>
          <p:nvPr/>
        </p:nvSpPr>
        <p:spPr>
          <a:xfrm>
            <a:off x="5372581" y="1308863"/>
            <a:ext cx="4306191" cy="215444"/>
          </a:xfrm>
          <a:prstGeom prst="rect">
            <a:avLst/>
          </a:prstGeom>
          <a:noFill/>
        </p:spPr>
        <p:txBody>
          <a:bodyPr wrap="square" lIns="0" tIns="0" rIns="0" bIns="0" rtlCol="0">
            <a:spAutoFit/>
          </a:bodyPr>
          <a:lstStyle/>
          <a:p>
            <a:r>
              <a:rPr lang="en-US" sz="1400" b="1" dirty="0" smtClean="0">
                <a:latin typeface="Arial Black" charset="0"/>
                <a:ea typeface="Arial Black" charset="0"/>
                <a:cs typeface="Arial Black" charset="0"/>
              </a:rPr>
              <a:t>Please note the </a:t>
            </a:r>
            <a:r>
              <a:rPr lang="en-US" sz="1400" b="1" smtClean="0">
                <a:latin typeface="Arial Black" charset="0"/>
                <a:ea typeface="Arial Black" charset="0"/>
                <a:cs typeface="Arial Black" charset="0"/>
              </a:rPr>
              <a:t>following checked items:</a:t>
            </a:r>
            <a:endParaRPr lang="en-US" sz="900" dirty="0"/>
          </a:p>
        </p:txBody>
      </p:sp>
      <p:sp>
        <p:nvSpPr>
          <p:cNvPr id="115" name="TextBox 114"/>
          <p:cNvSpPr txBox="1"/>
          <p:nvPr/>
        </p:nvSpPr>
        <p:spPr>
          <a:xfrm>
            <a:off x="5638316" y="2677302"/>
            <a:ext cx="2030898" cy="384721"/>
          </a:xfrm>
          <a:prstGeom prst="rect">
            <a:avLst/>
          </a:prstGeom>
          <a:noFill/>
        </p:spPr>
        <p:txBody>
          <a:bodyPr wrap="square" lIns="0" tIns="0" rIns="0" bIns="0" rtlCol="0">
            <a:spAutoFit/>
          </a:bodyPr>
          <a:lstStyle/>
          <a:p>
            <a:pPr>
              <a:lnSpc>
                <a:spcPts val="1000"/>
              </a:lnSpc>
            </a:pPr>
            <a:r>
              <a:rPr lang="en-US" sz="900" dirty="0" smtClean="0"/>
              <a:t>Never leave fires or hot coals unattended. Drown, stir and feel until it is out cold.</a:t>
            </a:r>
          </a:p>
          <a:p>
            <a:pPr>
              <a:lnSpc>
                <a:spcPts val="1000"/>
              </a:lnSpc>
            </a:pPr>
            <a:endParaRPr lang="en-US" sz="900" dirty="0"/>
          </a:p>
        </p:txBody>
      </p:sp>
      <p:pic>
        <p:nvPicPr>
          <p:cNvPr id="116" name="Picture 115"/>
          <p:cNvPicPr>
            <a:picLocks noChangeAspect="1"/>
          </p:cNvPicPr>
          <p:nvPr/>
        </p:nvPicPr>
        <p:blipFill>
          <a:blip r:embed="rId3"/>
          <a:stretch>
            <a:fillRect/>
          </a:stretch>
        </p:blipFill>
        <p:spPr>
          <a:xfrm>
            <a:off x="5566782" y="3094565"/>
            <a:ext cx="2055922" cy="558334"/>
          </a:xfrm>
          <a:prstGeom prst="rect">
            <a:avLst/>
          </a:prstGeom>
        </p:spPr>
      </p:pic>
      <p:sp>
        <p:nvSpPr>
          <p:cNvPr id="117" name="Rectangle 116"/>
          <p:cNvSpPr/>
          <p:nvPr/>
        </p:nvSpPr>
        <p:spPr>
          <a:xfrm>
            <a:off x="5332719" y="2686645"/>
            <a:ext cx="234063" cy="234063"/>
          </a:xfrm>
          <a:prstGeom prst="rect">
            <a:avLst/>
          </a:prstGeom>
          <a:solidFill>
            <a:schemeClr val="bg1"/>
          </a:solidFill>
          <a:ln>
            <a:solidFill>
              <a:schemeClr val="tx1"/>
            </a:solidFill>
          </a:ln>
          <a:effectLst>
            <a:outerShdw blurRad="50800" dist="38100" dir="2700000" algn="tl" rotWithShape="0">
              <a:schemeClr val="accent6">
                <a:lumMod val="75000"/>
                <a:alpha val="40000"/>
              </a:schemeClr>
            </a:outerShdw>
          </a:effectLst>
        </p:spPr>
        <p:style>
          <a:lnRef idx="1">
            <a:schemeClr val="accent1"/>
          </a:lnRef>
          <a:fillRef idx="3">
            <a:schemeClr val="accent1"/>
          </a:fillRef>
          <a:effectRef idx="2">
            <a:schemeClr val="accent1"/>
          </a:effectRef>
          <a:fontRef idx="minor">
            <a:schemeClr val="lt1"/>
          </a:fontRef>
        </p:style>
        <p:txBody>
          <a:bodyPr tIns="0" bIns="0" rtlCol="0" anchor="ctr"/>
          <a:lstStyle/>
          <a:p>
            <a:pPr algn="ctr"/>
            <a:endParaRPr lang="en-US">
              <a:solidFill>
                <a:schemeClr val="bg1"/>
              </a:solidFill>
            </a:endParaRPr>
          </a:p>
        </p:txBody>
      </p:sp>
      <p:sp>
        <p:nvSpPr>
          <p:cNvPr id="118" name="Rectangle 117"/>
          <p:cNvSpPr/>
          <p:nvPr/>
        </p:nvSpPr>
        <p:spPr>
          <a:xfrm>
            <a:off x="7767608" y="2574815"/>
            <a:ext cx="234063" cy="234063"/>
          </a:xfrm>
          <a:prstGeom prst="rect">
            <a:avLst/>
          </a:prstGeom>
          <a:solidFill>
            <a:schemeClr val="bg1"/>
          </a:solidFill>
          <a:ln>
            <a:solidFill>
              <a:schemeClr val="tx1"/>
            </a:solidFill>
          </a:ln>
          <a:effectLst>
            <a:outerShdw blurRad="50800" dist="38100" dir="2700000" algn="tl" rotWithShape="0">
              <a:schemeClr val="accent6">
                <a:lumMod val="75000"/>
                <a:alpha val="40000"/>
              </a:schemeClr>
            </a:outerShdw>
          </a:effectLst>
        </p:spPr>
        <p:style>
          <a:lnRef idx="1">
            <a:schemeClr val="accent1"/>
          </a:lnRef>
          <a:fillRef idx="3">
            <a:schemeClr val="accent1"/>
          </a:fillRef>
          <a:effectRef idx="2">
            <a:schemeClr val="accent1"/>
          </a:effectRef>
          <a:fontRef idx="minor">
            <a:schemeClr val="lt1"/>
          </a:fontRef>
        </p:style>
        <p:txBody>
          <a:bodyPr tIns="0" bIns="0" rtlCol="0" anchor="ctr"/>
          <a:lstStyle/>
          <a:p>
            <a:pPr algn="ctr"/>
            <a:endParaRPr lang="en-US">
              <a:solidFill>
                <a:schemeClr val="bg1"/>
              </a:solidFill>
            </a:endParaRPr>
          </a:p>
        </p:txBody>
      </p:sp>
      <p:sp>
        <p:nvSpPr>
          <p:cNvPr id="119" name="Rectangle 118"/>
          <p:cNvSpPr/>
          <p:nvPr/>
        </p:nvSpPr>
        <p:spPr>
          <a:xfrm>
            <a:off x="7786859" y="3374906"/>
            <a:ext cx="234063" cy="234063"/>
          </a:xfrm>
          <a:prstGeom prst="rect">
            <a:avLst/>
          </a:prstGeom>
          <a:solidFill>
            <a:schemeClr val="bg1"/>
          </a:solidFill>
          <a:ln>
            <a:solidFill>
              <a:schemeClr val="tx1"/>
            </a:solidFill>
          </a:ln>
          <a:effectLst>
            <a:outerShdw blurRad="50800" dist="38100" dir="2700000" algn="tl" rotWithShape="0">
              <a:schemeClr val="accent6">
                <a:lumMod val="75000"/>
                <a:alpha val="40000"/>
              </a:schemeClr>
            </a:outerShdw>
          </a:effectLst>
        </p:spPr>
        <p:style>
          <a:lnRef idx="1">
            <a:schemeClr val="accent1"/>
          </a:lnRef>
          <a:fillRef idx="3">
            <a:schemeClr val="accent1"/>
          </a:fillRef>
          <a:effectRef idx="2">
            <a:schemeClr val="accent1"/>
          </a:effectRef>
          <a:fontRef idx="minor">
            <a:schemeClr val="lt1"/>
          </a:fontRef>
        </p:style>
        <p:txBody>
          <a:bodyPr tIns="0" bIns="0" rtlCol="0" anchor="ctr"/>
          <a:lstStyle/>
          <a:p>
            <a:pPr algn="ctr"/>
            <a:endParaRPr lang="en-US">
              <a:solidFill>
                <a:schemeClr val="bg1"/>
              </a:solidFill>
            </a:endParaRPr>
          </a:p>
        </p:txBody>
      </p:sp>
      <p:pic>
        <p:nvPicPr>
          <p:cNvPr id="120" name="Picture 119"/>
          <p:cNvPicPr>
            <a:picLocks noChangeAspect="1"/>
          </p:cNvPicPr>
          <p:nvPr/>
        </p:nvPicPr>
        <p:blipFill>
          <a:blip r:embed="rId4"/>
          <a:stretch>
            <a:fillRect/>
          </a:stretch>
        </p:blipFill>
        <p:spPr>
          <a:xfrm>
            <a:off x="5783971" y="2005985"/>
            <a:ext cx="1848996" cy="535571"/>
          </a:xfrm>
          <a:prstGeom prst="rect">
            <a:avLst/>
          </a:prstGeom>
        </p:spPr>
      </p:pic>
      <p:pic>
        <p:nvPicPr>
          <p:cNvPr id="121" name="Picture 120"/>
          <p:cNvPicPr>
            <a:picLocks noChangeAspect="1"/>
          </p:cNvPicPr>
          <p:nvPr/>
        </p:nvPicPr>
        <p:blipFill>
          <a:blip r:embed="rId5"/>
          <a:stretch>
            <a:fillRect/>
          </a:stretch>
        </p:blipFill>
        <p:spPr>
          <a:xfrm>
            <a:off x="5309316" y="2053293"/>
            <a:ext cx="452321" cy="452321"/>
          </a:xfrm>
          <a:prstGeom prst="rect">
            <a:avLst/>
          </a:prstGeom>
        </p:spPr>
      </p:pic>
      <p:cxnSp>
        <p:nvCxnSpPr>
          <p:cNvPr id="122" name="Straight Connector 121"/>
          <p:cNvCxnSpPr/>
          <p:nvPr/>
        </p:nvCxnSpPr>
        <p:spPr>
          <a:xfrm>
            <a:off x="8102552" y="2827135"/>
            <a:ext cx="1633758"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3" name="Straight Connector 122"/>
          <p:cNvCxnSpPr/>
          <p:nvPr/>
        </p:nvCxnSpPr>
        <p:spPr>
          <a:xfrm>
            <a:off x="8102552" y="3012524"/>
            <a:ext cx="1633758"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a:off x="8102552" y="3203692"/>
            <a:ext cx="1633758"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5" name="TextBox 124"/>
          <p:cNvSpPr txBox="1"/>
          <p:nvPr/>
        </p:nvSpPr>
        <p:spPr>
          <a:xfrm>
            <a:off x="8115028" y="3463606"/>
            <a:ext cx="1707014" cy="128240"/>
          </a:xfrm>
          <a:prstGeom prst="rect">
            <a:avLst/>
          </a:prstGeom>
          <a:noFill/>
        </p:spPr>
        <p:txBody>
          <a:bodyPr wrap="square" lIns="0" tIns="0" rIns="0" bIns="0" rtlCol="0">
            <a:spAutoFit/>
          </a:bodyPr>
          <a:lstStyle/>
          <a:p>
            <a:pPr>
              <a:lnSpc>
                <a:spcPts val="1000"/>
              </a:lnSpc>
            </a:pPr>
            <a:r>
              <a:rPr lang="en-US" sz="900" dirty="0" smtClean="0"/>
              <a:t>All fire </a:t>
            </a:r>
            <a:r>
              <a:rPr lang="en-US" sz="900" smtClean="0"/>
              <a:t>is prohibited.</a:t>
            </a:r>
            <a:endParaRPr lang="en-US" sz="900" dirty="0"/>
          </a:p>
        </p:txBody>
      </p:sp>
      <p:sp>
        <p:nvSpPr>
          <p:cNvPr id="126" name="Rectangle 125"/>
          <p:cNvSpPr/>
          <p:nvPr/>
        </p:nvSpPr>
        <p:spPr>
          <a:xfrm>
            <a:off x="7767424" y="1614607"/>
            <a:ext cx="234063" cy="234063"/>
          </a:xfrm>
          <a:prstGeom prst="rect">
            <a:avLst/>
          </a:prstGeom>
          <a:solidFill>
            <a:schemeClr val="bg1"/>
          </a:solidFill>
          <a:ln>
            <a:solidFill>
              <a:schemeClr val="tx1"/>
            </a:solidFill>
          </a:ln>
          <a:effectLst>
            <a:outerShdw blurRad="50800" dist="38100" dir="2700000" algn="tl" rotWithShape="0">
              <a:schemeClr val="accent6">
                <a:lumMod val="75000"/>
                <a:alpha val="40000"/>
              </a:schemeClr>
            </a:outerShdw>
          </a:effectLst>
        </p:spPr>
        <p:style>
          <a:lnRef idx="1">
            <a:schemeClr val="accent1"/>
          </a:lnRef>
          <a:fillRef idx="3">
            <a:schemeClr val="accent1"/>
          </a:fillRef>
          <a:effectRef idx="2">
            <a:schemeClr val="accent1"/>
          </a:effectRef>
          <a:fontRef idx="minor">
            <a:schemeClr val="lt1"/>
          </a:fontRef>
        </p:style>
        <p:txBody>
          <a:bodyPr tIns="0" bIns="0" rtlCol="0" anchor="ctr"/>
          <a:lstStyle/>
          <a:p>
            <a:pPr algn="ctr"/>
            <a:endParaRPr lang="en-US">
              <a:solidFill>
                <a:schemeClr val="bg1"/>
              </a:solidFill>
            </a:endParaRPr>
          </a:p>
        </p:txBody>
      </p:sp>
      <p:pic>
        <p:nvPicPr>
          <p:cNvPr id="127" name="Picture 126"/>
          <p:cNvPicPr>
            <a:picLocks noChangeAspect="1"/>
          </p:cNvPicPr>
          <p:nvPr/>
        </p:nvPicPr>
        <p:blipFill>
          <a:blip r:embed="rId6"/>
          <a:stretch>
            <a:fillRect/>
          </a:stretch>
        </p:blipFill>
        <p:spPr>
          <a:xfrm>
            <a:off x="8020922" y="1907518"/>
            <a:ext cx="1769717" cy="564146"/>
          </a:xfrm>
          <a:prstGeom prst="rect">
            <a:avLst/>
          </a:prstGeom>
        </p:spPr>
      </p:pic>
      <p:sp>
        <p:nvSpPr>
          <p:cNvPr id="128" name="TextBox 127"/>
          <p:cNvSpPr txBox="1"/>
          <p:nvPr/>
        </p:nvSpPr>
        <p:spPr>
          <a:xfrm>
            <a:off x="8077033" y="1612607"/>
            <a:ext cx="1732175" cy="256480"/>
          </a:xfrm>
          <a:prstGeom prst="rect">
            <a:avLst/>
          </a:prstGeom>
          <a:noFill/>
        </p:spPr>
        <p:txBody>
          <a:bodyPr wrap="square" lIns="0" tIns="0" rIns="0" bIns="0" rtlCol="0">
            <a:spAutoFit/>
          </a:bodyPr>
          <a:lstStyle/>
          <a:p>
            <a:pPr>
              <a:lnSpc>
                <a:spcPts val="1000"/>
              </a:lnSpc>
            </a:pPr>
            <a:r>
              <a:rPr lang="en-US" sz="900" dirty="0" smtClean="0"/>
              <a:t>Sky lanterns, fireworks and explosive materials are prohibited.</a:t>
            </a:r>
            <a:endParaRPr lang="en-US" sz="900" dirty="0"/>
          </a:p>
        </p:txBody>
      </p:sp>
      <p:pic>
        <p:nvPicPr>
          <p:cNvPr id="2" name="Picture 1"/>
          <p:cNvPicPr>
            <a:picLocks noChangeAspect="1"/>
          </p:cNvPicPr>
          <p:nvPr/>
        </p:nvPicPr>
        <p:blipFill>
          <a:blip r:embed="rId7"/>
          <a:stretch>
            <a:fillRect/>
          </a:stretch>
        </p:blipFill>
        <p:spPr>
          <a:xfrm>
            <a:off x="5331934" y="272692"/>
            <a:ext cx="3495805" cy="714888"/>
          </a:xfrm>
          <a:prstGeom prst="rect">
            <a:avLst/>
          </a:prstGeom>
        </p:spPr>
      </p:pic>
      <p:sp>
        <p:nvSpPr>
          <p:cNvPr id="85" name="TextBox 84"/>
          <p:cNvSpPr txBox="1"/>
          <p:nvPr/>
        </p:nvSpPr>
        <p:spPr>
          <a:xfrm>
            <a:off x="5372581" y="935355"/>
            <a:ext cx="3455158" cy="309957"/>
          </a:xfrm>
          <a:prstGeom prst="rect">
            <a:avLst/>
          </a:prstGeom>
          <a:noFill/>
        </p:spPr>
        <p:txBody>
          <a:bodyPr wrap="square" lIns="0" tIns="0" rIns="0" bIns="0" rtlCol="0">
            <a:spAutoFit/>
          </a:bodyPr>
          <a:lstStyle/>
          <a:p>
            <a:pPr>
              <a:lnSpc>
                <a:spcPts val="1200"/>
              </a:lnSpc>
            </a:pPr>
            <a:r>
              <a:rPr lang="en-US" sz="1100" dirty="0" smtClean="0"/>
              <a:t>70% of wildfires in Oregon are human-caused.</a:t>
            </a:r>
          </a:p>
          <a:p>
            <a:pPr>
              <a:lnSpc>
                <a:spcPts val="1200"/>
              </a:lnSpc>
            </a:pPr>
            <a:r>
              <a:rPr lang="en-US" sz="1100" dirty="0" smtClean="0"/>
              <a:t>It’s everyone’s responsibility to prevent wildfires!</a:t>
            </a:r>
            <a:endParaRPr lang="en-US" sz="1100" dirty="0"/>
          </a:p>
        </p:txBody>
      </p:sp>
      <p:pic>
        <p:nvPicPr>
          <p:cNvPr id="3" name="Picture 2"/>
          <p:cNvPicPr>
            <a:picLocks noChangeAspect="1"/>
          </p:cNvPicPr>
          <p:nvPr/>
        </p:nvPicPr>
        <p:blipFill>
          <a:blip r:embed="rId8"/>
          <a:stretch>
            <a:fillRect/>
          </a:stretch>
        </p:blipFill>
        <p:spPr>
          <a:xfrm>
            <a:off x="8818971" y="344912"/>
            <a:ext cx="953990" cy="900302"/>
          </a:xfrm>
          <a:prstGeom prst="rect">
            <a:avLst/>
          </a:prstGeom>
        </p:spPr>
      </p:pic>
      <p:sp>
        <p:nvSpPr>
          <p:cNvPr id="87" name="TextBox 86"/>
          <p:cNvSpPr txBox="1"/>
          <p:nvPr/>
        </p:nvSpPr>
        <p:spPr>
          <a:xfrm>
            <a:off x="5705902" y="5462323"/>
            <a:ext cx="1925478" cy="384721"/>
          </a:xfrm>
          <a:prstGeom prst="rect">
            <a:avLst/>
          </a:prstGeom>
          <a:noFill/>
        </p:spPr>
        <p:txBody>
          <a:bodyPr wrap="square" lIns="0" tIns="0" rIns="0" bIns="0" rtlCol="0">
            <a:spAutoFit/>
          </a:bodyPr>
          <a:lstStyle/>
          <a:p>
            <a:pPr>
              <a:lnSpc>
                <a:spcPts val="1000"/>
              </a:lnSpc>
              <a:spcBef>
                <a:spcPts val="400"/>
              </a:spcBef>
            </a:pPr>
            <a:r>
              <a:rPr lang="en-US" sz="900" dirty="0" smtClean="0"/>
              <a:t>Campfires are allowed </a:t>
            </a:r>
            <a:r>
              <a:rPr lang="en-US" sz="900" b="1" dirty="0" smtClean="0">
                <a:solidFill>
                  <a:srgbClr val="C00000"/>
                </a:solidFill>
              </a:rPr>
              <a:t>ONLY</a:t>
            </a:r>
            <a:r>
              <a:rPr lang="en-US" sz="900" dirty="0" smtClean="0"/>
              <a:t> in fire rings at developed campsites. Gas stoves, grills and lanterns are permitted all year.</a:t>
            </a:r>
            <a:endParaRPr lang="en-US" sz="900" dirty="0"/>
          </a:p>
        </p:txBody>
      </p:sp>
      <p:sp>
        <p:nvSpPr>
          <p:cNvPr id="88" name="TextBox 87"/>
          <p:cNvSpPr txBox="1"/>
          <p:nvPr/>
        </p:nvSpPr>
        <p:spPr>
          <a:xfrm>
            <a:off x="8112404" y="6434517"/>
            <a:ext cx="1551851" cy="128240"/>
          </a:xfrm>
          <a:prstGeom prst="rect">
            <a:avLst/>
          </a:prstGeom>
          <a:noFill/>
        </p:spPr>
        <p:txBody>
          <a:bodyPr wrap="square" lIns="0" tIns="0" rIns="0" bIns="0" rtlCol="0">
            <a:spAutoFit/>
          </a:bodyPr>
          <a:lstStyle/>
          <a:p>
            <a:pPr>
              <a:lnSpc>
                <a:spcPts val="1000"/>
              </a:lnSpc>
              <a:spcBef>
                <a:spcPts val="400"/>
              </a:spcBef>
            </a:pPr>
            <a:r>
              <a:rPr lang="en-US" sz="900" dirty="0" smtClean="0"/>
              <a:t>Other:</a:t>
            </a:r>
            <a:endParaRPr lang="en-US" sz="900" dirty="0"/>
          </a:p>
        </p:txBody>
      </p:sp>
      <p:sp>
        <p:nvSpPr>
          <p:cNvPr id="89" name="Rectangle 88"/>
          <p:cNvSpPr/>
          <p:nvPr/>
        </p:nvSpPr>
        <p:spPr>
          <a:xfrm>
            <a:off x="5396293" y="5472225"/>
            <a:ext cx="234063" cy="234063"/>
          </a:xfrm>
          <a:prstGeom prst="rect">
            <a:avLst/>
          </a:prstGeom>
          <a:solidFill>
            <a:schemeClr val="bg1"/>
          </a:solidFill>
          <a:ln>
            <a:solidFill>
              <a:schemeClr val="tx1"/>
            </a:solidFill>
          </a:ln>
          <a:effectLst>
            <a:outerShdw blurRad="50800" dist="38100" dir="2700000" algn="tl" rotWithShape="0">
              <a:schemeClr val="accent6">
                <a:lumMod val="75000"/>
                <a:alpha val="40000"/>
              </a:schemeClr>
            </a:outerShdw>
          </a:effectLst>
        </p:spPr>
        <p:style>
          <a:lnRef idx="1">
            <a:schemeClr val="accent1"/>
          </a:lnRef>
          <a:fillRef idx="3">
            <a:schemeClr val="accent1"/>
          </a:fillRef>
          <a:effectRef idx="2">
            <a:schemeClr val="accent1"/>
          </a:effectRef>
          <a:fontRef idx="minor">
            <a:schemeClr val="lt1"/>
          </a:fontRef>
        </p:style>
        <p:txBody>
          <a:bodyPr tIns="0" bIns="0" rtlCol="0" anchor="ctr"/>
          <a:lstStyle/>
          <a:p>
            <a:pPr algn="ctr"/>
            <a:endParaRPr lang="en-US">
              <a:solidFill>
                <a:schemeClr val="bg1"/>
              </a:solidFill>
            </a:endParaRPr>
          </a:p>
        </p:txBody>
      </p:sp>
      <p:sp>
        <p:nvSpPr>
          <p:cNvPr id="90" name="TextBox 89"/>
          <p:cNvSpPr txBox="1"/>
          <p:nvPr/>
        </p:nvSpPr>
        <p:spPr>
          <a:xfrm>
            <a:off x="5392648" y="5188406"/>
            <a:ext cx="4306191" cy="215444"/>
          </a:xfrm>
          <a:prstGeom prst="rect">
            <a:avLst/>
          </a:prstGeom>
          <a:noFill/>
        </p:spPr>
        <p:txBody>
          <a:bodyPr wrap="square" lIns="0" tIns="0" rIns="0" bIns="0" rtlCol="0">
            <a:spAutoFit/>
          </a:bodyPr>
          <a:lstStyle/>
          <a:p>
            <a:r>
              <a:rPr lang="en-US" sz="1400" b="1" dirty="0" smtClean="0">
                <a:latin typeface="Arial Black" charset="0"/>
                <a:ea typeface="Arial Black" charset="0"/>
                <a:cs typeface="Arial Black" charset="0"/>
              </a:rPr>
              <a:t>Please note the </a:t>
            </a:r>
            <a:r>
              <a:rPr lang="en-US" sz="1400" b="1" smtClean="0">
                <a:latin typeface="Arial Black" charset="0"/>
                <a:ea typeface="Arial Black" charset="0"/>
                <a:cs typeface="Arial Black" charset="0"/>
              </a:rPr>
              <a:t>following checked items:</a:t>
            </a:r>
            <a:endParaRPr lang="en-US" sz="900" dirty="0"/>
          </a:p>
        </p:txBody>
      </p:sp>
      <p:sp>
        <p:nvSpPr>
          <p:cNvPr id="91" name="TextBox 90"/>
          <p:cNvSpPr txBox="1"/>
          <p:nvPr/>
        </p:nvSpPr>
        <p:spPr>
          <a:xfrm>
            <a:off x="5658383" y="6556845"/>
            <a:ext cx="2030898" cy="384721"/>
          </a:xfrm>
          <a:prstGeom prst="rect">
            <a:avLst/>
          </a:prstGeom>
          <a:noFill/>
        </p:spPr>
        <p:txBody>
          <a:bodyPr wrap="square" lIns="0" tIns="0" rIns="0" bIns="0" rtlCol="0">
            <a:spAutoFit/>
          </a:bodyPr>
          <a:lstStyle/>
          <a:p>
            <a:pPr>
              <a:lnSpc>
                <a:spcPts val="1000"/>
              </a:lnSpc>
            </a:pPr>
            <a:r>
              <a:rPr lang="en-US" sz="900" dirty="0" smtClean="0"/>
              <a:t>Never leave fires or </a:t>
            </a:r>
            <a:r>
              <a:rPr lang="en-US" sz="900" smtClean="0"/>
              <a:t>hot coals unattended</a:t>
            </a:r>
            <a:r>
              <a:rPr lang="en-US" sz="900" dirty="0" smtClean="0"/>
              <a:t>. Drown, stir and feel until it is out cold.</a:t>
            </a:r>
          </a:p>
          <a:p>
            <a:pPr>
              <a:lnSpc>
                <a:spcPts val="1000"/>
              </a:lnSpc>
            </a:pPr>
            <a:endParaRPr lang="en-US" sz="900" dirty="0"/>
          </a:p>
        </p:txBody>
      </p:sp>
      <p:pic>
        <p:nvPicPr>
          <p:cNvPr id="92" name="Picture 91"/>
          <p:cNvPicPr>
            <a:picLocks noChangeAspect="1"/>
          </p:cNvPicPr>
          <p:nvPr/>
        </p:nvPicPr>
        <p:blipFill>
          <a:blip r:embed="rId3"/>
          <a:stretch>
            <a:fillRect/>
          </a:stretch>
        </p:blipFill>
        <p:spPr>
          <a:xfrm>
            <a:off x="5586849" y="6974108"/>
            <a:ext cx="2055922" cy="558334"/>
          </a:xfrm>
          <a:prstGeom prst="rect">
            <a:avLst/>
          </a:prstGeom>
        </p:spPr>
      </p:pic>
      <p:sp>
        <p:nvSpPr>
          <p:cNvPr id="95" name="Rectangle 94"/>
          <p:cNvSpPr/>
          <p:nvPr/>
        </p:nvSpPr>
        <p:spPr>
          <a:xfrm>
            <a:off x="5352786" y="6566188"/>
            <a:ext cx="234063" cy="234063"/>
          </a:xfrm>
          <a:prstGeom prst="rect">
            <a:avLst/>
          </a:prstGeom>
          <a:solidFill>
            <a:schemeClr val="bg1"/>
          </a:solidFill>
          <a:ln>
            <a:solidFill>
              <a:schemeClr val="tx1"/>
            </a:solidFill>
          </a:ln>
          <a:effectLst>
            <a:outerShdw blurRad="50800" dist="38100" dir="2700000" algn="tl" rotWithShape="0">
              <a:schemeClr val="accent6">
                <a:lumMod val="75000"/>
                <a:alpha val="40000"/>
              </a:schemeClr>
            </a:outerShdw>
          </a:effectLst>
        </p:spPr>
        <p:style>
          <a:lnRef idx="1">
            <a:schemeClr val="accent1"/>
          </a:lnRef>
          <a:fillRef idx="3">
            <a:schemeClr val="accent1"/>
          </a:fillRef>
          <a:effectRef idx="2">
            <a:schemeClr val="accent1"/>
          </a:effectRef>
          <a:fontRef idx="minor">
            <a:schemeClr val="lt1"/>
          </a:fontRef>
        </p:style>
        <p:txBody>
          <a:bodyPr tIns="0" bIns="0" rtlCol="0" anchor="ctr"/>
          <a:lstStyle/>
          <a:p>
            <a:pPr algn="ctr"/>
            <a:endParaRPr lang="en-US">
              <a:solidFill>
                <a:schemeClr val="bg1"/>
              </a:solidFill>
            </a:endParaRPr>
          </a:p>
        </p:txBody>
      </p:sp>
      <p:sp>
        <p:nvSpPr>
          <p:cNvPr id="96" name="Rectangle 95"/>
          <p:cNvSpPr/>
          <p:nvPr/>
        </p:nvSpPr>
        <p:spPr>
          <a:xfrm>
            <a:off x="7787675" y="6454358"/>
            <a:ext cx="234063" cy="234063"/>
          </a:xfrm>
          <a:prstGeom prst="rect">
            <a:avLst/>
          </a:prstGeom>
          <a:solidFill>
            <a:schemeClr val="bg1"/>
          </a:solidFill>
          <a:ln>
            <a:solidFill>
              <a:schemeClr val="tx1"/>
            </a:solidFill>
          </a:ln>
          <a:effectLst>
            <a:outerShdw blurRad="50800" dist="38100" dir="2700000" algn="tl" rotWithShape="0">
              <a:schemeClr val="accent6">
                <a:lumMod val="75000"/>
                <a:alpha val="40000"/>
              </a:schemeClr>
            </a:outerShdw>
          </a:effectLst>
        </p:spPr>
        <p:style>
          <a:lnRef idx="1">
            <a:schemeClr val="accent1"/>
          </a:lnRef>
          <a:fillRef idx="3">
            <a:schemeClr val="accent1"/>
          </a:fillRef>
          <a:effectRef idx="2">
            <a:schemeClr val="accent1"/>
          </a:effectRef>
          <a:fontRef idx="minor">
            <a:schemeClr val="lt1"/>
          </a:fontRef>
        </p:style>
        <p:txBody>
          <a:bodyPr tIns="0" bIns="0" rtlCol="0" anchor="ctr"/>
          <a:lstStyle/>
          <a:p>
            <a:pPr algn="ctr"/>
            <a:endParaRPr lang="en-US">
              <a:solidFill>
                <a:schemeClr val="bg1"/>
              </a:solidFill>
            </a:endParaRPr>
          </a:p>
        </p:txBody>
      </p:sp>
      <p:sp>
        <p:nvSpPr>
          <p:cNvPr id="103" name="Rectangle 102"/>
          <p:cNvSpPr/>
          <p:nvPr/>
        </p:nvSpPr>
        <p:spPr>
          <a:xfrm>
            <a:off x="7806926" y="7254449"/>
            <a:ext cx="234063" cy="234063"/>
          </a:xfrm>
          <a:prstGeom prst="rect">
            <a:avLst/>
          </a:prstGeom>
          <a:solidFill>
            <a:schemeClr val="bg1"/>
          </a:solidFill>
          <a:ln>
            <a:solidFill>
              <a:schemeClr val="tx1"/>
            </a:solidFill>
          </a:ln>
          <a:effectLst>
            <a:outerShdw blurRad="50800" dist="38100" dir="2700000" algn="tl" rotWithShape="0">
              <a:schemeClr val="accent6">
                <a:lumMod val="75000"/>
                <a:alpha val="40000"/>
              </a:schemeClr>
            </a:outerShdw>
          </a:effectLst>
        </p:spPr>
        <p:style>
          <a:lnRef idx="1">
            <a:schemeClr val="accent1"/>
          </a:lnRef>
          <a:fillRef idx="3">
            <a:schemeClr val="accent1"/>
          </a:fillRef>
          <a:effectRef idx="2">
            <a:schemeClr val="accent1"/>
          </a:effectRef>
          <a:fontRef idx="minor">
            <a:schemeClr val="lt1"/>
          </a:fontRef>
        </p:style>
        <p:txBody>
          <a:bodyPr tIns="0" bIns="0" rtlCol="0" anchor="ctr"/>
          <a:lstStyle/>
          <a:p>
            <a:pPr algn="ctr"/>
            <a:endParaRPr lang="en-US">
              <a:solidFill>
                <a:schemeClr val="bg1"/>
              </a:solidFill>
            </a:endParaRPr>
          </a:p>
        </p:txBody>
      </p:sp>
      <p:pic>
        <p:nvPicPr>
          <p:cNvPr id="105" name="Picture 104"/>
          <p:cNvPicPr>
            <a:picLocks noChangeAspect="1"/>
          </p:cNvPicPr>
          <p:nvPr/>
        </p:nvPicPr>
        <p:blipFill>
          <a:blip r:embed="rId4"/>
          <a:stretch>
            <a:fillRect/>
          </a:stretch>
        </p:blipFill>
        <p:spPr>
          <a:xfrm>
            <a:off x="5479644" y="5864619"/>
            <a:ext cx="2102101" cy="608884"/>
          </a:xfrm>
          <a:prstGeom prst="rect">
            <a:avLst/>
          </a:prstGeom>
        </p:spPr>
      </p:pic>
      <p:cxnSp>
        <p:nvCxnSpPr>
          <p:cNvPr id="129" name="Straight Connector 128"/>
          <p:cNvCxnSpPr/>
          <p:nvPr/>
        </p:nvCxnSpPr>
        <p:spPr>
          <a:xfrm>
            <a:off x="8122619" y="6706678"/>
            <a:ext cx="1633758"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0" name="Straight Connector 129"/>
          <p:cNvCxnSpPr/>
          <p:nvPr/>
        </p:nvCxnSpPr>
        <p:spPr>
          <a:xfrm>
            <a:off x="8122619" y="6892067"/>
            <a:ext cx="1633758"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p:cNvCxnSpPr/>
          <p:nvPr/>
        </p:nvCxnSpPr>
        <p:spPr>
          <a:xfrm>
            <a:off x="8122619" y="7083235"/>
            <a:ext cx="1633758"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2" name="TextBox 131"/>
          <p:cNvSpPr txBox="1"/>
          <p:nvPr/>
        </p:nvSpPr>
        <p:spPr>
          <a:xfrm>
            <a:off x="8135095" y="7343149"/>
            <a:ext cx="1707014" cy="128240"/>
          </a:xfrm>
          <a:prstGeom prst="rect">
            <a:avLst/>
          </a:prstGeom>
          <a:noFill/>
        </p:spPr>
        <p:txBody>
          <a:bodyPr wrap="square" lIns="0" tIns="0" rIns="0" bIns="0" rtlCol="0">
            <a:spAutoFit/>
          </a:bodyPr>
          <a:lstStyle/>
          <a:p>
            <a:pPr>
              <a:lnSpc>
                <a:spcPts val="1000"/>
              </a:lnSpc>
            </a:pPr>
            <a:r>
              <a:rPr lang="en-US" sz="900" dirty="0" smtClean="0"/>
              <a:t>All fire </a:t>
            </a:r>
            <a:r>
              <a:rPr lang="en-US" sz="900" smtClean="0"/>
              <a:t>is prohibited.</a:t>
            </a:r>
            <a:endParaRPr lang="en-US" sz="900" dirty="0"/>
          </a:p>
        </p:txBody>
      </p:sp>
      <p:sp>
        <p:nvSpPr>
          <p:cNvPr id="133" name="Rectangle 132"/>
          <p:cNvSpPr/>
          <p:nvPr/>
        </p:nvSpPr>
        <p:spPr>
          <a:xfrm>
            <a:off x="7787491" y="5494150"/>
            <a:ext cx="234063" cy="234063"/>
          </a:xfrm>
          <a:prstGeom prst="rect">
            <a:avLst/>
          </a:prstGeom>
          <a:solidFill>
            <a:schemeClr val="bg1"/>
          </a:solidFill>
          <a:ln>
            <a:solidFill>
              <a:schemeClr val="tx1"/>
            </a:solidFill>
          </a:ln>
          <a:effectLst>
            <a:outerShdw blurRad="50800" dist="38100" dir="2700000" algn="tl" rotWithShape="0">
              <a:schemeClr val="accent6">
                <a:lumMod val="75000"/>
                <a:alpha val="40000"/>
              </a:schemeClr>
            </a:outerShdw>
          </a:effectLst>
        </p:spPr>
        <p:style>
          <a:lnRef idx="1">
            <a:schemeClr val="accent1"/>
          </a:lnRef>
          <a:fillRef idx="3">
            <a:schemeClr val="accent1"/>
          </a:fillRef>
          <a:effectRef idx="2">
            <a:schemeClr val="accent1"/>
          </a:effectRef>
          <a:fontRef idx="minor">
            <a:schemeClr val="lt1"/>
          </a:fontRef>
        </p:style>
        <p:txBody>
          <a:bodyPr tIns="0" bIns="0" rtlCol="0" anchor="ctr"/>
          <a:lstStyle/>
          <a:p>
            <a:pPr algn="ctr"/>
            <a:endParaRPr lang="en-US">
              <a:solidFill>
                <a:schemeClr val="bg1"/>
              </a:solidFill>
            </a:endParaRPr>
          </a:p>
        </p:txBody>
      </p:sp>
      <p:pic>
        <p:nvPicPr>
          <p:cNvPr id="134" name="Picture 133"/>
          <p:cNvPicPr>
            <a:picLocks noChangeAspect="1"/>
          </p:cNvPicPr>
          <p:nvPr/>
        </p:nvPicPr>
        <p:blipFill>
          <a:blip r:embed="rId6"/>
          <a:stretch>
            <a:fillRect/>
          </a:stretch>
        </p:blipFill>
        <p:spPr>
          <a:xfrm>
            <a:off x="8040989" y="5787061"/>
            <a:ext cx="1769717" cy="564146"/>
          </a:xfrm>
          <a:prstGeom prst="rect">
            <a:avLst/>
          </a:prstGeom>
        </p:spPr>
      </p:pic>
      <p:sp>
        <p:nvSpPr>
          <p:cNvPr id="135" name="TextBox 134"/>
          <p:cNvSpPr txBox="1"/>
          <p:nvPr/>
        </p:nvSpPr>
        <p:spPr>
          <a:xfrm>
            <a:off x="8097100" y="5492150"/>
            <a:ext cx="1732175" cy="256480"/>
          </a:xfrm>
          <a:prstGeom prst="rect">
            <a:avLst/>
          </a:prstGeom>
          <a:noFill/>
        </p:spPr>
        <p:txBody>
          <a:bodyPr wrap="square" lIns="0" tIns="0" rIns="0" bIns="0" rtlCol="0">
            <a:spAutoFit/>
          </a:bodyPr>
          <a:lstStyle/>
          <a:p>
            <a:pPr>
              <a:lnSpc>
                <a:spcPts val="1000"/>
              </a:lnSpc>
            </a:pPr>
            <a:r>
              <a:rPr lang="en-US" sz="900" dirty="0" smtClean="0"/>
              <a:t>Sky lanterns, fireworks and explosive materials are prohibited.</a:t>
            </a:r>
            <a:endParaRPr lang="en-US" sz="900" dirty="0"/>
          </a:p>
        </p:txBody>
      </p:sp>
      <p:pic>
        <p:nvPicPr>
          <p:cNvPr id="136" name="Picture 135"/>
          <p:cNvPicPr>
            <a:picLocks noChangeAspect="1"/>
          </p:cNvPicPr>
          <p:nvPr/>
        </p:nvPicPr>
        <p:blipFill>
          <a:blip r:embed="rId7"/>
          <a:stretch>
            <a:fillRect/>
          </a:stretch>
        </p:blipFill>
        <p:spPr>
          <a:xfrm>
            <a:off x="5352001" y="4152235"/>
            <a:ext cx="3495805" cy="714888"/>
          </a:xfrm>
          <a:prstGeom prst="rect">
            <a:avLst/>
          </a:prstGeom>
        </p:spPr>
      </p:pic>
      <p:sp>
        <p:nvSpPr>
          <p:cNvPr id="137" name="TextBox 136"/>
          <p:cNvSpPr txBox="1"/>
          <p:nvPr/>
        </p:nvSpPr>
        <p:spPr>
          <a:xfrm>
            <a:off x="5392648" y="4814898"/>
            <a:ext cx="3455158" cy="309957"/>
          </a:xfrm>
          <a:prstGeom prst="rect">
            <a:avLst/>
          </a:prstGeom>
          <a:noFill/>
        </p:spPr>
        <p:txBody>
          <a:bodyPr wrap="square" lIns="0" tIns="0" rIns="0" bIns="0" rtlCol="0">
            <a:spAutoFit/>
          </a:bodyPr>
          <a:lstStyle/>
          <a:p>
            <a:pPr>
              <a:lnSpc>
                <a:spcPts val="1200"/>
              </a:lnSpc>
            </a:pPr>
            <a:r>
              <a:rPr lang="en-US" sz="1100" dirty="0" smtClean="0"/>
              <a:t>70% of wildfires in Oregon are human caused.</a:t>
            </a:r>
          </a:p>
          <a:p>
            <a:pPr>
              <a:lnSpc>
                <a:spcPts val="1200"/>
              </a:lnSpc>
            </a:pPr>
            <a:r>
              <a:rPr lang="en-US" sz="1100" dirty="0" smtClean="0"/>
              <a:t>It’s everyone’s responsibility to prevent wildfires!</a:t>
            </a:r>
            <a:endParaRPr lang="en-US" sz="1100" dirty="0"/>
          </a:p>
        </p:txBody>
      </p:sp>
      <p:pic>
        <p:nvPicPr>
          <p:cNvPr id="138" name="Picture 137"/>
          <p:cNvPicPr>
            <a:picLocks noChangeAspect="1"/>
          </p:cNvPicPr>
          <p:nvPr/>
        </p:nvPicPr>
        <p:blipFill>
          <a:blip r:embed="rId8"/>
          <a:stretch>
            <a:fillRect/>
          </a:stretch>
        </p:blipFill>
        <p:spPr>
          <a:xfrm>
            <a:off x="8839038" y="4224455"/>
            <a:ext cx="953990" cy="900302"/>
          </a:xfrm>
          <a:prstGeom prst="rect">
            <a:avLst/>
          </a:prstGeom>
        </p:spPr>
      </p:pic>
      <p:sp>
        <p:nvSpPr>
          <p:cNvPr id="151" name="TextBox 150"/>
          <p:cNvSpPr txBox="1"/>
          <p:nvPr/>
        </p:nvSpPr>
        <p:spPr>
          <a:xfrm>
            <a:off x="645959" y="1561820"/>
            <a:ext cx="1925478" cy="384721"/>
          </a:xfrm>
          <a:prstGeom prst="rect">
            <a:avLst/>
          </a:prstGeom>
          <a:noFill/>
        </p:spPr>
        <p:txBody>
          <a:bodyPr wrap="square" lIns="0" tIns="0" rIns="0" bIns="0" rtlCol="0">
            <a:spAutoFit/>
          </a:bodyPr>
          <a:lstStyle/>
          <a:p>
            <a:pPr>
              <a:lnSpc>
                <a:spcPts val="1000"/>
              </a:lnSpc>
              <a:spcBef>
                <a:spcPts val="400"/>
              </a:spcBef>
            </a:pPr>
            <a:r>
              <a:rPr lang="en-US" sz="900" dirty="0" smtClean="0"/>
              <a:t>Campfires are allowed </a:t>
            </a:r>
            <a:r>
              <a:rPr lang="en-US" sz="900" b="1" dirty="0" smtClean="0">
                <a:solidFill>
                  <a:srgbClr val="C00000"/>
                </a:solidFill>
              </a:rPr>
              <a:t>ONLY</a:t>
            </a:r>
            <a:r>
              <a:rPr lang="en-US" sz="900" dirty="0" smtClean="0"/>
              <a:t> in fire rings at developed campsites. Gas stoves, grills and lanterns are permitted.</a:t>
            </a:r>
            <a:endParaRPr lang="en-US" sz="900" dirty="0"/>
          </a:p>
        </p:txBody>
      </p:sp>
      <p:sp>
        <p:nvSpPr>
          <p:cNvPr id="152" name="TextBox 151"/>
          <p:cNvSpPr txBox="1"/>
          <p:nvPr/>
        </p:nvSpPr>
        <p:spPr>
          <a:xfrm>
            <a:off x="3052461" y="2534014"/>
            <a:ext cx="1551851" cy="128240"/>
          </a:xfrm>
          <a:prstGeom prst="rect">
            <a:avLst/>
          </a:prstGeom>
          <a:noFill/>
        </p:spPr>
        <p:txBody>
          <a:bodyPr wrap="square" lIns="0" tIns="0" rIns="0" bIns="0" rtlCol="0">
            <a:spAutoFit/>
          </a:bodyPr>
          <a:lstStyle/>
          <a:p>
            <a:pPr>
              <a:lnSpc>
                <a:spcPts val="1000"/>
              </a:lnSpc>
              <a:spcBef>
                <a:spcPts val="400"/>
              </a:spcBef>
            </a:pPr>
            <a:r>
              <a:rPr lang="en-US" sz="900" dirty="0" smtClean="0"/>
              <a:t>Other:</a:t>
            </a:r>
            <a:endParaRPr lang="en-US" sz="900" dirty="0"/>
          </a:p>
        </p:txBody>
      </p:sp>
      <p:sp>
        <p:nvSpPr>
          <p:cNvPr id="153" name="Rectangle 152"/>
          <p:cNvSpPr/>
          <p:nvPr/>
        </p:nvSpPr>
        <p:spPr>
          <a:xfrm>
            <a:off x="336350" y="1571722"/>
            <a:ext cx="234063" cy="234063"/>
          </a:xfrm>
          <a:prstGeom prst="rect">
            <a:avLst/>
          </a:prstGeom>
          <a:solidFill>
            <a:schemeClr val="bg1"/>
          </a:solidFill>
          <a:ln>
            <a:solidFill>
              <a:schemeClr val="tx1"/>
            </a:solidFill>
          </a:ln>
          <a:effectLst>
            <a:outerShdw blurRad="50800" dist="38100" dir="2700000" algn="tl" rotWithShape="0">
              <a:schemeClr val="accent6">
                <a:lumMod val="75000"/>
                <a:alpha val="40000"/>
              </a:schemeClr>
            </a:outerShdw>
          </a:effectLst>
        </p:spPr>
        <p:style>
          <a:lnRef idx="1">
            <a:schemeClr val="accent1"/>
          </a:lnRef>
          <a:fillRef idx="3">
            <a:schemeClr val="accent1"/>
          </a:fillRef>
          <a:effectRef idx="2">
            <a:schemeClr val="accent1"/>
          </a:effectRef>
          <a:fontRef idx="minor">
            <a:schemeClr val="lt1"/>
          </a:fontRef>
        </p:style>
        <p:txBody>
          <a:bodyPr tIns="0" bIns="0" rtlCol="0" anchor="ctr"/>
          <a:lstStyle/>
          <a:p>
            <a:pPr algn="ctr"/>
            <a:endParaRPr lang="en-US">
              <a:solidFill>
                <a:schemeClr val="bg1"/>
              </a:solidFill>
            </a:endParaRPr>
          </a:p>
        </p:txBody>
      </p:sp>
      <p:sp>
        <p:nvSpPr>
          <p:cNvPr id="154" name="TextBox 153"/>
          <p:cNvSpPr txBox="1"/>
          <p:nvPr/>
        </p:nvSpPr>
        <p:spPr>
          <a:xfrm>
            <a:off x="332705" y="1287903"/>
            <a:ext cx="4306191" cy="215444"/>
          </a:xfrm>
          <a:prstGeom prst="rect">
            <a:avLst/>
          </a:prstGeom>
          <a:noFill/>
        </p:spPr>
        <p:txBody>
          <a:bodyPr wrap="square" lIns="0" tIns="0" rIns="0" bIns="0" rtlCol="0">
            <a:spAutoFit/>
          </a:bodyPr>
          <a:lstStyle/>
          <a:p>
            <a:r>
              <a:rPr lang="en-US" sz="1400" b="1" dirty="0" smtClean="0">
                <a:latin typeface="Arial Black" charset="0"/>
                <a:ea typeface="Arial Black" charset="0"/>
                <a:cs typeface="Arial Black" charset="0"/>
              </a:rPr>
              <a:t>Please note the </a:t>
            </a:r>
            <a:r>
              <a:rPr lang="en-US" sz="1400" b="1" smtClean="0">
                <a:latin typeface="Arial Black" charset="0"/>
                <a:ea typeface="Arial Black" charset="0"/>
                <a:cs typeface="Arial Black" charset="0"/>
              </a:rPr>
              <a:t>following checked items:</a:t>
            </a:r>
            <a:endParaRPr lang="en-US" sz="900" dirty="0"/>
          </a:p>
        </p:txBody>
      </p:sp>
      <p:sp>
        <p:nvSpPr>
          <p:cNvPr id="155" name="TextBox 154"/>
          <p:cNvSpPr txBox="1"/>
          <p:nvPr/>
        </p:nvSpPr>
        <p:spPr>
          <a:xfrm>
            <a:off x="598440" y="2656342"/>
            <a:ext cx="2030898" cy="384721"/>
          </a:xfrm>
          <a:prstGeom prst="rect">
            <a:avLst/>
          </a:prstGeom>
          <a:noFill/>
        </p:spPr>
        <p:txBody>
          <a:bodyPr wrap="square" lIns="0" tIns="0" rIns="0" bIns="0" rtlCol="0">
            <a:spAutoFit/>
          </a:bodyPr>
          <a:lstStyle/>
          <a:p>
            <a:pPr>
              <a:lnSpc>
                <a:spcPts val="1000"/>
              </a:lnSpc>
            </a:pPr>
            <a:r>
              <a:rPr lang="en-US" sz="900" dirty="0" smtClean="0"/>
              <a:t>Never leave fires or hot coals unattended. Drown, stir and feel until it is out cold.</a:t>
            </a:r>
          </a:p>
          <a:p>
            <a:pPr>
              <a:lnSpc>
                <a:spcPts val="1000"/>
              </a:lnSpc>
            </a:pPr>
            <a:endParaRPr lang="en-US" sz="900" dirty="0"/>
          </a:p>
        </p:txBody>
      </p:sp>
      <p:pic>
        <p:nvPicPr>
          <p:cNvPr id="156" name="Picture 155"/>
          <p:cNvPicPr>
            <a:picLocks noChangeAspect="1"/>
          </p:cNvPicPr>
          <p:nvPr/>
        </p:nvPicPr>
        <p:blipFill>
          <a:blip r:embed="rId3"/>
          <a:stretch>
            <a:fillRect/>
          </a:stretch>
        </p:blipFill>
        <p:spPr>
          <a:xfrm>
            <a:off x="526906" y="3073605"/>
            <a:ext cx="2055922" cy="558334"/>
          </a:xfrm>
          <a:prstGeom prst="rect">
            <a:avLst/>
          </a:prstGeom>
        </p:spPr>
      </p:pic>
      <p:sp>
        <p:nvSpPr>
          <p:cNvPr id="157" name="Rectangle 156"/>
          <p:cNvSpPr/>
          <p:nvPr/>
        </p:nvSpPr>
        <p:spPr>
          <a:xfrm>
            <a:off x="292843" y="2665685"/>
            <a:ext cx="234063" cy="234063"/>
          </a:xfrm>
          <a:prstGeom prst="rect">
            <a:avLst/>
          </a:prstGeom>
          <a:solidFill>
            <a:schemeClr val="bg1"/>
          </a:solidFill>
          <a:ln>
            <a:solidFill>
              <a:schemeClr val="tx1"/>
            </a:solidFill>
          </a:ln>
          <a:effectLst>
            <a:outerShdw blurRad="50800" dist="38100" dir="2700000" algn="tl" rotWithShape="0">
              <a:schemeClr val="accent6">
                <a:lumMod val="75000"/>
                <a:alpha val="40000"/>
              </a:schemeClr>
            </a:outerShdw>
          </a:effectLst>
        </p:spPr>
        <p:style>
          <a:lnRef idx="1">
            <a:schemeClr val="accent1"/>
          </a:lnRef>
          <a:fillRef idx="3">
            <a:schemeClr val="accent1"/>
          </a:fillRef>
          <a:effectRef idx="2">
            <a:schemeClr val="accent1"/>
          </a:effectRef>
          <a:fontRef idx="minor">
            <a:schemeClr val="lt1"/>
          </a:fontRef>
        </p:style>
        <p:txBody>
          <a:bodyPr tIns="0" bIns="0" rtlCol="0" anchor="ctr"/>
          <a:lstStyle/>
          <a:p>
            <a:pPr algn="ctr"/>
            <a:endParaRPr lang="en-US">
              <a:solidFill>
                <a:schemeClr val="bg1"/>
              </a:solidFill>
            </a:endParaRPr>
          </a:p>
        </p:txBody>
      </p:sp>
      <p:sp>
        <p:nvSpPr>
          <p:cNvPr id="158" name="Rectangle 157"/>
          <p:cNvSpPr/>
          <p:nvPr/>
        </p:nvSpPr>
        <p:spPr>
          <a:xfrm>
            <a:off x="2727732" y="2553855"/>
            <a:ext cx="234063" cy="234063"/>
          </a:xfrm>
          <a:prstGeom prst="rect">
            <a:avLst/>
          </a:prstGeom>
          <a:solidFill>
            <a:schemeClr val="bg1"/>
          </a:solidFill>
          <a:ln>
            <a:solidFill>
              <a:schemeClr val="tx1"/>
            </a:solidFill>
          </a:ln>
          <a:effectLst>
            <a:outerShdw blurRad="50800" dist="38100" dir="2700000" algn="tl" rotWithShape="0">
              <a:schemeClr val="accent6">
                <a:lumMod val="75000"/>
                <a:alpha val="40000"/>
              </a:schemeClr>
            </a:outerShdw>
          </a:effectLst>
        </p:spPr>
        <p:style>
          <a:lnRef idx="1">
            <a:schemeClr val="accent1"/>
          </a:lnRef>
          <a:fillRef idx="3">
            <a:schemeClr val="accent1"/>
          </a:fillRef>
          <a:effectRef idx="2">
            <a:schemeClr val="accent1"/>
          </a:effectRef>
          <a:fontRef idx="minor">
            <a:schemeClr val="lt1"/>
          </a:fontRef>
        </p:style>
        <p:txBody>
          <a:bodyPr tIns="0" bIns="0" rtlCol="0" anchor="ctr"/>
          <a:lstStyle/>
          <a:p>
            <a:pPr algn="ctr"/>
            <a:endParaRPr lang="en-US">
              <a:solidFill>
                <a:schemeClr val="bg1"/>
              </a:solidFill>
            </a:endParaRPr>
          </a:p>
        </p:txBody>
      </p:sp>
      <p:sp>
        <p:nvSpPr>
          <p:cNvPr id="159" name="Rectangle 158"/>
          <p:cNvSpPr/>
          <p:nvPr/>
        </p:nvSpPr>
        <p:spPr>
          <a:xfrm>
            <a:off x="2746983" y="3353946"/>
            <a:ext cx="234063" cy="234063"/>
          </a:xfrm>
          <a:prstGeom prst="rect">
            <a:avLst/>
          </a:prstGeom>
          <a:solidFill>
            <a:schemeClr val="bg1"/>
          </a:solidFill>
          <a:ln>
            <a:solidFill>
              <a:schemeClr val="tx1"/>
            </a:solidFill>
          </a:ln>
          <a:effectLst>
            <a:outerShdw blurRad="50800" dist="38100" dir="2700000" algn="tl" rotWithShape="0">
              <a:schemeClr val="accent6">
                <a:lumMod val="75000"/>
                <a:alpha val="40000"/>
              </a:schemeClr>
            </a:outerShdw>
          </a:effectLst>
        </p:spPr>
        <p:style>
          <a:lnRef idx="1">
            <a:schemeClr val="accent1"/>
          </a:lnRef>
          <a:fillRef idx="3">
            <a:schemeClr val="accent1"/>
          </a:fillRef>
          <a:effectRef idx="2">
            <a:schemeClr val="accent1"/>
          </a:effectRef>
          <a:fontRef idx="minor">
            <a:schemeClr val="lt1"/>
          </a:fontRef>
        </p:style>
        <p:txBody>
          <a:bodyPr tIns="0" bIns="0" rtlCol="0" anchor="ctr"/>
          <a:lstStyle/>
          <a:p>
            <a:pPr algn="ctr"/>
            <a:endParaRPr lang="en-US">
              <a:solidFill>
                <a:schemeClr val="bg1"/>
              </a:solidFill>
            </a:endParaRPr>
          </a:p>
        </p:txBody>
      </p:sp>
      <p:pic>
        <p:nvPicPr>
          <p:cNvPr id="160" name="Picture 159"/>
          <p:cNvPicPr>
            <a:picLocks noChangeAspect="1"/>
          </p:cNvPicPr>
          <p:nvPr/>
        </p:nvPicPr>
        <p:blipFill>
          <a:blip r:embed="rId4"/>
          <a:stretch>
            <a:fillRect/>
          </a:stretch>
        </p:blipFill>
        <p:spPr>
          <a:xfrm>
            <a:off x="744095" y="1985025"/>
            <a:ext cx="1848996" cy="535571"/>
          </a:xfrm>
          <a:prstGeom prst="rect">
            <a:avLst/>
          </a:prstGeom>
        </p:spPr>
      </p:pic>
      <p:pic>
        <p:nvPicPr>
          <p:cNvPr id="161" name="Picture 160"/>
          <p:cNvPicPr>
            <a:picLocks noChangeAspect="1"/>
          </p:cNvPicPr>
          <p:nvPr/>
        </p:nvPicPr>
        <p:blipFill>
          <a:blip r:embed="rId5"/>
          <a:stretch>
            <a:fillRect/>
          </a:stretch>
        </p:blipFill>
        <p:spPr>
          <a:xfrm>
            <a:off x="269440" y="2032333"/>
            <a:ext cx="452321" cy="452321"/>
          </a:xfrm>
          <a:prstGeom prst="rect">
            <a:avLst/>
          </a:prstGeom>
        </p:spPr>
      </p:pic>
      <p:cxnSp>
        <p:nvCxnSpPr>
          <p:cNvPr id="162" name="Straight Connector 161"/>
          <p:cNvCxnSpPr/>
          <p:nvPr/>
        </p:nvCxnSpPr>
        <p:spPr>
          <a:xfrm>
            <a:off x="3062676" y="2806175"/>
            <a:ext cx="1633758"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3" name="Straight Connector 162"/>
          <p:cNvCxnSpPr/>
          <p:nvPr/>
        </p:nvCxnSpPr>
        <p:spPr>
          <a:xfrm>
            <a:off x="3062676" y="2991564"/>
            <a:ext cx="1633758"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4" name="Straight Connector 163"/>
          <p:cNvCxnSpPr/>
          <p:nvPr/>
        </p:nvCxnSpPr>
        <p:spPr>
          <a:xfrm>
            <a:off x="3062676" y="3182732"/>
            <a:ext cx="1633758"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5" name="TextBox 164"/>
          <p:cNvSpPr txBox="1"/>
          <p:nvPr/>
        </p:nvSpPr>
        <p:spPr>
          <a:xfrm>
            <a:off x="3075152" y="3442646"/>
            <a:ext cx="1707014" cy="128240"/>
          </a:xfrm>
          <a:prstGeom prst="rect">
            <a:avLst/>
          </a:prstGeom>
          <a:noFill/>
        </p:spPr>
        <p:txBody>
          <a:bodyPr wrap="square" lIns="0" tIns="0" rIns="0" bIns="0" rtlCol="0">
            <a:spAutoFit/>
          </a:bodyPr>
          <a:lstStyle/>
          <a:p>
            <a:pPr>
              <a:lnSpc>
                <a:spcPts val="1000"/>
              </a:lnSpc>
            </a:pPr>
            <a:r>
              <a:rPr lang="en-US" sz="900" dirty="0" smtClean="0"/>
              <a:t>All fire </a:t>
            </a:r>
            <a:r>
              <a:rPr lang="en-US" sz="900" smtClean="0"/>
              <a:t>is prohibited.</a:t>
            </a:r>
            <a:endParaRPr lang="en-US" sz="900" dirty="0"/>
          </a:p>
        </p:txBody>
      </p:sp>
      <p:sp>
        <p:nvSpPr>
          <p:cNvPr id="166" name="Rectangle 165"/>
          <p:cNvSpPr/>
          <p:nvPr/>
        </p:nvSpPr>
        <p:spPr>
          <a:xfrm>
            <a:off x="2727548" y="1593647"/>
            <a:ext cx="234063" cy="234063"/>
          </a:xfrm>
          <a:prstGeom prst="rect">
            <a:avLst/>
          </a:prstGeom>
          <a:solidFill>
            <a:schemeClr val="bg1"/>
          </a:solidFill>
          <a:ln>
            <a:solidFill>
              <a:schemeClr val="tx1"/>
            </a:solidFill>
          </a:ln>
          <a:effectLst>
            <a:outerShdw blurRad="50800" dist="38100" dir="2700000" algn="tl" rotWithShape="0">
              <a:schemeClr val="accent6">
                <a:lumMod val="75000"/>
                <a:alpha val="40000"/>
              </a:schemeClr>
            </a:outerShdw>
          </a:effectLst>
        </p:spPr>
        <p:style>
          <a:lnRef idx="1">
            <a:schemeClr val="accent1"/>
          </a:lnRef>
          <a:fillRef idx="3">
            <a:schemeClr val="accent1"/>
          </a:fillRef>
          <a:effectRef idx="2">
            <a:schemeClr val="accent1"/>
          </a:effectRef>
          <a:fontRef idx="minor">
            <a:schemeClr val="lt1"/>
          </a:fontRef>
        </p:style>
        <p:txBody>
          <a:bodyPr tIns="0" bIns="0" rtlCol="0" anchor="ctr"/>
          <a:lstStyle/>
          <a:p>
            <a:pPr algn="ctr"/>
            <a:endParaRPr lang="en-US">
              <a:solidFill>
                <a:schemeClr val="bg1"/>
              </a:solidFill>
            </a:endParaRPr>
          </a:p>
        </p:txBody>
      </p:sp>
      <p:pic>
        <p:nvPicPr>
          <p:cNvPr id="167" name="Picture 166"/>
          <p:cNvPicPr>
            <a:picLocks noChangeAspect="1"/>
          </p:cNvPicPr>
          <p:nvPr/>
        </p:nvPicPr>
        <p:blipFill>
          <a:blip r:embed="rId6"/>
          <a:stretch>
            <a:fillRect/>
          </a:stretch>
        </p:blipFill>
        <p:spPr>
          <a:xfrm>
            <a:off x="2981046" y="1886558"/>
            <a:ext cx="1769717" cy="564146"/>
          </a:xfrm>
          <a:prstGeom prst="rect">
            <a:avLst/>
          </a:prstGeom>
        </p:spPr>
      </p:pic>
      <p:sp>
        <p:nvSpPr>
          <p:cNvPr id="168" name="TextBox 167"/>
          <p:cNvSpPr txBox="1"/>
          <p:nvPr/>
        </p:nvSpPr>
        <p:spPr>
          <a:xfrm>
            <a:off x="3037157" y="1591647"/>
            <a:ext cx="1732175" cy="256480"/>
          </a:xfrm>
          <a:prstGeom prst="rect">
            <a:avLst/>
          </a:prstGeom>
          <a:noFill/>
        </p:spPr>
        <p:txBody>
          <a:bodyPr wrap="square" lIns="0" tIns="0" rIns="0" bIns="0" rtlCol="0">
            <a:spAutoFit/>
          </a:bodyPr>
          <a:lstStyle/>
          <a:p>
            <a:pPr>
              <a:lnSpc>
                <a:spcPts val="1000"/>
              </a:lnSpc>
            </a:pPr>
            <a:r>
              <a:rPr lang="en-US" sz="900" dirty="0" smtClean="0"/>
              <a:t>Sky lanterns, fireworks and explosive materials are prohibited.</a:t>
            </a:r>
            <a:endParaRPr lang="en-US" sz="900" dirty="0"/>
          </a:p>
        </p:txBody>
      </p:sp>
      <p:pic>
        <p:nvPicPr>
          <p:cNvPr id="209" name="Picture 208"/>
          <p:cNvPicPr>
            <a:picLocks noChangeAspect="1"/>
          </p:cNvPicPr>
          <p:nvPr/>
        </p:nvPicPr>
        <p:blipFill>
          <a:blip r:embed="rId7"/>
          <a:stretch>
            <a:fillRect/>
          </a:stretch>
        </p:blipFill>
        <p:spPr>
          <a:xfrm>
            <a:off x="292058" y="251732"/>
            <a:ext cx="3495805" cy="714888"/>
          </a:xfrm>
          <a:prstGeom prst="rect">
            <a:avLst/>
          </a:prstGeom>
        </p:spPr>
      </p:pic>
      <p:sp>
        <p:nvSpPr>
          <p:cNvPr id="210" name="TextBox 209"/>
          <p:cNvSpPr txBox="1"/>
          <p:nvPr/>
        </p:nvSpPr>
        <p:spPr>
          <a:xfrm>
            <a:off x="332705" y="914395"/>
            <a:ext cx="3455158" cy="309957"/>
          </a:xfrm>
          <a:prstGeom prst="rect">
            <a:avLst/>
          </a:prstGeom>
          <a:noFill/>
        </p:spPr>
        <p:txBody>
          <a:bodyPr wrap="square" lIns="0" tIns="0" rIns="0" bIns="0" rtlCol="0">
            <a:spAutoFit/>
          </a:bodyPr>
          <a:lstStyle/>
          <a:p>
            <a:pPr>
              <a:lnSpc>
                <a:spcPts val="1200"/>
              </a:lnSpc>
            </a:pPr>
            <a:r>
              <a:rPr lang="en-US" sz="1100" dirty="0" smtClean="0"/>
              <a:t>70% of wildfires in Oregon are human-caused.</a:t>
            </a:r>
          </a:p>
          <a:p>
            <a:pPr>
              <a:lnSpc>
                <a:spcPts val="1200"/>
              </a:lnSpc>
            </a:pPr>
            <a:r>
              <a:rPr lang="en-US" sz="1100" dirty="0" smtClean="0"/>
              <a:t>It’s everyone’s responsibility to prevent wildfires!</a:t>
            </a:r>
            <a:endParaRPr lang="en-US" sz="1100" dirty="0"/>
          </a:p>
        </p:txBody>
      </p:sp>
      <p:pic>
        <p:nvPicPr>
          <p:cNvPr id="211" name="Picture 210"/>
          <p:cNvPicPr>
            <a:picLocks noChangeAspect="1"/>
          </p:cNvPicPr>
          <p:nvPr/>
        </p:nvPicPr>
        <p:blipFill>
          <a:blip r:embed="rId8"/>
          <a:stretch>
            <a:fillRect/>
          </a:stretch>
        </p:blipFill>
        <p:spPr>
          <a:xfrm>
            <a:off x="3779095" y="323952"/>
            <a:ext cx="953990" cy="900302"/>
          </a:xfrm>
          <a:prstGeom prst="rect">
            <a:avLst/>
          </a:prstGeom>
        </p:spPr>
      </p:pic>
      <p:sp>
        <p:nvSpPr>
          <p:cNvPr id="212" name="TextBox 211"/>
          <p:cNvSpPr txBox="1"/>
          <p:nvPr/>
        </p:nvSpPr>
        <p:spPr>
          <a:xfrm>
            <a:off x="645959" y="5453996"/>
            <a:ext cx="1925478" cy="384721"/>
          </a:xfrm>
          <a:prstGeom prst="rect">
            <a:avLst/>
          </a:prstGeom>
          <a:noFill/>
        </p:spPr>
        <p:txBody>
          <a:bodyPr wrap="square" lIns="0" tIns="0" rIns="0" bIns="0" rtlCol="0">
            <a:spAutoFit/>
          </a:bodyPr>
          <a:lstStyle/>
          <a:p>
            <a:pPr>
              <a:lnSpc>
                <a:spcPts val="1000"/>
              </a:lnSpc>
              <a:spcBef>
                <a:spcPts val="400"/>
              </a:spcBef>
            </a:pPr>
            <a:r>
              <a:rPr lang="en-US" sz="900" dirty="0" smtClean="0"/>
              <a:t>Campfires are allowed </a:t>
            </a:r>
            <a:r>
              <a:rPr lang="en-US" sz="900" b="1" dirty="0" smtClean="0">
                <a:solidFill>
                  <a:srgbClr val="C00000"/>
                </a:solidFill>
              </a:rPr>
              <a:t>ONLY</a:t>
            </a:r>
            <a:r>
              <a:rPr lang="en-US" sz="900" dirty="0" smtClean="0"/>
              <a:t> in fire rings at developed campsites. Gas stoves, grills and lanterns are permitted.</a:t>
            </a:r>
            <a:endParaRPr lang="en-US" sz="900" dirty="0"/>
          </a:p>
        </p:txBody>
      </p:sp>
      <p:sp>
        <p:nvSpPr>
          <p:cNvPr id="213" name="TextBox 212"/>
          <p:cNvSpPr txBox="1"/>
          <p:nvPr/>
        </p:nvSpPr>
        <p:spPr>
          <a:xfrm>
            <a:off x="3052461" y="6426190"/>
            <a:ext cx="1551851" cy="128240"/>
          </a:xfrm>
          <a:prstGeom prst="rect">
            <a:avLst/>
          </a:prstGeom>
          <a:noFill/>
        </p:spPr>
        <p:txBody>
          <a:bodyPr wrap="square" lIns="0" tIns="0" rIns="0" bIns="0" rtlCol="0">
            <a:spAutoFit/>
          </a:bodyPr>
          <a:lstStyle/>
          <a:p>
            <a:pPr>
              <a:lnSpc>
                <a:spcPts val="1000"/>
              </a:lnSpc>
              <a:spcBef>
                <a:spcPts val="400"/>
              </a:spcBef>
            </a:pPr>
            <a:r>
              <a:rPr lang="en-US" sz="900" dirty="0" smtClean="0"/>
              <a:t>Other:</a:t>
            </a:r>
            <a:endParaRPr lang="en-US" sz="900" dirty="0"/>
          </a:p>
        </p:txBody>
      </p:sp>
      <p:sp>
        <p:nvSpPr>
          <p:cNvPr id="214" name="Rectangle 213"/>
          <p:cNvSpPr/>
          <p:nvPr/>
        </p:nvSpPr>
        <p:spPr>
          <a:xfrm>
            <a:off x="336350" y="5463898"/>
            <a:ext cx="234063" cy="234063"/>
          </a:xfrm>
          <a:prstGeom prst="rect">
            <a:avLst/>
          </a:prstGeom>
          <a:solidFill>
            <a:schemeClr val="bg1"/>
          </a:solidFill>
          <a:ln>
            <a:solidFill>
              <a:schemeClr val="tx1"/>
            </a:solidFill>
          </a:ln>
          <a:effectLst>
            <a:outerShdw blurRad="50800" dist="38100" dir="2700000" algn="tl" rotWithShape="0">
              <a:schemeClr val="accent6">
                <a:lumMod val="75000"/>
                <a:alpha val="40000"/>
              </a:schemeClr>
            </a:outerShdw>
          </a:effectLst>
        </p:spPr>
        <p:style>
          <a:lnRef idx="1">
            <a:schemeClr val="accent1"/>
          </a:lnRef>
          <a:fillRef idx="3">
            <a:schemeClr val="accent1"/>
          </a:fillRef>
          <a:effectRef idx="2">
            <a:schemeClr val="accent1"/>
          </a:effectRef>
          <a:fontRef idx="minor">
            <a:schemeClr val="lt1"/>
          </a:fontRef>
        </p:style>
        <p:txBody>
          <a:bodyPr tIns="0" bIns="0" rtlCol="0" anchor="ctr"/>
          <a:lstStyle/>
          <a:p>
            <a:pPr algn="ctr"/>
            <a:endParaRPr lang="en-US">
              <a:solidFill>
                <a:schemeClr val="bg1"/>
              </a:solidFill>
            </a:endParaRPr>
          </a:p>
        </p:txBody>
      </p:sp>
      <p:sp>
        <p:nvSpPr>
          <p:cNvPr id="215" name="TextBox 214"/>
          <p:cNvSpPr txBox="1"/>
          <p:nvPr/>
        </p:nvSpPr>
        <p:spPr>
          <a:xfrm>
            <a:off x="332705" y="5180079"/>
            <a:ext cx="4306191" cy="215444"/>
          </a:xfrm>
          <a:prstGeom prst="rect">
            <a:avLst/>
          </a:prstGeom>
          <a:noFill/>
        </p:spPr>
        <p:txBody>
          <a:bodyPr wrap="square" lIns="0" tIns="0" rIns="0" bIns="0" rtlCol="0">
            <a:spAutoFit/>
          </a:bodyPr>
          <a:lstStyle/>
          <a:p>
            <a:r>
              <a:rPr lang="en-US" sz="1400" b="1" dirty="0" smtClean="0">
                <a:latin typeface="Arial Black" charset="0"/>
                <a:ea typeface="Arial Black" charset="0"/>
                <a:cs typeface="Arial Black" charset="0"/>
              </a:rPr>
              <a:t>Please note the </a:t>
            </a:r>
            <a:r>
              <a:rPr lang="en-US" sz="1400" b="1" smtClean="0">
                <a:latin typeface="Arial Black" charset="0"/>
                <a:ea typeface="Arial Black" charset="0"/>
                <a:cs typeface="Arial Black" charset="0"/>
              </a:rPr>
              <a:t>following checked items:</a:t>
            </a:r>
            <a:endParaRPr lang="en-US" sz="900" dirty="0"/>
          </a:p>
        </p:txBody>
      </p:sp>
      <p:sp>
        <p:nvSpPr>
          <p:cNvPr id="216" name="TextBox 215"/>
          <p:cNvSpPr txBox="1"/>
          <p:nvPr/>
        </p:nvSpPr>
        <p:spPr>
          <a:xfrm>
            <a:off x="598440" y="6548518"/>
            <a:ext cx="2030898" cy="384721"/>
          </a:xfrm>
          <a:prstGeom prst="rect">
            <a:avLst/>
          </a:prstGeom>
          <a:noFill/>
        </p:spPr>
        <p:txBody>
          <a:bodyPr wrap="square" lIns="0" tIns="0" rIns="0" bIns="0" rtlCol="0">
            <a:spAutoFit/>
          </a:bodyPr>
          <a:lstStyle/>
          <a:p>
            <a:pPr>
              <a:lnSpc>
                <a:spcPts val="1000"/>
              </a:lnSpc>
            </a:pPr>
            <a:r>
              <a:rPr lang="en-US" sz="900" dirty="0" smtClean="0"/>
              <a:t>Never leave fires or hot coals unattended. Drown, stir and feel until it is out cold.</a:t>
            </a:r>
          </a:p>
          <a:p>
            <a:pPr>
              <a:lnSpc>
                <a:spcPts val="1000"/>
              </a:lnSpc>
            </a:pPr>
            <a:endParaRPr lang="en-US" sz="900" dirty="0"/>
          </a:p>
        </p:txBody>
      </p:sp>
      <p:pic>
        <p:nvPicPr>
          <p:cNvPr id="217" name="Picture 216"/>
          <p:cNvPicPr>
            <a:picLocks noChangeAspect="1"/>
          </p:cNvPicPr>
          <p:nvPr/>
        </p:nvPicPr>
        <p:blipFill>
          <a:blip r:embed="rId3"/>
          <a:stretch>
            <a:fillRect/>
          </a:stretch>
        </p:blipFill>
        <p:spPr>
          <a:xfrm>
            <a:off x="526906" y="6965781"/>
            <a:ext cx="2055922" cy="558334"/>
          </a:xfrm>
          <a:prstGeom prst="rect">
            <a:avLst/>
          </a:prstGeom>
        </p:spPr>
      </p:pic>
      <p:sp>
        <p:nvSpPr>
          <p:cNvPr id="218" name="Rectangle 217"/>
          <p:cNvSpPr/>
          <p:nvPr/>
        </p:nvSpPr>
        <p:spPr>
          <a:xfrm>
            <a:off x="292843" y="6557861"/>
            <a:ext cx="234063" cy="234063"/>
          </a:xfrm>
          <a:prstGeom prst="rect">
            <a:avLst/>
          </a:prstGeom>
          <a:solidFill>
            <a:schemeClr val="bg1"/>
          </a:solidFill>
          <a:ln>
            <a:solidFill>
              <a:schemeClr val="tx1"/>
            </a:solidFill>
          </a:ln>
          <a:effectLst>
            <a:outerShdw blurRad="50800" dist="38100" dir="2700000" algn="tl" rotWithShape="0">
              <a:schemeClr val="accent6">
                <a:lumMod val="75000"/>
                <a:alpha val="40000"/>
              </a:schemeClr>
            </a:outerShdw>
          </a:effectLst>
        </p:spPr>
        <p:style>
          <a:lnRef idx="1">
            <a:schemeClr val="accent1"/>
          </a:lnRef>
          <a:fillRef idx="3">
            <a:schemeClr val="accent1"/>
          </a:fillRef>
          <a:effectRef idx="2">
            <a:schemeClr val="accent1"/>
          </a:effectRef>
          <a:fontRef idx="minor">
            <a:schemeClr val="lt1"/>
          </a:fontRef>
        </p:style>
        <p:txBody>
          <a:bodyPr tIns="0" bIns="0" rtlCol="0" anchor="ctr"/>
          <a:lstStyle/>
          <a:p>
            <a:pPr algn="ctr"/>
            <a:endParaRPr lang="en-US">
              <a:solidFill>
                <a:schemeClr val="bg1"/>
              </a:solidFill>
            </a:endParaRPr>
          </a:p>
        </p:txBody>
      </p:sp>
      <p:sp>
        <p:nvSpPr>
          <p:cNvPr id="219" name="Rectangle 218"/>
          <p:cNvSpPr/>
          <p:nvPr/>
        </p:nvSpPr>
        <p:spPr>
          <a:xfrm>
            <a:off x="2727732" y="6446031"/>
            <a:ext cx="234063" cy="234063"/>
          </a:xfrm>
          <a:prstGeom prst="rect">
            <a:avLst/>
          </a:prstGeom>
          <a:solidFill>
            <a:schemeClr val="bg1"/>
          </a:solidFill>
          <a:ln>
            <a:solidFill>
              <a:schemeClr val="tx1"/>
            </a:solidFill>
          </a:ln>
          <a:effectLst>
            <a:outerShdw blurRad="50800" dist="38100" dir="2700000" algn="tl" rotWithShape="0">
              <a:schemeClr val="accent6">
                <a:lumMod val="75000"/>
                <a:alpha val="40000"/>
              </a:schemeClr>
            </a:outerShdw>
          </a:effectLst>
        </p:spPr>
        <p:style>
          <a:lnRef idx="1">
            <a:schemeClr val="accent1"/>
          </a:lnRef>
          <a:fillRef idx="3">
            <a:schemeClr val="accent1"/>
          </a:fillRef>
          <a:effectRef idx="2">
            <a:schemeClr val="accent1"/>
          </a:effectRef>
          <a:fontRef idx="minor">
            <a:schemeClr val="lt1"/>
          </a:fontRef>
        </p:style>
        <p:txBody>
          <a:bodyPr tIns="0" bIns="0" rtlCol="0" anchor="ctr"/>
          <a:lstStyle/>
          <a:p>
            <a:pPr algn="ctr"/>
            <a:endParaRPr lang="en-US">
              <a:solidFill>
                <a:schemeClr val="bg1"/>
              </a:solidFill>
            </a:endParaRPr>
          </a:p>
        </p:txBody>
      </p:sp>
      <p:sp>
        <p:nvSpPr>
          <p:cNvPr id="220" name="Rectangle 219"/>
          <p:cNvSpPr/>
          <p:nvPr/>
        </p:nvSpPr>
        <p:spPr>
          <a:xfrm>
            <a:off x="2746983" y="7246122"/>
            <a:ext cx="234063" cy="234063"/>
          </a:xfrm>
          <a:prstGeom prst="rect">
            <a:avLst/>
          </a:prstGeom>
          <a:solidFill>
            <a:schemeClr val="bg1"/>
          </a:solidFill>
          <a:ln>
            <a:solidFill>
              <a:schemeClr val="tx1"/>
            </a:solidFill>
          </a:ln>
          <a:effectLst>
            <a:outerShdw blurRad="50800" dist="38100" dir="2700000" algn="tl" rotWithShape="0">
              <a:schemeClr val="accent6">
                <a:lumMod val="75000"/>
                <a:alpha val="40000"/>
              </a:schemeClr>
            </a:outerShdw>
          </a:effectLst>
        </p:spPr>
        <p:style>
          <a:lnRef idx="1">
            <a:schemeClr val="accent1"/>
          </a:lnRef>
          <a:fillRef idx="3">
            <a:schemeClr val="accent1"/>
          </a:fillRef>
          <a:effectRef idx="2">
            <a:schemeClr val="accent1"/>
          </a:effectRef>
          <a:fontRef idx="minor">
            <a:schemeClr val="lt1"/>
          </a:fontRef>
        </p:style>
        <p:txBody>
          <a:bodyPr tIns="0" bIns="0" rtlCol="0" anchor="ctr"/>
          <a:lstStyle/>
          <a:p>
            <a:pPr algn="ctr"/>
            <a:endParaRPr lang="en-US">
              <a:solidFill>
                <a:schemeClr val="bg1"/>
              </a:solidFill>
            </a:endParaRPr>
          </a:p>
        </p:txBody>
      </p:sp>
      <p:pic>
        <p:nvPicPr>
          <p:cNvPr id="221" name="Picture 220"/>
          <p:cNvPicPr>
            <a:picLocks noChangeAspect="1"/>
          </p:cNvPicPr>
          <p:nvPr/>
        </p:nvPicPr>
        <p:blipFill>
          <a:blip r:embed="rId4"/>
          <a:stretch>
            <a:fillRect/>
          </a:stretch>
        </p:blipFill>
        <p:spPr>
          <a:xfrm>
            <a:off x="744095" y="5877201"/>
            <a:ext cx="1848996" cy="535571"/>
          </a:xfrm>
          <a:prstGeom prst="rect">
            <a:avLst/>
          </a:prstGeom>
        </p:spPr>
      </p:pic>
      <p:pic>
        <p:nvPicPr>
          <p:cNvPr id="222" name="Picture 221"/>
          <p:cNvPicPr>
            <a:picLocks noChangeAspect="1"/>
          </p:cNvPicPr>
          <p:nvPr/>
        </p:nvPicPr>
        <p:blipFill>
          <a:blip r:embed="rId5"/>
          <a:stretch>
            <a:fillRect/>
          </a:stretch>
        </p:blipFill>
        <p:spPr>
          <a:xfrm>
            <a:off x="269440" y="5924509"/>
            <a:ext cx="452321" cy="452321"/>
          </a:xfrm>
          <a:prstGeom prst="rect">
            <a:avLst/>
          </a:prstGeom>
        </p:spPr>
      </p:pic>
      <p:cxnSp>
        <p:nvCxnSpPr>
          <p:cNvPr id="223" name="Straight Connector 222"/>
          <p:cNvCxnSpPr/>
          <p:nvPr/>
        </p:nvCxnSpPr>
        <p:spPr>
          <a:xfrm>
            <a:off x="3062676" y="6698351"/>
            <a:ext cx="1633758"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4" name="Straight Connector 223"/>
          <p:cNvCxnSpPr/>
          <p:nvPr/>
        </p:nvCxnSpPr>
        <p:spPr>
          <a:xfrm>
            <a:off x="3062676" y="6883740"/>
            <a:ext cx="1633758"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5" name="Straight Connector 224"/>
          <p:cNvCxnSpPr/>
          <p:nvPr/>
        </p:nvCxnSpPr>
        <p:spPr>
          <a:xfrm>
            <a:off x="3062676" y="7074908"/>
            <a:ext cx="1633758"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26" name="TextBox 225"/>
          <p:cNvSpPr txBox="1"/>
          <p:nvPr/>
        </p:nvSpPr>
        <p:spPr>
          <a:xfrm>
            <a:off x="3075152" y="7334822"/>
            <a:ext cx="1707014" cy="128240"/>
          </a:xfrm>
          <a:prstGeom prst="rect">
            <a:avLst/>
          </a:prstGeom>
          <a:noFill/>
        </p:spPr>
        <p:txBody>
          <a:bodyPr wrap="square" lIns="0" tIns="0" rIns="0" bIns="0" rtlCol="0">
            <a:spAutoFit/>
          </a:bodyPr>
          <a:lstStyle/>
          <a:p>
            <a:pPr>
              <a:lnSpc>
                <a:spcPts val="1000"/>
              </a:lnSpc>
            </a:pPr>
            <a:r>
              <a:rPr lang="en-US" sz="900" dirty="0" smtClean="0"/>
              <a:t>All fire </a:t>
            </a:r>
            <a:r>
              <a:rPr lang="en-US" sz="900" smtClean="0"/>
              <a:t>is prohibited.</a:t>
            </a:r>
            <a:endParaRPr lang="en-US" sz="900" dirty="0"/>
          </a:p>
        </p:txBody>
      </p:sp>
      <p:sp>
        <p:nvSpPr>
          <p:cNvPr id="227" name="Rectangle 226"/>
          <p:cNvSpPr/>
          <p:nvPr/>
        </p:nvSpPr>
        <p:spPr>
          <a:xfrm>
            <a:off x="2727548" y="5485823"/>
            <a:ext cx="234063" cy="234063"/>
          </a:xfrm>
          <a:prstGeom prst="rect">
            <a:avLst/>
          </a:prstGeom>
          <a:solidFill>
            <a:schemeClr val="bg1"/>
          </a:solidFill>
          <a:ln>
            <a:solidFill>
              <a:schemeClr val="tx1"/>
            </a:solidFill>
          </a:ln>
          <a:effectLst>
            <a:outerShdw blurRad="50800" dist="38100" dir="2700000" algn="tl" rotWithShape="0">
              <a:schemeClr val="accent6">
                <a:lumMod val="75000"/>
                <a:alpha val="40000"/>
              </a:schemeClr>
            </a:outerShdw>
          </a:effectLst>
        </p:spPr>
        <p:style>
          <a:lnRef idx="1">
            <a:schemeClr val="accent1"/>
          </a:lnRef>
          <a:fillRef idx="3">
            <a:schemeClr val="accent1"/>
          </a:fillRef>
          <a:effectRef idx="2">
            <a:schemeClr val="accent1"/>
          </a:effectRef>
          <a:fontRef idx="minor">
            <a:schemeClr val="lt1"/>
          </a:fontRef>
        </p:style>
        <p:txBody>
          <a:bodyPr tIns="0" bIns="0" rtlCol="0" anchor="ctr"/>
          <a:lstStyle/>
          <a:p>
            <a:pPr algn="ctr"/>
            <a:endParaRPr lang="en-US">
              <a:solidFill>
                <a:schemeClr val="bg1"/>
              </a:solidFill>
            </a:endParaRPr>
          </a:p>
        </p:txBody>
      </p:sp>
      <p:pic>
        <p:nvPicPr>
          <p:cNvPr id="228" name="Picture 227"/>
          <p:cNvPicPr>
            <a:picLocks noChangeAspect="1"/>
          </p:cNvPicPr>
          <p:nvPr/>
        </p:nvPicPr>
        <p:blipFill>
          <a:blip r:embed="rId6"/>
          <a:stretch>
            <a:fillRect/>
          </a:stretch>
        </p:blipFill>
        <p:spPr>
          <a:xfrm>
            <a:off x="2981046" y="5778734"/>
            <a:ext cx="1769717" cy="564146"/>
          </a:xfrm>
          <a:prstGeom prst="rect">
            <a:avLst/>
          </a:prstGeom>
        </p:spPr>
      </p:pic>
      <p:sp>
        <p:nvSpPr>
          <p:cNvPr id="229" name="TextBox 228"/>
          <p:cNvSpPr txBox="1"/>
          <p:nvPr/>
        </p:nvSpPr>
        <p:spPr>
          <a:xfrm>
            <a:off x="3037157" y="5483823"/>
            <a:ext cx="1732175" cy="256480"/>
          </a:xfrm>
          <a:prstGeom prst="rect">
            <a:avLst/>
          </a:prstGeom>
          <a:noFill/>
        </p:spPr>
        <p:txBody>
          <a:bodyPr wrap="square" lIns="0" tIns="0" rIns="0" bIns="0" rtlCol="0">
            <a:spAutoFit/>
          </a:bodyPr>
          <a:lstStyle/>
          <a:p>
            <a:pPr>
              <a:lnSpc>
                <a:spcPts val="1000"/>
              </a:lnSpc>
            </a:pPr>
            <a:r>
              <a:rPr lang="en-US" sz="900" dirty="0" smtClean="0"/>
              <a:t>Sky lanterns, fireworks and explosive materials are prohibited.</a:t>
            </a:r>
            <a:endParaRPr lang="en-US" sz="900" dirty="0"/>
          </a:p>
        </p:txBody>
      </p:sp>
      <p:pic>
        <p:nvPicPr>
          <p:cNvPr id="230" name="Picture 229"/>
          <p:cNvPicPr>
            <a:picLocks noChangeAspect="1"/>
          </p:cNvPicPr>
          <p:nvPr/>
        </p:nvPicPr>
        <p:blipFill>
          <a:blip r:embed="rId7"/>
          <a:stretch>
            <a:fillRect/>
          </a:stretch>
        </p:blipFill>
        <p:spPr>
          <a:xfrm>
            <a:off x="292058" y="4143908"/>
            <a:ext cx="3495805" cy="714888"/>
          </a:xfrm>
          <a:prstGeom prst="rect">
            <a:avLst/>
          </a:prstGeom>
        </p:spPr>
      </p:pic>
      <p:sp>
        <p:nvSpPr>
          <p:cNvPr id="231" name="TextBox 230"/>
          <p:cNvSpPr txBox="1"/>
          <p:nvPr/>
        </p:nvSpPr>
        <p:spPr>
          <a:xfrm>
            <a:off x="332705" y="4806571"/>
            <a:ext cx="3455158" cy="309957"/>
          </a:xfrm>
          <a:prstGeom prst="rect">
            <a:avLst/>
          </a:prstGeom>
          <a:noFill/>
        </p:spPr>
        <p:txBody>
          <a:bodyPr wrap="square" lIns="0" tIns="0" rIns="0" bIns="0" rtlCol="0">
            <a:spAutoFit/>
          </a:bodyPr>
          <a:lstStyle/>
          <a:p>
            <a:pPr>
              <a:lnSpc>
                <a:spcPts val="1200"/>
              </a:lnSpc>
            </a:pPr>
            <a:r>
              <a:rPr lang="en-US" sz="1100" dirty="0" smtClean="0"/>
              <a:t>70% of wildfires in Oregon are human-caused.</a:t>
            </a:r>
          </a:p>
          <a:p>
            <a:pPr>
              <a:lnSpc>
                <a:spcPts val="1200"/>
              </a:lnSpc>
            </a:pPr>
            <a:r>
              <a:rPr lang="en-US" sz="1100" dirty="0" smtClean="0"/>
              <a:t>It’s everyone’s responsibility to prevent wildfires!</a:t>
            </a:r>
            <a:endParaRPr lang="en-US" sz="1100" dirty="0"/>
          </a:p>
        </p:txBody>
      </p:sp>
      <p:pic>
        <p:nvPicPr>
          <p:cNvPr id="232" name="Picture 231"/>
          <p:cNvPicPr>
            <a:picLocks noChangeAspect="1"/>
          </p:cNvPicPr>
          <p:nvPr/>
        </p:nvPicPr>
        <p:blipFill>
          <a:blip r:embed="rId8"/>
          <a:stretch>
            <a:fillRect/>
          </a:stretch>
        </p:blipFill>
        <p:spPr>
          <a:xfrm>
            <a:off x="3779095" y="4216128"/>
            <a:ext cx="953990" cy="900302"/>
          </a:xfrm>
          <a:prstGeom prst="rect">
            <a:avLst/>
          </a:prstGeom>
        </p:spPr>
      </p:pic>
    </p:spTree>
    <p:extLst>
      <p:ext uri="{BB962C8B-B14F-4D97-AF65-F5344CB8AC3E}">
        <p14:creationId xmlns:p14="http://schemas.microsoft.com/office/powerpoint/2010/main" val="1806642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4" name="Straight Connector 43"/>
          <p:cNvCxnSpPr/>
          <p:nvPr/>
        </p:nvCxnSpPr>
        <p:spPr>
          <a:xfrm>
            <a:off x="5085249" y="0"/>
            <a:ext cx="0" cy="7772400"/>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flipV="1">
            <a:off x="367544" y="3886200"/>
            <a:ext cx="9332294" cy="21853"/>
          </a:xfrm>
          <a:prstGeom prst="line">
            <a:avLst/>
          </a:prstGeom>
          <a:ln w="12700" cmpd="sng">
            <a:solidFill>
              <a:schemeClr val="bg1">
                <a:lumMod val="95000"/>
              </a:schemeClr>
            </a:solidFill>
          </a:ln>
          <a:effectLst/>
        </p:spPr>
        <p:style>
          <a:lnRef idx="2">
            <a:schemeClr val="accent1"/>
          </a:lnRef>
          <a:fillRef idx="0">
            <a:schemeClr val="accent1"/>
          </a:fillRef>
          <a:effectRef idx="1">
            <a:schemeClr val="accent1"/>
          </a:effectRef>
          <a:fontRef idx="minor">
            <a:schemeClr val="tx1"/>
          </a:fontRef>
        </p:style>
      </p:cxnSp>
      <p:sp>
        <p:nvSpPr>
          <p:cNvPr id="103" name="TextBox 102"/>
          <p:cNvSpPr txBox="1"/>
          <p:nvPr/>
        </p:nvSpPr>
        <p:spPr>
          <a:xfrm>
            <a:off x="880693" y="5016015"/>
            <a:ext cx="1496075" cy="2616101"/>
          </a:xfrm>
          <a:prstGeom prst="rect">
            <a:avLst/>
          </a:prstGeom>
          <a:noFill/>
        </p:spPr>
        <p:txBody>
          <a:bodyPr wrap="square" lIns="0" tIns="0" rIns="0" bIns="0" rtlCol="0">
            <a:spAutoFit/>
          </a:bodyPr>
          <a:lstStyle/>
          <a:p>
            <a:pPr>
              <a:spcBef>
                <a:spcPts val="600"/>
              </a:spcBef>
            </a:pPr>
            <a:r>
              <a:rPr lang="en-US" sz="1000" dirty="0" smtClean="0"/>
              <a:t>Never </a:t>
            </a:r>
            <a:r>
              <a:rPr lang="en-US" sz="1000" dirty="0"/>
              <a:t>leave fires or hot coals unattended. Before leaving, DROWN, STIR and carefully FEEL for heat. </a:t>
            </a:r>
          </a:p>
          <a:p>
            <a:pPr>
              <a:spcBef>
                <a:spcPts val="600"/>
              </a:spcBef>
            </a:pPr>
            <a:r>
              <a:rPr lang="en-US" sz="1000" dirty="0"/>
              <a:t>Fireworks are prohibited on public lands. Enjoy fireworks at </a:t>
            </a:r>
            <a:r>
              <a:rPr lang="en-US" sz="1000" dirty="0" smtClean="0"/>
              <a:t>community </a:t>
            </a:r>
            <a:r>
              <a:rPr lang="en-US" sz="1000" dirty="0"/>
              <a:t>events instead</a:t>
            </a:r>
            <a:r>
              <a:rPr lang="en-US" sz="1000" dirty="0" smtClean="0"/>
              <a:t>.</a:t>
            </a:r>
          </a:p>
          <a:p>
            <a:pPr>
              <a:spcBef>
                <a:spcPts val="600"/>
              </a:spcBef>
            </a:pPr>
            <a:r>
              <a:rPr lang="en-US" sz="1000" dirty="0" smtClean="0"/>
              <a:t>Sky </a:t>
            </a:r>
            <a:r>
              <a:rPr lang="en-US" sz="1000" dirty="0"/>
              <a:t>lanterns </a:t>
            </a:r>
            <a:r>
              <a:rPr lang="en-US" sz="1000" dirty="0" smtClean="0"/>
              <a:t>are </a:t>
            </a:r>
            <a:r>
              <a:rPr lang="en-US" sz="1000" dirty="0"/>
              <a:t>illegal to release into Oregon </a:t>
            </a:r>
            <a:r>
              <a:rPr lang="en-US" sz="1000" dirty="0" smtClean="0"/>
              <a:t>airspace.</a:t>
            </a:r>
          </a:p>
          <a:p>
            <a:pPr>
              <a:spcBef>
                <a:spcPts val="600"/>
              </a:spcBef>
            </a:pPr>
            <a:r>
              <a:rPr lang="en-US" sz="1000" dirty="0"/>
              <a:t>Make sure trailer chains are not dragging and creating a spark. </a:t>
            </a:r>
          </a:p>
          <a:p>
            <a:pPr>
              <a:spcBef>
                <a:spcPts val="600"/>
              </a:spcBef>
            </a:pPr>
            <a:endParaRPr lang="en-US" sz="1000" dirty="0"/>
          </a:p>
        </p:txBody>
      </p:sp>
      <p:sp>
        <p:nvSpPr>
          <p:cNvPr id="104" name="TextBox 103"/>
          <p:cNvSpPr txBox="1"/>
          <p:nvPr/>
        </p:nvSpPr>
        <p:spPr>
          <a:xfrm>
            <a:off x="367544" y="4736211"/>
            <a:ext cx="4350353" cy="215444"/>
          </a:xfrm>
          <a:prstGeom prst="rect">
            <a:avLst/>
          </a:prstGeom>
          <a:noFill/>
        </p:spPr>
        <p:txBody>
          <a:bodyPr wrap="square" lIns="0" tIns="0" rIns="0" bIns="0" rtlCol="0">
            <a:spAutoFit/>
          </a:bodyPr>
          <a:lstStyle/>
          <a:p>
            <a:r>
              <a:rPr lang="en-US" sz="1400" dirty="0"/>
              <a:t>Obey fire restrictions and encourage others to do the same.</a:t>
            </a:r>
          </a:p>
        </p:txBody>
      </p:sp>
      <p:sp>
        <p:nvSpPr>
          <p:cNvPr id="105" name="TextBox 104"/>
          <p:cNvSpPr txBox="1"/>
          <p:nvPr/>
        </p:nvSpPr>
        <p:spPr>
          <a:xfrm>
            <a:off x="3067602" y="5022377"/>
            <a:ext cx="1601723" cy="1692771"/>
          </a:xfrm>
          <a:prstGeom prst="rect">
            <a:avLst/>
          </a:prstGeom>
          <a:noFill/>
        </p:spPr>
        <p:txBody>
          <a:bodyPr wrap="square" lIns="0" tIns="0" rIns="0" bIns="0" rtlCol="0">
            <a:spAutoFit/>
          </a:bodyPr>
          <a:lstStyle/>
          <a:p>
            <a:pPr>
              <a:spcBef>
                <a:spcPts val="600"/>
              </a:spcBef>
            </a:pPr>
            <a:r>
              <a:rPr lang="en-US" sz="1000" dirty="0"/>
              <a:t>Keep vehicles </a:t>
            </a:r>
            <a:r>
              <a:rPr lang="en-US" sz="1000" dirty="0" smtClean="0"/>
              <a:t>properly maintained </a:t>
            </a:r>
            <a:r>
              <a:rPr lang="en-US" sz="1000" dirty="0"/>
              <a:t>with approved, clean spark arrestors. Stay on  designated roads and/or </a:t>
            </a:r>
            <a:r>
              <a:rPr lang="en-US" sz="1000" dirty="0" smtClean="0"/>
              <a:t>trails.</a:t>
            </a:r>
          </a:p>
          <a:p>
            <a:pPr>
              <a:spcBef>
                <a:spcPts val="600"/>
              </a:spcBef>
            </a:pPr>
            <a:r>
              <a:rPr lang="en-US" sz="1000" dirty="0" smtClean="0"/>
              <a:t>Use </a:t>
            </a:r>
            <a:r>
              <a:rPr lang="en-US" sz="1000" dirty="0"/>
              <a:t>an ashtray. Do not discard smoking materials out your window or into dry grass.</a:t>
            </a:r>
          </a:p>
          <a:p>
            <a:pPr>
              <a:spcBef>
                <a:spcPts val="600"/>
              </a:spcBef>
            </a:pPr>
            <a:r>
              <a:rPr lang="en-US" sz="1000" dirty="0" smtClean="0"/>
              <a:t>Avoid parking, driving </a:t>
            </a:r>
            <a:r>
              <a:rPr lang="en-US" sz="1000" dirty="0" smtClean="0"/>
              <a:t>or </a:t>
            </a:r>
            <a:r>
              <a:rPr lang="en-US" sz="1000" dirty="0" smtClean="0"/>
              <a:t>idling on </a:t>
            </a:r>
            <a:r>
              <a:rPr lang="en-US" sz="1000" dirty="0" smtClean="0"/>
              <a:t>dry, flammable</a:t>
            </a:r>
          </a:p>
          <a:p>
            <a:r>
              <a:rPr lang="en-US" sz="1000" dirty="0" smtClean="0"/>
              <a:t>vegetation</a:t>
            </a:r>
            <a:r>
              <a:rPr lang="en-US" sz="1000" dirty="0" smtClean="0"/>
              <a:t>. </a:t>
            </a:r>
            <a:endParaRPr lang="en-US" sz="1000" dirty="0"/>
          </a:p>
        </p:txBody>
      </p:sp>
      <p:pic>
        <p:nvPicPr>
          <p:cNvPr id="106" name="Picture 105"/>
          <p:cNvPicPr>
            <a:picLocks noChangeAspect="1"/>
          </p:cNvPicPr>
          <p:nvPr/>
        </p:nvPicPr>
        <p:blipFill>
          <a:blip r:embed="rId3"/>
          <a:stretch>
            <a:fillRect/>
          </a:stretch>
        </p:blipFill>
        <p:spPr>
          <a:xfrm>
            <a:off x="343291" y="5017283"/>
            <a:ext cx="457200" cy="457200"/>
          </a:xfrm>
          <a:prstGeom prst="rect">
            <a:avLst/>
          </a:prstGeom>
        </p:spPr>
      </p:pic>
      <p:pic>
        <p:nvPicPr>
          <p:cNvPr id="107" name="Picture 106"/>
          <p:cNvPicPr>
            <a:picLocks noChangeAspect="1"/>
          </p:cNvPicPr>
          <p:nvPr/>
        </p:nvPicPr>
        <p:blipFill>
          <a:blip r:embed="rId4"/>
          <a:stretch>
            <a:fillRect/>
          </a:stretch>
        </p:blipFill>
        <p:spPr>
          <a:xfrm>
            <a:off x="2502287" y="5011243"/>
            <a:ext cx="457200" cy="457200"/>
          </a:xfrm>
          <a:prstGeom prst="rect">
            <a:avLst/>
          </a:prstGeom>
        </p:spPr>
      </p:pic>
      <p:pic>
        <p:nvPicPr>
          <p:cNvPr id="108" name="Picture 107"/>
          <p:cNvPicPr>
            <a:picLocks noChangeAspect="1"/>
          </p:cNvPicPr>
          <p:nvPr/>
        </p:nvPicPr>
        <p:blipFill>
          <a:blip r:embed="rId5"/>
          <a:stretch>
            <a:fillRect/>
          </a:stretch>
        </p:blipFill>
        <p:spPr>
          <a:xfrm>
            <a:off x="353939" y="5694481"/>
            <a:ext cx="457200" cy="457200"/>
          </a:xfrm>
          <a:prstGeom prst="rect">
            <a:avLst/>
          </a:prstGeom>
        </p:spPr>
      </p:pic>
      <p:pic>
        <p:nvPicPr>
          <p:cNvPr id="109" name="Picture 108"/>
          <p:cNvPicPr>
            <a:picLocks noChangeAspect="1"/>
          </p:cNvPicPr>
          <p:nvPr/>
        </p:nvPicPr>
        <p:blipFill>
          <a:blip r:embed="rId6"/>
          <a:stretch>
            <a:fillRect/>
          </a:stretch>
        </p:blipFill>
        <p:spPr>
          <a:xfrm>
            <a:off x="343291" y="6373550"/>
            <a:ext cx="457200" cy="457200"/>
          </a:xfrm>
          <a:prstGeom prst="rect">
            <a:avLst/>
          </a:prstGeom>
        </p:spPr>
      </p:pic>
      <p:pic>
        <p:nvPicPr>
          <p:cNvPr id="110" name="Picture 109"/>
          <p:cNvPicPr>
            <a:picLocks noChangeAspect="1"/>
          </p:cNvPicPr>
          <p:nvPr/>
        </p:nvPicPr>
        <p:blipFill>
          <a:blip r:embed="rId7"/>
          <a:stretch>
            <a:fillRect/>
          </a:stretch>
        </p:blipFill>
        <p:spPr>
          <a:xfrm>
            <a:off x="343291" y="6938427"/>
            <a:ext cx="457200" cy="457200"/>
          </a:xfrm>
          <a:prstGeom prst="rect">
            <a:avLst/>
          </a:prstGeom>
        </p:spPr>
      </p:pic>
      <p:pic>
        <p:nvPicPr>
          <p:cNvPr id="111" name="Picture 110"/>
          <p:cNvPicPr>
            <a:picLocks noChangeAspect="1"/>
          </p:cNvPicPr>
          <p:nvPr/>
        </p:nvPicPr>
        <p:blipFill>
          <a:blip r:embed="rId8"/>
          <a:stretch>
            <a:fillRect/>
          </a:stretch>
        </p:blipFill>
        <p:spPr>
          <a:xfrm>
            <a:off x="2506703" y="6285866"/>
            <a:ext cx="466253" cy="457200"/>
          </a:xfrm>
          <a:prstGeom prst="rect">
            <a:avLst/>
          </a:prstGeom>
        </p:spPr>
      </p:pic>
      <p:pic>
        <p:nvPicPr>
          <p:cNvPr id="113" name="Picture 112"/>
          <p:cNvPicPr>
            <a:picLocks noChangeAspect="1"/>
          </p:cNvPicPr>
          <p:nvPr/>
        </p:nvPicPr>
        <p:blipFill>
          <a:blip r:embed="rId9"/>
          <a:stretch>
            <a:fillRect/>
          </a:stretch>
        </p:blipFill>
        <p:spPr>
          <a:xfrm>
            <a:off x="2513565" y="5694481"/>
            <a:ext cx="457200" cy="457200"/>
          </a:xfrm>
          <a:prstGeom prst="rect">
            <a:avLst/>
          </a:prstGeom>
        </p:spPr>
      </p:pic>
      <p:pic>
        <p:nvPicPr>
          <p:cNvPr id="114" name="Picture 113"/>
          <p:cNvPicPr>
            <a:picLocks noChangeAspect="1"/>
          </p:cNvPicPr>
          <p:nvPr/>
        </p:nvPicPr>
        <p:blipFill>
          <a:blip r:embed="rId10"/>
          <a:stretch>
            <a:fillRect/>
          </a:stretch>
        </p:blipFill>
        <p:spPr>
          <a:xfrm>
            <a:off x="367544" y="4206339"/>
            <a:ext cx="4343400" cy="469900"/>
          </a:xfrm>
          <a:prstGeom prst="rect">
            <a:avLst/>
          </a:prstGeom>
        </p:spPr>
      </p:pic>
      <p:sp>
        <p:nvSpPr>
          <p:cNvPr id="115" name="TextBox 114"/>
          <p:cNvSpPr txBox="1"/>
          <p:nvPr/>
        </p:nvSpPr>
        <p:spPr>
          <a:xfrm>
            <a:off x="360210" y="4191929"/>
            <a:ext cx="4350353" cy="338554"/>
          </a:xfrm>
          <a:prstGeom prst="rect">
            <a:avLst/>
          </a:prstGeom>
          <a:noFill/>
        </p:spPr>
        <p:txBody>
          <a:bodyPr wrap="square" lIns="0" tIns="0" rIns="0" bIns="0" rtlCol="0">
            <a:spAutoFit/>
          </a:bodyPr>
          <a:lstStyle/>
          <a:p>
            <a:pPr algn="ctr"/>
            <a:r>
              <a:rPr lang="en-US" sz="2200" b="1" dirty="0">
                <a:solidFill>
                  <a:schemeClr val="bg1"/>
                </a:solidFill>
              </a:rPr>
              <a:t>Now is not the time to take chances!</a:t>
            </a:r>
          </a:p>
        </p:txBody>
      </p:sp>
      <p:pic>
        <p:nvPicPr>
          <p:cNvPr id="3" name="Picture 2"/>
          <p:cNvPicPr>
            <a:picLocks noChangeAspect="1"/>
          </p:cNvPicPr>
          <p:nvPr/>
        </p:nvPicPr>
        <p:blipFill>
          <a:blip r:embed="rId11"/>
          <a:stretch>
            <a:fillRect/>
          </a:stretch>
        </p:blipFill>
        <p:spPr>
          <a:xfrm>
            <a:off x="3963154" y="6439067"/>
            <a:ext cx="813244" cy="998720"/>
          </a:xfrm>
          <a:prstGeom prst="rect">
            <a:avLst/>
          </a:prstGeom>
        </p:spPr>
      </p:pic>
      <p:sp>
        <p:nvSpPr>
          <p:cNvPr id="58" name="TextBox 57"/>
          <p:cNvSpPr txBox="1"/>
          <p:nvPr/>
        </p:nvSpPr>
        <p:spPr>
          <a:xfrm>
            <a:off x="2542720" y="7081127"/>
            <a:ext cx="1574023" cy="369332"/>
          </a:xfrm>
          <a:prstGeom prst="rect">
            <a:avLst/>
          </a:prstGeom>
          <a:noFill/>
        </p:spPr>
        <p:txBody>
          <a:bodyPr wrap="square" lIns="0" tIns="0" rIns="0" bIns="0" rtlCol="0">
            <a:spAutoFit/>
          </a:bodyPr>
          <a:lstStyle/>
          <a:p>
            <a:r>
              <a:rPr lang="en-US" sz="1200" b="1" dirty="0" smtClean="0"/>
              <a:t>Learn more at</a:t>
            </a:r>
          </a:p>
          <a:p>
            <a:r>
              <a:rPr lang="en-US" sz="1200" b="1" dirty="0" err="1" smtClean="0"/>
              <a:t>keeporegongreen.org</a:t>
            </a:r>
            <a:endParaRPr lang="en-US" sz="1200" b="1" dirty="0"/>
          </a:p>
        </p:txBody>
      </p:sp>
      <p:sp>
        <p:nvSpPr>
          <p:cNvPr id="74" name="TextBox 73"/>
          <p:cNvSpPr txBox="1"/>
          <p:nvPr/>
        </p:nvSpPr>
        <p:spPr>
          <a:xfrm>
            <a:off x="5869968" y="5055790"/>
            <a:ext cx="1496075" cy="2616101"/>
          </a:xfrm>
          <a:prstGeom prst="rect">
            <a:avLst/>
          </a:prstGeom>
          <a:noFill/>
        </p:spPr>
        <p:txBody>
          <a:bodyPr wrap="square" lIns="0" tIns="0" rIns="0" bIns="0" rtlCol="0">
            <a:spAutoFit/>
          </a:bodyPr>
          <a:lstStyle/>
          <a:p>
            <a:pPr>
              <a:spcBef>
                <a:spcPts val="600"/>
              </a:spcBef>
            </a:pPr>
            <a:r>
              <a:rPr lang="en-US" sz="1000" dirty="0" smtClean="0"/>
              <a:t>Never </a:t>
            </a:r>
            <a:r>
              <a:rPr lang="en-US" sz="1000" dirty="0"/>
              <a:t>leave fires or hot coals unattended. Before leaving, DROWN, STIR and carefully FEEL for heat. </a:t>
            </a:r>
          </a:p>
          <a:p>
            <a:pPr>
              <a:spcBef>
                <a:spcPts val="600"/>
              </a:spcBef>
            </a:pPr>
            <a:r>
              <a:rPr lang="en-US" sz="1000" dirty="0"/>
              <a:t>Fireworks are prohibited on public lands. Enjoy fireworks at </a:t>
            </a:r>
            <a:r>
              <a:rPr lang="en-US" sz="1000" dirty="0" smtClean="0"/>
              <a:t>community </a:t>
            </a:r>
            <a:r>
              <a:rPr lang="en-US" sz="1000" dirty="0"/>
              <a:t>events instead</a:t>
            </a:r>
            <a:r>
              <a:rPr lang="en-US" sz="1000" dirty="0" smtClean="0"/>
              <a:t>.</a:t>
            </a:r>
          </a:p>
          <a:p>
            <a:pPr>
              <a:spcBef>
                <a:spcPts val="600"/>
              </a:spcBef>
            </a:pPr>
            <a:r>
              <a:rPr lang="en-US" sz="1000" dirty="0" smtClean="0"/>
              <a:t>Sky </a:t>
            </a:r>
            <a:r>
              <a:rPr lang="en-US" sz="1000" dirty="0"/>
              <a:t>lanterns </a:t>
            </a:r>
            <a:r>
              <a:rPr lang="en-US" sz="1000" dirty="0" smtClean="0"/>
              <a:t>are </a:t>
            </a:r>
            <a:r>
              <a:rPr lang="en-US" sz="1000" dirty="0"/>
              <a:t>illegal to release into Oregon </a:t>
            </a:r>
            <a:r>
              <a:rPr lang="en-US" sz="1000" dirty="0" smtClean="0"/>
              <a:t>airspace.</a:t>
            </a:r>
          </a:p>
          <a:p>
            <a:pPr>
              <a:spcBef>
                <a:spcPts val="600"/>
              </a:spcBef>
            </a:pPr>
            <a:r>
              <a:rPr lang="en-US" sz="1000" dirty="0"/>
              <a:t>Make sure trailer chains are not dragging and creating a spark. </a:t>
            </a:r>
          </a:p>
          <a:p>
            <a:pPr>
              <a:spcBef>
                <a:spcPts val="600"/>
              </a:spcBef>
            </a:pPr>
            <a:endParaRPr lang="en-US" sz="1000" dirty="0"/>
          </a:p>
        </p:txBody>
      </p:sp>
      <p:sp>
        <p:nvSpPr>
          <p:cNvPr id="75" name="TextBox 74"/>
          <p:cNvSpPr txBox="1"/>
          <p:nvPr/>
        </p:nvSpPr>
        <p:spPr>
          <a:xfrm>
            <a:off x="5356819" y="4775986"/>
            <a:ext cx="4350353" cy="215444"/>
          </a:xfrm>
          <a:prstGeom prst="rect">
            <a:avLst/>
          </a:prstGeom>
          <a:noFill/>
        </p:spPr>
        <p:txBody>
          <a:bodyPr wrap="square" lIns="0" tIns="0" rIns="0" bIns="0" rtlCol="0">
            <a:spAutoFit/>
          </a:bodyPr>
          <a:lstStyle/>
          <a:p>
            <a:r>
              <a:rPr lang="en-US" sz="1400" dirty="0"/>
              <a:t>Obey fire restrictions and encourage others to do the same.</a:t>
            </a:r>
          </a:p>
        </p:txBody>
      </p:sp>
      <p:sp>
        <p:nvSpPr>
          <p:cNvPr id="76" name="TextBox 75"/>
          <p:cNvSpPr txBox="1"/>
          <p:nvPr/>
        </p:nvSpPr>
        <p:spPr>
          <a:xfrm>
            <a:off x="8056877" y="5062152"/>
            <a:ext cx="1601723" cy="1692771"/>
          </a:xfrm>
          <a:prstGeom prst="rect">
            <a:avLst/>
          </a:prstGeom>
          <a:noFill/>
        </p:spPr>
        <p:txBody>
          <a:bodyPr wrap="square" lIns="0" tIns="0" rIns="0" bIns="0" rtlCol="0">
            <a:spAutoFit/>
          </a:bodyPr>
          <a:lstStyle/>
          <a:p>
            <a:pPr>
              <a:spcBef>
                <a:spcPts val="600"/>
              </a:spcBef>
            </a:pPr>
            <a:r>
              <a:rPr lang="en-US" sz="1000" dirty="0"/>
              <a:t>Keep vehicles </a:t>
            </a:r>
            <a:r>
              <a:rPr lang="en-US" sz="1000" dirty="0" smtClean="0"/>
              <a:t>properly maintained </a:t>
            </a:r>
            <a:r>
              <a:rPr lang="en-US" sz="1000" dirty="0"/>
              <a:t>with approved, clean spark arrestors. Stay on  designated roads and/or </a:t>
            </a:r>
            <a:r>
              <a:rPr lang="en-US" sz="1000" dirty="0" smtClean="0"/>
              <a:t>trails.</a:t>
            </a:r>
          </a:p>
          <a:p>
            <a:pPr>
              <a:spcBef>
                <a:spcPts val="600"/>
              </a:spcBef>
            </a:pPr>
            <a:r>
              <a:rPr lang="en-US" sz="1000" dirty="0" smtClean="0"/>
              <a:t>Use </a:t>
            </a:r>
            <a:r>
              <a:rPr lang="en-US" sz="1000" dirty="0"/>
              <a:t>an ashtray. Do not discard smoking materials out your window or into dry grass.</a:t>
            </a:r>
          </a:p>
          <a:p>
            <a:pPr>
              <a:spcBef>
                <a:spcPts val="600"/>
              </a:spcBef>
            </a:pPr>
            <a:r>
              <a:rPr lang="en-US" sz="1000" dirty="0" smtClean="0"/>
              <a:t>Avoid parking, driving </a:t>
            </a:r>
            <a:r>
              <a:rPr lang="en-US" sz="1000" dirty="0" smtClean="0"/>
              <a:t>or </a:t>
            </a:r>
            <a:r>
              <a:rPr lang="en-US" sz="1000" dirty="0" smtClean="0"/>
              <a:t>idling on </a:t>
            </a:r>
            <a:r>
              <a:rPr lang="en-US" sz="1000" dirty="0" smtClean="0"/>
              <a:t>dry, flammable</a:t>
            </a:r>
          </a:p>
          <a:p>
            <a:r>
              <a:rPr lang="en-US" sz="1000" dirty="0" smtClean="0"/>
              <a:t>vegetation</a:t>
            </a:r>
            <a:r>
              <a:rPr lang="en-US" sz="1000" dirty="0" smtClean="0"/>
              <a:t>. </a:t>
            </a:r>
            <a:endParaRPr lang="en-US" sz="1000" dirty="0"/>
          </a:p>
        </p:txBody>
      </p:sp>
      <p:pic>
        <p:nvPicPr>
          <p:cNvPr id="77" name="Picture 76"/>
          <p:cNvPicPr>
            <a:picLocks noChangeAspect="1"/>
          </p:cNvPicPr>
          <p:nvPr/>
        </p:nvPicPr>
        <p:blipFill>
          <a:blip r:embed="rId3"/>
          <a:stretch>
            <a:fillRect/>
          </a:stretch>
        </p:blipFill>
        <p:spPr>
          <a:xfrm>
            <a:off x="5332566" y="5057058"/>
            <a:ext cx="457200" cy="457200"/>
          </a:xfrm>
          <a:prstGeom prst="rect">
            <a:avLst/>
          </a:prstGeom>
        </p:spPr>
      </p:pic>
      <p:pic>
        <p:nvPicPr>
          <p:cNvPr id="78" name="Picture 77"/>
          <p:cNvPicPr>
            <a:picLocks noChangeAspect="1"/>
          </p:cNvPicPr>
          <p:nvPr/>
        </p:nvPicPr>
        <p:blipFill>
          <a:blip r:embed="rId4"/>
          <a:stretch>
            <a:fillRect/>
          </a:stretch>
        </p:blipFill>
        <p:spPr>
          <a:xfrm>
            <a:off x="7491562" y="5051018"/>
            <a:ext cx="457200" cy="457200"/>
          </a:xfrm>
          <a:prstGeom prst="rect">
            <a:avLst/>
          </a:prstGeom>
        </p:spPr>
      </p:pic>
      <p:pic>
        <p:nvPicPr>
          <p:cNvPr id="79" name="Picture 78"/>
          <p:cNvPicPr>
            <a:picLocks noChangeAspect="1"/>
          </p:cNvPicPr>
          <p:nvPr/>
        </p:nvPicPr>
        <p:blipFill>
          <a:blip r:embed="rId5"/>
          <a:stretch>
            <a:fillRect/>
          </a:stretch>
        </p:blipFill>
        <p:spPr>
          <a:xfrm>
            <a:off x="5343214" y="5734256"/>
            <a:ext cx="457200" cy="457200"/>
          </a:xfrm>
          <a:prstGeom prst="rect">
            <a:avLst/>
          </a:prstGeom>
        </p:spPr>
      </p:pic>
      <p:pic>
        <p:nvPicPr>
          <p:cNvPr id="80" name="Picture 79"/>
          <p:cNvPicPr>
            <a:picLocks noChangeAspect="1"/>
          </p:cNvPicPr>
          <p:nvPr/>
        </p:nvPicPr>
        <p:blipFill>
          <a:blip r:embed="rId6"/>
          <a:stretch>
            <a:fillRect/>
          </a:stretch>
        </p:blipFill>
        <p:spPr>
          <a:xfrm>
            <a:off x="5332566" y="6413325"/>
            <a:ext cx="457200" cy="457200"/>
          </a:xfrm>
          <a:prstGeom prst="rect">
            <a:avLst/>
          </a:prstGeom>
        </p:spPr>
      </p:pic>
      <p:pic>
        <p:nvPicPr>
          <p:cNvPr id="81" name="Picture 80"/>
          <p:cNvPicPr>
            <a:picLocks noChangeAspect="1"/>
          </p:cNvPicPr>
          <p:nvPr/>
        </p:nvPicPr>
        <p:blipFill>
          <a:blip r:embed="rId7"/>
          <a:stretch>
            <a:fillRect/>
          </a:stretch>
        </p:blipFill>
        <p:spPr>
          <a:xfrm>
            <a:off x="5332566" y="6978202"/>
            <a:ext cx="457200" cy="457200"/>
          </a:xfrm>
          <a:prstGeom prst="rect">
            <a:avLst/>
          </a:prstGeom>
        </p:spPr>
      </p:pic>
      <p:pic>
        <p:nvPicPr>
          <p:cNvPr id="83" name="Picture 82"/>
          <p:cNvPicPr>
            <a:picLocks noChangeAspect="1"/>
          </p:cNvPicPr>
          <p:nvPr/>
        </p:nvPicPr>
        <p:blipFill>
          <a:blip r:embed="rId8"/>
          <a:stretch>
            <a:fillRect/>
          </a:stretch>
        </p:blipFill>
        <p:spPr>
          <a:xfrm>
            <a:off x="7495978" y="6325641"/>
            <a:ext cx="466253" cy="457200"/>
          </a:xfrm>
          <a:prstGeom prst="rect">
            <a:avLst/>
          </a:prstGeom>
        </p:spPr>
      </p:pic>
      <p:pic>
        <p:nvPicPr>
          <p:cNvPr id="87" name="Picture 86"/>
          <p:cNvPicPr>
            <a:picLocks noChangeAspect="1"/>
          </p:cNvPicPr>
          <p:nvPr/>
        </p:nvPicPr>
        <p:blipFill>
          <a:blip r:embed="rId9"/>
          <a:stretch>
            <a:fillRect/>
          </a:stretch>
        </p:blipFill>
        <p:spPr>
          <a:xfrm>
            <a:off x="7502840" y="5734256"/>
            <a:ext cx="457200" cy="457200"/>
          </a:xfrm>
          <a:prstGeom prst="rect">
            <a:avLst/>
          </a:prstGeom>
        </p:spPr>
      </p:pic>
      <p:pic>
        <p:nvPicPr>
          <p:cNvPr id="88" name="Picture 87"/>
          <p:cNvPicPr>
            <a:picLocks noChangeAspect="1"/>
          </p:cNvPicPr>
          <p:nvPr/>
        </p:nvPicPr>
        <p:blipFill>
          <a:blip r:embed="rId10"/>
          <a:stretch>
            <a:fillRect/>
          </a:stretch>
        </p:blipFill>
        <p:spPr>
          <a:xfrm>
            <a:off x="5356819" y="4246114"/>
            <a:ext cx="4343400" cy="469900"/>
          </a:xfrm>
          <a:prstGeom prst="rect">
            <a:avLst/>
          </a:prstGeom>
        </p:spPr>
      </p:pic>
      <p:sp>
        <p:nvSpPr>
          <p:cNvPr id="102" name="TextBox 101"/>
          <p:cNvSpPr txBox="1"/>
          <p:nvPr/>
        </p:nvSpPr>
        <p:spPr>
          <a:xfrm>
            <a:off x="5349485" y="4231704"/>
            <a:ext cx="4350353" cy="338554"/>
          </a:xfrm>
          <a:prstGeom prst="rect">
            <a:avLst/>
          </a:prstGeom>
          <a:noFill/>
        </p:spPr>
        <p:txBody>
          <a:bodyPr wrap="square" lIns="0" tIns="0" rIns="0" bIns="0" rtlCol="0">
            <a:spAutoFit/>
          </a:bodyPr>
          <a:lstStyle/>
          <a:p>
            <a:pPr algn="ctr"/>
            <a:r>
              <a:rPr lang="en-US" sz="2200" b="1" dirty="0">
                <a:solidFill>
                  <a:schemeClr val="bg1"/>
                </a:solidFill>
              </a:rPr>
              <a:t>Now is not the time to take chances!</a:t>
            </a:r>
          </a:p>
        </p:txBody>
      </p:sp>
      <p:pic>
        <p:nvPicPr>
          <p:cNvPr id="116" name="Picture 115"/>
          <p:cNvPicPr>
            <a:picLocks noChangeAspect="1"/>
          </p:cNvPicPr>
          <p:nvPr/>
        </p:nvPicPr>
        <p:blipFill>
          <a:blip r:embed="rId11"/>
          <a:stretch>
            <a:fillRect/>
          </a:stretch>
        </p:blipFill>
        <p:spPr>
          <a:xfrm>
            <a:off x="8952429" y="6478842"/>
            <a:ext cx="813244" cy="998720"/>
          </a:xfrm>
          <a:prstGeom prst="rect">
            <a:avLst/>
          </a:prstGeom>
        </p:spPr>
      </p:pic>
      <p:sp>
        <p:nvSpPr>
          <p:cNvPr id="130" name="TextBox 129"/>
          <p:cNvSpPr txBox="1"/>
          <p:nvPr/>
        </p:nvSpPr>
        <p:spPr>
          <a:xfrm>
            <a:off x="7531995" y="7120902"/>
            <a:ext cx="1574023" cy="369332"/>
          </a:xfrm>
          <a:prstGeom prst="rect">
            <a:avLst/>
          </a:prstGeom>
          <a:noFill/>
        </p:spPr>
        <p:txBody>
          <a:bodyPr wrap="square" lIns="0" tIns="0" rIns="0" bIns="0" rtlCol="0">
            <a:spAutoFit/>
          </a:bodyPr>
          <a:lstStyle/>
          <a:p>
            <a:r>
              <a:rPr lang="en-US" sz="1200" b="1" dirty="0" smtClean="0"/>
              <a:t>Learn more at</a:t>
            </a:r>
          </a:p>
          <a:p>
            <a:r>
              <a:rPr lang="en-US" sz="1200" b="1" dirty="0" err="1" smtClean="0"/>
              <a:t>keeporegongreen.org</a:t>
            </a:r>
            <a:endParaRPr lang="en-US" sz="1200" b="1" dirty="0"/>
          </a:p>
        </p:txBody>
      </p:sp>
      <p:sp>
        <p:nvSpPr>
          <p:cNvPr id="131" name="TextBox 130"/>
          <p:cNvSpPr txBox="1"/>
          <p:nvPr/>
        </p:nvSpPr>
        <p:spPr>
          <a:xfrm>
            <a:off x="856236" y="1170659"/>
            <a:ext cx="1496075" cy="2616101"/>
          </a:xfrm>
          <a:prstGeom prst="rect">
            <a:avLst/>
          </a:prstGeom>
          <a:noFill/>
        </p:spPr>
        <p:txBody>
          <a:bodyPr wrap="square" lIns="0" tIns="0" rIns="0" bIns="0" rtlCol="0">
            <a:spAutoFit/>
          </a:bodyPr>
          <a:lstStyle/>
          <a:p>
            <a:pPr>
              <a:spcBef>
                <a:spcPts val="600"/>
              </a:spcBef>
            </a:pPr>
            <a:r>
              <a:rPr lang="en-US" sz="1000" dirty="0" smtClean="0"/>
              <a:t>Never </a:t>
            </a:r>
            <a:r>
              <a:rPr lang="en-US" sz="1000" dirty="0"/>
              <a:t>leave fires or hot coals unattended. Before leaving, DROWN, STIR and carefully FEEL for heat. </a:t>
            </a:r>
          </a:p>
          <a:p>
            <a:pPr>
              <a:spcBef>
                <a:spcPts val="600"/>
              </a:spcBef>
            </a:pPr>
            <a:r>
              <a:rPr lang="en-US" sz="1000" dirty="0"/>
              <a:t>Fireworks are prohibited on public lands. Enjoy fireworks at </a:t>
            </a:r>
            <a:r>
              <a:rPr lang="en-US" sz="1000" dirty="0" smtClean="0"/>
              <a:t>community </a:t>
            </a:r>
            <a:r>
              <a:rPr lang="en-US" sz="1000" dirty="0"/>
              <a:t>events instead</a:t>
            </a:r>
            <a:r>
              <a:rPr lang="en-US" sz="1000" dirty="0" smtClean="0"/>
              <a:t>.</a:t>
            </a:r>
          </a:p>
          <a:p>
            <a:pPr>
              <a:spcBef>
                <a:spcPts val="600"/>
              </a:spcBef>
            </a:pPr>
            <a:r>
              <a:rPr lang="en-US" sz="1000" dirty="0" smtClean="0"/>
              <a:t>Sky </a:t>
            </a:r>
            <a:r>
              <a:rPr lang="en-US" sz="1000" dirty="0"/>
              <a:t>lanterns </a:t>
            </a:r>
            <a:r>
              <a:rPr lang="en-US" sz="1000" dirty="0" smtClean="0"/>
              <a:t>are </a:t>
            </a:r>
            <a:r>
              <a:rPr lang="en-US" sz="1000" dirty="0"/>
              <a:t>illegal to release into Oregon </a:t>
            </a:r>
            <a:r>
              <a:rPr lang="en-US" sz="1000" dirty="0" smtClean="0"/>
              <a:t>airspace.</a:t>
            </a:r>
          </a:p>
          <a:p>
            <a:pPr>
              <a:spcBef>
                <a:spcPts val="600"/>
              </a:spcBef>
            </a:pPr>
            <a:r>
              <a:rPr lang="en-US" sz="1000" dirty="0"/>
              <a:t>Make sure trailer chains are not dragging and creating a spark. </a:t>
            </a:r>
          </a:p>
          <a:p>
            <a:pPr>
              <a:spcBef>
                <a:spcPts val="600"/>
              </a:spcBef>
            </a:pPr>
            <a:endParaRPr lang="en-US" sz="1000" dirty="0"/>
          </a:p>
        </p:txBody>
      </p:sp>
      <p:sp>
        <p:nvSpPr>
          <p:cNvPr id="132" name="TextBox 131"/>
          <p:cNvSpPr txBox="1"/>
          <p:nvPr/>
        </p:nvSpPr>
        <p:spPr>
          <a:xfrm>
            <a:off x="343087" y="890855"/>
            <a:ext cx="4350353" cy="215444"/>
          </a:xfrm>
          <a:prstGeom prst="rect">
            <a:avLst/>
          </a:prstGeom>
          <a:noFill/>
        </p:spPr>
        <p:txBody>
          <a:bodyPr wrap="square" lIns="0" tIns="0" rIns="0" bIns="0" rtlCol="0">
            <a:spAutoFit/>
          </a:bodyPr>
          <a:lstStyle/>
          <a:p>
            <a:r>
              <a:rPr lang="en-US" sz="1400" dirty="0"/>
              <a:t>Obey fire restrictions and encourage others to do the same.</a:t>
            </a:r>
          </a:p>
        </p:txBody>
      </p:sp>
      <p:sp>
        <p:nvSpPr>
          <p:cNvPr id="133" name="TextBox 132"/>
          <p:cNvSpPr txBox="1"/>
          <p:nvPr/>
        </p:nvSpPr>
        <p:spPr>
          <a:xfrm>
            <a:off x="3043145" y="1177021"/>
            <a:ext cx="1601723" cy="1692771"/>
          </a:xfrm>
          <a:prstGeom prst="rect">
            <a:avLst/>
          </a:prstGeom>
          <a:noFill/>
        </p:spPr>
        <p:txBody>
          <a:bodyPr wrap="square" lIns="0" tIns="0" rIns="0" bIns="0" rtlCol="0">
            <a:spAutoFit/>
          </a:bodyPr>
          <a:lstStyle/>
          <a:p>
            <a:pPr>
              <a:spcBef>
                <a:spcPts val="600"/>
              </a:spcBef>
            </a:pPr>
            <a:r>
              <a:rPr lang="en-US" sz="1000" dirty="0"/>
              <a:t>Keep vehicles </a:t>
            </a:r>
            <a:r>
              <a:rPr lang="en-US" sz="1000" dirty="0" smtClean="0"/>
              <a:t>properly maintained </a:t>
            </a:r>
            <a:r>
              <a:rPr lang="en-US" sz="1000" dirty="0"/>
              <a:t>with approved, clean spark arrestors. Stay on  designated roads and/or </a:t>
            </a:r>
            <a:r>
              <a:rPr lang="en-US" sz="1000" dirty="0" smtClean="0"/>
              <a:t>trails.</a:t>
            </a:r>
          </a:p>
          <a:p>
            <a:pPr>
              <a:spcBef>
                <a:spcPts val="600"/>
              </a:spcBef>
            </a:pPr>
            <a:r>
              <a:rPr lang="en-US" sz="1000" dirty="0" smtClean="0"/>
              <a:t>Use </a:t>
            </a:r>
            <a:r>
              <a:rPr lang="en-US" sz="1000" dirty="0"/>
              <a:t>an ashtray. Do not discard smoking materials out your window or into dry grass.</a:t>
            </a:r>
          </a:p>
          <a:p>
            <a:pPr>
              <a:spcBef>
                <a:spcPts val="600"/>
              </a:spcBef>
            </a:pPr>
            <a:r>
              <a:rPr lang="en-US" sz="1000" dirty="0" smtClean="0"/>
              <a:t>Avoid parking, driving </a:t>
            </a:r>
            <a:r>
              <a:rPr lang="en-US" sz="1000" dirty="0" smtClean="0"/>
              <a:t>or </a:t>
            </a:r>
            <a:r>
              <a:rPr lang="en-US" sz="1000" dirty="0" smtClean="0"/>
              <a:t>idling on </a:t>
            </a:r>
            <a:r>
              <a:rPr lang="en-US" sz="1000" dirty="0" smtClean="0"/>
              <a:t>dry, flammable</a:t>
            </a:r>
          </a:p>
          <a:p>
            <a:r>
              <a:rPr lang="en-US" sz="1000" dirty="0" smtClean="0"/>
              <a:t>vegetation</a:t>
            </a:r>
            <a:r>
              <a:rPr lang="en-US" sz="1000" dirty="0" smtClean="0"/>
              <a:t>. </a:t>
            </a:r>
            <a:endParaRPr lang="en-US" sz="1000" dirty="0"/>
          </a:p>
        </p:txBody>
      </p:sp>
      <p:pic>
        <p:nvPicPr>
          <p:cNvPr id="134" name="Picture 133"/>
          <p:cNvPicPr>
            <a:picLocks noChangeAspect="1"/>
          </p:cNvPicPr>
          <p:nvPr/>
        </p:nvPicPr>
        <p:blipFill>
          <a:blip r:embed="rId3"/>
          <a:stretch>
            <a:fillRect/>
          </a:stretch>
        </p:blipFill>
        <p:spPr>
          <a:xfrm>
            <a:off x="318834" y="1171927"/>
            <a:ext cx="457200" cy="457200"/>
          </a:xfrm>
          <a:prstGeom prst="rect">
            <a:avLst/>
          </a:prstGeom>
        </p:spPr>
      </p:pic>
      <p:pic>
        <p:nvPicPr>
          <p:cNvPr id="135" name="Picture 134"/>
          <p:cNvPicPr>
            <a:picLocks noChangeAspect="1"/>
          </p:cNvPicPr>
          <p:nvPr/>
        </p:nvPicPr>
        <p:blipFill>
          <a:blip r:embed="rId4"/>
          <a:stretch>
            <a:fillRect/>
          </a:stretch>
        </p:blipFill>
        <p:spPr>
          <a:xfrm>
            <a:off x="2477830" y="1165887"/>
            <a:ext cx="457200" cy="457200"/>
          </a:xfrm>
          <a:prstGeom prst="rect">
            <a:avLst/>
          </a:prstGeom>
        </p:spPr>
      </p:pic>
      <p:pic>
        <p:nvPicPr>
          <p:cNvPr id="136" name="Picture 135"/>
          <p:cNvPicPr>
            <a:picLocks noChangeAspect="1"/>
          </p:cNvPicPr>
          <p:nvPr/>
        </p:nvPicPr>
        <p:blipFill>
          <a:blip r:embed="rId5"/>
          <a:stretch>
            <a:fillRect/>
          </a:stretch>
        </p:blipFill>
        <p:spPr>
          <a:xfrm>
            <a:off x="329482" y="1849125"/>
            <a:ext cx="457200" cy="457200"/>
          </a:xfrm>
          <a:prstGeom prst="rect">
            <a:avLst/>
          </a:prstGeom>
        </p:spPr>
      </p:pic>
      <p:pic>
        <p:nvPicPr>
          <p:cNvPr id="137" name="Picture 136"/>
          <p:cNvPicPr>
            <a:picLocks noChangeAspect="1"/>
          </p:cNvPicPr>
          <p:nvPr/>
        </p:nvPicPr>
        <p:blipFill>
          <a:blip r:embed="rId6"/>
          <a:stretch>
            <a:fillRect/>
          </a:stretch>
        </p:blipFill>
        <p:spPr>
          <a:xfrm>
            <a:off x="318834" y="2528194"/>
            <a:ext cx="457200" cy="457200"/>
          </a:xfrm>
          <a:prstGeom prst="rect">
            <a:avLst/>
          </a:prstGeom>
        </p:spPr>
      </p:pic>
      <p:pic>
        <p:nvPicPr>
          <p:cNvPr id="138" name="Picture 137"/>
          <p:cNvPicPr>
            <a:picLocks noChangeAspect="1"/>
          </p:cNvPicPr>
          <p:nvPr/>
        </p:nvPicPr>
        <p:blipFill>
          <a:blip r:embed="rId7"/>
          <a:stretch>
            <a:fillRect/>
          </a:stretch>
        </p:blipFill>
        <p:spPr>
          <a:xfrm>
            <a:off x="318834" y="3093071"/>
            <a:ext cx="457200" cy="457200"/>
          </a:xfrm>
          <a:prstGeom prst="rect">
            <a:avLst/>
          </a:prstGeom>
        </p:spPr>
      </p:pic>
      <p:pic>
        <p:nvPicPr>
          <p:cNvPr id="139" name="Picture 138"/>
          <p:cNvPicPr>
            <a:picLocks noChangeAspect="1"/>
          </p:cNvPicPr>
          <p:nvPr/>
        </p:nvPicPr>
        <p:blipFill>
          <a:blip r:embed="rId8"/>
          <a:stretch>
            <a:fillRect/>
          </a:stretch>
        </p:blipFill>
        <p:spPr>
          <a:xfrm>
            <a:off x="2482246" y="2440510"/>
            <a:ext cx="466253" cy="457200"/>
          </a:xfrm>
          <a:prstGeom prst="rect">
            <a:avLst/>
          </a:prstGeom>
        </p:spPr>
      </p:pic>
      <p:pic>
        <p:nvPicPr>
          <p:cNvPr id="140" name="Picture 139"/>
          <p:cNvPicPr>
            <a:picLocks noChangeAspect="1"/>
          </p:cNvPicPr>
          <p:nvPr/>
        </p:nvPicPr>
        <p:blipFill>
          <a:blip r:embed="rId9"/>
          <a:stretch>
            <a:fillRect/>
          </a:stretch>
        </p:blipFill>
        <p:spPr>
          <a:xfrm>
            <a:off x="2489108" y="1849125"/>
            <a:ext cx="457200" cy="457200"/>
          </a:xfrm>
          <a:prstGeom prst="rect">
            <a:avLst/>
          </a:prstGeom>
        </p:spPr>
      </p:pic>
      <p:pic>
        <p:nvPicPr>
          <p:cNvPr id="141" name="Picture 140"/>
          <p:cNvPicPr>
            <a:picLocks noChangeAspect="1"/>
          </p:cNvPicPr>
          <p:nvPr/>
        </p:nvPicPr>
        <p:blipFill>
          <a:blip r:embed="rId10"/>
          <a:stretch>
            <a:fillRect/>
          </a:stretch>
        </p:blipFill>
        <p:spPr>
          <a:xfrm>
            <a:off x="343087" y="360983"/>
            <a:ext cx="4343400" cy="469900"/>
          </a:xfrm>
          <a:prstGeom prst="rect">
            <a:avLst/>
          </a:prstGeom>
        </p:spPr>
      </p:pic>
      <p:sp>
        <p:nvSpPr>
          <p:cNvPr id="142" name="TextBox 141"/>
          <p:cNvSpPr txBox="1"/>
          <p:nvPr/>
        </p:nvSpPr>
        <p:spPr>
          <a:xfrm>
            <a:off x="335753" y="346573"/>
            <a:ext cx="4350353" cy="338554"/>
          </a:xfrm>
          <a:prstGeom prst="rect">
            <a:avLst/>
          </a:prstGeom>
          <a:noFill/>
        </p:spPr>
        <p:txBody>
          <a:bodyPr wrap="square" lIns="0" tIns="0" rIns="0" bIns="0" rtlCol="0">
            <a:spAutoFit/>
          </a:bodyPr>
          <a:lstStyle/>
          <a:p>
            <a:pPr algn="ctr"/>
            <a:r>
              <a:rPr lang="en-US" sz="2200" b="1" dirty="0">
                <a:solidFill>
                  <a:schemeClr val="bg1"/>
                </a:solidFill>
              </a:rPr>
              <a:t>Now is not the time to take chances!</a:t>
            </a:r>
          </a:p>
        </p:txBody>
      </p:sp>
      <p:pic>
        <p:nvPicPr>
          <p:cNvPr id="143" name="Picture 142"/>
          <p:cNvPicPr>
            <a:picLocks noChangeAspect="1"/>
          </p:cNvPicPr>
          <p:nvPr/>
        </p:nvPicPr>
        <p:blipFill>
          <a:blip r:embed="rId11"/>
          <a:stretch>
            <a:fillRect/>
          </a:stretch>
        </p:blipFill>
        <p:spPr>
          <a:xfrm>
            <a:off x="3938697" y="2593711"/>
            <a:ext cx="813244" cy="998720"/>
          </a:xfrm>
          <a:prstGeom prst="rect">
            <a:avLst/>
          </a:prstGeom>
        </p:spPr>
      </p:pic>
      <p:sp>
        <p:nvSpPr>
          <p:cNvPr id="144" name="TextBox 143"/>
          <p:cNvSpPr txBox="1"/>
          <p:nvPr/>
        </p:nvSpPr>
        <p:spPr>
          <a:xfrm>
            <a:off x="2518263" y="3235771"/>
            <a:ext cx="1574023" cy="369332"/>
          </a:xfrm>
          <a:prstGeom prst="rect">
            <a:avLst/>
          </a:prstGeom>
          <a:noFill/>
        </p:spPr>
        <p:txBody>
          <a:bodyPr wrap="square" lIns="0" tIns="0" rIns="0" bIns="0" rtlCol="0">
            <a:spAutoFit/>
          </a:bodyPr>
          <a:lstStyle/>
          <a:p>
            <a:r>
              <a:rPr lang="en-US" sz="1200" b="1" dirty="0" smtClean="0"/>
              <a:t>Learn more at</a:t>
            </a:r>
          </a:p>
          <a:p>
            <a:r>
              <a:rPr lang="en-US" sz="1200" b="1" dirty="0" err="1" smtClean="0"/>
              <a:t>keeporegongreen.org</a:t>
            </a:r>
            <a:endParaRPr lang="en-US" sz="1200" b="1" dirty="0"/>
          </a:p>
        </p:txBody>
      </p:sp>
      <p:sp>
        <p:nvSpPr>
          <p:cNvPr id="145" name="TextBox 144"/>
          <p:cNvSpPr txBox="1"/>
          <p:nvPr/>
        </p:nvSpPr>
        <p:spPr>
          <a:xfrm>
            <a:off x="5917227" y="1210434"/>
            <a:ext cx="1496075" cy="2616101"/>
          </a:xfrm>
          <a:prstGeom prst="rect">
            <a:avLst/>
          </a:prstGeom>
          <a:noFill/>
        </p:spPr>
        <p:txBody>
          <a:bodyPr wrap="square" lIns="0" tIns="0" rIns="0" bIns="0" rtlCol="0">
            <a:spAutoFit/>
          </a:bodyPr>
          <a:lstStyle/>
          <a:p>
            <a:pPr>
              <a:spcBef>
                <a:spcPts val="600"/>
              </a:spcBef>
            </a:pPr>
            <a:r>
              <a:rPr lang="en-US" sz="1000" dirty="0" smtClean="0"/>
              <a:t>Never </a:t>
            </a:r>
            <a:r>
              <a:rPr lang="en-US" sz="1000" dirty="0"/>
              <a:t>leave fires or hot coals unattended. Before leaving, DROWN, STIR and carefully FEEL for heat. </a:t>
            </a:r>
          </a:p>
          <a:p>
            <a:pPr>
              <a:spcBef>
                <a:spcPts val="600"/>
              </a:spcBef>
            </a:pPr>
            <a:r>
              <a:rPr lang="en-US" sz="1000" dirty="0"/>
              <a:t>Fireworks are prohibited on public lands. Enjoy fireworks at </a:t>
            </a:r>
            <a:r>
              <a:rPr lang="en-US" sz="1000" dirty="0" smtClean="0"/>
              <a:t>community </a:t>
            </a:r>
            <a:r>
              <a:rPr lang="en-US" sz="1000" dirty="0"/>
              <a:t>events instead</a:t>
            </a:r>
            <a:r>
              <a:rPr lang="en-US" sz="1000" dirty="0" smtClean="0"/>
              <a:t>.</a:t>
            </a:r>
          </a:p>
          <a:p>
            <a:pPr>
              <a:spcBef>
                <a:spcPts val="600"/>
              </a:spcBef>
            </a:pPr>
            <a:r>
              <a:rPr lang="en-US" sz="1000" dirty="0" smtClean="0"/>
              <a:t>Sky </a:t>
            </a:r>
            <a:r>
              <a:rPr lang="en-US" sz="1000" dirty="0"/>
              <a:t>lanterns </a:t>
            </a:r>
            <a:r>
              <a:rPr lang="en-US" sz="1000" dirty="0" smtClean="0"/>
              <a:t>are </a:t>
            </a:r>
            <a:r>
              <a:rPr lang="en-US" sz="1000" dirty="0"/>
              <a:t>illegal to release into Oregon </a:t>
            </a:r>
            <a:r>
              <a:rPr lang="en-US" sz="1000" dirty="0" smtClean="0"/>
              <a:t>airspace.</a:t>
            </a:r>
          </a:p>
          <a:p>
            <a:pPr>
              <a:spcBef>
                <a:spcPts val="600"/>
              </a:spcBef>
            </a:pPr>
            <a:r>
              <a:rPr lang="en-US" sz="1000" dirty="0"/>
              <a:t>Make sure trailer chains are not dragging and creating a spark. </a:t>
            </a:r>
          </a:p>
          <a:p>
            <a:pPr>
              <a:spcBef>
                <a:spcPts val="600"/>
              </a:spcBef>
            </a:pPr>
            <a:endParaRPr lang="en-US" sz="1000" dirty="0"/>
          </a:p>
        </p:txBody>
      </p:sp>
      <p:sp>
        <p:nvSpPr>
          <p:cNvPr id="146" name="TextBox 145"/>
          <p:cNvSpPr txBox="1"/>
          <p:nvPr/>
        </p:nvSpPr>
        <p:spPr>
          <a:xfrm>
            <a:off x="5404078" y="930630"/>
            <a:ext cx="4350353" cy="215444"/>
          </a:xfrm>
          <a:prstGeom prst="rect">
            <a:avLst/>
          </a:prstGeom>
          <a:noFill/>
        </p:spPr>
        <p:txBody>
          <a:bodyPr wrap="square" lIns="0" tIns="0" rIns="0" bIns="0" rtlCol="0">
            <a:spAutoFit/>
          </a:bodyPr>
          <a:lstStyle/>
          <a:p>
            <a:r>
              <a:rPr lang="en-US" sz="1400" dirty="0"/>
              <a:t>Obey fire restrictions and encourage others to do the same.</a:t>
            </a:r>
          </a:p>
        </p:txBody>
      </p:sp>
      <p:sp>
        <p:nvSpPr>
          <p:cNvPr id="147" name="TextBox 146"/>
          <p:cNvSpPr txBox="1"/>
          <p:nvPr/>
        </p:nvSpPr>
        <p:spPr>
          <a:xfrm>
            <a:off x="8104136" y="1216796"/>
            <a:ext cx="1601723" cy="1692771"/>
          </a:xfrm>
          <a:prstGeom prst="rect">
            <a:avLst/>
          </a:prstGeom>
          <a:noFill/>
        </p:spPr>
        <p:txBody>
          <a:bodyPr wrap="square" lIns="0" tIns="0" rIns="0" bIns="0" rtlCol="0">
            <a:spAutoFit/>
          </a:bodyPr>
          <a:lstStyle/>
          <a:p>
            <a:pPr>
              <a:spcBef>
                <a:spcPts val="600"/>
              </a:spcBef>
            </a:pPr>
            <a:r>
              <a:rPr lang="en-US" sz="1000" dirty="0"/>
              <a:t>Keep vehicles </a:t>
            </a:r>
            <a:r>
              <a:rPr lang="en-US" sz="1000" dirty="0" smtClean="0"/>
              <a:t>properly maintained </a:t>
            </a:r>
            <a:r>
              <a:rPr lang="en-US" sz="1000" dirty="0"/>
              <a:t>with approved, clean spark arrestors. Stay on  designated roads and/or </a:t>
            </a:r>
            <a:r>
              <a:rPr lang="en-US" sz="1000" dirty="0" smtClean="0"/>
              <a:t>trails.</a:t>
            </a:r>
          </a:p>
          <a:p>
            <a:pPr>
              <a:spcBef>
                <a:spcPts val="600"/>
              </a:spcBef>
            </a:pPr>
            <a:r>
              <a:rPr lang="en-US" sz="1000" dirty="0" smtClean="0"/>
              <a:t>Use </a:t>
            </a:r>
            <a:r>
              <a:rPr lang="en-US" sz="1000" dirty="0"/>
              <a:t>an ashtray. Do not discard smoking materials out your window or into dry grass.</a:t>
            </a:r>
          </a:p>
          <a:p>
            <a:pPr>
              <a:spcBef>
                <a:spcPts val="600"/>
              </a:spcBef>
            </a:pPr>
            <a:r>
              <a:rPr lang="en-US" sz="1000" dirty="0" smtClean="0"/>
              <a:t>Avoid parking, driving </a:t>
            </a:r>
            <a:r>
              <a:rPr lang="en-US" sz="1000" dirty="0" smtClean="0"/>
              <a:t>or </a:t>
            </a:r>
            <a:r>
              <a:rPr lang="en-US" sz="1000" dirty="0" smtClean="0"/>
              <a:t>idling on </a:t>
            </a:r>
            <a:r>
              <a:rPr lang="en-US" sz="1000" dirty="0" smtClean="0"/>
              <a:t>dry, flammable</a:t>
            </a:r>
          </a:p>
          <a:p>
            <a:r>
              <a:rPr lang="en-US" sz="1000" dirty="0" smtClean="0"/>
              <a:t>vegetation</a:t>
            </a:r>
            <a:r>
              <a:rPr lang="en-US" sz="1000" dirty="0" smtClean="0"/>
              <a:t>. </a:t>
            </a:r>
            <a:endParaRPr lang="en-US" sz="1000" dirty="0"/>
          </a:p>
        </p:txBody>
      </p:sp>
      <p:pic>
        <p:nvPicPr>
          <p:cNvPr id="148" name="Picture 147"/>
          <p:cNvPicPr>
            <a:picLocks noChangeAspect="1"/>
          </p:cNvPicPr>
          <p:nvPr/>
        </p:nvPicPr>
        <p:blipFill>
          <a:blip r:embed="rId3"/>
          <a:stretch>
            <a:fillRect/>
          </a:stretch>
        </p:blipFill>
        <p:spPr>
          <a:xfrm>
            <a:off x="5379825" y="1211702"/>
            <a:ext cx="457200" cy="457200"/>
          </a:xfrm>
          <a:prstGeom prst="rect">
            <a:avLst/>
          </a:prstGeom>
        </p:spPr>
      </p:pic>
      <p:pic>
        <p:nvPicPr>
          <p:cNvPr id="149" name="Picture 148"/>
          <p:cNvPicPr>
            <a:picLocks noChangeAspect="1"/>
          </p:cNvPicPr>
          <p:nvPr/>
        </p:nvPicPr>
        <p:blipFill>
          <a:blip r:embed="rId4"/>
          <a:stretch>
            <a:fillRect/>
          </a:stretch>
        </p:blipFill>
        <p:spPr>
          <a:xfrm>
            <a:off x="7538821" y="1205662"/>
            <a:ext cx="457200" cy="457200"/>
          </a:xfrm>
          <a:prstGeom prst="rect">
            <a:avLst/>
          </a:prstGeom>
        </p:spPr>
      </p:pic>
      <p:pic>
        <p:nvPicPr>
          <p:cNvPr id="150" name="Picture 149"/>
          <p:cNvPicPr>
            <a:picLocks noChangeAspect="1"/>
          </p:cNvPicPr>
          <p:nvPr/>
        </p:nvPicPr>
        <p:blipFill>
          <a:blip r:embed="rId5"/>
          <a:stretch>
            <a:fillRect/>
          </a:stretch>
        </p:blipFill>
        <p:spPr>
          <a:xfrm>
            <a:off x="5390473" y="1888900"/>
            <a:ext cx="457200" cy="457200"/>
          </a:xfrm>
          <a:prstGeom prst="rect">
            <a:avLst/>
          </a:prstGeom>
        </p:spPr>
      </p:pic>
      <p:pic>
        <p:nvPicPr>
          <p:cNvPr id="151" name="Picture 150"/>
          <p:cNvPicPr>
            <a:picLocks noChangeAspect="1"/>
          </p:cNvPicPr>
          <p:nvPr/>
        </p:nvPicPr>
        <p:blipFill>
          <a:blip r:embed="rId6"/>
          <a:stretch>
            <a:fillRect/>
          </a:stretch>
        </p:blipFill>
        <p:spPr>
          <a:xfrm>
            <a:off x="5379825" y="2567969"/>
            <a:ext cx="457200" cy="457200"/>
          </a:xfrm>
          <a:prstGeom prst="rect">
            <a:avLst/>
          </a:prstGeom>
        </p:spPr>
      </p:pic>
      <p:pic>
        <p:nvPicPr>
          <p:cNvPr id="152" name="Picture 151"/>
          <p:cNvPicPr>
            <a:picLocks noChangeAspect="1"/>
          </p:cNvPicPr>
          <p:nvPr/>
        </p:nvPicPr>
        <p:blipFill>
          <a:blip r:embed="rId7"/>
          <a:stretch>
            <a:fillRect/>
          </a:stretch>
        </p:blipFill>
        <p:spPr>
          <a:xfrm>
            <a:off x="5379825" y="3132846"/>
            <a:ext cx="457200" cy="457200"/>
          </a:xfrm>
          <a:prstGeom prst="rect">
            <a:avLst/>
          </a:prstGeom>
        </p:spPr>
      </p:pic>
      <p:pic>
        <p:nvPicPr>
          <p:cNvPr id="153" name="Picture 152"/>
          <p:cNvPicPr>
            <a:picLocks noChangeAspect="1"/>
          </p:cNvPicPr>
          <p:nvPr/>
        </p:nvPicPr>
        <p:blipFill>
          <a:blip r:embed="rId8"/>
          <a:stretch>
            <a:fillRect/>
          </a:stretch>
        </p:blipFill>
        <p:spPr>
          <a:xfrm>
            <a:off x="7543237" y="2480285"/>
            <a:ext cx="466253" cy="457200"/>
          </a:xfrm>
          <a:prstGeom prst="rect">
            <a:avLst/>
          </a:prstGeom>
        </p:spPr>
      </p:pic>
      <p:pic>
        <p:nvPicPr>
          <p:cNvPr id="154" name="Picture 153"/>
          <p:cNvPicPr>
            <a:picLocks noChangeAspect="1"/>
          </p:cNvPicPr>
          <p:nvPr/>
        </p:nvPicPr>
        <p:blipFill>
          <a:blip r:embed="rId9"/>
          <a:stretch>
            <a:fillRect/>
          </a:stretch>
        </p:blipFill>
        <p:spPr>
          <a:xfrm>
            <a:off x="7550099" y="1888900"/>
            <a:ext cx="457200" cy="457200"/>
          </a:xfrm>
          <a:prstGeom prst="rect">
            <a:avLst/>
          </a:prstGeom>
        </p:spPr>
      </p:pic>
      <p:pic>
        <p:nvPicPr>
          <p:cNvPr id="155" name="Picture 154"/>
          <p:cNvPicPr>
            <a:picLocks noChangeAspect="1"/>
          </p:cNvPicPr>
          <p:nvPr/>
        </p:nvPicPr>
        <p:blipFill>
          <a:blip r:embed="rId10"/>
          <a:stretch>
            <a:fillRect/>
          </a:stretch>
        </p:blipFill>
        <p:spPr>
          <a:xfrm>
            <a:off x="5404078" y="400758"/>
            <a:ext cx="4343400" cy="469900"/>
          </a:xfrm>
          <a:prstGeom prst="rect">
            <a:avLst/>
          </a:prstGeom>
        </p:spPr>
      </p:pic>
      <p:sp>
        <p:nvSpPr>
          <p:cNvPr id="156" name="TextBox 155"/>
          <p:cNvSpPr txBox="1"/>
          <p:nvPr/>
        </p:nvSpPr>
        <p:spPr>
          <a:xfrm>
            <a:off x="5396744" y="386348"/>
            <a:ext cx="4350353" cy="338554"/>
          </a:xfrm>
          <a:prstGeom prst="rect">
            <a:avLst/>
          </a:prstGeom>
          <a:noFill/>
        </p:spPr>
        <p:txBody>
          <a:bodyPr wrap="square" lIns="0" tIns="0" rIns="0" bIns="0" rtlCol="0">
            <a:spAutoFit/>
          </a:bodyPr>
          <a:lstStyle/>
          <a:p>
            <a:pPr algn="ctr"/>
            <a:r>
              <a:rPr lang="en-US" sz="2200" b="1" dirty="0">
                <a:solidFill>
                  <a:schemeClr val="bg1"/>
                </a:solidFill>
              </a:rPr>
              <a:t>Now is not the time to take chances!</a:t>
            </a:r>
          </a:p>
        </p:txBody>
      </p:sp>
      <p:pic>
        <p:nvPicPr>
          <p:cNvPr id="157" name="Picture 156"/>
          <p:cNvPicPr>
            <a:picLocks noChangeAspect="1"/>
          </p:cNvPicPr>
          <p:nvPr/>
        </p:nvPicPr>
        <p:blipFill>
          <a:blip r:embed="rId11"/>
          <a:stretch>
            <a:fillRect/>
          </a:stretch>
        </p:blipFill>
        <p:spPr>
          <a:xfrm>
            <a:off x="8999688" y="2633486"/>
            <a:ext cx="813244" cy="998720"/>
          </a:xfrm>
          <a:prstGeom prst="rect">
            <a:avLst/>
          </a:prstGeom>
        </p:spPr>
      </p:pic>
      <p:sp>
        <p:nvSpPr>
          <p:cNvPr id="158" name="TextBox 157"/>
          <p:cNvSpPr txBox="1"/>
          <p:nvPr/>
        </p:nvSpPr>
        <p:spPr>
          <a:xfrm>
            <a:off x="7579254" y="3275546"/>
            <a:ext cx="1574023" cy="369332"/>
          </a:xfrm>
          <a:prstGeom prst="rect">
            <a:avLst/>
          </a:prstGeom>
          <a:noFill/>
        </p:spPr>
        <p:txBody>
          <a:bodyPr wrap="square" lIns="0" tIns="0" rIns="0" bIns="0" rtlCol="0">
            <a:spAutoFit/>
          </a:bodyPr>
          <a:lstStyle/>
          <a:p>
            <a:r>
              <a:rPr lang="en-US" sz="1200" b="1" dirty="0" smtClean="0"/>
              <a:t>Learn more at</a:t>
            </a:r>
          </a:p>
          <a:p>
            <a:r>
              <a:rPr lang="en-US" sz="1200" b="1" dirty="0" err="1" smtClean="0"/>
              <a:t>keeporegongreen.org</a:t>
            </a:r>
            <a:endParaRPr lang="en-US" sz="1200" b="1" dirty="0"/>
          </a:p>
        </p:txBody>
      </p:sp>
    </p:spTree>
    <p:extLst>
      <p:ext uri="{BB962C8B-B14F-4D97-AF65-F5344CB8AC3E}">
        <p14:creationId xmlns:p14="http://schemas.microsoft.com/office/powerpoint/2010/main" val="10156219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578</TotalTime>
  <Words>973</Words>
  <Application>Microsoft Macintosh PowerPoint</Application>
  <PresentationFormat>Custom</PresentationFormat>
  <Paragraphs>85</Paragraphs>
  <Slides>2</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vt:i4>
      </vt:variant>
    </vt:vector>
  </HeadingPairs>
  <TitlesOfParts>
    <vt:vector size="6" baseType="lpstr">
      <vt:lpstr>Arial Black</vt:lpstr>
      <vt:lpstr>Calibri</vt:lpstr>
      <vt:lpstr>Arial</vt:lpstr>
      <vt:lpstr>Office Theme</vt:lpstr>
      <vt:lpstr>PowerPoint Presentation</vt:lpstr>
      <vt:lpstr>PowerPoint Presentation</vt:lpstr>
    </vt:vector>
  </TitlesOfParts>
  <Company>US Forest Service</Company>
  <LinksUpToDate>false</LinksUpToDate>
  <SharedDoc>false</SharedDoc>
  <HyperlinksChanged>false</HyperlinksChanged>
  <AppVersion>15.0029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Gwen Hensley</dc:creator>
  <cp:lastModifiedBy>Microsoft Office User</cp:lastModifiedBy>
  <cp:revision>46</cp:revision>
  <cp:lastPrinted>2017-06-22T17:01:43Z</cp:lastPrinted>
  <dcterms:created xsi:type="dcterms:W3CDTF">2014-07-24T03:46:57Z</dcterms:created>
  <dcterms:modified xsi:type="dcterms:W3CDTF">2017-06-22T17:20:11Z</dcterms:modified>
</cp:coreProperties>
</file>