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10058400" cy="15544800"/>
  <p:notesSz cx="6858000" cy="9144000"/>
  <p:defaultTextStyle>
    <a:defPPr>
      <a:defRPr lang="en-US"/>
    </a:defPPr>
    <a:lvl1pPr marL="0" algn="l" defTabSz="1312896" rtl="0" eaLnBrk="1" latinLnBrk="0" hangingPunct="1">
      <a:defRPr sz="2584" kern="1200">
        <a:solidFill>
          <a:schemeClr val="tx1"/>
        </a:solidFill>
        <a:latin typeface="+mn-lt"/>
        <a:ea typeface="+mn-ea"/>
        <a:cs typeface="+mn-cs"/>
      </a:defRPr>
    </a:lvl1pPr>
    <a:lvl2pPr marL="656448" algn="l" defTabSz="1312896" rtl="0" eaLnBrk="1" latinLnBrk="0" hangingPunct="1">
      <a:defRPr sz="2584" kern="1200">
        <a:solidFill>
          <a:schemeClr val="tx1"/>
        </a:solidFill>
        <a:latin typeface="+mn-lt"/>
        <a:ea typeface="+mn-ea"/>
        <a:cs typeface="+mn-cs"/>
      </a:defRPr>
    </a:lvl2pPr>
    <a:lvl3pPr marL="1312896" algn="l" defTabSz="1312896" rtl="0" eaLnBrk="1" latinLnBrk="0" hangingPunct="1">
      <a:defRPr sz="2584" kern="1200">
        <a:solidFill>
          <a:schemeClr val="tx1"/>
        </a:solidFill>
        <a:latin typeface="+mn-lt"/>
        <a:ea typeface="+mn-ea"/>
        <a:cs typeface="+mn-cs"/>
      </a:defRPr>
    </a:lvl3pPr>
    <a:lvl4pPr marL="1969343" algn="l" defTabSz="1312896" rtl="0" eaLnBrk="1" latinLnBrk="0" hangingPunct="1">
      <a:defRPr sz="2584" kern="1200">
        <a:solidFill>
          <a:schemeClr val="tx1"/>
        </a:solidFill>
        <a:latin typeface="+mn-lt"/>
        <a:ea typeface="+mn-ea"/>
        <a:cs typeface="+mn-cs"/>
      </a:defRPr>
    </a:lvl4pPr>
    <a:lvl5pPr marL="2625791" algn="l" defTabSz="1312896" rtl="0" eaLnBrk="1" latinLnBrk="0" hangingPunct="1">
      <a:defRPr sz="2584" kern="1200">
        <a:solidFill>
          <a:schemeClr val="tx1"/>
        </a:solidFill>
        <a:latin typeface="+mn-lt"/>
        <a:ea typeface="+mn-ea"/>
        <a:cs typeface="+mn-cs"/>
      </a:defRPr>
    </a:lvl5pPr>
    <a:lvl6pPr marL="3282239" algn="l" defTabSz="1312896" rtl="0" eaLnBrk="1" latinLnBrk="0" hangingPunct="1">
      <a:defRPr sz="2584" kern="1200">
        <a:solidFill>
          <a:schemeClr val="tx1"/>
        </a:solidFill>
        <a:latin typeface="+mn-lt"/>
        <a:ea typeface="+mn-ea"/>
        <a:cs typeface="+mn-cs"/>
      </a:defRPr>
    </a:lvl6pPr>
    <a:lvl7pPr marL="3938687" algn="l" defTabSz="1312896" rtl="0" eaLnBrk="1" latinLnBrk="0" hangingPunct="1">
      <a:defRPr sz="2584" kern="1200">
        <a:solidFill>
          <a:schemeClr val="tx1"/>
        </a:solidFill>
        <a:latin typeface="+mn-lt"/>
        <a:ea typeface="+mn-ea"/>
        <a:cs typeface="+mn-cs"/>
      </a:defRPr>
    </a:lvl7pPr>
    <a:lvl8pPr marL="4595134" algn="l" defTabSz="1312896" rtl="0" eaLnBrk="1" latinLnBrk="0" hangingPunct="1">
      <a:defRPr sz="2584" kern="1200">
        <a:solidFill>
          <a:schemeClr val="tx1"/>
        </a:solidFill>
        <a:latin typeface="+mn-lt"/>
        <a:ea typeface="+mn-ea"/>
        <a:cs typeface="+mn-cs"/>
      </a:defRPr>
    </a:lvl8pPr>
    <a:lvl9pPr marL="5251582" algn="l" defTabSz="1312896" rtl="0" eaLnBrk="1" latinLnBrk="0" hangingPunct="1">
      <a:defRPr sz="258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6"/>
  </p:normalViewPr>
  <p:slideViewPr>
    <p:cSldViewPr snapToGrid="0" snapToObjects="1">
      <p:cViewPr>
        <p:scale>
          <a:sx n="120" d="100"/>
          <a:sy n="120" d="100"/>
        </p:scale>
        <p:origin x="672" y="-7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544023"/>
            <a:ext cx="8549640" cy="5411893"/>
          </a:xfrm>
        </p:spPr>
        <p:txBody>
          <a:bodyPr anchor="b"/>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257300" y="8164619"/>
            <a:ext cx="7543800" cy="3753061"/>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F098FB-A478-424E-A00E-DE9FCECF0B87}" type="datetimeFigureOut">
              <a:rPr lang="en-US" smtClean="0"/>
              <a:t>6/21/17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F098FB-A478-424E-A00E-DE9FCECF0B87}" type="datetimeFigureOut">
              <a:rPr lang="en-US" smtClean="0"/>
              <a:t>6/21/17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827617"/>
            <a:ext cx="2168843" cy="131734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1515" y="827617"/>
            <a:ext cx="6380798" cy="131734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F098FB-A478-424E-A00E-DE9FCECF0B87}" type="datetimeFigureOut">
              <a:rPr lang="en-US" smtClean="0"/>
              <a:t>6/21/17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F098FB-A478-424E-A00E-DE9FCECF0B87}" type="datetimeFigureOut">
              <a:rPr lang="en-US" smtClean="0"/>
              <a:t>6/21/17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3875409"/>
            <a:ext cx="8675370" cy="6466204"/>
          </a:xfrm>
        </p:spPr>
        <p:txBody>
          <a:bodyPr anchor="b"/>
          <a:lstStyle>
            <a:lvl1pPr>
              <a:defRPr sz="6600"/>
            </a:lvl1pPr>
          </a:lstStyle>
          <a:p>
            <a:r>
              <a:rPr lang="en-US" smtClean="0"/>
              <a:t>Click to edit Master title style</a:t>
            </a:r>
            <a:endParaRPr lang="en-US" dirty="0"/>
          </a:p>
        </p:txBody>
      </p:sp>
      <p:sp>
        <p:nvSpPr>
          <p:cNvPr id="3" name="Text Placeholder 2"/>
          <p:cNvSpPr>
            <a:spLocks noGrp="1"/>
          </p:cNvSpPr>
          <p:nvPr>
            <p:ph type="body" idx="1"/>
          </p:nvPr>
        </p:nvSpPr>
        <p:spPr>
          <a:xfrm>
            <a:off x="686277" y="10402786"/>
            <a:ext cx="8675370" cy="3400424"/>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F098FB-A478-424E-A00E-DE9FCECF0B87}" type="datetimeFigureOut">
              <a:rPr lang="en-US" smtClean="0"/>
              <a:t>6/21/17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1515" y="4138083"/>
            <a:ext cx="4274820" cy="98630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2065" y="4138083"/>
            <a:ext cx="4274820" cy="98630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F098FB-A478-424E-A00E-DE9FCECF0B87}" type="datetimeFigureOut">
              <a:rPr lang="en-US" smtClean="0"/>
              <a:t>6/21/17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827620"/>
            <a:ext cx="8675370" cy="300460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2826" y="3810636"/>
            <a:ext cx="4255174" cy="186753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4" name="Content Placeholder 3"/>
          <p:cNvSpPr>
            <a:spLocks noGrp="1"/>
          </p:cNvSpPr>
          <p:nvPr>
            <p:ph sz="half" idx="2"/>
          </p:nvPr>
        </p:nvSpPr>
        <p:spPr>
          <a:xfrm>
            <a:off x="692826" y="5678170"/>
            <a:ext cx="4255174" cy="8351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2066" y="3810636"/>
            <a:ext cx="4276130" cy="186753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6" name="Content Placeholder 5"/>
          <p:cNvSpPr>
            <a:spLocks noGrp="1"/>
          </p:cNvSpPr>
          <p:nvPr>
            <p:ph sz="quarter" idx="4"/>
          </p:nvPr>
        </p:nvSpPr>
        <p:spPr>
          <a:xfrm>
            <a:off x="5092066" y="5678170"/>
            <a:ext cx="4276130" cy="8351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F098FB-A478-424E-A00E-DE9FCECF0B87}" type="datetimeFigureOut">
              <a:rPr lang="en-US" smtClean="0"/>
              <a:t>6/21/17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F098FB-A478-424E-A00E-DE9FCECF0B87}" type="datetimeFigureOut">
              <a:rPr lang="en-US" smtClean="0"/>
              <a:t>6/21/17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098FB-A478-424E-A00E-DE9FCECF0B87}" type="datetimeFigureOut">
              <a:rPr lang="en-US" smtClean="0"/>
              <a:t>6/21/17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p:spPr>
        <p:txBody>
          <a:bodyPr anchor="b"/>
          <a:lstStyle>
            <a:lvl1pPr>
              <a:defRPr sz="3520"/>
            </a:lvl1pPr>
          </a:lstStyle>
          <a:p>
            <a:r>
              <a:rPr lang="en-US" smtClean="0"/>
              <a:t>Click to edit Master title style</a:t>
            </a:r>
            <a:endParaRPr lang="en-US" dirty="0"/>
          </a:p>
        </p:txBody>
      </p:sp>
      <p:sp>
        <p:nvSpPr>
          <p:cNvPr id="3" name="Content Placeholder 2"/>
          <p:cNvSpPr>
            <a:spLocks noGrp="1"/>
          </p:cNvSpPr>
          <p:nvPr>
            <p:ph idx="1"/>
          </p:nvPr>
        </p:nvSpPr>
        <p:spPr>
          <a:xfrm>
            <a:off x="4276130" y="2238167"/>
            <a:ext cx="5092065" cy="11046883"/>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2825" y="4663440"/>
            <a:ext cx="3244096" cy="8639599"/>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098FB-A478-424E-A00E-DE9FCECF0B87}" type="datetimeFigureOut">
              <a:rPr lang="en-US" smtClean="0"/>
              <a:t>6/21/17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1036320"/>
            <a:ext cx="3244096" cy="3627120"/>
          </a:xfrm>
        </p:spPr>
        <p:txBody>
          <a:bodyPr anchor="b"/>
          <a:lstStyle>
            <a:lvl1pPr>
              <a:defRPr sz="3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76130" y="2238167"/>
            <a:ext cx="5092065" cy="11046883"/>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92825" y="4663440"/>
            <a:ext cx="3244096" cy="8639599"/>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F098FB-A478-424E-A00E-DE9FCECF0B87}" type="datetimeFigureOut">
              <a:rPr lang="en-US" smtClean="0"/>
              <a:t>6/21/17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6389A-22D8-614A-8622-474644F9CD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827620"/>
            <a:ext cx="8675370" cy="300460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1515" y="4138083"/>
            <a:ext cx="8675370" cy="98630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1515" y="14407730"/>
            <a:ext cx="2263140" cy="827617"/>
          </a:xfrm>
          <a:prstGeom prst="rect">
            <a:avLst/>
          </a:prstGeom>
        </p:spPr>
        <p:txBody>
          <a:bodyPr vert="horz" lIns="91440" tIns="45720" rIns="91440" bIns="45720" rtlCol="0" anchor="ctr"/>
          <a:lstStyle>
            <a:lvl1pPr algn="l">
              <a:defRPr sz="1320">
                <a:solidFill>
                  <a:schemeClr val="tx1">
                    <a:tint val="75000"/>
                  </a:schemeClr>
                </a:solidFill>
              </a:defRPr>
            </a:lvl1pPr>
          </a:lstStyle>
          <a:p>
            <a:fld id="{51F098FB-A478-424E-A00E-DE9FCECF0B87}" type="datetimeFigureOut">
              <a:rPr lang="en-US" smtClean="0"/>
              <a:t>6/21/17</a:t>
            </a:fld>
            <a:endParaRPr lang="en-US"/>
          </a:p>
        </p:txBody>
      </p:sp>
      <p:sp>
        <p:nvSpPr>
          <p:cNvPr id="5" name="Footer Placeholder 4"/>
          <p:cNvSpPr>
            <a:spLocks noGrp="1"/>
          </p:cNvSpPr>
          <p:nvPr>
            <p:ph type="ftr" sz="quarter" idx="3"/>
          </p:nvPr>
        </p:nvSpPr>
        <p:spPr>
          <a:xfrm>
            <a:off x="3331845" y="14407730"/>
            <a:ext cx="3394710" cy="827617"/>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14407730"/>
            <a:ext cx="2263140" cy="827617"/>
          </a:xfrm>
          <a:prstGeom prst="rect">
            <a:avLst/>
          </a:prstGeom>
        </p:spPr>
        <p:txBody>
          <a:bodyPr vert="horz" lIns="91440" tIns="45720" rIns="91440" bIns="45720" rtlCol="0" anchor="ctr"/>
          <a:lstStyle>
            <a:lvl1pPr algn="r">
              <a:defRPr sz="1320">
                <a:solidFill>
                  <a:schemeClr val="tx1">
                    <a:tint val="75000"/>
                  </a:schemeClr>
                </a:solidFill>
              </a:defRPr>
            </a:lvl1pPr>
          </a:lstStyle>
          <a:p>
            <a:fld id="{E5D6389A-22D8-614A-8622-474644F9CDE7}" type="slidenum">
              <a:rPr lang="en-US" smtClean="0"/>
              <a:t>‹#›</a:t>
            </a:fld>
            <a:endParaRPr lang="en-US"/>
          </a:p>
        </p:txBody>
      </p:sp>
    </p:spTree>
    <p:extLst>
      <p:ext uri="{BB962C8B-B14F-4D97-AF65-F5344CB8AC3E}">
        <p14:creationId xmlns:p14="http://schemas.microsoft.com/office/powerpoint/2010/main" val="20966042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emf"/><Relationship Id="rId12" Type="http://schemas.openxmlformats.org/officeDocument/2006/relationships/image" Target="../media/image11.emf"/><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6.emf"/><Relationship Id="rId8" Type="http://schemas.openxmlformats.org/officeDocument/2006/relationships/image" Target="../media/image7.emf"/><Relationship Id="rId9" Type="http://schemas.openxmlformats.org/officeDocument/2006/relationships/image" Target="../media/image8.emf"/><Relationship Id="rId10"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879" y="14703617"/>
            <a:ext cx="8680268" cy="256363"/>
          </a:xfrm>
          <a:prstGeom prst="rect">
            <a:avLst/>
          </a:prstGeom>
        </p:spPr>
      </p:pic>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714296"/>
            <a:ext cx="8686800" cy="2095570"/>
          </a:xfrm>
          <a:prstGeom prst="rect">
            <a:avLst/>
          </a:prstGeom>
        </p:spPr>
      </p:pic>
      <p:pic>
        <p:nvPicPr>
          <p:cNvPr id="44" name="Picture 43"/>
          <p:cNvPicPr>
            <a:picLocks noChangeAspect="1"/>
          </p:cNvPicPr>
          <p:nvPr/>
        </p:nvPicPr>
        <p:blipFill>
          <a:blip r:embed="rId4"/>
          <a:stretch>
            <a:fillRect/>
          </a:stretch>
        </p:blipFill>
        <p:spPr>
          <a:xfrm>
            <a:off x="685800" y="3067920"/>
            <a:ext cx="3400593" cy="1258783"/>
          </a:xfrm>
          <a:prstGeom prst="rect">
            <a:avLst/>
          </a:prstGeom>
        </p:spPr>
      </p:pic>
      <p:pic>
        <p:nvPicPr>
          <p:cNvPr id="45" name="Picture 44"/>
          <p:cNvPicPr>
            <a:picLocks noChangeAspect="1"/>
          </p:cNvPicPr>
          <p:nvPr/>
        </p:nvPicPr>
        <p:blipFill>
          <a:blip r:embed="rId5"/>
          <a:stretch>
            <a:fillRect/>
          </a:stretch>
        </p:blipFill>
        <p:spPr>
          <a:xfrm>
            <a:off x="685801" y="4663440"/>
            <a:ext cx="2393700" cy="838669"/>
          </a:xfrm>
          <a:prstGeom prst="rect">
            <a:avLst/>
          </a:prstGeom>
        </p:spPr>
      </p:pic>
      <p:pic>
        <p:nvPicPr>
          <p:cNvPr id="46" name="Picture 45"/>
          <p:cNvPicPr>
            <a:picLocks noChangeAspect="1"/>
          </p:cNvPicPr>
          <p:nvPr/>
        </p:nvPicPr>
        <p:blipFill>
          <a:blip r:embed="rId6"/>
          <a:stretch>
            <a:fillRect/>
          </a:stretch>
        </p:blipFill>
        <p:spPr>
          <a:xfrm>
            <a:off x="5120640" y="4663440"/>
            <a:ext cx="3214897" cy="838669"/>
          </a:xfrm>
          <a:prstGeom prst="rect">
            <a:avLst/>
          </a:prstGeom>
        </p:spPr>
      </p:pic>
      <p:pic>
        <p:nvPicPr>
          <p:cNvPr id="47" name="Picture 46"/>
          <p:cNvPicPr>
            <a:picLocks noChangeAspect="1"/>
          </p:cNvPicPr>
          <p:nvPr/>
        </p:nvPicPr>
        <p:blipFill>
          <a:blip r:embed="rId7"/>
          <a:stretch>
            <a:fillRect/>
          </a:stretch>
        </p:blipFill>
        <p:spPr>
          <a:xfrm>
            <a:off x="685800" y="8192618"/>
            <a:ext cx="3354676" cy="838669"/>
          </a:xfrm>
          <a:prstGeom prst="rect">
            <a:avLst/>
          </a:prstGeom>
        </p:spPr>
      </p:pic>
      <p:pic>
        <p:nvPicPr>
          <p:cNvPr id="48" name="Picture 47"/>
          <p:cNvPicPr>
            <a:picLocks noChangeAspect="1"/>
          </p:cNvPicPr>
          <p:nvPr/>
        </p:nvPicPr>
        <p:blipFill>
          <a:blip r:embed="rId8"/>
          <a:stretch>
            <a:fillRect/>
          </a:stretch>
        </p:blipFill>
        <p:spPr>
          <a:xfrm>
            <a:off x="5120640" y="7836176"/>
            <a:ext cx="4263233" cy="838669"/>
          </a:xfrm>
          <a:prstGeom prst="rect">
            <a:avLst/>
          </a:prstGeom>
        </p:spPr>
      </p:pic>
      <p:sp>
        <p:nvSpPr>
          <p:cNvPr id="49" name="TextBox 48"/>
          <p:cNvSpPr txBox="1"/>
          <p:nvPr/>
        </p:nvSpPr>
        <p:spPr>
          <a:xfrm>
            <a:off x="4326450" y="3091539"/>
            <a:ext cx="5043697" cy="1384995"/>
          </a:xfrm>
          <a:prstGeom prst="rect">
            <a:avLst/>
          </a:prstGeom>
          <a:noFill/>
        </p:spPr>
        <p:txBody>
          <a:bodyPr wrap="square" lIns="0" tIns="0" rIns="0" bIns="0" rtlCol="0">
            <a:spAutoFit/>
          </a:bodyPr>
          <a:lstStyle/>
          <a:p>
            <a:pPr>
              <a:spcBef>
                <a:spcPts val="600"/>
              </a:spcBef>
            </a:pPr>
            <a:r>
              <a:rPr lang="en-US" sz="1800" dirty="0"/>
              <a:t>The eclipse is expected to attract millions of visitors, many of whom may be unfamiliar with public and private forestland boundaries in Oregon. During your stay, please be respectful of our beautiful state and what it has to offer. </a:t>
            </a:r>
          </a:p>
        </p:txBody>
      </p:sp>
      <p:sp>
        <p:nvSpPr>
          <p:cNvPr id="50" name="TextBox 49"/>
          <p:cNvSpPr txBox="1"/>
          <p:nvPr/>
        </p:nvSpPr>
        <p:spPr>
          <a:xfrm>
            <a:off x="637701" y="5696914"/>
            <a:ext cx="4015941" cy="2292935"/>
          </a:xfrm>
          <a:prstGeom prst="rect">
            <a:avLst/>
          </a:prstGeom>
          <a:noFill/>
        </p:spPr>
        <p:txBody>
          <a:bodyPr wrap="square" lIns="0" tIns="0" rIns="0" bIns="0" rtlCol="0">
            <a:spAutoFit/>
          </a:bodyPr>
          <a:lstStyle/>
          <a:p>
            <a:pPr marL="171450" indent="-171450">
              <a:spcBef>
                <a:spcPts val="600"/>
              </a:spcBef>
              <a:buFont typeface="Arial" charset="0"/>
              <a:buChar char="•"/>
            </a:pPr>
            <a:r>
              <a:rPr lang="en-US" sz="1800" dirty="0" smtClean="0"/>
              <a:t>Keep </a:t>
            </a:r>
            <a:r>
              <a:rPr lang="en-US" sz="1800" dirty="0"/>
              <a:t>yourself safe by understanding risks, respecting signs and barriers, staying within your limits, and taking responsibility for your safety.</a:t>
            </a:r>
          </a:p>
          <a:p>
            <a:pPr marL="171450" indent="-171450">
              <a:spcBef>
                <a:spcPts val="600"/>
              </a:spcBef>
              <a:buFont typeface="Arial" charset="0"/>
              <a:buChar char="•"/>
            </a:pPr>
            <a:r>
              <a:rPr lang="en-US" sz="1800" dirty="0" smtClean="0"/>
              <a:t>Most </a:t>
            </a:r>
            <a:r>
              <a:rPr lang="en-US" sz="1800" dirty="0"/>
              <a:t>remote areas have limited services and facilities, so pack plenty of food and water. Be prepared for warm temperatures and bring sun protection.</a:t>
            </a:r>
          </a:p>
        </p:txBody>
      </p:sp>
      <p:sp>
        <p:nvSpPr>
          <p:cNvPr id="51" name="TextBox 50"/>
          <p:cNvSpPr txBox="1"/>
          <p:nvPr/>
        </p:nvSpPr>
        <p:spPr>
          <a:xfrm>
            <a:off x="685800" y="9221975"/>
            <a:ext cx="3967842" cy="4185761"/>
          </a:xfrm>
          <a:prstGeom prst="rect">
            <a:avLst/>
          </a:prstGeom>
          <a:noFill/>
        </p:spPr>
        <p:txBody>
          <a:bodyPr wrap="square" lIns="0" tIns="0" rIns="0" bIns="0" rtlCol="0">
            <a:spAutoFit/>
          </a:bodyPr>
          <a:lstStyle/>
          <a:p>
            <a:pPr marL="171450" indent="-171450">
              <a:spcBef>
                <a:spcPts val="600"/>
              </a:spcBef>
              <a:buFont typeface="Arial" charset="0"/>
              <a:buChar char="•"/>
            </a:pPr>
            <a:r>
              <a:rPr lang="en-US" sz="1800" dirty="0"/>
              <a:t>One of the best ways to ensure a safe and fun experience is planning ahead and being prepared.</a:t>
            </a:r>
          </a:p>
          <a:p>
            <a:pPr marL="171450" indent="-171450">
              <a:spcBef>
                <a:spcPts val="600"/>
              </a:spcBef>
              <a:buFont typeface="Arial" charset="0"/>
              <a:buChar char="•"/>
            </a:pPr>
            <a:r>
              <a:rPr lang="en-US" sz="1800" dirty="0"/>
              <a:t>Check websites and bulletin boards for fire restrictions such as campfire bans.</a:t>
            </a:r>
          </a:p>
          <a:p>
            <a:pPr marL="171450" indent="-171450">
              <a:spcBef>
                <a:spcPts val="600"/>
              </a:spcBef>
              <a:buFont typeface="Arial" charset="0"/>
              <a:buChar char="•"/>
            </a:pPr>
            <a:r>
              <a:rPr lang="en-US" sz="1800" dirty="0"/>
              <a:t>Do you have a place to stay? Most accommodations, including campgrounds are booked and dispersed camping may not be allowed.</a:t>
            </a:r>
          </a:p>
          <a:p>
            <a:pPr marL="171450" indent="-171450">
              <a:spcBef>
                <a:spcPts val="600"/>
              </a:spcBef>
              <a:buFont typeface="Arial" charset="0"/>
              <a:buChar char="•"/>
            </a:pPr>
            <a:r>
              <a:rPr lang="en-US" sz="1800" dirty="0"/>
              <a:t>Familiarize yourself with the rules and information specific to the site you are visiting. </a:t>
            </a:r>
          </a:p>
          <a:p>
            <a:pPr marL="171450" indent="-171450">
              <a:spcBef>
                <a:spcPts val="600"/>
              </a:spcBef>
              <a:buFont typeface="Arial" charset="0"/>
              <a:buChar char="•"/>
            </a:pPr>
            <a:r>
              <a:rPr lang="en-US" sz="1800" dirty="0"/>
              <a:t>Make sure you have the proper supplies and gear.</a:t>
            </a:r>
          </a:p>
        </p:txBody>
      </p:sp>
      <p:sp>
        <p:nvSpPr>
          <p:cNvPr id="52" name="TextBox 51"/>
          <p:cNvSpPr txBox="1"/>
          <p:nvPr/>
        </p:nvSpPr>
        <p:spPr>
          <a:xfrm>
            <a:off x="5120640" y="5687490"/>
            <a:ext cx="4249507" cy="1892826"/>
          </a:xfrm>
          <a:prstGeom prst="rect">
            <a:avLst/>
          </a:prstGeom>
          <a:noFill/>
        </p:spPr>
        <p:txBody>
          <a:bodyPr wrap="square" lIns="0" tIns="0" rIns="0" bIns="0" rtlCol="0">
            <a:spAutoFit/>
          </a:bodyPr>
          <a:lstStyle/>
          <a:p>
            <a:pPr marL="171450" indent="-171450">
              <a:spcBef>
                <a:spcPts val="600"/>
              </a:spcBef>
              <a:buFont typeface="Arial" charset="0"/>
              <a:buChar char="•"/>
            </a:pPr>
            <a:r>
              <a:rPr lang="en-US" sz="1800" dirty="0" smtClean="0"/>
              <a:t>Help </a:t>
            </a:r>
            <a:r>
              <a:rPr lang="en-US" sz="1800" dirty="0"/>
              <a:t>us protect our lands for all to enjoy. </a:t>
            </a:r>
          </a:p>
          <a:p>
            <a:pPr marL="171450" indent="-171450">
              <a:spcBef>
                <a:spcPts val="600"/>
              </a:spcBef>
              <a:buFont typeface="Arial" charset="0"/>
              <a:buChar char="•"/>
            </a:pPr>
            <a:r>
              <a:rPr lang="en-US" sz="1800" dirty="0" smtClean="0"/>
              <a:t>Tread </a:t>
            </a:r>
            <a:r>
              <a:rPr lang="en-US" sz="1800" dirty="0"/>
              <a:t>lightly and leave no trace. Leave your site better than you found it.</a:t>
            </a:r>
          </a:p>
          <a:p>
            <a:pPr marL="171450" indent="-171450">
              <a:spcBef>
                <a:spcPts val="600"/>
              </a:spcBef>
              <a:buFont typeface="Arial" charset="0"/>
              <a:buChar char="•"/>
            </a:pPr>
            <a:r>
              <a:rPr lang="en-US" sz="1800" dirty="0" smtClean="0"/>
              <a:t>Remove </a:t>
            </a:r>
            <a:r>
              <a:rPr lang="en-US" sz="1800" dirty="0"/>
              <a:t>all trash and remember to pack it in, pack it out!</a:t>
            </a:r>
          </a:p>
          <a:p>
            <a:pPr marL="171450" indent="-171450">
              <a:spcBef>
                <a:spcPts val="600"/>
              </a:spcBef>
              <a:buFont typeface="Arial" charset="0"/>
              <a:buChar char="•"/>
            </a:pPr>
            <a:r>
              <a:rPr lang="en-US" sz="1800" dirty="0" smtClean="0"/>
              <a:t>To </a:t>
            </a:r>
            <a:r>
              <a:rPr lang="en-US" sz="1800" dirty="0"/>
              <a:t>learn more, visit </a:t>
            </a:r>
            <a:r>
              <a:rPr lang="en-US" sz="1800" dirty="0" err="1"/>
              <a:t>www.lnt.org</a:t>
            </a:r>
            <a:r>
              <a:rPr lang="en-US" sz="1800" dirty="0"/>
              <a:t>/</a:t>
            </a:r>
          </a:p>
        </p:txBody>
      </p:sp>
      <p:sp>
        <p:nvSpPr>
          <p:cNvPr id="53" name="TextBox 52"/>
          <p:cNvSpPr txBox="1"/>
          <p:nvPr/>
        </p:nvSpPr>
        <p:spPr>
          <a:xfrm>
            <a:off x="5120640" y="8861751"/>
            <a:ext cx="4305111" cy="3277820"/>
          </a:xfrm>
          <a:prstGeom prst="rect">
            <a:avLst/>
          </a:prstGeom>
          <a:noFill/>
        </p:spPr>
        <p:txBody>
          <a:bodyPr wrap="square" lIns="0" tIns="0" rIns="0" bIns="0" rtlCol="0">
            <a:spAutoFit/>
          </a:bodyPr>
          <a:lstStyle/>
          <a:p>
            <a:pPr marL="171450" indent="-171450">
              <a:spcBef>
                <a:spcPts val="600"/>
              </a:spcBef>
              <a:buFont typeface="Arial" charset="0"/>
              <a:buChar char="•"/>
            </a:pPr>
            <a:r>
              <a:rPr lang="en-US" sz="1800" dirty="0"/>
              <a:t>August is peak wildfire season in the Pacific Northwest.</a:t>
            </a:r>
          </a:p>
          <a:p>
            <a:pPr marL="171450" indent="-171450">
              <a:spcBef>
                <a:spcPts val="600"/>
              </a:spcBef>
              <a:buFont typeface="Arial" charset="0"/>
              <a:buChar char="•"/>
            </a:pPr>
            <a:r>
              <a:rPr lang="en-US" sz="1800" dirty="0"/>
              <a:t>Avoid parking, driving or idling on dry grass as your vehicle can spark a wildfire.</a:t>
            </a:r>
          </a:p>
          <a:p>
            <a:pPr marL="171450" indent="-171450">
              <a:spcBef>
                <a:spcPts val="600"/>
              </a:spcBef>
              <a:buFont typeface="Arial" charset="0"/>
              <a:buChar char="•"/>
            </a:pPr>
            <a:r>
              <a:rPr lang="en-US" sz="1800" dirty="0"/>
              <a:t>Know fire risks and plan accordingly. Vehicles are required to have a shovel and fire extinguisher or gallon of water in most areas.</a:t>
            </a:r>
          </a:p>
          <a:p>
            <a:pPr marL="171450" indent="-171450">
              <a:spcBef>
                <a:spcPts val="600"/>
              </a:spcBef>
              <a:buFont typeface="Arial" charset="0"/>
              <a:buChar char="•"/>
            </a:pPr>
            <a:r>
              <a:rPr lang="en-US" sz="1800" dirty="0"/>
              <a:t>For more information on fire prevention and current fire restrictions, visit </a:t>
            </a:r>
            <a:r>
              <a:rPr lang="en-US" sz="1800" dirty="0" err="1"/>
              <a:t>www.keeporegongreen.org</a:t>
            </a:r>
            <a:endParaRPr lang="en-US" sz="1800"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0057" y="12395666"/>
            <a:ext cx="6858000" cy="202544"/>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5089" y="3468237"/>
            <a:ext cx="6608064" cy="1594104"/>
          </a:xfrm>
          <a:prstGeom prst="rect">
            <a:avLst/>
          </a:prstGeom>
        </p:spPr>
      </p:pic>
      <p:pic>
        <p:nvPicPr>
          <p:cNvPr id="17" name="Picture 16"/>
          <p:cNvPicPr>
            <a:picLocks noChangeAspect="1"/>
          </p:cNvPicPr>
          <p:nvPr/>
        </p:nvPicPr>
        <p:blipFill>
          <a:blip r:embed="rId5"/>
          <a:stretch>
            <a:fillRect/>
          </a:stretch>
        </p:blipFill>
        <p:spPr>
          <a:xfrm>
            <a:off x="-10565089" y="6222197"/>
            <a:ext cx="1739900" cy="609600"/>
          </a:xfrm>
          <a:prstGeom prst="rect">
            <a:avLst/>
          </a:prstGeom>
        </p:spPr>
      </p:pic>
      <p:pic>
        <p:nvPicPr>
          <p:cNvPr id="18" name="Picture 17"/>
          <p:cNvPicPr>
            <a:picLocks noChangeAspect="1"/>
          </p:cNvPicPr>
          <p:nvPr/>
        </p:nvPicPr>
        <p:blipFill>
          <a:blip r:embed="rId6"/>
          <a:stretch>
            <a:fillRect/>
          </a:stretch>
        </p:blipFill>
        <p:spPr>
          <a:xfrm>
            <a:off x="-7161074" y="6232185"/>
            <a:ext cx="2336800" cy="609600"/>
          </a:xfrm>
          <a:prstGeom prst="rect">
            <a:avLst/>
          </a:prstGeom>
        </p:spPr>
      </p:pic>
      <p:pic>
        <p:nvPicPr>
          <p:cNvPr id="19" name="Picture 18"/>
          <p:cNvPicPr>
            <a:picLocks noChangeAspect="1"/>
          </p:cNvPicPr>
          <p:nvPr/>
        </p:nvPicPr>
        <p:blipFill>
          <a:blip r:embed="rId7"/>
          <a:stretch>
            <a:fillRect/>
          </a:stretch>
        </p:blipFill>
        <p:spPr>
          <a:xfrm>
            <a:off x="-10565090" y="8375508"/>
            <a:ext cx="2438400" cy="609600"/>
          </a:xfrm>
          <a:prstGeom prst="rect">
            <a:avLst/>
          </a:prstGeom>
        </p:spPr>
      </p:pic>
      <p:pic>
        <p:nvPicPr>
          <p:cNvPr id="20" name="Picture 19"/>
          <p:cNvPicPr>
            <a:picLocks noChangeAspect="1"/>
          </p:cNvPicPr>
          <p:nvPr/>
        </p:nvPicPr>
        <p:blipFill>
          <a:blip r:embed="rId8"/>
          <a:stretch>
            <a:fillRect/>
          </a:stretch>
        </p:blipFill>
        <p:spPr>
          <a:xfrm>
            <a:off x="-7108450" y="8425110"/>
            <a:ext cx="3098800" cy="609600"/>
          </a:xfrm>
          <a:prstGeom prst="rect">
            <a:avLst/>
          </a:prstGeom>
        </p:spPr>
      </p:pic>
      <p:sp>
        <p:nvSpPr>
          <p:cNvPr id="21" name="TextBox 20"/>
          <p:cNvSpPr txBox="1"/>
          <p:nvPr/>
        </p:nvSpPr>
        <p:spPr>
          <a:xfrm>
            <a:off x="-7894789" y="5298462"/>
            <a:ext cx="3937764" cy="738664"/>
          </a:xfrm>
          <a:prstGeom prst="rect">
            <a:avLst/>
          </a:prstGeom>
          <a:noFill/>
        </p:spPr>
        <p:txBody>
          <a:bodyPr wrap="square" lIns="0" tIns="0" rIns="0" bIns="0" rtlCol="0">
            <a:spAutoFit/>
          </a:bodyPr>
          <a:lstStyle/>
          <a:p>
            <a:r>
              <a:rPr lang="en-US" sz="1200" dirty="0"/>
              <a:t>The eclipse is expected to attract millions of visitors, many of whom may be unfamiliar with public and private forestland boundaries in Oregon. During your stay, please be respectful of our beautiful state and what it has to offer. </a:t>
            </a:r>
          </a:p>
        </p:txBody>
      </p:sp>
      <p:sp>
        <p:nvSpPr>
          <p:cNvPr id="22" name="TextBox 21"/>
          <p:cNvSpPr txBox="1"/>
          <p:nvPr/>
        </p:nvSpPr>
        <p:spPr>
          <a:xfrm>
            <a:off x="-10565090" y="6882432"/>
            <a:ext cx="3204049" cy="1369606"/>
          </a:xfrm>
          <a:prstGeom prst="rect">
            <a:avLst/>
          </a:prstGeom>
          <a:noFill/>
        </p:spPr>
        <p:txBody>
          <a:bodyPr wrap="square" lIns="0" tIns="0" rIns="0" bIns="0" rtlCol="0">
            <a:spAutoFit/>
          </a:bodyPr>
          <a:lstStyle/>
          <a:p>
            <a:pPr marL="171450" indent="-171450">
              <a:spcBef>
                <a:spcPts val="600"/>
              </a:spcBef>
              <a:buFont typeface="Arial" charset="0"/>
              <a:buChar char="•"/>
            </a:pPr>
            <a:r>
              <a:rPr lang="en-US" sz="1200" dirty="0" smtClean="0"/>
              <a:t>Keep </a:t>
            </a:r>
            <a:r>
              <a:rPr lang="en-US" sz="1200" dirty="0"/>
              <a:t>yourself safe by understanding risks, respecting signs and barriers, staying within your limits, and taking responsibility for your safety.</a:t>
            </a:r>
          </a:p>
          <a:p>
            <a:pPr marL="171450" indent="-171450">
              <a:spcBef>
                <a:spcPts val="600"/>
              </a:spcBef>
              <a:buFont typeface="Arial" charset="0"/>
              <a:buChar char="•"/>
            </a:pPr>
            <a:r>
              <a:rPr lang="en-US" sz="1200" dirty="0" smtClean="0"/>
              <a:t>Most </a:t>
            </a:r>
            <a:r>
              <a:rPr lang="en-US" sz="1200" dirty="0"/>
              <a:t>remote areas have limited services and facilities, so pack plenty of food and water. Be prepared for warm temperatures and bring sun protection.</a:t>
            </a:r>
          </a:p>
        </p:txBody>
      </p:sp>
      <p:sp>
        <p:nvSpPr>
          <p:cNvPr id="23" name="TextBox 22"/>
          <p:cNvSpPr txBox="1"/>
          <p:nvPr/>
        </p:nvSpPr>
        <p:spPr>
          <a:xfrm>
            <a:off x="-10565090" y="9056290"/>
            <a:ext cx="3269535" cy="2339102"/>
          </a:xfrm>
          <a:prstGeom prst="rect">
            <a:avLst/>
          </a:prstGeom>
          <a:noFill/>
        </p:spPr>
        <p:txBody>
          <a:bodyPr wrap="square" lIns="0" tIns="0" rIns="0" bIns="0" rtlCol="0">
            <a:spAutoFit/>
          </a:bodyPr>
          <a:lstStyle/>
          <a:p>
            <a:pPr marL="171450" indent="-171450">
              <a:spcBef>
                <a:spcPts val="600"/>
              </a:spcBef>
              <a:buFont typeface="Arial" charset="0"/>
              <a:buChar char="•"/>
            </a:pPr>
            <a:r>
              <a:rPr lang="en-US" sz="1200" dirty="0" smtClean="0"/>
              <a:t>One </a:t>
            </a:r>
            <a:r>
              <a:rPr lang="en-US" sz="1200" dirty="0"/>
              <a:t>of the best ways to ensure a safe and fun experience is planning ahead and being prepared</a:t>
            </a:r>
            <a:r>
              <a:rPr lang="en-US" sz="1200" dirty="0" smtClean="0"/>
              <a:t>.</a:t>
            </a:r>
          </a:p>
          <a:p>
            <a:pPr marL="171450" indent="-171450">
              <a:spcBef>
                <a:spcPts val="600"/>
              </a:spcBef>
              <a:buFont typeface="Arial" charset="0"/>
              <a:buChar char="•"/>
            </a:pPr>
            <a:r>
              <a:rPr lang="en-US" sz="1200" dirty="0"/>
              <a:t>Check websites and bulletin boards for fire </a:t>
            </a:r>
            <a:r>
              <a:rPr lang="en-US" sz="1200" dirty="0" smtClean="0"/>
              <a:t>restrictions such as campfire bans.</a:t>
            </a:r>
            <a:endParaRPr lang="en-US" sz="1200" dirty="0"/>
          </a:p>
          <a:p>
            <a:pPr marL="171450" indent="-171450">
              <a:spcBef>
                <a:spcPts val="600"/>
              </a:spcBef>
              <a:buFont typeface="Arial" charset="0"/>
              <a:buChar char="•"/>
            </a:pPr>
            <a:r>
              <a:rPr lang="en-US" sz="1200" dirty="0" smtClean="0"/>
              <a:t>Do </a:t>
            </a:r>
            <a:r>
              <a:rPr lang="en-US" sz="1200" dirty="0"/>
              <a:t>you have a place to stay? Most accommodations, including campgrounds are booked and dispersed camping may not be allowed.</a:t>
            </a:r>
          </a:p>
          <a:p>
            <a:pPr marL="171450" indent="-171450">
              <a:spcBef>
                <a:spcPts val="600"/>
              </a:spcBef>
              <a:buFont typeface="Arial" charset="0"/>
              <a:buChar char="•"/>
            </a:pPr>
            <a:r>
              <a:rPr lang="en-US" sz="1200" dirty="0" smtClean="0"/>
              <a:t>Familiarize </a:t>
            </a:r>
            <a:r>
              <a:rPr lang="en-US" sz="1200" dirty="0"/>
              <a:t>yourself with the rules and </a:t>
            </a:r>
            <a:r>
              <a:rPr lang="en-US" sz="1200" dirty="0" smtClean="0"/>
              <a:t>information </a:t>
            </a:r>
            <a:r>
              <a:rPr lang="en-US" sz="1200" dirty="0"/>
              <a:t>specific to the site you are visiting. </a:t>
            </a:r>
          </a:p>
          <a:p>
            <a:pPr marL="171450" indent="-171450">
              <a:spcBef>
                <a:spcPts val="600"/>
              </a:spcBef>
              <a:buFont typeface="Arial" charset="0"/>
              <a:buChar char="•"/>
            </a:pPr>
            <a:r>
              <a:rPr lang="en-US" sz="1200" dirty="0" smtClean="0"/>
              <a:t>Make </a:t>
            </a:r>
            <a:r>
              <a:rPr lang="en-US" sz="1200" dirty="0"/>
              <a:t>sure you have the proper supplies and gear.</a:t>
            </a:r>
          </a:p>
        </p:txBody>
      </p:sp>
      <p:sp>
        <p:nvSpPr>
          <p:cNvPr id="24" name="TextBox 23"/>
          <p:cNvSpPr txBox="1"/>
          <p:nvPr/>
        </p:nvSpPr>
        <p:spPr>
          <a:xfrm>
            <a:off x="-7161074" y="6918169"/>
            <a:ext cx="3204049" cy="1338828"/>
          </a:xfrm>
          <a:prstGeom prst="rect">
            <a:avLst/>
          </a:prstGeom>
          <a:noFill/>
        </p:spPr>
        <p:txBody>
          <a:bodyPr wrap="square" lIns="0" tIns="0" rIns="0" bIns="0" rtlCol="0">
            <a:spAutoFit/>
          </a:bodyPr>
          <a:lstStyle/>
          <a:p>
            <a:pPr marL="171450" indent="-171450">
              <a:spcBef>
                <a:spcPts val="600"/>
              </a:spcBef>
              <a:buFont typeface="Arial" charset="0"/>
              <a:buChar char="•"/>
            </a:pPr>
            <a:r>
              <a:rPr lang="en-US" sz="1200" dirty="0" smtClean="0"/>
              <a:t>Help </a:t>
            </a:r>
            <a:r>
              <a:rPr lang="en-US" sz="1200" dirty="0"/>
              <a:t>us protect our lands for all to enjoy. </a:t>
            </a:r>
          </a:p>
          <a:p>
            <a:pPr marL="171450" indent="-171450">
              <a:spcBef>
                <a:spcPts val="600"/>
              </a:spcBef>
              <a:buFont typeface="Arial" charset="0"/>
              <a:buChar char="•"/>
            </a:pPr>
            <a:r>
              <a:rPr lang="en-US" sz="1200" dirty="0" smtClean="0"/>
              <a:t>Tread </a:t>
            </a:r>
            <a:r>
              <a:rPr lang="en-US" sz="1200" dirty="0"/>
              <a:t>lightly and leave no trace. Leave your site better than you found it.</a:t>
            </a:r>
          </a:p>
          <a:p>
            <a:pPr marL="171450" indent="-171450">
              <a:spcBef>
                <a:spcPts val="600"/>
              </a:spcBef>
              <a:buFont typeface="Arial" charset="0"/>
              <a:buChar char="•"/>
            </a:pPr>
            <a:r>
              <a:rPr lang="en-US" sz="1200" dirty="0" smtClean="0"/>
              <a:t>Remove </a:t>
            </a:r>
            <a:r>
              <a:rPr lang="en-US" sz="1200" dirty="0"/>
              <a:t>all trash and remember to pack it in, pack it out!</a:t>
            </a:r>
          </a:p>
          <a:p>
            <a:pPr marL="171450" indent="-171450">
              <a:spcBef>
                <a:spcPts val="600"/>
              </a:spcBef>
              <a:buFont typeface="Arial" charset="0"/>
              <a:buChar char="•"/>
            </a:pPr>
            <a:r>
              <a:rPr lang="en-US" sz="1200" dirty="0" smtClean="0"/>
              <a:t>To </a:t>
            </a:r>
            <a:r>
              <a:rPr lang="en-US" sz="1200" dirty="0"/>
              <a:t>learn more, visit </a:t>
            </a:r>
            <a:r>
              <a:rPr lang="en-US" sz="1200" dirty="0" err="1"/>
              <a:t>www.lnt.org</a:t>
            </a:r>
            <a:r>
              <a:rPr lang="en-US" sz="1200" dirty="0"/>
              <a:t>/</a:t>
            </a:r>
          </a:p>
        </p:txBody>
      </p:sp>
      <p:sp>
        <p:nvSpPr>
          <p:cNvPr id="25" name="TextBox 24"/>
          <p:cNvSpPr txBox="1"/>
          <p:nvPr/>
        </p:nvSpPr>
        <p:spPr>
          <a:xfrm>
            <a:off x="-7161074" y="9092027"/>
            <a:ext cx="3204049" cy="2154436"/>
          </a:xfrm>
          <a:prstGeom prst="rect">
            <a:avLst/>
          </a:prstGeom>
          <a:noFill/>
        </p:spPr>
        <p:txBody>
          <a:bodyPr wrap="square" lIns="0" tIns="0" rIns="0" bIns="0" rtlCol="0">
            <a:spAutoFit/>
          </a:bodyPr>
          <a:lstStyle/>
          <a:p>
            <a:pPr marL="171450" indent="-171450">
              <a:spcBef>
                <a:spcPts val="600"/>
              </a:spcBef>
              <a:buFont typeface="Arial" charset="0"/>
              <a:buChar char="•"/>
            </a:pPr>
            <a:r>
              <a:rPr lang="en-US" sz="1200" dirty="0" smtClean="0"/>
              <a:t>August </a:t>
            </a:r>
            <a:r>
              <a:rPr lang="en-US" sz="1200" dirty="0"/>
              <a:t>is peak wildfire season in the Pacific Northwest.</a:t>
            </a:r>
          </a:p>
          <a:p>
            <a:pPr marL="171450" indent="-171450">
              <a:spcBef>
                <a:spcPts val="600"/>
              </a:spcBef>
              <a:buFont typeface="Arial" charset="0"/>
              <a:buChar char="•"/>
            </a:pPr>
            <a:r>
              <a:rPr lang="en-US" sz="1200" dirty="0" smtClean="0"/>
              <a:t>Avoid parking, driving or idling on </a:t>
            </a:r>
            <a:r>
              <a:rPr lang="en-US" sz="1200" dirty="0"/>
              <a:t>dry grass as your vehicle can spark a wildfire.</a:t>
            </a:r>
          </a:p>
          <a:p>
            <a:pPr marL="171450" indent="-171450">
              <a:spcBef>
                <a:spcPts val="600"/>
              </a:spcBef>
              <a:buFont typeface="Arial" charset="0"/>
              <a:buChar char="•"/>
            </a:pPr>
            <a:r>
              <a:rPr lang="en-US" sz="1200" dirty="0"/>
              <a:t>Know fire risks and plan </a:t>
            </a:r>
            <a:r>
              <a:rPr lang="en-US" sz="1200" dirty="0" smtClean="0"/>
              <a:t>accordingly. </a:t>
            </a:r>
            <a:r>
              <a:rPr lang="en-US" sz="1200" dirty="0" smtClean="0"/>
              <a:t>Vehicles </a:t>
            </a:r>
            <a:r>
              <a:rPr lang="en-US" sz="1200" dirty="0"/>
              <a:t>are required to have a shovel and fire extinguisher or gallon of water in </a:t>
            </a:r>
            <a:r>
              <a:rPr lang="en-US" sz="1200" dirty="0" smtClean="0"/>
              <a:t>most </a:t>
            </a:r>
            <a:r>
              <a:rPr lang="en-US" sz="1200" dirty="0"/>
              <a:t>areas.</a:t>
            </a:r>
          </a:p>
          <a:p>
            <a:pPr marL="171450" indent="-171450">
              <a:spcBef>
                <a:spcPts val="600"/>
              </a:spcBef>
              <a:buFont typeface="Arial" charset="0"/>
              <a:buChar char="•"/>
            </a:pPr>
            <a:r>
              <a:rPr lang="en-US" sz="1200" dirty="0" smtClean="0"/>
              <a:t>For </a:t>
            </a:r>
            <a:r>
              <a:rPr lang="en-US" sz="1200" dirty="0"/>
              <a:t>more information on fire prevention and current fire restrictions, visit </a:t>
            </a:r>
            <a:r>
              <a:rPr lang="en-US" sz="1200" dirty="0" err="1"/>
              <a:t>www.keeporegongreen.org</a:t>
            </a:r>
            <a:endParaRPr lang="en-US" sz="1200" dirty="0"/>
          </a:p>
        </p:txBody>
      </p:sp>
      <p:pic>
        <p:nvPicPr>
          <p:cNvPr id="26" name="Picture 25"/>
          <p:cNvPicPr>
            <a:picLocks noChangeAspect="1"/>
          </p:cNvPicPr>
          <p:nvPr/>
        </p:nvPicPr>
        <p:blipFill>
          <a:blip r:embed="rId9"/>
          <a:stretch>
            <a:fillRect/>
          </a:stretch>
        </p:blipFill>
        <p:spPr>
          <a:xfrm>
            <a:off x="-10565090" y="5238057"/>
            <a:ext cx="2260600" cy="850900"/>
          </a:xfrm>
          <a:prstGeom prst="rect">
            <a:avLst/>
          </a:prstGeom>
        </p:spPr>
      </p:pic>
      <p:sp>
        <p:nvSpPr>
          <p:cNvPr id="27" name="TextBox 26"/>
          <p:cNvSpPr txBox="1"/>
          <p:nvPr/>
        </p:nvSpPr>
        <p:spPr>
          <a:xfrm>
            <a:off x="1659396" y="13954811"/>
            <a:ext cx="2421859" cy="492443"/>
          </a:xfrm>
          <a:prstGeom prst="rect">
            <a:avLst/>
          </a:prstGeom>
          <a:noFill/>
        </p:spPr>
        <p:txBody>
          <a:bodyPr wrap="square" lIns="0" tIns="0" rIns="0" bIns="0" rtlCol="0">
            <a:spAutoFit/>
          </a:bodyPr>
          <a:lstStyle/>
          <a:p>
            <a:pPr algn="ctr"/>
            <a:r>
              <a:rPr lang="en-US" sz="1600" dirty="0" smtClean="0"/>
              <a:t>Agency logo and contact information here.</a:t>
            </a:r>
            <a:endParaRPr lang="en-US" sz="1600" dirty="0"/>
          </a:p>
        </p:txBody>
      </p:sp>
      <p:pic>
        <p:nvPicPr>
          <p:cNvPr id="28" name="Picture 27"/>
          <p:cNvPicPr>
            <a:picLocks noChangeAspect="1"/>
          </p:cNvPicPr>
          <p:nvPr/>
        </p:nvPicPr>
        <p:blipFill>
          <a:blip r:embed="rId10"/>
          <a:stretch>
            <a:fillRect/>
          </a:stretch>
        </p:blipFill>
        <p:spPr>
          <a:xfrm>
            <a:off x="4326450" y="13678042"/>
            <a:ext cx="3560112" cy="859053"/>
          </a:xfrm>
          <a:prstGeom prst="rect">
            <a:avLst/>
          </a:prstGeom>
        </p:spPr>
      </p:pic>
      <p:pic>
        <p:nvPicPr>
          <p:cNvPr id="29" name="Picture 28"/>
          <p:cNvPicPr>
            <a:picLocks noChangeAspect="1"/>
          </p:cNvPicPr>
          <p:nvPr/>
        </p:nvPicPr>
        <p:blipFill>
          <a:blip r:embed="rId11"/>
          <a:stretch>
            <a:fillRect/>
          </a:stretch>
        </p:blipFill>
        <p:spPr>
          <a:xfrm>
            <a:off x="8131757" y="13309568"/>
            <a:ext cx="1317742" cy="1650504"/>
          </a:xfrm>
          <a:prstGeom prst="rect">
            <a:avLst/>
          </a:prstGeom>
        </p:spPr>
      </p:pic>
      <p:pic>
        <p:nvPicPr>
          <p:cNvPr id="30" name="Picture 29"/>
          <p:cNvPicPr>
            <a:picLocks noChangeAspect="1"/>
          </p:cNvPicPr>
          <p:nvPr/>
        </p:nvPicPr>
        <p:blipFill>
          <a:blip r:embed="rId12"/>
          <a:stretch>
            <a:fillRect/>
          </a:stretch>
        </p:blipFill>
        <p:spPr>
          <a:xfrm>
            <a:off x="685800" y="13407736"/>
            <a:ext cx="1055218" cy="1295881"/>
          </a:xfrm>
          <a:prstGeom prst="rect">
            <a:avLst/>
          </a:prstGeom>
        </p:spPr>
      </p:pic>
    </p:spTree>
    <p:extLst>
      <p:ext uri="{BB962C8B-B14F-4D97-AF65-F5344CB8AC3E}">
        <p14:creationId xmlns:p14="http://schemas.microsoft.com/office/powerpoint/2010/main" val="17184648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TotalTime>
  <Words>579</Words>
  <Application>Microsoft Macintosh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Calibri Light</vt:lpstr>
      <vt:lpstr>Arial</vt:lpstr>
      <vt:lpstr>Office Theme</vt:lpstr>
      <vt:lpstr>PowerPoint Presentation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12</cp:revision>
  <dcterms:created xsi:type="dcterms:W3CDTF">2017-06-19T17:09:46Z</dcterms:created>
  <dcterms:modified xsi:type="dcterms:W3CDTF">2017-06-21T22:56:45Z</dcterms:modified>
</cp:coreProperties>
</file>