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18"/>
  </p:notesMasterIdLst>
  <p:handoutMasterIdLst>
    <p:handoutMasterId r:id="rId19"/>
  </p:handout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934" autoAdjust="0"/>
    <p:restoredTop sz="93513" autoAdjust="0"/>
  </p:normalViewPr>
  <p:slideViewPr>
    <p:cSldViewPr>
      <p:cViewPr varScale="1">
        <p:scale>
          <a:sx n="122" d="100"/>
          <a:sy n="122" d="100"/>
        </p:scale>
        <p:origin x="-131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92" d="100"/>
          <a:sy n="92" d="100"/>
        </p:scale>
        <p:origin x="-3780" y="-102"/>
      </p:cViewPr>
      <p:guideLst>
        <p:guide orient="horz" pos="2880"/>
        <p:guide pos="2160"/>
      </p:guideLst>
    </p:cSldViewPr>
  </p:notesViewPr>
  <p:gridSpacing cx="78028800" cy="78028800"/>
</p:viewPr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76B9F7-93D2-4574-B708-F95D57B8CD8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20F416-6EA0-4B58-BCC3-28D6CB83A272}" type="datetimeFigureOut">
              <a:rPr lang="en-US" smtClean="0"/>
              <a:pPr/>
              <a:t>11/29/2010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A2371F-8415-4F90-8A61-4534941139B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143000"/>
            <a:ext cx="8382000" cy="1219200"/>
          </a:xfrm>
        </p:spPr>
        <p:txBody>
          <a:bodyPr anchor="t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685800"/>
            <a:ext cx="7772400" cy="12192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2">
                    <a:lumMod val="9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1047750" y="1981200"/>
            <a:ext cx="7048500" cy="46482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34200" y="6629400"/>
            <a:ext cx="2209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Slide 0-</a:t>
            </a:r>
            <a:fld id="{9B0275EC-D83B-41CF-A730-6EE89033212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629400"/>
            <a:ext cx="2895600" cy="228600"/>
          </a:xfrm>
          <a:prstGeom prst="rect">
            <a:avLst/>
          </a:prstGeom>
        </p:spPr>
        <p:txBody>
          <a:bodyPr/>
          <a:lstStyle>
            <a:lvl1pPr>
              <a:defRPr lang="en-US" sz="1000" b="0" kern="1200" dirty="0" smtClean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Unit 0       Introduction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34200" y="6629400"/>
            <a:ext cx="2209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Slide 0-</a:t>
            </a:r>
            <a:fld id="{9B0275EC-D83B-41CF-A730-6EE89033212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629400"/>
            <a:ext cx="2895600" cy="228600"/>
          </a:xfrm>
          <a:prstGeom prst="rect">
            <a:avLst/>
          </a:prstGeom>
        </p:spPr>
        <p:txBody>
          <a:bodyPr/>
          <a:lstStyle>
            <a:lvl1pPr>
              <a:defRPr lang="en-US" sz="1000" b="0" kern="1200" dirty="0" smtClean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Unit 0       Introduction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34200" y="6629400"/>
            <a:ext cx="2209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Slide 0-</a:t>
            </a:r>
            <a:fld id="{9B0275EC-D83B-41CF-A730-6EE89033212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629400"/>
            <a:ext cx="2895600" cy="228600"/>
          </a:xfrm>
          <a:prstGeom prst="rect">
            <a:avLst/>
          </a:prstGeom>
        </p:spPr>
        <p:txBody>
          <a:bodyPr/>
          <a:lstStyle>
            <a:lvl1pPr>
              <a:defRPr lang="en-US" sz="1000" b="0" kern="1200" dirty="0" smtClean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Unit 0       Introduction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in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 b="1"/>
            </a:lvl1pPr>
            <a:lvl2pPr>
              <a:defRPr sz="2400" b="1"/>
            </a:lvl2pPr>
            <a:lvl3pPr>
              <a:defRPr sz="2000" b="1"/>
            </a:lvl3pPr>
            <a:lvl4pPr>
              <a:defRPr sz="1800" b="1"/>
            </a:lvl4pPr>
            <a:lvl5pPr>
              <a:defRPr sz="1800"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b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34200" y="6629400"/>
            <a:ext cx="2209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Slide 0-</a:t>
            </a:r>
            <a:fld id="{9B0275EC-D83B-41CF-A730-6EE89033212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629400"/>
            <a:ext cx="2895600" cy="228600"/>
          </a:xfrm>
          <a:prstGeom prst="rect">
            <a:avLst/>
          </a:prstGeom>
        </p:spPr>
        <p:txBody>
          <a:bodyPr/>
          <a:lstStyle>
            <a:lvl1pPr>
              <a:defRPr lang="en-US" sz="1000" b="0" kern="1200" dirty="0" smtClean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Unit 0       Introduction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34200" y="6629400"/>
            <a:ext cx="2209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Slide 0-</a:t>
            </a:r>
            <a:fld id="{9B0275EC-D83B-41CF-A730-6EE89033212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629400"/>
            <a:ext cx="2895600" cy="228600"/>
          </a:xfrm>
          <a:prstGeom prst="rect">
            <a:avLst/>
          </a:prstGeom>
        </p:spPr>
        <p:txBody>
          <a:bodyPr/>
          <a:lstStyle>
            <a:lvl1pPr>
              <a:defRPr lang="en-US" sz="1000" b="0" kern="1200" dirty="0" smtClean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Unit 0       Introduction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ingle pa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buFontTx/>
              <a:buNone/>
              <a:defRPr sz="36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34200" y="6629400"/>
            <a:ext cx="2209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Slide 0-</a:t>
            </a:r>
            <a:fld id="{9B0275EC-D83B-41CF-A730-6EE89033212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629400"/>
            <a:ext cx="2895600" cy="228600"/>
          </a:xfrm>
          <a:prstGeom prst="rect">
            <a:avLst/>
          </a:prstGeom>
        </p:spPr>
        <p:txBody>
          <a:bodyPr/>
          <a:lstStyle>
            <a:lvl1pPr>
              <a:defRPr lang="en-US" sz="1000" b="0" kern="1200" dirty="0" smtClean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Unit 0       Introduction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ra w single 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609600"/>
          </a:xfrm>
        </p:spPr>
        <p:txBody>
          <a:bodyPr>
            <a:normAutofit/>
          </a:bodyPr>
          <a:lstStyle>
            <a:lvl1pPr algn="ctr">
              <a:buFontTx/>
              <a:buNone/>
              <a:defRPr sz="28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1581150" y="2209800"/>
            <a:ext cx="5981700" cy="32766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idx="11"/>
          </p:nvPr>
        </p:nvSpPr>
        <p:spPr>
          <a:xfrm>
            <a:off x="457200" y="5562600"/>
            <a:ext cx="8229600" cy="1219200"/>
          </a:xfrm>
        </p:spPr>
        <p:txBody>
          <a:bodyPr>
            <a:normAutofit/>
          </a:bodyPr>
          <a:lstStyle>
            <a:lvl1pPr algn="ctr">
              <a:buFontTx/>
              <a:buNone/>
              <a:defRPr sz="28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34200" y="6629400"/>
            <a:ext cx="2209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Slide 0-</a:t>
            </a:r>
            <a:fld id="{9B0275EC-D83B-41CF-A730-6EE89033212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629400"/>
            <a:ext cx="2895600" cy="228600"/>
          </a:xfrm>
          <a:prstGeom prst="rect">
            <a:avLst/>
          </a:prstGeom>
        </p:spPr>
        <p:txBody>
          <a:bodyPr/>
          <a:lstStyle>
            <a:lvl1pPr>
              <a:defRPr lang="en-US" sz="1000" b="0" kern="1200" dirty="0" smtClean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Unit 0       Introduction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s w/ single pi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715000" cy="5029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6248400" y="1676400"/>
            <a:ext cx="2590800" cy="48006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34200" y="6629400"/>
            <a:ext cx="2209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Slide 0-</a:t>
            </a:r>
            <a:fld id="{9B0275EC-D83B-41CF-A730-6EE89033212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629400"/>
            <a:ext cx="2895600" cy="228600"/>
          </a:xfrm>
          <a:prstGeom prst="rect">
            <a:avLst/>
          </a:prstGeom>
        </p:spPr>
        <p:txBody>
          <a:bodyPr/>
          <a:lstStyle>
            <a:lvl1pPr>
              <a:defRPr lang="en-US" sz="1000" b="0" kern="1200" dirty="0" smtClean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Unit 0       Introduction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34200" y="6629400"/>
            <a:ext cx="2209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Slide 0-</a:t>
            </a:r>
            <a:fld id="{9B0275EC-D83B-41CF-A730-6EE89033212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629400"/>
            <a:ext cx="2895600" cy="228600"/>
          </a:xfrm>
          <a:prstGeom prst="rect">
            <a:avLst/>
          </a:prstGeom>
        </p:spPr>
        <p:txBody>
          <a:bodyPr/>
          <a:lstStyle>
            <a:lvl1pPr>
              <a:defRPr lang="en-US" sz="1000" b="0" kern="1200" dirty="0" smtClean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Unit 0       Introduction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 co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 numCol="2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34200" y="6629400"/>
            <a:ext cx="2209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Slide 0-</a:t>
            </a:r>
            <a:fld id="{9B0275EC-D83B-41CF-A730-6EE89033212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629400"/>
            <a:ext cx="2895600" cy="228600"/>
          </a:xfrm>
          <a:prstGeom prst="rect">
            <a:avLst/>
          </a:prstGeom>
        </p:spPr>
        <p:txBody>
          <a:bodyPr/>
          <a:lstStyle>
            <a:lvl1pPr>
              <a:defRPr lang="en-US" sz="1000" b="0" kern="1200" dirty="0" smtClean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Unit 0       Introduction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34200" y="6629400"/>
            <a:ext cx="2209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Slide 0-</a:t>
            </a:r>
            <a:fld id="{9B0275EC-D83B-41CF-A730-6EE89033212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629400"/>
            <a:ext cx="2895600" cy="228600"/>
          </a:xfrm>
          <a:prstGeom prst="rect">
            <a:avLst/>
          </a:prstGeom>
        </p:spPr>
        <p:txBody>
          <a:bodyPr/>
          <a:lstStyle>
            <a:lvl1pPr>
              <a:defRPr lang="en-US" sz="1000" b="0" kern="1200" dirty="0" smtClean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Unit 0       Introduction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934200" y="6629400"/>
            <a:ext cx="2209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Slide 0-</a:t>
            </a:r>
            <a:fld id="{9B0275EC-D83B-41CF-A730-6EE89033212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629400"/>
            <a:ext cx="2895600" cy="228600"/>
          </a:xfrm>
          <a:prstGeom prst="rect">
            <a:avLst/>
          </a:prstGeom>
        </p:spPr>
        <p:txBody>
          <a:bodyPr/>
          <a:lstStyle>
            <a:lvl1pPr>
              <a:defRPr lang="en-US" sz="1000" b="0" kern="1200" dirty="0" smtClean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Unit 0       Introduction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556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502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Footer Placeholder 4"/>
          <p:cNvSpPr txBox="1">
            <a:spLocks/>
          </p:cNvSpPr>
          <p:nvPr/>
        </p:nvSpPr>
        <p:spPr>
          <a:xfrm>
            <a:off x="152400" y="76200"/>
            <a:ext cx="2895600" cy="304800"/>
          </a:xfrm>
          <a:prstGeom prst="rect">
            <a:avLst/>
          </a:prstGeom>
        </p:spPr>
        <p:txBody>
          <a:bodyPr/>
          <a:lstStyle>
            <a:lvl1pPr>
              <a:defRPr lang="en-US" sz="1000" b="0" kern="1200" dirty="0" smtClean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S-271    Helicopter Crewmember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34200" y="6629400"/>
            <a:ext cx="2209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Slide 0-</a:t>
            </a:r>
            <a:fld id="{9B0275EC-D83B-41CF-A730-6EE89033212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629400"/>
            <a:ext cx="2895600" cy="228600"/>
          </a:xfrm>
          <a:prstGeom prst="rect">
            <a:avLst/>
          </a:prstGeom>
        </p:spPr>
        <p:txBody>
          <a:bodyPr/>
          <a:lstStyle>
            <a:lvl1pPr>
              <a:defRPr lang="en-US" sz="1000" b="0" kern="1200" dirty="0" smtClean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Unit 0       Introduction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 cap="none" spc="0">
          <a:ln w="17780" cmpd="sng">
            <a:solidFill>
              <a:schemeClr val="accent1">
                <a:tint val="3000"/>
              </a:schemeClr>
            </a:solidFill>
            <a:prstDash val="solid"/>
            <a:miter lim="800000"/>
          </a:ln>
          <a:gradFill>
            <a:gsLst>
              <a:gs pos="10000">
                <a:schemeClr val="accent1">
                  <a:tint val="63000"/>
                  <a:sat val="105000"/>
                </a:schemeClr>
              </a:gs>
              <a:gs pos="90000">
                <a:schemeClr val="accent1">
                  <a:shade val="50000"/>
                  <a:satMod val="100000"/>
                </a:schemeClr>
              </a:gs>
            </a:gsLst>
            <a:lin ang="5400000"/>
          </a:gradFill>
          <a:effectLst>
            <a:outerShdw blurRad="55000" dist="50800" dir="5400000" algn="tl">
              <a:srgbClr val="000000">
                <a:alpha val="33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b="1" kern="1200">
          <a:solidFill>
            <a:schemeClr val="bg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1" kern="1200">
          <a:solidFill>
            <a:schemeClr val="bg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b="1" kern="1200">
          <a:solidFill>
            <a:schemeClr val="bg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b="1" kern="1200">
          <a:solidFill>
            <a:schemeClr val="bg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b="1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1752600"/>
            <a:ext cx="3276600" cy="4928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274638"/>
            <a:ext cx="8229600" cy="1630362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en-US" spc="50" dirty="0" smtClean="0">
                <a:ln w="11430"/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S-271 Law Enforcement </a:t>
            </a:r>
            <a:r>
              <a:rPr lang="en-US" spc="50" dirty="0" err="1" smtClean="0">
                <a:ln w="11430"/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Helicoper</a:t>
            </a:r>
            <a:r>
              <a:rPr lang="en-US" spc="50" dirty="0" smtClean="0">
                <a:ln w="11430"/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Crewmember</a:t>
            </a:r>
            <a:endParaRPr lang="en-US" spc="50" dirty="0">
              <a:ln w="11430"/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Slide 0-</a:t>
            </a:r>
            <a:fld id="{9B0275EC-D83B-41CF-A730-6EE890332126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Unit 0       Introduction</a:t>
            </a:r>
            <a:endParaRPr lang="en-US" dirty="0"/>
          </a:p>
        </p:txBody>
      </p:sp>
      <p:pic>
        <p:nvPicPr>
          <p:cNvPr id="1026" name="Picture 2" descr="E:\avaition\avaition\Pics\DSC_007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2819400"/>
            <a:ext cx="4583906" cy="304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None/>
            </a:pPr>
            <a:r>
              <a:rPr lang="en-US" dirty="0" smtClean="0">
                <a:solidFill>
                  <a:srgbClr val="FFC000"/>
                </a:solidFill>
              </a:rPr>
              <a:t>Students will:</a:t>
            </a:r>
          </a:p>
          <a:p>
            <a:pPr marL="514350" indent="-514350"/>
            <a:r>
              <a:rPr lang="en-US" dirty="0" smtClean="0"/>
              <a:t>Have an interest in becoming a Law Enforcement Helicopter Crewmember.</a:t>
            </a:r>
          </a:p>
          <a:p>
            <a:pPr marL="514350" indent="-514350"/>
            <a:r>
              <a:rPr lang="en-US" dirty="0" smtClean="0"/>
              <a:t>Exhibit mutual cooperation with the group.</a:t>
            </a:r>
          </a:p>
          <a:p>
            <a:pPr marL="514350" indent="-514350"/>
            <a:r>
              <a:rPr lang="en-US" dirty="0" smtClean="0"/>
              <a:t>Be open-minded to accomplishments during the course presentation.</a:t>
            </a:r>
          </a:p>
          <a:p>
            <a:pPr marL="514350" indent="-514350"/>
            <a:r>
              <a:rPr lang="en-US" dirty="0" smtClean="0"/>
              <a:t>Participate actively in all of the training exercises presented in the course.</a:t>
            </a:r>
          </a:p>
          <a:p>
            <a:pPr marL="514350" indent="-514350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Instructor Expectations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Slide 0-</a:t>
            </a:r>
            <a:fld id="{9B0275EC-D83B-41CF-A730-6EE890332126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Unit 0       Introduction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None/>
            </a:pPr>
            <a:r>
              <a:rPr lang="en-US" dirty="0" smtClean="0">
                <a:solidFill>
                  <a:srgbClr val="FFC000"/>
                </a:solidFill>
              </a:rPr>
              <a:t>Students will:</a:t>
            </a:r>
          </a:p>
          <a:p>
            <a:pPr marL="514350" indent="-514350"/>
            <a:r>
              <a:rPr lang="en-US" dirty="0" smtClean="0"/>
              <a:t>Return to class at stated times.</a:t>
            </a:r>
          </a:p>
          <a:p>
            <a:pPr marL="514350" indent="-514350"/>
            <a:r>
              <a:rPr lang="en-US" dirty="0" smtClean="0"/>
              <a:t>Use what is presented in the course to effectively perform the duties of a LE helicopter crewmember.</a:t>
            </a:r>
          </a:p>
          <a:p>
            <a:pPr marL="514350" indent="-514350"/>
            <a:r>
              <a:rPr lang="en-US" dirty="0" smtClean="0"/>
              <a:t>Not leave the course with any unanswered questions.</a:t>
            </a:r>
          </a:p>
          <a:p>
            <a:pPr marL="514350" indent="-514350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Instructor Expectations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Slide 0-</a:t>
            </a:r>
            <a:fld id="{9B0275EC-D83B-41CF-A730-6EE890332126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Unit 0       Introduction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438400"/>
            <a:ext cx="8229600" cy="4191000"/>
          </a:xfrm>
        </p:spPr>
        <p:txBody>
          <a:bodyPr/>
          <a:lstStyle/>
          <a:p>
            <a:r>
              <a:rPr lang="en-US" dirty="0" smtClean="0"/>
              <a:t>Incident Response Pocket Guide, PMS 461</a:t>
            </a:r>
          </a:p>
          <a:p>
            <a:r>
              <a:rPr lang="en-US" dirty="0" smtClean="0"/>
              <a:t>Interagency Helicopter Operations Guide (IHOG), NFES 1885.</a:t>
            </a:r>
          </a:p>
          <a:p>
            <a:r>
              <a:rPr lang="en-US" dirty="0" smtClean="0"/>
              <a:t>Interagency Aviation Transport of Hazardous Materials, NFES 1068</a:t>
            </a:r>
          </a:p>
          <a:p>
            <a:r>
              <a:rPr lang="en-US" dirty="0" smtClean="0"/>
              <a:t>Law Enforcement Short Haul policy (LEASH)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2087562"/>
          </a:xfrm>
        </p:spPr>
        <p:txBody>
          <a:bodyPr/>
          <a:lstStyle/>
          <a:p>
            <a:r>
              <a:rPr lang="en-US" smtClean="0"/>
              <a:t>Reference Materials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Slide 0-</a:t>
            </a:r>
            <a:fld id="{9B0275EC-D83B-41CF-A730-6EE890332126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Unit 0       Introduction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43434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FFC000"/>
                </a:solidFill>
              </a:rPr>
              <a:t>The Helicopter Crewmember in the Incident Command System</a:t>
            </a:r>
          </a:p>
          <a:p>
            <a:r>
              <a:rPr lang="en-US" dirty="0" smtClean="0"/>
              <a:t>The LE helicopter crewmember is a designated member of an Law Enforcement organization.</a:t>
            </a:r>
          </a:p>
          <a:p>
            <a:r>
              <a:rPr lang="en-US" dirty="0" smtClean="0"/>
              <a:t>The LE helicopter crewmember is supervised by the Aircraft Manager.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935162"/>
          </a:xfrm>
        </p:spPr>
        <p:txBody>
          <a:bodyPr/>
          <a:lstStyle/>
          <a:p>
            <a:r>
              <a:rPr lang="en-US" dirty="0" smtClean="0"/>
              <a:t>Helicopter Crewmember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Slide 0-</a:t>
            </a:r>
            <a:fld id="{9B0275EC-D83B-41CF-A730-6EE890332126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Unit 0       Introduction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Common tasks and additional specific tasks for the LE helicopter crewmember .</a:t>
            </a:r>
          </a:p>
          <a:p>
            <a:r>
              <a:rPr lang="en-US" dirty="0" smtClean="0"/>
              <a:t>Tool for observing and evaluating performance.</a:t>
            </a:r>
          </a:p>
          <a:p>
            <a:r>
              <a:rPr lang="en-US" dirty="0" smtClean="0"/>
              <a:t>Must complete the tasking in the PTB to become qualified as a LE helicopter crewmember .</a:t>
            </a:r>
          </a:p>
          <a:p>
            <a:r>
              <a:rPr lang="en-US" dirty="0" smtClean="0"/>
              <a:t>The PTB will be initiated at the beginning of this course.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Position Task Book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Slide 0-</a:t>
            </a:r>
            <a:fld id="{9B0275EC-D83B-41CF-A730-6EE890332126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Unit 0       Introduction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590800"/>
            <a:ext cx="8229600" cy="40386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    The LE helicopter crewmember for both Law Enforcement and Resource Missions –serves as a trained member of a helicopter crew, assisting the Manager in the performance and completion of helicopter missions.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2163762"/>
          </a:xfrm>
        </p:spPr>
        <p:txBody>
          <a:bodyPr/>
          <a:lstStyle/>
          <a:p>
            <a:r>
              <a:rPr lang="en-US" dirty="0" smtClean="0"/>
              <a:t>LE helicopter crewmember Duties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Slide 0-</a:t>
            </a:r>
            <a:fld id="{9B0275EC-D83B-41CF-A730-6EE890332126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Unit 0       Introduction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esecakuk\Local Settings\Temporary Internet Files\Content.IE5\DW7XT4AZ\j0431512[1]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657714" y="2895600"/>
            <a:ext cx="1828572" cy="1828572"/>
          </a:xfrm>
          <a:prstGeom prst="rect">
            <a:avLst/>
          </a:prstGeom>
          <a:noFill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2239962"/>
          </a:xfrm>
        </p:spPr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Slide 0-</a:t>
            </a:r>
            <a:fld id="{9B0275EC-D83B-41CF-A730-6EE890332126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Unit 0       Introduction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Introduce the course coordinator, instructor, and students.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Review and discuss course logistics.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Present and go over the course overview.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Review and discuss instructor and student course expectations.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Identify the course references and essential materials.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Review and discuss the position responsibilities.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Unit 0 - Objectives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Slide 0-</a:t>
            </a:r>
            <a:fld id="{9B0275EC-D83B-41CF-A730-6EE890332126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Unit 0       Introduction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Name and job title</a:t>
            </a:r>
          </a:p>
          <a:p>
            <a:r>
              <a:rPr lang="en-US" dirty="0" smtClean="0"/>
              <a:t>Agency, home unit</a:t>
            </a:r>
          </a:p>
          <a:p>
            <a:r>
              <a:rPr lang="en-US" dirty="0" smtClean="0"/>
              <a:t>Law Enforcement / Aviation Experience</a:t>
            </a:r>
          </a:p>
          <a:p>
            <a:r>
              <a:rPr lang="en-US" dirty="0" smtClean="0"/>
              <a:t>Experience relative to the position as either a trainee, or a trainer/coach; both positive and negative.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Slide 0-</a:t>
            </a:r>
            <a:fld id="{9B0275EC-D83B-41CF-A730-6EE890332126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Unit 0       Introduction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5029200"/>
          </a:xfrm>
        </p:spPr>
        <p:txBody>
          <a:bodyPr/>
          <a:lstStyle/>
          <a:p>
            <a:r>
              <a:rPr lang="en-US" smtClean="0"/>
              <a:t>Message and telephone location</a:t>
            </a:r>
          </a:p>
          <a:p>
            <a:r>
              <a:rPr lang="en-US" smtClean="0"/>
              <a:t>Cell phone policy</a:t>
            </a:r>
          </a:p>
          <a:p>
            <a:r>
              <a:rPr lang="en-US" smtClean="0"/>
              <a:t>Facilities: restrooms, vending, evacuation policy, etc.</a:t>
            </a:r>
          </a:p>
          <a:p>
            <a:r>
              <a:rPr lang="en-US" smtClean="0"/>
              <a:t>Local information </a:t>
            </a:r>
          </a:p>
          <a:p>
            <a:r>
              <a:rPr lang="en-US" smtClean="0"/>
              <a:t>Computer use</a:t>
            </a:r>
          </a:p>
          <a:p>
            <a:r>
              <a:rPr lang="en-US" smtClean="0"/>
              <a:t>Punctuality, meals, and breaks</a:t>
            </a:r>
          </a:p>
          <a:p>
            <a:r>
              <a:rPr lang="en-US" smtClean="0"/>
              <a:t>Other concerns</a:t>
            </a: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Course Logistics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Slide 0-</a:t>
            </a:r>
            <a:fld id="{9B0275EC-D83B-41CF-A730-6EE890332126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Unit 0       Introduction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Upon completion of this course, the student will be</a:t>
            </a:r>
          </a:p>
          <a:p>
            <a:pPr marL="0" indent="0">
              <a:buNone/>
            </a:pPr>
            <a:r>
              <a:rPr lang="en-US" dirty="0" smtClean="0"/>
              <a:t>able to demonstrate proficiency in all identified areas</a:t>
            </a:r>
          </a:p>
          <a:p>
            <a:pPr marL="0" indent="0">
              <a:buNone/>
            </a:pPr>
            <a:r>
              <a:rPr lang="en-US" dirty="0" smtClean="0"/>
              <a:t>of helicopter use </a:t>
            </a:r>
            <a:br>
              <a:rPr lang="en-US" dirty="0" smtClean="0"/>
            </a:br>
            <a:r>
              <a:rPr lang="en-US" dirty="0" smtClean="0"/>
              <a:t>to safely achieve </a:t>
            </a:r>
          </a:p>
          <a:p>
            <a:pPr marL="0" indent="0">
              <a:buNone/>
            </a:pPr>
            <a:r>
              <a:rPr lang="en-US" dirty="0" smtClean="0"/>
              <a:t>efficiency and</a:t>
            </a:r>
          </a:p>
          <a:p>
            <a:pPr marL="0" indent="0">
              <a:buNone/>
            </a:pPr>
            <a:r>
              <a:rPr lang="en-US" dirty="0" smtClean="0"/>
              <a:t>standardization.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Course Objective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Slide 0-</a:t>
            </a:r>
            <a:fld id="{9B0275EC-D83B-41CF-A730-6EE890332126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Unit 0       Introduction</a:t>
            </a:r>
            <a:endParaRPr lang="en-US" dirty="0"/>
          </a:p>
        </p:txBody>
      </p:sp>
      <p:pic>
        <p:nvPicPr>
          <p:cNvPr id="2050" name="Picture 2" descr="E:\avaition\avaition\Pics\DSC_01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2667000"/>
            <a:ext cx="5386090" cy="3581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Facilitation/short lectures with PowerPoint.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Discussions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Exercises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Hands-on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Instructional Methods</a:t>
            </a:r>
            <a:endParaRPr lang="en-US" dirty="0"/>
          </a:p>
        </p:txBody>
      </p:sp>
      <p:pic>
        <p:nvPicPr>
          <p:cNvPr id="2050" name="Picture 2" descr="\\ilmfcop3fp6\users$\esecakuk\Desktop\Helicopter Photos\Training pics\100-0002_IM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2438400"/>
            <a:ext cx="5283200" cy="3962400"/>
          </a:xfrm>
          <a:prstGeom prst="rect">
            <a:avLst/>
          </a:prstGeom>
          <a:ln w="1905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Slide 0-</a:t>
            </a:r>
            <a:fld id="{9B0275EC-D83B-41CF-A730-6EE890332126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Unit 0       Introduction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438400"/>
            <a:ext cx="8229600" cy="4191000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FFC000"/>
                </a:solidFill>
              </a:rPr>
              <a:t>To successfully complete the course, students must: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Participate in all classroom discussions, exercises, and scenarios.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Complete all quizzes.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Achieve 70% or higher on the final assessment/scenario.</a:t>
            </a:r>
          </a:p>
          <a:p>
            <a:pPr marL="514350" indent="-51435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2011362"/>
          </a:xfrm>
        </p:spPr>
        <p:txBody>
          <a:bodyPr/>
          <a:lstStyle/>
          <a:p>
            <a:r>
              <a:rPr lang="en-US" dirty="0" smtClean="0"/>
              <a:t>Student Assessment/Evaluation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Slide 0-</a:t>
            </a:r>
            <a:fld id="{9B0275EC-D83B-41CF-A730-6EE890332126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Unit 0       Introduction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3429000"/>
            <a:ext cx="8229600" cy="32004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Student are given the opportunity to comment </a:t>
            </a:r>
            <a:br>
              <a:rPr lang="en-US" dirty="0" smtClean="0"/>
            </a:br>
            <a:r>
              <a:rPr lang="en-US" dirty="0" smtClean="0"/>
              <a:t>on the course and the quality of the instruction.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2925762"/>
          </a:xfrm>
        </p:spPr>
        <p:txBody>
          <a:bodyPr/>
          <a:lstStyle/>
          <a:p>
            <a:r>
              <a:rPr lang="en-US" dirty="0" smtClean="0"/>
              <a:t>Course Evaluation Form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Slide 0-</a:t>
            </a:r>
            <a:fld id="{9B0275EC-D83B-41CF-A730-6EE890332126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Unit 0       Introduction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FFC000"/>
                </a:solidFill>
              </a:rPr>
              <a:t>EXERCISE: Expectations</a:t>
            </a:r>
          </a:p>
          <a:p>
            <a:pPr>
              <a:buNone/>
            </a:pPr>
            <a:r>
              <a:rPr lang="en-US" dirty="0" smtClean="0"/>
              <a:t>Instructions: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In your groups, answer the following question and record it on a flip chart</a:t>
            </a:r>
          </a:p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None/>
            </a:pPr>
            <a:r>
              <a:rPr lang="en-US" dirty="0" smtClean="0"/>
              <a:t>	</a:t>
            </a:r>
            <a:r>
              <a:rPr lang="en-US" dirty="0" smtClean="0">
                <a:solidFill>
                  <a:srgbClr val="FFC000"/>
                </a:solidFill>
              </a:rPr>
              <a:t>What do you expect to gain from this course?</a:t>
            </a:r>
          </a:p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None/>
            </a:pPr>
            <a:r>
              <a:rPr lang="en-US" dirty="0" smtClean="0"/>
              <a:t>2.	When finished, present your expectations to the class.</a:t>
            </a:r>
          </a:p>
          <a:p>
            <a:pPr marL="514350" indent="-514350"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Student Expectations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Slide 0-</a:t>
            </a:r>
            <a:fld id="{9B0275EC-D83B-41CF-A730-6EE890332126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Unit 0       Introduction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271Them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s271Theme1</Template>
  <TotalTime>240</TotalTime>
  <Words>549</Words>
  <Application>Microsoft Office PowerPoint</Application>
  <PresentationFormat>On-screen Show (4:3)</PresentationFormat>
  <Paragraphs>107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s271Theme1</vt:lpstr>
      <vt:lpstr>S-271 Law Enforcement Helicoper Crewmember</vt:lpstr>
      <vt:lpstr>Unit 0 - Objectives</vt:lpstr>
      <vt:lpstr>Introductions</vt:lpstr>
      <vt:lpstr>Course Logistics</vt:lpstr>
      <vt:lpstr>Course Objective</vt:lpstr>
      <vt:lpstr>Instructional Methods</vt:lpstr>
      <vt:lpstr>Student Assessment/Evaluation</vt:lpstr>
      <vt:lpstr>Course Evaluation Form</vt:lpstr>
      <vt:lpstr>Student Expectations</vt:lpstr>
      <vt:lpstr>Instructor Expectations</vt:lpstr>
      <vt:lpstr>Instructor Expectations</vt:lpstr>
      <vt:lpstr>Reference Materials</vt:lpstr>
      <vt:lpstr>Helicopter Crewmember</vt:lpstr>
      <vt:lpstr>Position Task Book</vt:lpstr>
      <vt:lpstr>LE helicopter crewmember Duties</vt:lpstr>
      <vt:lpstr>Questions?</vt:lpstr>
    </vt:vector>
  </TitlesOfParts>
  <Company>Bureau of Land Management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edred d. secakuk</dc:creator>
  <cp:lastModifiedBy>Matt Knudson</cp:lastModifiedBy>
  <cp:revision>39</cp:revision>
  <dcterms:created xsi:type="dcterms:W3CDTF">2010-03-18T20:24:36Z</dcterms:created>
  <dcterms:modified xsi:type="dcterms:W3CDTF">2010-11-29T21:01:49Z</dcterms:modified>
</cp:coreProperties>
</file>