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58" r:id="rId4"/>
    <p:sldId id="260" r:id="rId5"/>
    <p:sldId id="262" r:id="rId6"/>
    <p:sldId id="293" r:id="rId7"/>
    <p:sldId id="294" r:id="rId8"/>
    <p:sldId id="295" r:id="rId9"/>
    <p:sldId id="297" r:id="rId10"/>
    <p:sldId id="332" r:id="rId11"/>
    <p:sldId id="296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5" r:id="rId29"/>
    <p:sldId id="316" r:id="rId30"/>
    <p:sldId id="318" r:id="rId31"/>
    <p:sldId id="319" r:id="rId32"/>
    <p:sldId id="334" r:id="rId33"/>
    <p:sldId id="321" r:id="rId34"/>
    <p:sldId id="335" r:id="rId35"/>
    <p:sldId id="330" r:id="rId36"/>
    <p:sldId id="272" r:id="rId37"/>
    <p:sldId id="274" r:id="rId38"/>
    <p:sldId id="275" r:id="rId39"/>
    <p:sldId id="276" r:id="rId40"/>
    <p:sldId id="277" r:id="rId41"/>
    <p:sldId id="336" r:id="rId42"/>
    <p:sldId id="273" r:id="rId43"/>
    <p:sldId id="278" r:id="rId44"/>
    <p:sldId id="279" r:id="rId45"/>
    <p:sldId id="280" r:id="rId46"/>
    <p:sldId id="282" r:id="rId47"/>
    <p:sldId id="283" r:id="rId48"/>
    <p:sldId id="284" r:id="rId49"/>
    <p:sldId id="285" r:id="rId50"/>
    <p:sldId id="286" r:id="rId51"/>
    <p:sldId id="287" r:id="rId52"/>
    <p:sldId id="288" r:id="rId53"/>
    <p:sldId id="331" r:id="rId54"/>
    <p:sldId id="328" r:id="rId55"/>
    <p:sldId id="333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34" autoAdjust="0"/>
    <p:restoredTop sz="97104" autoAdjust="0"/>
  </p:normalViewPr>
  <p:slideViewPr>
    <p:cSldViewPr>
      <p:cViewPr varScale="1">
        <p:scale>
          <a:sx n="118" d="100"/>
          <a:sy n="11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94" y="-11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CD900-D0B1-4FC9-94C1-2A04EB6B3461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E6E2D-FA0E-4E5C-A258-F2E7A2B71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E6E2D-FA0E-4E5C-A258-F2E7A2B7108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E6E2D-FA0E-4E5C-A258-F2E7A2B7108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E6E2D-FA0E-4E5C-A258-F2E7A2B7108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E6E2D-FA0E-4E5C-A258-F2E7A2B7108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E6E2D-FA0E-4E5C-A258-F2E7A2B7108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E6E2D-FA0E-4E5C-A258-F2E7A2B7108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E6E2D-FA0E-4E5C-A258-F2E7A2B7108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E6E2D-FA0E-4E5C-A258-F2E7A2B7108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E6E2D-FA0E-4E5C-A258-F2E7A2B7108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E6E2D-FA0E-4E5C-A258-F2E7A2B7108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E6E2D-FA0E-4E5C-A258-F2E7A2B7108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E6E2D-FA0E-4E5C-A258-F2E7A2B7108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Notes Placeholder 2"/>
          <p:cNvSpPr txBox="1">
            <a:spLocks/>
          </p:cNvSpPr>
          <p:nvPr/>
        </p:nvSpPr>
        <p:spPr>
          <a:xfrm>
            <a:off x="838200" y="44958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E6E2D-FA0E-4E5C-A258-F2E7A2B7108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E6E2D-FA0E-4E5C-A258-F2E7A2B7108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E6E2D-FA0E-4E5C-A258-F2E7A2B7108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E6E2D-FA0E-4E5C-A258-F2E7A2B7108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E6E2D-FA0E-4E5C-A258-F2E7A2B7108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E6E2D-FA0E-4E5C-A258-F2E7A2B7108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E6E2D-FA0E-4E5C-A258-F2E7A2B7108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E6E2D-FA0E-4E5C-A258-F2E7A2B7108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E6E2D-FA0E-4E5C-A258-F2E7A2B7108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E6E2D-FA0E-4E5C-A258-F2E7A2B7108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E6E2D-FA0E-4E5C-A258-F2E7A2B7108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E6E2D-FA0E-4E5C-A258-F2E7A2B7108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E6E2D-FA0E-4E5C-A258-F2E7A2B7108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E6E2D-FA0E-4E5C-A258-F2E7A2B7108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E6E2D-FA0E-4E5C-A258-F2E7A2B7108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E6E2D-FA0E-4E5C-A258-F2E7A2B7108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E6E2D-FA0E-4E5C-A258-F2E7A2B7108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E6E2D-FA0E-4E5C-A258-F2E7A2B7108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E6E2D-FA0E-4E5C-A258-F2E7A2B7108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E6E2D-FA0E-4E5C-A258-F2E7A2B7108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E6E2D-FA0E-4E5C-A258-F2E7A2B7108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E6E2D-FA0E-4E5C-A258-F2E7A2B7108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E6E2D-FA0E-4E5C-A258-F2E7A2B7108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E6E2D-FA0E-4E5C-A258-F2E7A2B7108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E6E2D-FA0E-4E5C-A258-F2E7A2B7108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E6E2D-FA0E-4E5C-A258-F2E7A2B7108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E6E2D-FA0E-4E5C-A258-F2E7A2B7108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E6E2D-FA0E-4E5C-A258-F2E7A2B7108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E6E2D-FA0E-4E5C-A258-F2E7A2B7108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E6E2D-FA0E-4E5C-A258-F2E7A2B7108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E6E2D-FA0E-4E5C-A258-F2E7A2B7108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E6E2D-FA0E-4E5C-A258-F2E7A2B7108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E6E2D-FA0E-4E5C-A258-F2E7A2B7108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E6E2D-FA0E-4E5C-A258-F2E7A2B7108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E6E2D-FA0E-4E5C-A258-F2E7A2B7108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E6E2D-FA0E-4E5C-A258-F2E7A2B7108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E6E2D-FA0E-4E5C-A258-F2E7A2B7108B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E6E2D-FA0E-4E5C-A258-F2E7A2B7108B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E6E2D-FA0E-4E5C-A258-F2E7A2B7108B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E6E2D-FA0E-4E5C-A258-F2E7A2B7108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E6E2D-FA0E-4E5C-A258-F2E7A2B7108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E6E2D-FA0E-4E5C-A258-F2E7A2B7108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E6E2D-FA0E-4E5C-A258-F2E7A2B7108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37159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752600"/>
            <a:ext cx="7772400" cy="1219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1-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Unit 1       Readiness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047750" y="1981200"/>
            <a:ext cx="7048500" cy="46482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1-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Unit 1       Readiness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1-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Unit 1       Readiness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1-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Unit 1       Readiness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pa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FontTx/>
              <a:buNone/>
              <a:defRPr sz="3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1-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Unit 1       Readiness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 w single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9600"/>
          </a:xfrm>
        </p:spPr>
        <p:txBody>
          <a:bodyPr>
            <a:normAutofit/>
          </a:bodyPr>
          <a:lstStyle>
            <a:lvl1pPr algn="ctr">
              <a:buFontTx/>
              <a:buNone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1-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Unit 1       Readiness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581150" y="2209800"/>
            <a:ext cx="5981700" cy="32766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57200" y="5562600"/>
            <a:ext cx="8229600" cy="1219200"/>
          </a:xfrm>
        </p:spPr>
        <p:txBody>
          <a:bodyPr>
            <a:normAutofit/>
          </a:bodyPr>
          <a:lstStyle>
            <a:lvl1pPr algn="ctr">
              <a:buFontTx/>
              <a:buNone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w/ single pi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5029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1-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Unit 1       Readiness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248400" y="1676400"/>
            <a:ext cx="2590800" cy="48006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1-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Unit 1       Readiness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 numCol="2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1-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Unit 1       Readiness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1-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Unit 1       Readiness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1-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Unit 1       Readiness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1-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Unit 1       Readiness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152400" y="76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S-271    Helicopter Crewmember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8" r:id="rId4"/>
    <p:sldLayoutId id="2147483657" r:id="rId5"/>
    <p:sldLayoutId id="2147483651" r:id="rId6"/>
    <p:sldLayoutId id="2147483659" r:id="rId7"/>
    <p:sldLayoutId id="2147483652" r:id="rId8"/>
    <p:sldLayoutId id="2147483653" r:id="rId9"/>
    <p:sldLayoutId id="2147483654" r:id="rId10"/>
    <p:sldLayoutId id="214748365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63000"/>
                  <a:sat val="105000"/>
                </a:schemeClr>
              </a:gs>
              <a:gs pos="90000">
                <a:schemeClr val="accent1">
                  <a:shade val="50000"/>
                  <a:satMod val="100000"/>
                </a:schemeClr>
              </a:gs>
            </a:gsLst>
            <a:lin ang="5400000"/>
          </a:gra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Unit 1 - Readiness</a:t>
            </a:r>
            <a:endParaRPr lang="en-US" dirty="0">
              <a:effectLst>
                <a:glow rad="101600">
                  <a:schemeClr val="tx1">
                    <a:alpha val="6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1-</a:t>
            </a:r>
            <a:fld id="{9B0275EC-D83B-41CF-A730-6EE89033212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      Readiness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Aviation Life Support and Survival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en-US" dirty="0" smtClean="0"/>
              <a:t>This helmet saved his life!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85800" y="1524000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9" name="Picture 3" descr="Helmet (left front-rear view)50%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 l="19298" t="17221" r="32306" b="29459"/>
          <a:stretch>
            <a:fillRect/>
          </a:stretch>
        </p:blipFill>
        <p:spPr bwMode="auto">
          <a:xfrm>
            <a:off x="2280801" y="2362200"/>
            <a:ext cx="4582397" cy="40386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1-</a:t>
            </a:r>
            <a:fld id="{9B0275EC-D83B-41CF-A730-6EE89033212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      Readiness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Aviation Life Support and Survival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Care and Fitting of your PPE needs prior to operations, LE helicopter crewmember and passengers need to have all appropriate Mission Specific PPE:</a:t>
            </a:r>
          </a:p>
          <a:p>
            <a:r>
              <a:rPr lang="en-US" dirty="0" err="1" smtClean="0"/>
              <a:t>Nomex</a:t>
            </a:r>
            <a:r>
              <a:rPr lang="en-US" dirty="0" smtClean="0"/>
              <a:t> clothing</a:t>
            </a:r>
          </a:p>
          <a:p>
            <a:r>
              <a:rPr lang="en-US" dirty="0" smtClean="0"/>
              <a:t>Leather or </a:t>
            </a:r>
            <a:r>
              <a:rPr lang="en-US" dirty="0" err="1" smtClean="0"/>
              <a:t>Nomex</a:t>
            </a:r>
            <a:r>
              <a:rPr lang="en-US" dirty="0" smtClean="0"/>
              <a:t> flight gloves</a:t>
            </a:r>
          </a:p>
          <a:p>
            <a:r>
              <a:rPr lang="en-US" dirty="0" smtClean="0"/>
              <a:t>Leather boots (8” tops)</a:t>
            </a:r>
          </a:p>
          <a:p>
            <a:r>
              <a:rPr lang="en-US" dirty="0" smtClean="0"/>
              <a:t>Flight helmet</a:t>
            </a:r>
          </a:p>
          <a:p>
            <a:r>
              <a:rPr lang="en-US" dirty="0" smtClean="0"/>
              <a:t>PPE waiver for Law Enforcement Short Haul (LEASH)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1-</a:t>
            </a:r>
            <a:fld id="{9B0275EC-D83B-41CF-A730-6EE89033212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      Readiness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Aviation Life Support and Survival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Care and Fitting of your PPE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Fire Resistant Clothing:</a:t>
            </a:r>
          </a:p>
          <a:p>
            <a:r>
              <a:rPr lang="en-US" dirty="0" smtClean="0"/>
              <a:t>Clothing must be kept clean</a:t>
            </a:r>
          </a:p>
          <a:p>
            <a:r>
              <a:rPr lang="en-US" dirty="0" smtClean="0"/>
              <a:t>Clothing worn over </a:t>
            </a:r>
            <a:r>
              <a:rPr lang="en-US" dirty="0" err="1" smtClean="0"/>
              <a:t>Nomex</a:t>
            </a:r>
            <a:r>
              <a:rPr lang="en-US" dirty="0" smtClean="0"/>
              <a:t> should be made of natural fibers e.g., wool, cotton.</a:t>
            </a:r>
          </a:p>
          <a:p>
            <a:r>
              <a:rPr lang="en-US" dirty="0" smtClean="0"/>
              <a:t>Under garments worn under </a:t>
            </a:r>
            <a:r>
              <a:rPr lang="en-US" dirty="0" err="1" smtClean="0"/>
              <a:t>Nomex</a:t>
            </a:r>
            <a:r>
              <a:rPr lang="en-US" dirty="0" smtClean="0"/>
              <a:t> and next to skin should also be made of natural fibers.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1-</a:t>
            </a:r>
            <a:fld id="{9B0275EC-D83B-41CF-A730-6EE89033212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      Readiness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Aviation Life Support and Survival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Care and Fitting of your PPE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Flight Suit:</a:t>
            </a:r>
          </a:p>
          <a:p>
            <a:r>
              <a:rPr lang="en-US" dirty="0" smtClean="0"/>
              <a:t>Should fit loosely to provide trapped air for insulation.</a:t>
            </a:r>
          </a:p>
          <a:p>
            <a:r>
              <a:rPr lang="en-US" dirty="0" smtClean="0"/>
              <a:t>Sleeves should be long enough to reach the first knuckle of the thumb.</a:t>
            </a:r>
          </a:p>
          <a:p>
            <a:r>
              <a:rPr lang="en-US" dirty="0" smtClean="0"/>
              <a:t>Pant legs should reach the floor while standing.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1-</a:t>
            </a:r>
            <a:fld id="{9B0275EC-D83B-41CF-A730-6EE89033212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      Readiness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Aviation Life Support and Survival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Care and Fitting of your PPE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Gloves:</a:t>
            </a:r>
          </a:p>
          <a:p>
            <a:r>
              <a:rPr lang="en-US" dirty="0" smtClean="0"/>
              <a:t>Should extend above the wrist.</a:t>
            </a:r>
          </a:p>
          <a:p>
            <a:r>
              <a:rPr lang="en-US" dirty="0" smtClean="0"/>
              <a:t>Should fit under a snugly secured flight suit sleeve cuff.</a:t>
            </a:r>
          </a:p>
          <a:p>
            <a:r>
              <a:rPr lang="en-US" dirty="0" smtClean="0"/>
              <a:t>Should fit snugly to provide for dexterity.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1-</a:t>
            </a:r>
            <a:fld id="{9B0275EC-D83B-41CF-A730-6EE89033212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      Readiness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Aviation Life Support and Survival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Care and Fitting of your PPE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Boots:</a:t>
            </a:r>
          </a:p>
          <a:p>
            <a:r>
              <a:rPr lang="en-US" dirty="0" smtClean="0"/>
              <a:t>Made of leather. (No nylon, canvas, etc.)</a:t>
            </a:r>
          </a:p>
          <a:p>
            <a:r>
              <a:rPr lang="en-US" dirty="0" smtClean="0"/>
              <a:t>The flight suit should fit snugly over the tops of the boot around the ankles.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1-</a:t>
            </a:r>
            <a:fld id="{9B0275EC-D83B-41CF-A730-6EE89033212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      Readiness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Aviation Life Support and Survival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Care and Fitting of your PPE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Head, Hearing and Eye Protection:</a:t>
            </a:r>
          </a:p>
          <a:p>
            <a:r>
              <a:rPr lang="en-US" dirty="0" smtClean="0"/>
              <a:t>To comply with national standards flight helmets must consist of a one-piece hard shell, that must cover the top, sides and rear of the head.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1-</a:t>
            </a:r>
            <a:fld id="{9B0275EC-D83B-41CF-A730-6EE89033212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      Readiness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Aviation Life Support and Survival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Care and Fitting of your PPE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Head, Hearing and Eye Protection:</a:t>
            </a:r>
          </a:p>
          <a:p>
            <a:r>
              <a:rPr lang="en-US" dirty="0" smtClean="0"/>
              <a:t>Hearing protection program is required whenever employees are exposed to noise equal to, or exceeding an eight-hour time weighted average of 85 decibels.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1-</a:t>
            </a:r>
            <a:fld id="{9B0275EC-D83B-41CF-A730-6EE89033212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      Readiness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Aviation Life Support and Survival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Care and Fitting of your PPE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Head, Hearing and Eye Protection:</a:t>
            </a:r>
          </a:p>
          <a:p>
            <a:r>
              <a:rPr lang="en-US" dirty="0" smtClean="0"/>
              <a:t>Eye protection is required in work environments where air particle contaminants are present.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1-</a:t>
            </a:r>
            <a:fld id="{9B0275EC-D83B-41CF-A730-6EE89033212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      Readiness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Aviation Life Support and Survival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Care and Fitting of your PPE</a:t>
            </a: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The proper fitting of the helmet</a:t>
            </a: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will be demonstrated and will include:</a:t>
            </a:r>
          </a:p>
          <a:p>
            <a:r>
              <a:rPr lang="en-US" dirty="0" smtClean="0"/>
              <a:t>Donning and removing (doffing)</a:t>
            </a:r>
          </a:p>
          <a:p>
            <a:r>
              <a:rPr lang="en-US" dirty="0" smtClean="0"/>
              <a:t>Adjusting the nape strap</a:t>
            </a:r>
          </a:p>
          <a:p>
            <a:r>
              <a:rPr lang="en-US" dirty="0" smtClean="0"/>
              <a:t>Fastening and unfastening the chinstrap</a:t>
            </a:r>
          </a:p>
          <a:p>
            <a:r>
              <a:rPr lang="en-US" dirty="0" smtClean="0"/>
              <a:t>Operating the sun visor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1-</a:t>
            </a:r>
            <a:fld id="{9B0275EC-D83B-41CF-A730-6EE89033212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      Readiness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Unit 1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Describe information and material needed for ICS/LE assignment.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Describe the information that is needed from dispatch when assigned to an incident.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Describe the check-in process upon arrival at the incident.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Describe the information gathered from the assigned supervisor at the incident.</a:t>
            </a: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1-</a:t>
            </a:r>
            <a:fld id="{9B0275EC-D83B-41CF-A730-6EE89033212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      Readiness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Aviation Life Support and Survival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Care and Fitting of your PPE</a:t>
            </a: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Don the helmet as follows: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Grip the retention assembly below the </a:t>
            </a:r>
            <a:r>
              <a:rPr lang="en-US" dirty="0" err="1" smtClean="0"/>
              <a:t>earcups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Grip and depress the ear pads into the ear cups to allow for more space to roll the helmet onto your head.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Roll the helmet back and down onto the head.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1-</a:t>
            </a:r>
            <a:fld id="{9B0275EC-D83B-41CF-A730-6EE89033212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      Readiness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Aviation Life Support and Survival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Care and Fitting of your PPE</a:t>
            </a: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Don the helmet as follows:</a:t>
            </a:r>
          </a:p>
          <a:p>
            <a:pPr marL="514350" indent="-514350">
              <a:buNone/>
            </a:pPr>
            <a:r>
              <a:rPr lang="en-US" dirty="0" smtClean="0"/>
              <a:t>4.	Check the distance between the eyebrows and the edge of the helmet shell; it should be approximately ¾” for optimum vision.</a:t>
            </a:r>
          </a:p>
          <a:p>
            <a:pPr marL="514350" indent="-514350">
              <a:buNone/>
            </a:pPr>
            <a:r>
              <a:rPr lang="en-US" dirty="0" smtClean="0"/>
              <a:t>5.	Tighten the rear retention assembly appropriately per manufacture specifications.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1-</a:t>
            </a:r>
            <a:fld id="{9B0275EC-D83B-41CF-A730-6EE89033212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      Readiness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Aviation Life Support and Survival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Care and Fitting of your PPE</a:t>
            </a: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Don the helmet as follows:</a:t>
            </a:r>
          </a:p>
          <a:p>
            <a:pPr marL="514350" indent="-514350">
              <a:buNone/>
            </a:pPr>
            <a:r>
              <a:rPr lang="en-US" dirty="0" smtClean="0"/>
              <a:t>6.	Fasten the chinstrap, insert snap end through the D-ring and snapping the connectors or per manufacture specifications.</a:t>
            </a:r>
          </a:p>
          <a:p>
            <a:pPr marL="514350" indent="-514350">
              <a:buAutoNum type="arabicPeriod" startAt="7"/>
            </a:pPr>
            <a:r>
              <a:rPr lang="en-US" dirty="0" smtClean="0"/>
              <a:t>Tighten the chinstrap. Once the desired tension is achieved it can be fastened and unfastened via the snap.</a:t>
            </a:r>
          </a:p>
          <a:p>
            <a:pPr marL="514350" indent="-514350">
              <a:buAutoNum type="arabicPeriod" startAt="7"/>
            </a:pPr>
            <a:r>
              <a:rPr lang="en-US" dirty="0" smtClean="0"/>
              <a:t>Lower and raise the visor to test operation and clearance.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1-</a:t>
            </a:r>
            <a:fld id="{9B0275EC-D83B-41CF-A730-6EE89033212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      Readiness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Aviation Life Support and Survival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Care and Fitting of your PPE</a:t>
            </a:r>
          </a:p>
          <a:p>
            <a:r>
              <a:rPr lang="en-US" dirty="0" smtClean="0"/>
              <a:t>Remove the helmet in reverse steps</a:t>
            </a:r>
          </a:p>
          <a:p>
            <a:r>
              <a:rPr lang="en-US" dirty="0" smtClean="0"/>
              <a:t>of the previous donning the helmet</a:t>
            </a:r>
          </a:p>
          <a:p>
            <a:r>
              <a:rPr lang="en-US" dirty="0" smtClean="0"/>
              <a:t>instructions.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1-</a:t>
            </a:r>
            <a:fld id="{9B0275EC-D83B-41CF-A730-6EE89033212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      Readiness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Aviation Life Support and Survival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Care and Fitting of your PPE</a:t>
            </a: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Survival Equipment</a:t>
            </a:r>
          </a:p>
          <a:p>
            <a:pPr>
              <a:buNone/>
            </a:pPr>
            <a:r>
              <a:rPr lang="en-US" dirty="0" smtClean="0"/>
              <a:t>The survival equipment each aircraft</a:t>
            </a:r>
          </a:p>
          <a:p>
            <a:pPr>
              <a:buNone/>
            </a:pPr>
            <a:r>
              <a:rPr lang="en-US" dirty="0" smtClean="0"/>
              <a:t>carries depends on whether the flight will</a:t>
            </a:r>
          </a:p>
          <a:p>
            <a:pPr>
              <a:buNone/>
            </a:pPr>
            <a:r>
              <a:rPr lang="en-US" dirty="0" smtClean="0"/>
              <a:t>be strictly over water, over land or</a:t>
            </a:r>
          </a:p>
          <a:p>
            <a:pPr>
              <a:buNone/>
            </a:pPr>
            <a:r>
              <a:rPr lang="en-US" dirty="0" smtClean="0"/>
              <a:t>special use. There are two categories of</a:t>
            </a:r>
          </a:p>
          <a:p>
            <a:pPr>
              <a:buNone/>
            </a:pPr>
            <a:r>
              <a:rPr lang="en-US" dirty="0" smtClean="0"/>
              <a:t>survival equipment:</a:t>
            </a:r>
          </a:p>
          <a:p>
            <a:r>
              <a:rPr lang="en-US" dirty="0" smtClean="0"/>
              <a:t>Over Water</a:t>
            </a:r>
          </a:p>
          <a:p>
            <a:r>
              <a:rPr lang="en-US" dirty="0" smtClean="0"/>
              <a:t>Over Land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1-</a:t>
            </a:r>
            <a:fld id="{9B0275EC-D83B-41CF-A730-6EE89033212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      Readiness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Aviation Life Support and Survival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Care and Fitting of your PPE</a:t>
            </a: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Survival Equipment</a:t>
            </a:r>
          </a:p>
          <a:p>
            <a:pPr>
              <a:buNone/>
            </a:pPr>
            <a:r>
              <a:rPr lang="en-US" dirty="0" smtClean="0"/>
              <a:t>Over Water ALSE consist of:</a:t>
            </a:r>
          </a:p>
          <a:p>
            <a:r>
              <a:rPr lang="en-US" dirty="0" smtClean="0"/>
              <a:t>Type of mission </a:t>
            </a:r>
            <a:br>
              <a:rPr lang="en-US" dirty="0" smtClean="0"/>
            </a:br>
            <a:r>
              <a:rPr lang="en-US" dirty="0" smtClean="0"/>
              <a:t>(extended over water or not)</a:t>
            </a:r>
          </a:p>
          <a:p>
            <a:r>
              <a:rPr lang="en-US" dirty="0" smtClean="0"/>
              <a:t>Weather</a:t>
            </a:r>
          </a:p>
          <a:p>
            <a:r>
              <a:rPr lang="en-US" dirty="0" smtClean="0"/>
              <a:t>Water conditions </a:t>
            </a:r>
            <a:br>
              <a:rPr lang="en-US" dirty="0" smtClean="0"/>
            </a:br>
            <a:r>
              <a:rPr lang="en-US" dirty="0" smtClean="0"/>
              <a:t>(water temp &lt; 50 degrees F)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1-</a:t>
            </a:r>
            <a:fld id="{9B0275EC-D83B-41CF-A730-6EE89033212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      Readiness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Aviation Life Support and Survival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Care and Fitting of your PPE</a:t>
            </a: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Survival Equipment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Personal Flotation Devices (PFD)</a:t>
            </a:r>
          </a:p>
          <a:p>
            <a:r>
              <a:rPr lang="en-US" dirty="0" smtClean="0"/>
              <a:t>An inflatable personal flotation device that meets requirements of 14 CFR 91 or inflatable life preserver required by</a:t>
            </a:r>
          </a:p>
          <a:p>
            <a:pPr>
              <a:buNone/>
            </a:pPr>
            <a:r>
              <a:rPr lang="en-US" dirty="0" smtClean="0"/>
              <a:t>	14 CFR 135.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1-</a:t>
            </a:r>
            <a:fld id="{9B0275EC-D83B-41CF-A730-6EE890332126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      Readiness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Aviation Life Support and Survival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Care and Fitting of your PPE</a:t>
            </a: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Survival Equipment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Personal Flotation Devices (PFD)</a:t>
            </a:r>
          </a:p>
          <a:p>
            <a:r>
              <a:rPr lang="en-US" dirty="0" smtClean="0"/>
              <a:t>PFDs shall be worn by each individual on board the helicopter when conducting operations beyond gliding distance to shore, and during all hovering flights over water sources.</a:t>
            </a:r>
          </a:p>
          <a:p>
            <a:r>
              <a:rPr lang="en-US" dirty="0" smtClean="0"/>
              <a:t>Automatic inflation (water activated) personal flotation devices shall not be allowed.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1-</a:t>
            </a:r>
            <a:fld id="{9B0275EC-D83B-41CF-A730-6EE890332126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      Readiness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Aviation Life Support and Survival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Care and Fitting of your PPE</a:t>
            </a: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Survival Equipment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Personal Flotation Devices (PFD)</a:t>
            </a:r>
          </a:p>
          <a:p>
            <a:pPr>
              <a:buNone/>
            </a:pPr>
            <a:r>
              <a:rPr lang="en-US" dirty="0" smtClean="0"/>
              <a:t>Inflatable </a:t>
            </a:r>
            <a:r>
              <a:rPr lang="en-US" dirty="0" err="1" smtClean="0"/>
              <a:t>PFDs</a:t>
            </a:r>
            <a:r>
              <a:rPr lang="en-US" dirty="0" smtClean="0"/>
              <a:t> should not be deployed</a:t>
            </a:r>
          </a:p>
          <a:p>
            <a:pPr>
              <a:buNone/>
            </a:pPr>
            <a:r>
              <a:rPr lang="en-US" dirty="0" smtClean="0"/>
              <a:t>until after you have exited the aircraft.</a:t>
            </a:r>
          </a:p>
          <a:p>
            <a:pPr>
              <a:buNone/>
            </a:pPr>
            <a:r>
              <a:rPr lang="en-US" dirty="0" smtClean="0"/>
              <a:t>Deploying while inside a submerged or</a:t>
            </a:r>
          </a:p>
          <a:p>
            <a:pPr>
              <a:buNone/>
            </a:pPr>
            <a:r>
              <a:rPr lang="en-US" dirty="0" smtClean="0"/>
              <a:t>overturned aircraft may make egress</a:t>
            </a:r>
          </a:p>
          <a:p>
            <a:pPr>
              <a:buNone/>
            </a:pPr>
            <a:r>
              <a:rPr lang="en-US" dirty="0" smtClean="0"/>
              <a:t>impossible.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1-</a:t>
            </a:r>
            <a:fld id="{9B0275EC-D83B-41CF-A730-6EE890332126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      Readiness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Aviation Life Support and Survival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Care and Fitting of your PPE</a:t>
            </a: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Survival Equipment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Anti-Exposure Garments</a:t>
            </a:r>
          </a:p>
          <a:p>
            <a:pPr>
              <a:buNone/>
            </a:pPr>
            <a:r>
              <a:rPr lang="en-US" dirty="0" smtClean="0"/>
              <a:t>All occupants must wear anti-exposure</a:t>
            </a:r>
          </a:p>
          <a:p>
            <a:pPr>
              <a:buNone/>
            </a:pPr>
            <a:r>
              <a:rPr lang="en-US" dirty="0" smtClean="0"/>
              <a:t>garments when conducting extended </a:t>
            </a:r>
          </a:p>
          <a:p>
            <a:pPr>
              <a:buNone/>
            </a:pPr>
            <a:r>
              <a:rPr lang="en-US" dirty="0" smtClean="0"/>
              <a:t>over-water flights where the water </a:t>
            </a:r>
          </a:p>
          <a:p>
            <a:pPr>
              <a:buNone/>
            </a:pPr>
            <a:r>
              <a:rPr lang="en-US" dirty="0" smtClean="0"/>
              <a:t>temperature is less than 50 degrees F.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1-</a:t>
            </a:r>
            <a:fld id="{9B0275EC-D83B-41CF-A730-6EE890332126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      Readiness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Helicopter Crewmember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Duties and responsibilities: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Constructs </a:t>
            </a:r>
            <a:r>
              <a:rPr lang="en-US" dirty="0" err="1" smtClean="0"/>
              <a:t>helispots</a:t>
            </a:r>
            <a:r>
              <a:rPr lang="en-US" dirty="0" smtClean="0"/>
              <a:t>, prepares manifest, load/unload personnel and cargo,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Assist Manager in daily checks, readiness of  equipment, and facility/cache maintenance.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1-</a:t>
            </a:r>
            <a:fld id="{9B0275EC-D83B-41CF-A730-6EE89033212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      Readiness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Aviation Life Support and Survival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Care and Fitting of your PPE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Survival Equipment - Anti-Exposure Garments</a:t>
            </a:r>
          </a:p>
          <a:p>
            <a:pPr>
              <a:buNone/>
            </a:pPr>
            <a:r>
              <a:rPr lang="en-US" dirty="0" smtClean="0"/>
              <a:t>Two Types: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Anti-exposure flight suit, a one-piece insulated coverall that provides some hypothermia protection and buoyancy.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Survival suit, a dry immersion suit made from closed cell material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Caution wearing either suit will hinder egress from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submerged or overturned aircraft.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1-</a:t>
            </a:r>
            <a:fld id="{9B0275EC-D83B-41CF-A730-6EE890332126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      Readiness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Aviation Life Support and Survival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Survival Equipment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Survival Kits</a:t>
            </a:r>
          </a:p>
          <a:p>
            <a:pPr>
              <a:buNone/>
            </a:pPr>
            <a:r>
              <a:rPr lang="en-US" dirty="0" smtClean="0"/>
              <a:t>Survival kits are required for all special</a:t>
            </a:r>
          </a:p>
          <a:p>
            <a:pPr>
              <a:buNone/>
            </a:pPr>
            <a:r>
              <a:rPr lang="en-US" dirty="0" smtClean="0"/>
              <a:t>use activities and are recommended for</a:t>
            </a:r>
          </a:p>
          <a:p>
            <a:pPr>
              <a:buNone/>
            </a:pPr>
            <a:r>
              <a:rPr lang="en-US" dirty="0" smtClean="0"/>
              <a:t>all missions.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1-</a:t>
            </a:r>
            <a:fld id="{9B0275EC-D83B-41CF-A730-6EE890332126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      Readiness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Aviation Life Support and Survival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Knife</a:t>
            </a:r>
          </a:p>
          <a:p>
            <a:r>
              <a:rPr lang="en-US" smtClean="0"/>
              <a:t>Signal Mirror</a:t>
            </a:r>
          </a:p>
          <a:p>
            <a:r>
              <a:rPr lang="en-US" smtClean="0"/>
              <a:t>Signal flares (6)</a:t>
            </a:r>
          </a:p>
          <a:p>
            <a:r>
              <a:rPr lang="en-US" smtClean="0"/>
              <a:t>Matches</a:t>
            </a:r>
          </a:p>
          <a:p>
            <a:r>
              <a:rPr lang="en-US" smtClean="0"/>
              <a:t>Space blanket</a:t>
            </a:r>
          </a:p>
          <a:p>
            <a:r>
              <a:rPr lang="en-US" smtClean="0"/>
              <a:t>Water (1 qt. per person)</a:t>
            </a:r>
          </a:p>
          <a:p>
            <a:r>
              <a:rPr lang="en-US" smtClean="0"/>
              <a:t>Food (2 days per person)</a:t>
            </a:r>
          </a:p>
          <a:p>
            <a:r>
              <a:rPr lang="en-US" smtClean="0"/>
              <a:t>Candles</a:t>
            </a:r>
          </a:p>
          <a:p>
            <a:r>
              <a:rPr lang="en-US" smtClean="0"/>
              <a:t>Water purification tablets</a:t>
            </a:r>
          </a:p>
          <a:p>
            <a:r>
              <a:rPr lang="en-US" smtClean="0"/>
              <a:t>Collapsible water bag</a:t>
            </a:r>
          </a:p>
          <a:p>
            <a:r>
              <a:rPr lang="en-US" smtClean="0"/>
              <a:t>Whistle</a:t>
            </a:r>
          </a:p>
          <a:p>
            <a:r>
              <a:rPr lang="en-US" smtClean="0"/>
              <a:t>Magnesium fire starter</a:t>
            </a:r>
          </a:p>
          <a:p>
            <a:r>
              <a:rPr lang="en-US" smtClean="0"/>
              <a:t>Nylon Rope (50 ft.)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1-</a:t>
            </a:r>
            <a:fld id="{9B0275EC-D83B-41CF-A730-6EE890332126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      Readiness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/>
          <a:lstStyle/>
          <a:p>
            <a:r>
              <a:rPr lang="en-US" dirty="0" smtClean="0"/>
              <a:t>Aviation Life Support and Survival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0386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Personal Survival Equipment</a:t>
            </a:r>
          </a:p>
          <a:p>
            <a:pPr>
              <a:buNone/>
            </a:pPr>
            <a:r>
              <a:rPr lang="en-US" dirty="0" smtClean="0"/>
              <a:t>Although policy does not require that</a:t>
            </a:r>
          </a:p>
          <a:p>
            <a:pPr>
              <a:buNone/>
            </a:pPr>
            <a:r>
              <a:rPr lang="en-US" dirty="0" smtClean="0"/>
              <a:t>agency personnel carry personal survival</a:t>
            </a:r>
          </a:p>
          <a:p>
            <a:pPr>
              <a:buNone/>
            </a:pPr>
            <a:r>
              <a:rPr lang="en-US" dirty="0" smtClean="0"/>
              <a:t>kits, it is recommended.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1-</a:t>
            </a:r>
            <a:fld id="{9B0275EC-D83B-41CF-A730-6EE890332126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      Readiness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Aviation Life Support and Survival</a:t>
            </a:r>
            <a:br>
              <a:rPr lang="en-US" dirty="0" smtClean="0"/>
            </a:br>
            <a:r>
              <a:rPr lang="en-US" dirty="0" smtClean="0"/>
              <a:t>Suggested personal survival kit items: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r>
              <a:rPr lang="en-US" dirty="0" smtClean="0"/>
              <a:t>Waterproof matches</a:t>
            </a:r>
          </a:p>
          <a:p>
            <a:r>
              <a:rPr lang="en-US" dirty="0" smtClean="0"/>
              <a:t>Magnesium fire starter</a:t>
            </a:r>
          </a:p>
          <a:p>
            <a:r>
              <a:rPr lang="en-US" dirty="0" smtClean="0"/>
              <a:t>Space blanket</a:t>
            </a:r>
          </a:p>
          <a:p>
            <a:r>
              <a:rPr lang="en-US" dirty="0" smtClean="0"/>
              <a:t>Large plastic bag</a:t>
            </a:r>
          </a:p>
          <a:p>
            <a:r>
              <a:rPr lang="en-US" dirty="0" smtClean="0"/>
              <a:t>First aid kit</a:t>
            </a:r>
          </a:p>
          <a:p>
            <a:r>
              <a:rPr lang="en-US" dirty="0" smtClean="0"/>
              <a:t>Knife</a:t>
            </a:r>
          </a:p>
          <a:p>
            <a:r>
              <a:rPr lang="en-US" dirty="0" smtClean="0"/>
              <a:t>Hand-held radio</a:t>
            </a:r>
          </a:p>
          <a:p>
            <a:r>
              <a:rPr lang="en-US" dirty="0" smtClean="0"/>
              <a:t>Water purification tablets</a:t>
            </a:r>
          </a:p>
          <a:p>
            <a:r>
              <a:rPr lang="en-US" dirty="0" smtClean="0"/>
              <a:t>Signal mirror</a:t>
            </a:r>
          </a:p>
          <a:p>
            <a:r>
              <a:rPr lang="en-US" dirty="0" smtClean="0"/>
              <a:t>Flashlight</a:t>
            </a:r>
          </a:p>
          <a:p>
            <a:r>
              <a:rPr lang="en-US" dirty="0" smtClean="0"/>
              <a:t>Whistle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1-</a:t>
            </a:r>
            <a:fld id="{9B0275EC-D83B-41CF-A730-6EE890332126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      Readiness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2239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Readiness for Assignment</a:t>
            </a:r>
            <a:br>
              <a:rPr lang="en-US" dirty="0" smtClean="0"/>
            </a:br>
            <a:r>
              <a:rPr lang="en-US" dirty="0" smtClean="0"/>
              <a:t>Review LE Operation Plan</a:t>
            </a:r>
            <a:br>
              <a:rPr lang="en-US" dirty="0" smtClean="0"/>
            </a:br>
            <a:r>
              <a:rPr lang="en-US" sz="3200" dirty="0" smtClean="0"/>
              <a:t>Suggested items to have:</a:t>
            </a:r>
            <a:br>
              <a:rPr lang="en-US" sz="3200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3124200"/>
            <a:ext cx="8229600" cy="4343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LESH harness/flight gear</a:t>
            </a:r>
          </a:p>
          <a:p>
            <a:r>
              <a:rPr lang="en-US" dirty="0" smtClean="0"/>
              <a:t>Operation Plan/map</a:t>
            </a:r>
          </a:p>
          <a:p>
            <a:r>
              <a:rPr lang="en-US" dirty="0" smtClean="0"/>
              <a:t>Passenger/Cargo Manifest</a:t>
            </a:r>
          </a:p>
          <a:p>
            <a:r>
              <a:rPr lang="en-US" dirty="0" smtClean="0"/>
              <a:t>Passenger Briefing Card</a:t>
            </a:r>
          </a:p>
          <a:p>
            <a:r>
              <a:rPr lang="en-US" dirty="0" smtClean="0"/>
              <a:t>IRPG</a:t>
            </a:r>
          </a:p>
          <a:p>
            <a:r>
              <a:rPr lang="en-US" dirty="0" smtClean="0"/>
              <a:t>Radio w/flight helmet connector</a:t>
            </a:r>
          </a:p>
          <a:p>
            <a:r>
              <a:rPr lang="en-US" dirty="0" smtClean="0"/>
              <a:t>Cloning cable</a:t>
            </a:r>
          </a:p>
          <a:p>
            <a:r>
              <a:rPr lang="en-US" dirty="0" smtClean="0"/>
              <a:t>Global positioning system (GPS)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Spare batteries</a:t>
            </a:r>
          </a:p>
          <a:p>
            <a:r>
              <a:rPr lang="en-US" dirty="0" smtClean="0"/>
              <a:t>Calculator</a:t>
            </a:r>
          </a:p>
          <a:p>
            <a:r>
              <a:rPr lang="en-US" dirty="0" smtClean="0"/>
              <a:t>Fiber tape</a:t>
            </a:r>
          </a:p>
          <a:p>
            <a:r>
              <a:rPr lang="en-US" dirty="0" smtClean="0"/>
              <a:t>Black electrical tape</a:t>
            </a:r>
          </a:p>
          <a:p>
            <a:r>
              <a:rPr lang="en-US" dirty="0" smtClean="0"/>
              <a:t>Flagging</a:t>
            </a:r>
          </a:p>
          <a:p>
            <a:r>
              <a:rPr lang="en-US" dirty="0" smtClean="0"/>
              <a:t>Knife</a:t>
            </a:r>
          </a:p>
          <a:p>
            <a:r>
              <a:rPr lang="en-US" dirty="0" smtClean="0"/>
              <a:t>Notepads</a:t>
            </a:r>
          </a:p>
          <a:p>
            <a:r>
              <a:rPr lang="en-US" dirty="0" smtClean="0"/>
              <a:t>Blue or black pens</a:t>
            </a:r>
          </a:p>
          <a:p>
            <a:r>
              <a:rPr lang="en-US" dirty="0" smtClean="0"/>
              <a:t>Unit log (ICS-214)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1-</a:t>
            </a:r>
            <a:fld id="{9B0275EC-D83B-41CF-A730-6EE890332126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      Readiness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/>
          <a:lstStyle/>
          <a:p>
            <a:r>
              <a:rPr lang="en-US" dirty="0" smtClean="0"/>
              <a:t>Assignment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ICS Dispatch Ordering Process</a:t>
            </a:r>
          </a:p>
          <a:p>
            <a:pPr>
              <a:buNone/>
            </a:pPr>
            <a:r>
              <a:rPr lang="en-US" dirty="0" smtClean="0"/>
              <a:t>When a helicopter is needed, dispatch submits an aircraft resource order.</a:t>
            </a:r>
          </a:p>
          <a:p>
            <a:pPr>
              <a:buNone/>
            </a:pPr>
            <a:r>
              <a:rPr lang="en-US" dirty="0" smtClean="0"/>
              <a:t>Local agency’s and cooperators are checked</a:t>
            </a:r>
          </a:p>
          <a:p>
            <a:pPr>
              <a:buNone/>
            </a:pPr>
            <a:r>
              <a:rPr lang="en-US" dirty="0" smtClean="0"/>
              <a:t>	with first.</a:t>
            </a:r>
          </a:p>
          <a:p>
            <a:r>
              <a:rPr lang="en-US" dirty="0" smtClean="0"/>
              <a:t>If unfilled locally the order goes to a Geographical Area Coordination Center (GACC).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1-</a:t>
            </a:r>
            <a:fld id="{9B0275EC-D83B-41CF-A730-6EE890332126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      Readiness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Assignment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ICS Dispatch Ordering Process</a:t>
            </a:r>
          </a:p>
          <a:p>
            <a:r>
              <a:rPr lang="en-US" dirty="0" smtClean="0"/>
              <a:t>If unfilled at a GACC, it goes to the National Interagency Coordination Center (NICC).</a:t>
            </a:r>
          </a:p>
          <a:p>
            <a:r>
              <a:rPr lang="en-US" dirty="0" smtClean="0"/>
              <a:t>NICC in Boise, Idaho has ultimate authority for managing national aircraft resources.</a:t>
            </a:r>
          </a:p>
          <a:p>
            <a:r>
              <a:rPr lang="en-US" dirty="0" smtClean="0"/>
              <a:t>This cycle then returns to the local dispatch.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1-</a:t>
            </a:r>
            <a:fld id="{9B0275EC-D83B-41CF-A730-6EE890332126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      Readiness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Assignment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ICS Dispatch Ordering Process</a:t>
            </a:r>
          </a:p>
          <a:p>
            <a:pPr marL="0" indent="0">
              <a:buNone/>
            </a:pPr>
            <a:r>
              <a:rPr lang="en-US" dirty="0" smtClean="0"/>
              <a:t>The requesting unit must request a module be assigned to an aircraft when ordering.</a:t>
            </a:r>
          </a:p>
          <a:p>
            <a:r>
              <a:rPr lang="en-US" dirty="0" smtClean="0"/>
              <a:t>When a helicopter is ordered, a manager and module must be ordered at the same time.</a:t>
            </a:r>
          </a:p>
          <a:p>
            <a:r>
              <a:rPr lang="en-US" dirty="0" smtClean="0"/>
              <a:t>If available, these are filled at the regional level first, if unfilled there the order will go to the national level.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1-</a:t>
            </a:r>
            <a:fld id="{9B0275EC-D83B-41CF-A730-6EE890332126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      Readiness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Assignment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Acceptance of ICS Assignment</a:t>
            </a:r>
          </a:p>
          <a:p>
            <a:pPr marL="0" indent="0">
              <a:buNone/>
            </a:pPr>
            <a:r>
              <a:rPr lang="en-US" dirty="0" smtClean="0"/>
              <a:t>Out of unit assignment information you should</a:t>
            </a:r>
          </a:p>
          <a:p>
            <a:pPr marL="0" indent="0">
              <a:buNone/>
            </a:pPr>
            <a:r>
              <a:rPr lang="en-US" dirty="0" smtClean="0"/>
              <a:t>obtain before leaving your home unit.</a:t>
            </a:r>
          </a:p>
          <a:p>
            <a:pPr marL="0" indent="0">
              <a:buNone/>
            </a:pPr>
            <a:r>
              <a:rPr lang="en-US" dirty="0" smtClean="0"/>
              <a:t>When you accept an assignment, do not leave</a:t>
            </a:r>
          </a:p>
          <a:p>
            <a:pPr marL="0" indent="0">
              <a:buNone/>
            </a:pPr>
            <a:r>
              <a:rPr lang="en-US" dirty="0" smtClean="0"/>
              <a:t>your home unit until you receive a copy of the resource order from dispatch and/or Law Enforcement Supervisor.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1-</a:t>
            </a:r>
            <a:fld id="{9B0275EC-D83B-41CF-A730-6EE890332126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      Readiness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Helicopter Crewmember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7525" indent="-517525">
              <a:buNone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Duties and responsibilities:</a:t>
            </a:r>
          </a:p>
          <a:p>
            <a:pPr marL="517525" indent="-517525">
              <a:buNone/>
            </a:pPr>
            <a:r>
              <a:rPr lang="en-US" dirty="0" smtClean="0"/>
              <a:t>3.	Proficiency checks and drills.</a:t>
            </a:r>
          </a:p>
          <a:p>
            <a:pPr marL="517525" indent="-517525">
              <a:buNone/>
            </a:pPr>
            <a:r>
              <a:rPr lang="en-US" dirty="0" smtClean="0"/>
              <a:t>4.	Safety sessions, critiques, passenger safety briefings, safety and welfare aspects of job.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1-</a:t>
            </a:r>
            <a:fld id="{9B0275EC-D83B-41CF-A730-6EE89033212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      Readiness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Assignment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Acceptance of ICS Assignment</a:t>
            </a:r>
          </a:p>
          <a:p>
            <a:pPr>
              <a:buNone/>
            </a:pPr>
            <a:r>
              <a:rPr lang="en-US" dirty="0" smtClean="0"/>
              <a:t>This is usually a “Resource Order” with all the</a:t>
            </a:r>
          </a:p>
          <a:p>
            <a:pPr>
              <a:buNone/>
            </a:pPr>
            <a:r>
              <a:rPr lang="en-US" dirty="0" smtClean="0"/>
              <a:t>pertinent information:</a:t>
            </a:r>
          </a:p>
          <a:p>
            <a:r>
              <a:rPr lang="en-US" dirty="0" smtClean="0"/>
              <a:t>Incident Name – Block 2</a:t>
            </a:r>
          </a:p>
          <a:p>
            <a:r>
              <a:rPr lang="en-US" dirty="0" smtClean="0"/>
              <a:t>Incident Order Number – Block 3</a:t>
            </a:r>
          </a:p>
          <a:p>
            <a:r>
              <a:rPr lang="en-US" dirty="0" smtClean="0"/>
              <a:t>Incident Phone Number – Block 8</a:t>
            </a:r>
          </a:p>
          <a:p>
            <a:r>
              <a:rPr lang="en-US" dirty="0" smtClean="0"/>
              <a:t>Request Number – Block 12</a:t>
            </a:r>
          </a:p>
          <a:p>
            <a:r>
              <a:rPr lang="en-US" dirty="0" smtClean="0"/>
              <a:t>Reporting Location and Time – Block 12</a:t>
            </a:r>
          </a:p>
          <a:p>
            <a:r>
              <a:rPr lang="en-US" dirty="0" smtClean="0"/>
              <a:t>Charge code – Finance Codes Box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1-</a:t>
            </a:r>
            <a:fld id="{9B0275EC-D83B-41CF-A730-6EE890332126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      Readiness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02-01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3078" y="1845676"/>
            <a:ext cx="6263122" cy="425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57200" y="1295400"/>
            <a:ext cx="2321341" cy="533400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Incident Name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0" y="685800"/>
            <a:ext cx="3669320" cy="523220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Incident Order Number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8824" y="6106180"/>
            <a:ext cx="2647776" cy="523220"/>
          </a:xfrm>
          <a:prstGeom prst="rect">
            <a:avLst/>
          </a:prstGeom>
          <a:solidFill>
            <a:srgbClr val="FFFF00"/>
          </a:solidFill>
          <a:ln w="25400" cmpd="sng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Request Number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86400" y="685800"/>
            <a:ext cx="2383858" cy="523220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Incident Phone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82150" y="6096000"/>
            <a:ext cx="2494850" cy="523220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Report Location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87152" y="1295400"/>
            <a:ext cx="2028248" cy="533400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Charge Code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00200" y="3352800"/>
            <a:ext cx="381000" cy="1828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886200" y="3352800"/>
            <a:ext cx="4572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724400" y="2514600"/>
            <a:ext cx="13716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124200" y="2133600"/>
            <a:ext cx="1600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00600" y="2133600"/>
            <a:ext cx="1066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172200" y="2209800"/>
            <a:ext cx="12954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8" idx="2"/>
            <a:endCxn id="18" idx="0"/>
          </p:cNvCxnSpPr>
          <p:nvPr/>
        </p:nvCxnSpPr>
        <p:spPr>
          <a:xfrm rot="16200000" flipH="1">
            <a:off x="3884040" y="683640"/>
            <a:ext cx="924580" cy="19753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2"/>
          </p:cNvCxnSpPr>
          <p:nvPr/>
        </p:nvCxnSpPr>
        <p:spPr>
          <a:xfrm rot="5400000">
            <a:off x="5581975" y="1418246"/>
            <a:ext cx="1305580" cy="88712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3" idx="2"/>
            <a:endCxn id="19" idx="0"/>
          </p:cNvCxnSpPr>
          <p:nvPr/>
        </p:nvCxnSpPr>
        <p:spPr>
          <a:xfrm rot="5400000">
            <a:off x="7170088" y="1478612"/>
            <a:ext cx="381000" cy="10813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9" idx="0"/>
            <a:endCxn id="14" idx="2"/>
          </p:cNvCxnSpPr>
          <p:nvPr/>
        </p:nvCxnSpPr>
        <p:spPr>
          <a:xfrm rot="16200000" flipV="1">
            <a:off x="1409416" y="5562884"/>
            <a:ext cx="924580" cy="16201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2" idx="0"/>
            <a:endCxn id="15" idx="2"/>
          </p:cNvCxnSpPr>
          <p:nvPr/>
        </p:nvCxnSpPr>
        <p:spPr>
          <a:xfrm rot="16200000" flipV="1">
            <a:off x="4214988" y="5081412"/>
            <a:ext cx="914400" cy="111477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7" idx="2"/>
            <a:endCxn id="17" idx="1"/>
          </p:cNvCxnSpPr>
          <p:nvPr/>
        </p:nvCxnSpPr>
        <p:spPr>
          <a:xfrm rot="16200000" flipH="1">
            <a:off x="2123385" y="1323285"/>
            <a:ext cx="495300" cy="150632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2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1-</a:t>
            </a:r>
            <a:fld id="{9B0275EC-D83B-41CF-A730-6EE890332126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      Readiness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Mobilization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Be sure to:</a:t>
            </a:r>
          </a:p>
          <a:p>
            <a:pPr>
              <a:buNone/>
            </a:pPr>
            <a:r>
              <a:rPr lang="en-US" dirty="0" smtClean="0"/>
              <a:t>Obtain a copy of your resource order and</a:t>
            </a:r>
          </a:p>
          <a:p>
            <a:pPr>
              <a:buNone/>
            </a:pPr>
            <a:r>
              <a:rPr lang="en-US" dirty="0" smtClean="0"/>
              <a:t>request number from dispatch and/or LE Supervisor.</a:t>
            </a:r>
          </a:p>
          <a:p>
            <a:pPr>
              <a:buNone/>
            </a:pPr>
            <a:r>
              <a:rPr lang="en-US" dirty="0" smtClean="0"/>
              <a:t>Determine mode of travel, comply with weight</a:t>
            </a:r>
          </a:p>
          <a:p>
            <a:pPr>
              <a:buNone/>
            </a:pPr>
            <a:r>
              <a:rPr lang="en-US" dirty="0" smtClean="0"/>
              <a:t>	limitations.</a:t>
            </a:r>
          </a:p>
          <a:p>
            <a:r>
              <a:rPr lang="en-US" dirty="0" smtClean="0"/>
              <a:t>Commercial airline</a:t>
            </a:r>
          </a:p>
          <a:p>
            <a:r>
              <a:rPr lang="en-US" dirty="0" smtClean="0"/>
              <a:t>GOV</a:t>
            </a:r>
          </a:p>
          <a:p>
            <a:r>
              <a:rPr lang="en-US" dirty="0" smtClean="0"/>
              <a:t>Rental</a:t>
            </a:r>
          </a:p>
          <a:p>
            <a:r>
              <a:rPr lang="en-US" dirty="0" smtClean="0"/>
              <a:t>Charter flight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1-</a:t>
            </a:r>
            <a:fld id="{9B0275EC-D83B-41CF-A730-6EE890332126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      Readiness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Mobilization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Your dispatch/ LE supervisor may be able to provide additional information:</a:t>
            </a:r>
          </a:p>
          <a:p>
            <a:r>
              <a:rPr lang="en-US" dirty="0" smtClean="0"/>
              <a:t>Briefing packets/ Operation Plan</a:t>
            </a:r>
          </a:p>
          <a:p>
            <a:r>
              <a:rPr lang="en-US" dirty="0" smtClean="0"/>
              <a:t>Maps</a:t>
            </a:r>
          </a:p>
          <a:p>
            <a:r>
              <a:rPr lang="en-US" dirty="0" smtClean="0"/>
              <a:t>Situation and Intelligence updates</a:t>
            </a:r>
          </a:p>
          <a:p>
            <a:r>
              <a:rPr lang="en-US" dirty="0" smtClean="0"/>
              <a:t>Additional radio frequencies and contacts</a:t>
            </a:r>
          </a:p>
          <a:p>
            <a:r>
              <a:rPr lang="en-US" dirty="0" smtClean="0"/>
              <a:t>Flight itineraries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1-</a:t>
            </a:r>
            <a:fld id="{9B0275EC-D83B-41CF-A730-6EE890332126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      Readiness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Module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may or may not know the other module members or where they are from. </a:t>
            </a:r>
          </a:p>
          <a:p>
            <a:r>
              <a:rPr lang="en-US" dirty="0" smtClean="0"/>
              <a:t>If possible, a brief contact prior to leaving can verify items like LE equipment needs, PPE, radio, and radio equipment compatibility, any details to “marry up.”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1-</a:t>
            </a:r>
            <a:fld id="{9B0275EC-D83B-41CF-A730-6EE890332126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      Readiness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 smtClean="0"/>
              <a:t>Module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514600"/>
            <a:ext cx="8229600" cy="3962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marriage of the helicopter and module usually occurs at a pre-designated location away from the incident. This is where the module manager completes the pre-use inspection and documentation.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1-</a:t>
            </a:r>
            <a:fld id="{9B0275EC-D83B-41CF-A730-6EE890332126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      Readiness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Module Preparation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86800" cy="4876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On ICS assignments, the following personnel must be assigned to each aircraft:  </a:t>
            </a:r>
          </a:p>
          <a:p>
            <a:pPr>
              <a:buNone/>
            </a:pPr>
            <a:r>
              <a:rPr lang="en-US" dirty="0" smtClean="0"/>
              <a:t>                     Standard               Restricted </a:t>
            </a:r>
          </a:p>
          <a:p>
            <a:pPr>
              <a:buNone/>
            </a:pPr>
            <a:r>
              <a:rPr lang="en-US" dirty="0" smtClean="0"/>
              <a:t>                     Category               Category</a:t>
            </a:r>
          </a:p>
          <a:p>
            <a:pPr>
              <a:buNone/>
            </a:pPr>
            <a:r>
              <a:rPr lang="en-US" dirty="0" smtClean="0"/>
              <a:t>Type 1           Mgr + 4                Mgr Only</a:t>
            </a:r>
          </a:p>
          <a:p>
            <a:pPr>
              <a:buNone/>
            </a:pPr>
            <a:r>
              <a:rPr lang="en-US" dirty="0" smtClean="0"/>
              <a:t>Type 2           Mgr + 3                Mgr Only</a:t>
            </a:r>
          </a:p>
          <a:p>
            <a:pPr>
              <a:buNone/>
            </a:pPr>
            <a:r>
              <a:rPr lang="en-US" dirty="0" smtClean="0"/>
              <a:t>Type 3           Mgr + 2                Mgr Only</a:t>
            </a:r>
          </a:p>
          <a:p>
            <a:pPr>
              <a:buNone/>
            </a:pPr>
            <a:endParaRPr lang="en-US" dirty="0" smtClean="0"/>
          </a:p>
          <a:p>
            <a:pPr marL="0">
              <a:buNone/>
            </a:pPr>
            <a:r>
              <a:rPr lang="en-US" dirty="0" smtClean="0"/>
              <a:t>In Alaska, the minimum is a manager for all</a:t>
            </a:r>
          </a:p>
          <a:p>
            <a:pPr marL="0" indent="0">
              <a:buNone/>
            </a:pPr>
            <a:r>
              <a:rPr lang="en-US" dirty="0" smtClean="0"/>
              <a:t>categories, although there will often be modules assigned.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1-</a:t>
            </a:r>
            <a:fld id="{9B0275EC-D83B-41CF-A730-6EE890332126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      Readiness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Module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00600"/>
          </a:xfrm>
        </p:spPr>
        <p:txBody>
          <a:bodyPr/>
          <a:lstStyle/>
          <a:p>
            <a:r>
              <a:rPr lang="en-US" dirty="0" err="1" smtClean="0"/>
              <a:t>NICC</a:t>
            </a:r>
            <a:r>
              <a:rPr lang="en-US" dirty="0" smtClean="0"/>
              <a:t> will not automatically assign a module to helicopter orders; the requesting unit must request a module be assigned when ordering the aircraft.</a:t>
            </a:r>
          </a:p>
          <a:p>
            <a:r>
              <a:rPr lang="en-US" dirty="0" smtClean="0"/>
              <a:t>Occasionally, crewmembers are ordered to support helibase functions.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1-</a:t>
            </a:r>
            <a:fld id="{9B0275EC-D83B-41CF-A730-6EE890332126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      Readiness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Check-In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Arrive at the incident and check-in.</a:t>
            </a:r>
          </a:p>
          <a:p>
            <a:r>
              <a:rPr lang="en-US" dirty="0" smtClean="0"/>
              <a:t>Each individual should ensure that all information needed to complete the </a:t>
            </a:r>
            <a:r>
              <a:rPr lang="en-US" smtClean="0"/>
              <a:t>Check-in List (ICS-211</a:t>
            </a:r>
            <a:r>
              <a:rPr lang="en-US" dirty="0" smtClean="0"/>
              <a:t>) is provided. </a:t>
            </a:r>
          </a:p>
          <a:p>
            <a:r>
              <a:rPr lang="en-US" dirty="0" smtClean="0"/>
              <a:t>This includes:</a:t>
            </a:r>
          </a:p>
          <a:p>
            <a:pPr lvl="1"/>
            <a:r>
              <a:rPr lang="en-US" dirty="0" smtClean="0"/>
              <a:t>Your resource order and request numbers</a:t>
            </a:r>
          </a:p>
          <a:p>
            <a:pPr lvl="1"/>
            <a:r>
              <a:rPr lang="en-US" dirty="0" smtClean="0"/>
              <a:t>Manifest information</a:t>
            </a:r>
          </a:p>
          <a:p>
            <a:pPr lvl="1"/>
            <a:r>
              <a:rPr lang="en-US" dirty="0" smtClean="0"/>
              <a:t>Home base</a:t>
            </a:r>
          </a:p>
          <a:p>
            <a:pPr lvl="1"/>
            <a:r>
              <a:rPr lang="en-US" dirty="0" smtClean="0"/>
              <a:t>Departure point</a:t>
            </a:r>
          </a:p>
          <a:p>
            <a:pPr lvl="1"/>
            <a:r>
              <a:rPr lang="en-US" dirty="0" smtClean="0"/>
              <a:t>Method of travel</a:t>
            </a:r>
          </a:p>
          <a:p>
            <a:pPr lvl="1"/>
            <a:r>
              <a:rPr lang="en-US" dirty="0" smtClean="0"/>
              <a:t>Other qualifications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1-</a:t>
            </a:r>
            <a:fld id="{9B0275EC-D83B-41CF-A730-6EE890332126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      Readiness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Check-In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Check-in Locations</a:t>
            </a:r>
          </a:p>
          <a:p>
            <a:pPr marL="0" indent="0">
              <a:buNone/>
            </a:pPr>
            <a:r>
              <a:rPr lang="en-US" dirty="0" smtClean="0"/>
              <a:t>You may check-in at any of the following locations:</a:t>
            </a:r>
          </a:p>
          <a:p>
            <a:r>
              <a:rPr lang="en-US" dirty="0" smtClean="0"/>
              <a:t>Incident Command Post (ICP)</a:t>
            </a:r>
          </a:p>
          <a:p>
            <a:r>
              <a:rPr lang="en-US" dirty="0" smtClean="0"/>
              <a:t>Base or camp</a:t>
            </a:r>
          </a:p>
          <a:p>
            <a:r>
              <a:rPr lang="en-US" dirty="0" smtClean="0"/>
              <a:t>Staging area</a:t>
            </a:r>
          </a:p>
          <a:p>
            <a:r>
              <a:rPr lang="en-US" dirty="0" err="1" smtClean="0"/>
              <a:t>Helibase</a:t>
            </a:r>
            <a:r>
              <a:rPr lang="en-US" dirty="0" smtClean="0"/>
              <a:t> (for direct assignment)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1-</a:t>
            </a:r>
            <a:fld id="{9B0275EC-D83B-41CF-A730-6EE890332126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      Readiness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Aviation Life Support and Survival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Aviation Life Support Equipment (ALSE)</a:t>
            </a:r>
          </a:p>
          <a:p>
            <a:pPr marL="0" indent="0">
              <a:buNone/>
            </a:pPr>
            <a:r>
              <a:rPr lang="en-US" dirty="0" smtClean="0"/>
              <a:t>Policy states that, the responsibility of management is to “provide employees with a safe and healthful work environment.”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1-</a:t>
            </a:r>
            <a:fld id="{9B0275EC-D83B-41CF-A730-6EE89033212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      Readiness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 cstate="print"/>
          <a:srcRect l="32058" r="3205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Initial Briefing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check-in, locate your incident supervisor (helibase manager or helicopter manager) and obtain your initial briefing.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1-</a:t>
            </a:r>
            <a:fld id="{9B0275EC-D83B-41CF-A730-6EE890332126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      Readiness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Initial Briefing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Your initial briefing should include:</a:t>
            </a:r>
          </a:p>
          <a:p>
            <a:r>
              <a:rPr lang="en-US" dirty="0" smtClean="0"/>
              <a:t>The organization structure</a:t>
            </a:r>
          </a:p>
          <a:p>
            <a:r>
              <a:rPr lang="en-US" dirty="0" smtClean="0"/>
              <a:t>The objectives</a:t>
            </a:r>
          </a:p>
          <a:p>
            <a:r>
              <a:rPr lang="en-US" dirty="0" smtClean="0"/>
              <a:t>Status of the incident/project</a:t>
            </a:r>
          </a:p>
          <a:p>
            <a:r>
              <a:rPr lang="en-US" dirty="0" smtClean="0"/>
              <a:t>Current and predicted weather</a:t>
            </a:r>
          </a:p>
          <a:p>
            <a:r>
              <a:rPr lang="en-US" dirty="0" smtClean="0"/>
              <a:t>Law Enforcement Jurisdiction(s)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Obtain a copy of the Incident Action/ Operation       Plan (IAP) or Project Aviation Safety Plan (PASP)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1-</a:t>
            </a:r>
            <a:fld id="{9B0275EC-D83B-41CF-A730-6EE890332126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      Readiness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Initial Briefing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Your initial briefing should include:</a:t>
            </a:r>
          </a:p>
          <a:p>
            <a:r>
              <a:rPr lang="en-US" dirty="0" smtClean="0"/>
              <a:t>Hazard/safety issues </a:t>
            </a:r>
          </a:p>
          <a:p>
            <a:r>
              <a:rPr lang="en-US" dirty="0" smtClean="0"/>
              <a:t>Assigned duties</a:t>
            </a:r>
          </a:p>
          <a:p>
            <a:r>
              <a:rPr lang="en-US" dirty="0" smtClean="0"/>
              <a:t>Radio frequencies</a:t>
            </a:r>
          </a:p>
          <a:p>
            <a:r>
              <a:rPr lang="en-US" dirty="0" smtClean="0"/>
              <a:t>Other resources</a:t>
            </a:r>
          </a:p>
          <a:p>
            <a:r>
              <a:rPr lang="en-US" dirty="0" smtClean="0"/>
              <a:t>Flight hazard map</a:t>
            </a:r>
          </a:p>
          <a:p>
            <a:r>
              <a:rPr lang="en-US" dirty="0" smtClean="0"/>
              <a:t>Maps of the area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1-</a:t>
            </a:r>
            <a:fld id="{9B0275EC-D83B-41CF-A730-6EE890332126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      Readiness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Initial Briefing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Your initial briefing should include:</a:t>
            </a:r>
          </a:p>
          <a:p>
            <a:r>
              <a:rPr lang="en-US" dirty="0" smtClean="0"/>
              <a:t>Meals</a:t>
            </a:r>
          </a:p>
          <a:p>
            <a:r>
              <a:rPr lang="en-US" dirty="0" err="1" smtClean="0"/>
              <a:t>Helibase</a:t>
            </a:r>
            <a:r>
              <a:rPr lang="en-US" dirty="0" smtClean="0"/>
              <a:t> layout</a:t>
            </a:r>
          </a:p>
          <a:p>
            <a:r>
              <a:rPr lang="en-US" dirty="0" err="1" smtClean="0"/>
              <a:t>Helispot</a:t>
            </a:r>
            <a:r>
              <a:rPr lang="en-US" dirty="0" smtClean="0"/>
              <a:t> locations</a:t>
            </a:r>
          </a:p>
          <a:p>
            <a:r>
              <a:rPr lang="en-US" dirty="0" smtClean="0"/>
              <a:t>Deck procedures</a:t>
            </a:r>
          </a:p>
          <a:p>
            <a:r>
              <a:rPr lang="en-US" dirty="0" smtClean="0"/>
              <a:t>Briefing/debriefing times</a:t>
            </a:r>
          </a:p>
          <a:p>
            <a:r>
              <a:rPr lang="en-US" dirty="0" smtClean="0"/>
              <a:t>Crash rescue procedures and plan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1-</a:t>
            </a:r>
            <a:fld id="{9B0275EC-D83B-41CF-A730-6EE890332126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      Readiness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Initial Briefing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Forms in the Incident Action Plan (IAP)</a:t>
            </a:r>
          </a:p>
          <a:p>
            <a:r>
              <a:rPr lang="en-US" dirty="0" smtClean="0"/>
              <a:t>ICS 201 Incident Briefing</a:t>
            </a:r>
          </a:p>
          <a:p>
            <a:r>
              <a:rPr lang="en-US" dirty="0" smtClean="0"/>
              <a:t>ICS 202 Incident Objectives</a:t>
            </a:r>
          </a:p>
          <a:p>
            <a:r>
              <a:rPr lang="en-US" dirty="0" smtClean="0"/>
              <a:t>ICS 203 Organization Assignment List</a:t>
            </a:r>
          </a:p>
          <a:p>
            <a:r>
              <a:rPr lang="en-US" dirty="0" smtClean="0"/>
              <a:t>ICS 204 Assignment List</a:t>
            </a:r>
          </a:p>
          <a:p>
            <a:r>
              <a:rPr lang="en-US" dirty="0" smtClean="0"/>
              <a:t>ICS 205 Incident Radio Communication Plan</a:t>
            </a:r>
          </a:p>
          <a:p>
            <a:r>
              <a:rPr lang="en-US" dirty="0" smtClean="0"/>
              <a:t>ICS 206 Medical Plan</a:t>
            </a:r>
          </a:p>
          <a:p>
            <a:r>
              <a:rPr lang="en-US" dirty="0" smtClean="0"/>
              <a:t>ICS 220 Air Operations Summary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1-</a:t>
            </a:r>
            <a:fld id="{9B0275EC-D83B-41CF-A730-6EE890332126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      Readiness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Unit 1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Describe information and material needed for ICS/ LE assignment.</a:t>
            </a:r>
          </a:p>
          <a:p>
            <a:r>
              <a:rPr lang="en-US" smtClean="0"/>
              <a:t>Describe the information that is needed from dispatch when assigned to an incident.</a:t>
            </a:r>
          </a:p>
          <a:p>
            <a:r>
              <a:rPr lang="en-US" smtClean="0"/>
              <a:t>Describe the check-in process upon arrival at the incident.</a:t>
            </a:r>
          </a:p>
          <a:p>
            <a:r>
              <a:rPr lang="en-US" smtClean="0"/>
              <a:t>Describe the information gathered from the assigned supervisor at the incident.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1-</a:t>
            </a:r>
            <a:fld id="{9B0275EC-D83B-41CF-A730-6EE890332126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      Readiness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Aviation Life Support and Survival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Agency Responsibilities:</a:t>
            </a:r>
          </a:p>
          <a:p>
            <a:r>
              <a:rPr lang="en-US" dirty="0" smtClean="0"/>
              <a:t>Implementing their PPE program.</a:t>
            </a:r>
          </a:p>
          <a:p>
            <a:r>
              <a:rPr lang="en-US" dirty="0" smtClean="0"/>
              <a:t>Evaluating aviation activities.</a:t>
            </a:r>
          </a:p>
          <a:p>
            <a:r>
              <a:rPr lang="en-US" dirty="0" smtClean="0"/>
              <a:t>Provide employees with the appropriate</a:t>
            </a:r>
          </a:p>
          <a:p>
            <a:pPr>
              <a:buNone/>
            </a:pPr>
            <a:r>
              <a:rPr lang="en-US" dirty="0" smtClean="0"/>
              <a:t>    equipment and training.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1-</a:t>
            </a:r>
            <a:fld id="{9B0275EC-D83B-41CF-A730-6EE89033212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      Readiness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Aviation Life Support and Survival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/>
              <a:t>Why Personal Protective Equipment (PPE)?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400" dirty="0" smtClean="0"/>
              <a:t>The following accident that occurred on August 3, 2000 will help explain the importance of PPE.</a:t>
            </a:r>
            <a:endParaRPr lang="en-US" sz="2400" dirty="0"/>
          </a:p>
        </p:txBody>
      </p:sp>
      <p:pic>
        <p:nvPicPr>
          <p:cNvPr id="6" name="Picture 8" descr="Fueslage (left side) 50%"/>
          <p:cNvPicPr>
            <a:picLocks noChangeAspect="1" noChangeArrowheads="1"/>
          </p:cNvPicPr>
          <p:nvPr/>
        </p:nvPicPr>
        <p:blipFill>
          <a:blip r:embed="rId3" cstate="print"/>
          <a:srcRect b="39137"/>
          <a:stretch>
            <a:fillRect/>
          </a:stretch>
        </p:blipFill>
        <p:spPr bwMode="auto">
          <a:xfrm>
            <a:off x="1225550" y="2286000"/>
            <a:ext cx="6692900" cy="32588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1-</a:t>
            </a:r>
            <a:fld id="{9B0275EC-D83B-41CF-A730-6EE89033212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      Readiness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Aviation Life Support and Survival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dirty="0" smtClean="0"/>
              <a:t>Why Personal Protective Equipment?</a:t>
            </a:r>
          </a:p>
          <a:p>
            <a:pPr marL="0" lvl="0" indent="0" algn="ctr">
              <a:buNone/>
            </a:pPr>
            <a:endParaRPr lang="en-US" dirty="0" smtClean="0"/>
          </a:p>
          <a:p>
            <a:pPr marL="0" lvl="0" indent="0" algn="ctr">
              <a:buNone/>
            </a:pPr>
            <a:endParaRPr lang="en-US" dirty="0" smtClean="0"/>
          </a:p>
          <a:p>
            <a:pPr marL="0" lvl="0" indent="0" algn="ctr">
              <a:buNone/>
            </a:pPr>
            <a:endParaRPr lang="en-US" dirty="0" smtClean="0"/>
          </a:p>
          <a:p>
            <a:pPr marL="0" lvl="0" indent="0" algn="ctr">
              <a:buNone/>
            </a:pPr>
            <a:endParaRPr lang="en-US" dirty="0" smtClean="0"/>
          </a:p>
          <a:p>
            <a:pPr marL="0" lvl="0" indent="0" algn="ctr">
              <a:buNone/>
            </a:pPr>
            <a:endParaRPr lang="en-US" dirty="0" smtClean="0"/>
          </a:p>
          <a:p>
            <a:pPr marL="0" lv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Bell 206L-1   August 3, 2000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6" name="Picture 3" descr="Cockpit left front (close up) 50%"/>
          <p:cNvPicPr>
            <a:picLocks noChangeAspect="1" noChangeArrowheads="1"/>
          </p:cNvPicPr>
          <p:nvPr/>
        </p:nvPicPr>
        <p:blipFill>
          <a:blip r:embed="rId3" cstate="print"/>
          <a:srcRect t="12970"/>
          <a:stretch>
            <a:fillRect/>
          </a:stretch>
        </p:blipFill>
        <p:spPr bwMode="auto">
          <a:xfrm>
            <a:off x="1869419" y="2256484"/>
            <a:ext cx="5405161" cy="3763316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1-</a:t>
            </a:r>
            <a:fld id="{9B0275EC-D83B-41CF-A730-6EE89033212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      Readiness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Aviation Life Support and Survival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The passenger sitting in the left front </a:t>
            </a:r>
            <a:br>
              <a:rPr lang="en-US" sz="2800" dirty="0" smtClean="0"/>
            </a:br>
            <a:r>
              <a:rPr lang="en-US" sz="2800" dirty="0" smtClean="0"/>
              <a:t>seat was struck in the head twice by </a:t>
            </a:r>
            <a:br>
              <a:rPr lang="en-US" sz="2800" dirty="0" smtClean="0"/>
            </a:br>
            <a:r>
              <a:rPr lang="en-US" sz="2800" dirty="0" smtClean="0"/>
              <a:t>the main rotor blades entering the </a:t>
            </a:r>
            <a:br>
              <a:rPr lang="en-US" sz="2800" dirty="0" smtClean="0"/>
            </a:br>
            <a:r>
              <a:rPr lang="en-US" sz="2800" dirty="0" smtClean="0"/>
              <a:t>front cabin area.</a:t>
            </a:r>
          </a:p>
        </p:txBody>
      </p:sp>
      <p:pic>
        <p:nvPicPr>
          <p:cNvPr id="8" name="Picture 3" descr="helmet &amp; liner 50%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8481" y="3810000"/>
            <a:ext cx="3324519" cy="2660904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" name="Picture 4" descr="helmet liner 50%"/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 t="18652" r="7648" b="7367"/>
          <a:stretch>
            <a:fillRect/>
          </a:stretch>
        </p:blipFill>
        <p:spPr bwMode="auto">
          <a:xfrm>
            <a:off x="6634568" y="1524000"/>
            <a:ext cx="2128432" cy="21336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" name="Picture 5" descr="CU liner indent 50%"/>
          <p:cNvPicPr>
            <a:picLocks noChangeAspect="1" noChangeArrowheads="1"/>
          </p:cNvPicPr>
          <p:nvPr/>
        </p:nvPicPr>
        <p:blipFill>
          <a:blip r:embed="rId5" cstate="print"/>
          <a:srcRect t="31929"/>
          <a:stretch>
            <a:fillRect/>
          </a:stretch>
        </p:blipFill>
        <p:spPr bwMode="auto">
          <a:xfrm>
            <a:off x="381000" y="3810000"/>
            <a:ext cx="4876800" cy="2655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1-</a:t>
            </a:r>
            <a:fld id="{9B0275EC-D83B-41CF-A730-6EE89033212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      Readiness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2623</TotalTime>
  <Words>2337</Words>
  <Application>Microsoft Office PowerPoint</Application>
  <PresentationFormat>On-screen Show (4:3)</PresentationFormat>
  <Paragraphs>531</Paragraphs>
  <Slides>55</Slides>
  <Notes>55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Unit 1 - Readiness</vt:lpstr>
      <vt:lpstr>Unit 1 Objectives</vt:lpstr>
      <vt:lpstr>The Helicopter Crewmember</vt:lpstr>
      <vt:lpstr>The Helicopter Crewmember</vt:lpstr>
      <vt:lpstr>Aviation Life Support and Survival</vt:lpstr>
      <vt:lpstr>Aviation Life Support and Survival</vt:lpstr>
      <vt:lpstr>Aviation Life Support and Survival</vt:lpstr>
      <vt:lpstr>Aviation Life Support and Survival</vt:lpstr>
      <vt:lpstr>Aviation Life Support and Survival</vt:lpstr>
      <vt:lpstr>Aviation Life Support and Survival</vt:lpstr>
      <vt:lpstr>Aviation Life Support and Survival</vt:lpstr>
      <vt:lpstr>Aviation Life Support and Survival</vt:lpstr>
      <vt:lpstr>Aviation Life Support and Survival</vt:lpstr>
      <vt:lpstr>Aviation Life Support and Survival</vt:lpstr>
      <vt:lpstr>Aviation Life Support and Survival</vt:lpstr>
      <vt:lpstr>Aviation Life Support and Survival</vt:lpstr>
      <vt:lpstr>Aviation Life Support and Survival</vt:lpstr>
      <vt:lpstr>Aviation Life Support and Survival</vt:lpstr>
      <vt:lpstr>Aviation Life Support and Survival</vt:lpstr>
      <vt:lpstr>Aviation Life Support and Survival</vt:lpstr>
      <vt:lpstr>Aviation Life Support and Survival</vt:lpstr>
      <vt:lpstr>Aviation Life Support and Survival</vt:lpstr>
      <vt:lpstr>Aviation Life Support and Survival</vt:lpstr>
      <vt:lpstr>Aviation Life Support and Survival</vt:lpstr>
      <vt:lpstr>Aviation Life Support and Survival</vt:lpstr>
      <vt:lpstr>Aviation Life Support and Survival</vt:lpstr>
      <vt:lpstr>Aviation Life Support and Survival</vt:lpstr>
      <vt:lpstr>Aviation Life Support and Survival</vt:lpstr>
      <vt:lpstr>Aviation Life Support and Survival</vt:lpstr>
      <vt:lpstr>Aviation Life Support and Survival</vt:lpstr>
      <vt:lpstr>Aviation Life Support and Survival</vt:lpstr>
      <vt:lpstr>Aviation Life Support and Survival</vt:lpstr>
      <vt:lpstr>Aviation Life Support and Survival</vt:lpstr>
      <vt:lpstr>Aviation Life Support and Survival Suggested personal survival kit items: </vt:lpstr>
      <vt:lpstr>Readiness for Assignment Review LE Operation Plan Suggested items to have: </vt:lpstr>
      <vt:lpstr>Assignment Information</vt:lpstr>
      <vt:lpstr>Assignment Information</vt:lpstr>
      <vt:lpstr>Assignment Information</vt:lpstr>
      <vt:lpstr>Assignment Information</vt:lpstr>
      <vt:lpstr>Assignment Information</vt:lpstr>
      <vt:lpstr>Slide 41</vt:lpstr>
      <vt:lpstr>Mobilization</vt:lpstr>
      <vt:lpstr>Mobilization</vt:lpstr>
      <vt:lpstr>Module Preparation</vt:lpstr>
      <vt:lpstr>Module Preparation</vt:lpstr>
      <vt:lpstr>Module Preparation</vt:lpstr>
      <vt:lpstr>Module Preparation</vt:lpstr>
      <vt:lpstr>Check-In Process</vt:lpstr>
      <vt:lpstr>Check-In Process</vt:lpstr>
      <vt:lpstr>Initial Briefing</vt:lpstr>
      <vt:lpstr>Initial Briefing</vt:lpstr>
      <vt:lpstr>Initial Briefing</vt:lpstr>
      <vt:lpstr>Initial Briefing</vt:lpstr>
      <vt:lpstr>Initial Briefing</vt:lpstr>
      <vt:lpstr>Unit 1 Objectives</vt:lpstr>
    </vt:vector>
  </TitlesOfParts>
  <Company>Bureau of Land Management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S-271, Helicopter Crewmember</dc:title>
  <dc:creator>edred d. secakuk</dc:creator>
  <cp:lastModifiedBy>Matt Knudson</cp:lastModifiedBy>
  <cp:revision>280</cp:revision>
  <dcterms:created xsi:type="dcterms:W3CDTF">2009-11-09T20:53:53Z</dcterms:created>
  <dcterms:modified xsi:type="dcterms:W3CDTF">2010-11-29T21:04:18Z</dcterms:modified>
</cp:coreProperties>
</file>